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59" r:id="rId2"/>
    <p:sldId id="330" r:id="rId3"/>
    <p:sldId id="331" r:id="rId4"/>
    <p:sldId id="335" r:id="rId5"/>
    <p:sldId id="340" r:id="rId6"/>
    <p:sldId id="336" r:id="rId7"/>
    <p:sldId id="337" r:id="rId8"/>
    <p:sldId id="338" r:id="rId9"/>
    <p:sldId id="341" r:id="rId10"/>
    <p:sldId id="339" r:id="rId11"/>
    <p:sldId id="356" r:id="rId12"/>
    <p:sldId id="343" r:id="rId13"/>
    <p:sldId id="344" r:id="rId14"/>
    <p:sldId id="351" r:id="rId15"/>
    <p:sldId id="345" r:id="rId16"/>
    <p:sldId id="350" r:id="rId17"/>
    <p:sldId id="346" r:id="rId18"/>
    <p:sldId id="347" r:id="rId19"/>
    <p:sldId id="353" r:id="rId20"/>
    <p:sldId id="354" r:id="rId21"/>
    <p:sldId id="357" r:id="rId22"/>
    <p:sldId id="349" r:id="rId23"/>
    <p:sldId id="355" r:id="rId24"/>
    <p:sldId id="358" r:id="rId2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4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2977" autoAdjust="0"/>
  </p:normalViewPr>
  <p:slideViewPr>
    <p:cSldViewPr snapToGrid="0" snapToObjects="1">
      <p:cViewPr varScale="1">
        <p:scale>
          <a:sx n="152" d="100"/>
          <a:sy n="152" d="100"/>
        </p:scale>
        <p:origin x="1056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C68B45-3651-144C-9B42-ECFFE3151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957582-AB2F-6945-BF77-BD7DE7B090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67F0-AAF2-1C40-8CBB-C161C73BDB1E}" type="datetimeFigureOut">
              <a:rPr lang="x-none" smtClean="0"/>
              <a:t>15.05.2024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4A7D9-EF62-3A47-86DF-C907FD53C5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A8DF4-B159-1F45-A0BE-816E4D0C7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A96C-A851-C743-AA2E-E27D6B4FD2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187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57925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917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3672909"/>
            <a:ext cx="7560001" cy="121859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:a16="http://schemas.microsoft.com/office/drawing/2014/main" id="{A72E2942-9AC5-6E47-9216-30E885FB5BD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1999" y="1470590"/>
            <a:ext cx="7560000" cy="1661409"/>
          </a:xfrm>
          <a:prstGeom prst="rect">
            <a:avLst/>
          </a:prstGeom>
        </p:spPr>
        <p:txBody>
          <a:bodyPr lIns="0"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C6354-2DA8-664A-AFE7-A856B90E07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252000"/>
            <a:ext cx="8640000" cy="79582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430" y="4690756"/>
            <a:ext cx="341728" cy="3385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00B212-B963-B541-AB2C-C86A835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1" y="1682229"/>
            <a:ext cx="7560000" cy="1800000"/>
          </a:xfrm>
        </p:spPr>
        <p:txBody>
          <a:bodyPr lIns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x-none" sz="4000" dirty="0">
              <a:solidFill>
                <a:schemeClr val="bg1"/>
              </a:solidFill>
            </a:endParaRPr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97640F16-C798-1940-98D0-41B3CDD4C87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2C5AE-0908-474E-8B97-DA6D9E0CBD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19078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0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2000" y="826625"/>
            <a:ext cx="7560000" cy="572701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2000" y="1592352"/>
            <a:ext cx="7560000" cy="280939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7960F43F-42F7-D641-9024-48C8559868BA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17529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accent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164572-F8AE-E149-88BB-9E9CD69986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19078" cy="10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1" r:id="rId3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042A262-FCF2-BCE2-5F3A-5AAB54BB22F7}"/>
              </a:ext>
            </a:extLst>
          </p:cNvPr>
          <p:cNvSpPr/>
          <p:nvPr/>
        </p:nvSpPr>
        <p:spPr>
          <a:xfrm>
            <a:off x="122830" y="4626591"/>
            <a:ext cx="1815152" cy="40943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0CB2ED24-9373-323A-F44D-629B306A1700}"/>
              </a:ext>
            </a:extLst>
          </p:cNvPr>
          <p:cNvSpPr txBox="1">
            <a:spLocks/>
          </p:cNvSpPr>
          <p:nvPr/>
        </p:nvSpPr>
        <p:spPr>
          <a:xfrm>
            <a:off x="0" y="2593303"/>
            <a:ext cx="9144000" cy="9092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Předmět: Technologie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Přednáška č. 6: Slévárenství – </a:t>
            </a:r>
            <a:r>
              <a:rPr lang="cs-CZ" b="1" dirty="0">
                <a:solidFill>
                  <a:srgbClr val="7030A0"/>
                </a:solidFill>
                <a:latin typeface="Calibri"/>
              </a:rPr>
              <a:t>gravitační lití do 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netrvalé formy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3357E60C-7261-67DD-E247-A1A83B78ED0A}"/>
              </a:ext>
            </a:extLst>
          </p:cNvPr>
          <p:cNvSpPr txBox="1">
            <a:spLocks/>
          </p:cNvSpPr>
          <p:nvPr/>
        </p:nvSpPr>
        <p:spPr>
          <a:xfrm>
            <a:off x="1371600" y="3784561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prstClr val="black"/>
                </a:solidFill>
                <a:latin typeface="Calibri"/>
              </a:rPr>
              <a:t>Doc. Ing. Pavel </a:t>
            </a:r>
            <a:r>
              <a:rPr lang="cs-CZ" sz="2000" dirty="0" err="1">
                <a:solidFill>
                  <a:prstClr val="black"/>
                </a:solidFill>
                <a:latin typeface="Calibri"/>
              </a:rPr>
              <a:t>Solfronk</a:t>
            </a:r>
            <a:r>
              <a:rPr lang="cs-CZ" sz="2000">
                <a:solidFill>
                  <a:prstClr val="black"/>
                </a:solidFill>
                <a:latin typeface="Calibri"/>
              </a:rPr>
              <a:t>, Ph.D.</a:t>
            </a:r>
            <a:endParaRPr lang="cs-CZ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7FEC4D-566D-62FC-27AC-50D32AA8E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190102"/>
            <a:ext cx="838200" cy="295275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B3AA00D1-ECF6-BC1F-60F1-1F897DBBAC9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53" y="138226"/>
            <a:ext cx="6602095" cy="85979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F4396AF-0F65-CDF2-32B0-AD043FA53713}"/>
              </a:ext>
            </a:extLst>
          </p:cNvPr>
          <p:cNvSpPr txBox="1"/>
          <p:nvPr/>
        </p:nvSpPr>
        <p:spPr>
          <a:xfrm>
            <a:off x="1277605" y="1153381"/>
            <a:ext cx="65887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hangingPunct="1"/>
            <a:r>
              <a:rPr lang="cs-CZ" sz="1800" b="1" kern="1200" dirty="0">
                <a:solidFill>
                  <a:prstClr val="black"/>
                </a:solidFill>
                <a:latin typeface="Calibri"/>
              </a:rPr>
              <a:t>Nové možnosti rozvoje vzdělávání na Technické univerzitě v Liberci</a:t>
            </a:r>
          </a:p>
          <a:p>
            <a:pPr algn="ctr" hangingPunct="1"/>
            <a:endParaRPr lang="cs-CZ" sz="800" kern="1200" dirty="0">
              <a:solidFill>
                <a:prstClr val="black"/>
              </a:solidFill>
              <a:latin typeface="Calibri"/>
            </a:endParaRPr>
          </a:p>
          <a:p>
            <a:pPr algn="ctr" hangingPunct="1"/>
            <a:r>
              <a:rPr lang="cs-CZ" b="1" u="sng" kern="1200" dirty="0">
                <a:solidFill>
                  <a:prstClr val="black"/>
                </a:solidFill>
                <a:latin typeface="Calibri"/>
              </a:rPr>
              <a:t>Specifický cíl A3:Tvorba nových profesně zaměřených studijních programů</a:t>
            </a:r>
          </a:p>
          <a:p>
            <a:pPr algn="ctr" hangingPunct="1"/>
            <a:endParaRPr lang="cs-CZ" b="1" u="sng" kern="1200" dirty="0">
              <a:solidFill>
                <a:prstClr val="black"/>
              </a:solidFill>
              <a:latin typeface="Calibri"/>
            </a:endParaRPr>
          </a:p>
          <a:p>
            <a:pPr algn="ctr" hangingPunct="1"/>
            <a:r>
              <a:rPr lang="cs-CZ" sz="1800" b="1" kern="1200" dirty="0">
                <a:solidFill>
                  <a:prstClr val="black"/>
                </a:solidFill>
                <a:latin typeface="Calibri"/>
              </a:rPr>
              <a:t>NPO_TUL_MSMT-16598/2022</a:t>
            </a:r>
          </a:p>
          <a:p>
            <a:pPr hangingPunct="1"/>
            <a:endParaRPr lang="cs-CZ" sz="1800" kern="12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9AD4031E-9A26-401A-8462-1269ED43D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541904"/>
              </p:ext>
            </p:extLst>
          </p:nvPr>
        </p:nvGraphicFramePr>
        <p:xfrm>
          <a:off x="1709420" y="3399258"/>
          <a:ext cx="5725160" cy="182880"/>
        </p:xfrm>
        <a:graphic>
          <a:graphicData uri="http://schemas.openxmlformats.org/drawingml/2006/table">
            <a:tbl>
              <a:tblPr firstRow="1" firstCol="1" bandRow="1"/>
              <a:tblGrid>
                <a:gridCol w="1908175">
                  <a:extLst>
                    <a:ext uri="{9D8B030D-6E8A-4147-A177-3AD203B41FA5}">
                      <a16:colId xmlns:a16="http://schemas.microsoft.com/office/drawing/2014/main" val="222842396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4242503758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3883100167"/>
                    </a:ext>
                  </a:extLst>
                </a:gridCol>
              </a:tblGrid>
              <a:tr h="18288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787227"/>
                  </a:ext>
                </a:extLst>
              </a:tr>
            </a:tbl>
          </a:graphicData>
        </a:graphic>
      </p:graphicFrame>
      <p:pic>
        <p:nvPicPr>
          <p:cNvPr id="17" name="Obrázek 31">
            <a:extLst>
              <a:ext uri="{FF2B5EF4-FFF2-40B4-BE49-F238E27FC236}">
                <a16:creationId xmlns:a16="http://schemas.microsoft.com/office/drawing/2014/main" id="{39F76B93-A0F9-97C5-97ED-A4F8C1D4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19" y="4534853"/>
            <a:ext cx="161925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32">
            <a:extLst>
              <a:ext uri="{FF2B5EF4-FFF2-40B4-BE49-F238E27FC236}">
                <a16:creationId xmlns:a16="http://schemas.microsoft.com/office/drawing/2014/main" id="{5065CCE7-EA3A-A0D2-0D6C-1E1E7B283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17" y="4534853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33" descr="Foto / Photo: Logo MŠMT">
            <a:extLst>
              <a:ext uri="{FF2B5EF4-FFF2-40B4-BE49-F238E27FC236}">
                <a16:creationId xmlns:a16="http://schemas.microsoft.com/office/drawing/2014/main" id="{BDE18A62-B07F-454D-82A3-AB1ECE8C0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90" y="4534853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99213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Písková forma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43" y="990857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834" y="990857"/>
            <a:ext cx="239728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2" t="23625" r="9439" b="10751"/>
          <a:stretch>
            <a:fillRect/>
          </a:stretch>
        </p:blipFill>
        <p:spPr bwMode="auto">
          <a:xfrm>
            <a:off x="767541" y="3188849"/>
            <a:ext cx="1814236" cy="116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14803" r="1534"/>
          <a:stretch>
            <a:fillRect/>
          </a:stretch>
        </p:blipFill>
        <p:spPr bwMode="auto">
          <a:xfrm>
            <a:off x="5616465" y="2870343"/>
            <a:ext cx="271936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18" y="2870343"/>
            <a:ext cx="239808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8275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1513313"/>
          </a:xfrm>
        </p:spPr>
        <p:txBody>
          <a:bodyPr>
            <a:noAutofit/>
          </a:bodyPr>
          <a:lstStyle/>
          <a:p>
            <a:pPr algn="just">
              <a:spcBef>
                <a:spcPct val="20000"/>
              </a:spcBef>
              <a:buClr>
                <a:srgbClr val="671748"/>
              </a:buClr>
              <a:buFont typeface="Arial" pitchFamily="34" charset="0"/>
              <a:buChar char="•"/>
            </a:pPr>
            <a:r>
              <a:rPr lang="cs-CZ" dirty="0"/>
              <a:t>odlévání - ruční  (kelímek),</a:t>
            </a:r>
          </a:p>
          <a:p>
            <a:pPr marL="596900" lvl="1" indent="0" algn="just">
              <a:spcBef>
                <a:spcPct val="20000"/>
              </a:spcBef>
              <a:buClr>
                <a:srgbClr val="671748"/>
              </a:buClr>
              <a:buNone/>
            </a:pPr>
            <a:r>
              <a:rPr lang="cs-CZ" dirty="0"/>
              <a:t>	      - pomocí jeřábu (licí pánev).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Odlévání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8001781" y="6004965"/>
            <a:ext cx="674675" cy="34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Picture 24" descr="Fundição II - IFRS Tecnologia em Processos Metalúrgico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" t="1369" r="397" b="493"/>
          <a:stretch/>
        </p:blipFill>
        <p:spPr bwMode="auto">
          <a:xfrm>
            <a:off x="658673" y="2022935"/>
            <a:ext cx="2958390" cy="1916229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vitační lití do forem | MEP Postřelm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832" y="2981050"/>
            <a:ext cx="2656061" cy="19920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ravitační lití | spojeneslevarny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201" y="943152"/>
            <a:ext cx="2554972" cy="19162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dlévání do forem | Pavel Zub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87" y="1460009"/>
            <a:ext cx="1915493" cy="25549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94977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1513313"/>
          </a:xfrm>
        </p:spPr>
        <p:txBody>
          <a:bodyPr>
            <a:noAutofit/>
          </a:bodyPr>
          <a:lstStyle/>
          <a:p>
            <a:pPr marL="114300" indent="0" eaLnBrk="1" hangingPunct="1"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Formovací směs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ostřivo +  pojivo + přísady + (voda).</a:t>
            </a: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Ostřivo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nosná část formovací směsi;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- žáruvzdornost – odolnost vysokým teplotám;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- zrnitost – kvalita povrchu odlitku;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- dle chemické povahy - </a:t>
            </a:r>
            <a:r>
              <a:rPr lang="cs-CZ" altLang="cs-CZ" b="1" dirty="0">
                <a:latin typeface="Calibri" pitchFamily="34" charset="0"/>
                <a:cs typeface="Calibri" pitchFamily="34" charset="0"/>
              </a:rPr>
              <a:t>kyselé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např. křemenné (SiO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);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              - </a:t>
            </a:r>
            <a:r>
              <a:rPr lang="cs-CZ" altLang="cs-CZ" b="1" dirty="0">
                <a:latin typeface="Calibri" pitchFamily="34" charset="0"/>
                <a:cs typeface="Calibri" pitchFamily="34" charset="0"/>
              </a:rPr>
              <a:t>neutrální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např. šamot, korund (Al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3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), zirkon (ZrO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);</a:t>
            </a:r>
          </a:p>
          <a:p>
            <a:pPr eaLnBrk="1" hangingPunct="1">
              <a:lnSpc>
                <a:spcPct val="100000"/>
              </a:lnSpc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              - </a:t>
            </a:r>
            <a:r>
              <a:rPr lang="cs-CZ" altLang="cs-CZ" b="1" dirty="0">
                <a:latin typeface="Calibri" pitchFamily="34" charset="0"/>
                <a:cs typeface="Calibri" pitchFamily="34" charset="0"/>
              </a:rPr>
              <a:t>zásadité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např. magnezit (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MgO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).</a:t>
            </a:r>
          </a:p>
          <a:p>
            <a:pPr eaLnBrk="1" hangingPunct="1">
              <a:buClr>
                <a:schemeClr val="tx1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</a:t>
            </a:r>
          </a:p>
          <a:p>
            <a:pPr eaLnBrk="1" hangingPunct="1">
              <a:buClr>
                <a:schemeClr val="tx1"/>
              </a:buClr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Formovací směs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87" y="3155090"/>
            <a:ext cx="2652530" cy="181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7" descr="15731_0,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28" y="3163361"/>
            <a:ext cx="2230663" cy="180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48" descr="TPR210Fs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880" y="3153929"/>
            <a:ext cx="2225149" cy="180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38735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819919"/>
          </a:xfrm>
        </p:spPr>
        <p:txBody>
          <a:bodyPr>
            <a:noAutofit/>
          </a:bodyPr>
          <a:lstStyle/>
          <a:p>
            <a:pPr eaLnBrk="1" hangingPunct="1"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Pojivo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slouží ke spojování zrnek ostřiva;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- velikost částic </a:t>
            </a:r>
            <a:r>
              <a:rPr lang="en-US" altLang="cs-CZ" dirty="0">
                <a:latin typeface="Calibri" pitchFamily="34" charset="0"/>
                <a:cs typeface="Calibri" pitchFamily="34" charset="0"/>
              </a:rPr>
              <a:t>  &lt;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cs-CZ" dirty="0">
                <a:latin typeface="Calibri" pitchFamily="34" charset="0"/>
                <a:cs typeface="Calibri" pitchFamily="34" charset="0"/>
              </a:rPr>
              <a:t>0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</a:t>
            </a:r>
            <a:r>
              <a:rPr lang="en-US" altLang="cs-CZ" dirty="0">
                <a:latin typeface="Calibri" pitchFamily="34" charset="0"/>
                <a:cs typeface="Calibri" pitchFamily="34" charset="0"/>
              </a:rPr>
              <a:t>02 mm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- dle chemické povahy - </a:t>
            </a:r>
            <a:r>
              <a:rPr lang="cs-CZ" altLang="cs-CZ" b="1" dirty="0">
                <a:latin typeface="Calibri" pitchFamily="34" charset="0"/>
                <a:cs typeface="Calibri" pitchFamily="34" charset="0"/>
              </a:rPr>
              <a:t>anorganické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např. na bázi jílů, vodní sklo,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geopolymery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 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                                        sádra, cement;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            - </a:t>
            </a:r>
            <a:r>
              <a:rPr lang="cs-CZ" altLang="cs-CZ" b="1" dirty="0">
                <a:latin typeface="Calibri" pitchFamily="34" charset="0"/>
                <a:cs typeface="Calibri" pitchFamily="34" charset="0"/>
              </a:rPr>
              <a:t>organické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pryskyřice, tuky, oleje, sacharidy. </a:t>
            </a:r>
          </a:p>
          <a:p>
            <a:pPr eaLnBrk="1" hangingPunct="1">
              <a:buClrTx/>
              <a:buSzTx/>
              <a:buFont typeface="Arial" pitchFamily="34" charset="0"/>
              <a:buChar char="•"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ClrTx/>
              <a:buSzTx/>
              <a:buFont typeface="Arial" pitchFamily="34" charset="0"/>
              <a:buChar char="•"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ClrTx/>
              <a:buSzTx/>
              <a:buFont typeface="Arial" pitchFamily="34" charset="0"/>
              <a:buChar char="•"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Přísady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zlepšují vlastnosti formovací směsi;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- např.: kamenouhelná moučka – odolnost vůči zapékání;</a:t>
            </a:r>
          </a:p>
          <a:p>
            <a:pPr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Voda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plastifikátor - pro anorganická pojiva (přidává se cca 3 – 5 %)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</a:t>
            </a:r>
          </a:p>
          <a:p>
            <a:pPr eaLnBrk="1" hangingPunct="1">
              <a:buClr>
                <a:schemeClr val="tx1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</a:t>
            </a:r>
          </a:p>
          <a:p>
            <a:pPr eaLnBrk="1" hangingPunct="1">
              <a:buClr>
                <a:schemeClr val="tx1"/>
              </a:buClr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Formovací směs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7" descr="http://www.betonserver.cz/_cz/images/foto/foto_912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7" t="13367" r="11932" b="12370"/>
          <a:stretch>
            <a:fillRect/>
          </a:stretch>
        </p:blipFill>
        <p:spPr bwMode="auto">
          <a:xfrm>
            <a:off x="5635304" y="2472128"/>
            <a:ext cx="1838808" cy="141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6"/>
          <p:cNvSpPr txBox="1">
            <a:spLocks noChangeArrowheads="1"/>
          </p:cNvSpPr>
          <p:nvPr/>
        </p:nvSpPr>
        <p:spPr bwMode="auto">
          <a:xfrm>
            <a:off x="6124395" y="3885537"/>
            <a:ext cx="7152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Bentonit</a:t>
            </a:r>
          </a:p>
        </p:txBody>
      </p:sp>
      <p:pic>
        <p:nvPicPr>
          <p:cNvPr id="9" name="Picture 9" descr="sm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4608" r="17172" b="21671"/>
          <a:stretch>
            <a:fillRect/>
          </a:stretch>
        </p:blipFill>
        <p:spPr bwMode="auto">
          <a:xfrm>
            <a:off x="1019260" y="1970103"/>
            <a:ext cx="1938123" cy="187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16912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2781952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cs-CZ" altLang="en-US" dirty="0">
                <a:latin typeface="Calibri" pitchFamily="34" charset="0"/>
                <a:cs typeface="Calibri" pitchFamily="34" charset="0"/>
              </a:rPr>
              <a:t>Složky směsi - ze zásobníků jsou dopravovány do </a:t>
            </a:r>
            <a:r>
              <a:rPr lang="cs-CZ" altLang="en-US" b="1" dirty="0">
                <a:latin typeface="Calibri" pitchFamily="34" charset="0"/>
                <a:cs typeface="Calibri" pitchFamily="34" charset="0"/>
              </a:rPr>
              <a:t>mísičů </a:t>
            </a:r>
            <a:r>
              <a:rPr lang="cs-CZ" altLang="en-US" dirty="0">
                <a:latin typeface="Calibri" pitchFamily="34" charset="0"/>
                <a:cs typeface="Calibri" pitchFamily="34" charset="0"/>
              </a:rPr>
              <a:t>– příprava směsi,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altLang="en-US" b="1" i="1" dirty="0">
                <a:latin typeface="Calibri" pitchFamily="34" charset="0"/>
                <a:cs typeface="Calibri" pitchFamily="34" charset="0"/>
              </a:rPr>
              <a:t>Mísiče </a:t>
            </a:r>
            <a:r>
              <a:rPr lang="cs-CZ" altLang="en-US" i="1" dirty="0">
                <a:latin typeface="Calibri" pitchFamily="34" charset="0"/>
                <a:cs typeface="Calibri" pitchFamily="34" charset="0"/>
              </a:rPr>
              <a:t>- s přerušovaným,</a:t>
            </a:r>
          </a:p>
          <a:p>
            <a:pPr marL="114300" indent="0">
              <a:buNone/>
            </a:pPr>
            <a:r>
              <a:rPr lang="cs-CZ" altLang="en-US" i="1" dirty="0">
                <a:latin typeface="Calibri" pitchFamily="34" charset="0"/>
                <a:cs typeface="Calibri" pitchFamily="34" charset="0"/>
              </a:rPr>
              <a:t>                    - s kontinuálním provozem,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altLang="en-US" b="1" i="1" dirty="0">
                <a:latin typeface="Calibri" pitchFamily="34" charset="0"/>
                <a:cs typeface="Calibri" pitchFamily="34" charset="0"/>
              </a:rPr>
              <a:t>Mísiče</a:t>
            </a:r>
            <a:r>
              <a:rPr lang="cs-CZ" altLang="en-US" i="1" dirty="0">
                <a:latin typeface="Calibri" pitchFamily="34" charset="0"/>
                <a:cs typeface="Calibri" pitchFamily="34" charset="0"/>
              </a:rPr>
              <a:t> - Kolové</a:t>
            </a:r>
            <a:r>
              <a:rPr lang="cs-CZ" altLang="en-US" dirty="0">
                <a:latin typeface="Calibri" pitchFamily="34" charset="0"/>
                <a:cs typeface="Calibri" pitchFamily="34" charset="0"/>
              </a:rPr>
              <a:t> - přesypávání, roztírání a hnětení směsi,</a:t>
            </a:r>
          </a:p>
          <a:p>
            <a:pPr marL="0" indent="0">
              <a:buFontTx/>
              <a:buNone/>
            </a:pPr>
            <a:r>
              <a:rPr lang="cs-CZ" altLang="en-US" i="1" dirty="0">
                <a:latin typeface="Calibri" pitchFamily="34" charset="0"/>
                <a:cs typeface="Calibri" pitchFamily="34" charset="0"/>
              </a:rPr>
              <a:t>                       - Kyvadlové</a:t>
            </a:r>
            <a:r>
              <a:rPr lang="cs-CZ" altLang="en-US" dirty="0">
                <a:latin typeface="Calibri" pitchFamily="34" charset="0"/>
                <a:cs typeface="Calibri" pitchFamily="34" charset="0"/>
              </a:rPr>
              <a:t> (diskové),</a:t>
            </a:r>
          </a:p>
          <a:p>
            <a:pPr marL="0" indent="0">
              <a:buFontTx/>
              <a:buNone/>
            </a:pPr>
            <a:r>
              <a:rPr lang="cs-CZ" altLang="en-US" i="1" dirty="0">
                <a:latin typeface="Calibri" pitchFamily="34" charset="0"/>
                <a:cs typeface="Calibri" pitchFamily="34" charset="0"/>
              </a:rPr>
              <a:t>                       - Vířivé</a:t>
            </a:r>
            <a:r>
              <a:rPr lang="cs-CZ" altLang="en-US" dirty="0">
                <a:latin typeface="Calibri" pitchFamily="34" charset="0"/>
                <a:cs typeface="Calibri" pitchFamily="34" charset="0"/>
              </a:rPr>
              <a:t> - mísení (homogenizace) směsi,</a:t>
            </a:r>
          </a:p>
          <a:p>
            <a:pPr marL="0" indent="0">
              <a:buFontTx/>
              <a:buNone/>
            </a:pPr>
            <a:r>
              <a:rPr lang="cs-CZ" altLang="en-US" dirty="0">
                <a:latin typeface="Calibri" pitchFamily="34" charset="0"/>
                <a:cs typeface="Calibri" pitchFamily="34" charset="0"/>
              </a:rPr>
              <a:t>                       - </a:t>
            </a:r>
            <a:r>
              <a:rPr lang="cs-CZ" altLang="en-US" i="1" dirty="0">
                <a:latin typeface="Calibri" pitchFamily="34" charset="0"/>
                <a:cs typeface="Calibri" pitchFamily="34" charset="0"/>
              </a:rPr>
              <a:t>Lopatkové </a:t>
            </a:r>
            <a:r>
              <a:rPr lang="cs-CZ" altLang="en-US" dirty="0">
                <a:latin typeface="Calibri" pitchFamily="34" charset="0"/>
                <a:cs typeface="Calibri" pitchFamily="34" charset="0"/>
              </a:rPr>
              <a:t>- mísení (homogenizace) směsi,</a:t>
            </a:r>
            <a:endParaRPr lang="cs-CZ" altLang="en-US" i="1" dirty="0">
              <a:latin typeface="Calibri" pitchFamily="34" charset="0"/>
              <a:cs typeface="Calibri" pitchFamily="34" charset="0"/>
            </a:endParaRPr>
          </a:p>
          <a:p>
            <a:pPr marL="0" indent="0">
              <a:buFontTx/>
              <a:buNone/>
            </a:pPr>
            <a:r>
              <a:rPr lang="cs-CZ" altLang="en-US" i="1" dirty="0">
                <a:latin typeface="Calibri" pitchFamily="34" charset="0"/>
                <a:cs typeface="Calibri" pitchFamily="34" charset="0"/>
              </a:rPr>
              <a:t>                       - Šnekové</a:t>
            </a:r>
            <a:r>
              <a:rPr lang="cs-CZ" altLang="en-US" dirty="0">
                <a:latin typeface="Calibri" pitchFamily="34" charset="0"/>
                <a:cs typeface="Calibri" pitchFamily="34" charset="0"/>
              </a:rPr>
              <a:t> - roztírání a mísení.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Příprava formovací směsi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823" y="1471989"/>
            <a:ext cx="1785260" cy="165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02" y="3404181"/>
            <a:ext cx="2210302" cy="160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11"/>
          <p:cNvSpPr txBox="1">
            <a:spLocks noChangeArrowheads="1"/>
          </p:cNvSpPr>
          <p:nvPr/>
        </p:nvSpPr>
        <p:spPr bwMode="auto">
          <a:xfrm>
            <a:off x="6775336" y="3299045"/>
            <a:ext cx="10366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Kolový mísič</a:t>
            </a:r>
          </a:p>
        </p:txBody>
      </p:sp>
      <p:sp>
        <p:nvSpPr>
          <p:cNvPr id="11" name="TextovéPole 10"/>
          <p:cNvSpPr txBox="1">
            <a:spLocks noChangeArrowheads="1"/>
          </p:cNvSpPr>
          <p:nvPr/>
        </p:nvSpPr>
        <p:spPr bwMode="auto">
          <a:xfrm>
            <a:off x="2282187" y="6109017"/>
            <a:ext cx="1855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Kyvadlový mísič</a:t>
            </a:r>
          </a:p>
        </p:txBody>
      </p:sp>
    </p:spTree>
    <p:extLst>
      <p:ext uri="{BB962C8B-B14F-4D97-AF65-F5344CB8AC3E}">
        <p14:creationId xmlns:p14="http://schemas.microsoft.com/office/powerpoint/2010/main" val="284046037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Příprava formovací směsi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7" descr="http://www.sebestasro.cz/images/nasyrovo/priprav/princ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251" y="2993264"/>
            <a:ext cx="1658957" cy="199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IVA\TECHNOLOGIE\technologie-obr\formování\misič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" b="12103"/>
          <a:stretch>
            <a:fillRect/>
          </a:stretch>
        </p:blipFill>
        <p:spPr bwMode="auto">
          <a:xfrm>
            <a:off x="700215" y="1081184"/>
            <a:ext cx="2112823" cy="354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1"/>
          <p:cNvSpPr txBox="1">
            <a:spLocks noChangeArrowheads="1"/>
          </p:cNvSpPr>
          <p:nvPr/>
        </p:nvSpPr>
        <p:spPr bwMode="auto">
          <a:xfrm>
            <a:off x="1816462" y="4734853"/>
            <a:ext cx="15128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Vířivý mísič</a:t>
            </a:r>
          </a:p>
        </p:txBody>
      </p:sp>
      <p:pic>
        <p:nvPicPr>
          <p:cNvPr id="11" name="Picture 2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162" y="900000"/>
            <a:ext cx="2889228" cy="215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6285631" y="2993264"/>
            <a:ext cx="15128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Lopatkový mísič</a:t>
            </a:r>
          </a:p>
        </p:txBody>
      </p:sp>
      <p:pic>
        <p:nvPicPr>
          <p:cNvPr id="13" name="Picture 5" descr="C:\IVA\TECHNOLOGIE\technologie-obr\formování\Image (1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r="1862" b="2248"/>
          <a:stretch>
            <a:fillRect/>
          </a:stretch>
        </p:blipFill>
        <p:spPr bwMode="auto">
          <a:xfrm>
            <a:off x="3036611" y="1039405"/>
            <a:ext cx="1717597" cy="18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IVA\TECHNOLOGIE\technologie-obr\formování\misič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r="893" b="790"/>
          <a:stretch/>
        </p:blipFill>
        <p:spPr bwMode="auto">
          <a:xfrm>
            <a:off x="5766396" y="3361276"/>
            <a:ext cx="2121241" cy="146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/>
          <p:cNvSpPr txBox="1">
            <a:spLocks noChangeArrowheads="1"/>
          </p:cNvSpPr>
          <p:nvPr/>
        </p:nvSpPr>
        <p:spPr bwMode="auto">
          <a:xfrm>
            <a:off x="5899223" y="4804946"/>
            <a:ext cx="1855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Kyvadlový mísič</a:t>
            </a:r>
          </a:p>
        </p:txBody>
      </p:sp>
    </p:spTree>
    <p:extLst>
      <p:ext uri="{BB962C8B-B14F-4D97-AF65-F5344CB8AC3E}">
        <p14:creationId xmlns:p14="http://schemas.microsoft.com/office/powerpoint/2010/main" val="427436164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Příprava formovací směsi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136077"/>
            <a:ext cx="4217988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t="4669" b="114"/>
          <a:stretch>
            <a:fillRect/>
          </a:stretch>
        </p:blipFill>
        <p:spPr bwMode="auto">
          <a:xfrm>
            <a:off x="4416013" y="1136077"/>
            <a:ext cx="4368800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9"/>
          <p:cNvSpPr txBox="1">
            <a:spLocks noChangeArrowheads="1"/>
          </p:cNvSpPr>
          <p:nvPr/>
        </p:nvSpPr>
        <p:spPr bwMode="auto">
          <a:xfrm>
            <a:off x="3565005" y="4434760"/>
            <a:ext cx="19790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Kontinuální šnekový mísič</a:t>
            </a:r>
          </a:p>
        </p:txBody>
      </p:sp>
    </p:spTree>
    <p:extLst>
      <p:ext uri="{BB962C8B-B14F-4D97-AF65-F5344CB8AC3E}">
        <p14:creationId xmlns:p14="http://schemas.microsoft.com/office/powerpoint/2010/main" val="398831554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1513313"/>
          </a:xfrm>
        </p:spPr>
        <p:txBody>
          <a:bodyPr>
            <a:noAutofit/>
          </a:bodyPr>
          <a:lstStyle/>
          <a:p>
            <a:pPr eaLnBrk="1" hangingPunct="1">
              <a:buClr>
                <a:schemeClr val="tx2"/>
              </a:buClr>
              <a:buSzTx/>
              <a:buNone/>
            </a:pPr>
            <a:r>
              <a:rPr lang="cs-CZ" altLang="cs-CZ" b="1" dirty="0">
                <a:latin typeface="Calibri" pitchFamily="34" charset="0"/>
                <a:cs typeface="Calibri" pitchFamily="34" charset="0"/>
              </a:rPr>
              <a:t>Pískové formovací směsi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směsi I. generace - mechanický způsob zpevnění.</a:t>
            </a:r>
          </a:p>
          <a:p>
            <a:pPr>
              <a:buClr>
                <a:schemeClr val="tx2"/>
              </a:buClr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- SiO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+ jíl + přísady + voda.</a:t>
            </a:r>
          </a:p>
          <a:p>
            <a:pPr marL="285750" indent="-285750" eaLnBrk="1" hangingPunct="1"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ruční formování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(kusová výroba),</a:t>
            </a:r>
          </a:p>
          <a:p>
            <a:pPr marL="285750" indent="-285750" eaLnBrk="1" hangingPunct="1"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strojní formování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modelová deska upevněná na formovacím stroji (sériová výroba),</a:t>
            </a:r>
          </a:p>
          <a:p>
            <a:pPr marL="285750" indent="-285750" eaLnBrk="1" hangingPunct="1"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výroba dutiny formy skládáním nepravých jader do rámu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(výroba složitých forem). </a:t>
            </a:r>
          </a:p>
          <a:p>
            <a:pPr eaLnBrk="1" hangingPunct="1">
              <a:buClr>
                <a:schemeClr val="tx1"/>
              </a:buClr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Výroba pískových forem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711" y="2504292"/>
            <a:ext cx="28209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280711" y="4664879"/>
            <a:ext cx="2962816" cy="41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Pohled na modelovou desku uloženou </a:t>
            </a:r>
          </a:p>
          <a:p>
            <a:pPr algn="ctr" eaLnBrk="1" hangingPunct="1">
              <a:lnSpc>
                <a:spcPct val="7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v rámu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12" y="2504291"/>
            <a:ext cx="1931154" cy="242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3"/>
          <a:stretch>
            <a:fillRect/>
          </a:stretch>
        </p:blipFill>
        <p:spPr bwMode="auto">
          <a:xfrm>
            <a:off x="6243527" y="2504293"/>
            <a:ext cx="1693130" cy="242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55211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1916979"/>
          </a:xfrm>
        </p:spPr>
        <p:txBody>
          <a:bodyPr>
            <a:noAutofit/>
          </a:bodyPr>
          <a:lstStyle/>
          <a:p>
            <a:pPr eaLnBrk="1" hangingPunct="1">
              <a:buClr>
                <a:schemeClr val="tx1"/>
              </a:buClr>
              <a:buSzTx/>
              <a:buFont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Strojní formování:</a:t>
            </a:r>
          </a:p>
          <a:p>
            <a:pPr eaLnBrk="1" hangingPunct="1"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(metání),</a:t>
            </a:r>
          </a:p>
          <a:p>
            <a:pPr eaLnBrk="1" hangingPunct="1"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střásání,</a:t>
            </a:r>
          </a:p>
          <a:p>
            <a:pPr eaLnBrk="1" hangingPunct="1"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lisování,</a:t>
            </a:r>
          </a:p>
          <a:p>
            <a:pPr eaLnBrk="1" hangingPunct="1"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střásání s dolisováním,</a:t>
            </a:r>
          </a:p>
          <a:p>
            <a:pPr eaLnBrk="1" hangingPunct="1"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vstřelování (jádra).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Výroba pískových forem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5" descr="C:\IVA\TECHNOLOGIE\technologie-obr\formování\sejmout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" r="5263" b="4416"/>
          <a:stretch>
            <a:fillRect/>
          </a:stretch>
        </p:blipFill>
        <p:spPr bwMode="auto">
          <a:xfrm>
            <a:off x="362464" y="2869412"/>
            <a:ext cx="3015049" cy="180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IVA\TECHNOLOGIE\technologie-obr\formování\sejmout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6" t="56499" r="31039" b="3296"/>
          <a:stretch>
            <a:fillRect/>
          </a:stretch>
        </p:blipFill>
        <p:spPr bwMode="auto">
          <a:xfrm>
            <a:off x="3466689" y="2869412"/>
            <a:ext cx="2381256" cy="180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5"/>
          <p:cNvSpPr txBox="1">
            <a:spLocks noChangeArrowheads="1"/>
          </p:cNvSpPr>
          <p:nvPr/>
        </p:nvSpPr>
        <p:spPr bwMode="auto">
          <a:xfrm>
            <a:off x="1674692" y="4690611"/>
            <a:ext cx="683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Lisování</a:t>
            </a:r>
          </a:p>
        </p:txBody>
      </p:sp>
      <p:sp>
        <p:nvSpPr>
          <p:cNvPr id="11" name="TextovéPole 16"/>
          <p:cNvSpPr txBox="1">
            <a:spLocks noChangeArrowheads="1"/>
          </p:cNvSpPr>
          <p:nvPr/>
        </p:nvSpPr>
        <p:spPr bwMode="auto">
          <a:xfrm>
            <a:off x="3519826" y="4678305"/>
            <a:ext cx="22749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Lisování s dělenou lisovací deskou</a:t>
            </a:r>
          </a:p>
        </p:txBody>
      </p:sp>
      <p:sp>
        <p:nvSpPr>
          <p:cNvPr id="12" name="TextovéPole 17"/>
          <p:cNvSpPr txBox="1">
            <a:spLocks noChangeArrowheads="1"/>
          </p:cNvSpPr>
          <p:nvPr/>
        </p:nvSpPr>
        <p:spPr bwMode="auto">
          <a:xfrm>
            <a:off x="4437140" y="2579151"/>
            <a:ext cx="6880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Střásání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345" y="1207551"/>
            <a:ext cx="2133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IVA\TECHNOLOGIE\technologie-obr\formování\Image (8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8475" y="1965261"/>
            <a:ext cx="3029504" cy="272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6291420" y="4681835"/>
            <a:ext cx="2601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i="1" dirty="0">
                <a:latin typeface="Calibri" pitchFamily="34" charset="0"/>
                <a:cs typeface="Calibri" pitchFamily="34" charset="0"/>
              </a:rPr>
              <a:t>Impulzní formovací stroj s dolisováním – firma </a:t>
            </a:r>
            <a:r>
              <a:rPr lang="cs-CZ" sz="1200" i="1" dirty="0" err="1">
                <a:latin typeface="Calibri" pitchFamily="34" charset="0"/>
                <a:cs typeface="Calibri" pitchFamily="34" charset="0"/>
              </a:rPr>
              <a:t>Technical</a:t>
            </a:r>
            <a:endParaRPr lang="cs-CZ" sz="12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15440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570724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Výroba pískových forem – bezrámové formování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70" y="1235048"/>
            <a:ext cx="3231270" cy="346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Výsledek obrázku pro slévárenské formovací stroj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508" y="900000"/>
            <a:ext cx="2876730" cy="17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973" y="2804823"/>
            <a:ext cx="2429508" cy="182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82893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990978"/>
            <a:ext cx="8834335" cy="1752222"/>
          </a:xfrm>
        </p:spPr>
        <p:txBody>
          <a:bodyPr>
            <a:noAutofit/>
          </a:bodyPr>
          <a:lstStyle/>
          <a:p>
            <a:pPr>
              <a:buClr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„nádoba“ vyrobená ze žáruvzdorného materiálu,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dutina odpovídá svým tvarem negativu budoucího odlitku,</a:t>
            </a:r>
          </a:p>
          <a:p>
            <a:pPr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dutina formy - vždy větší o míru smrštění (lineární smrštění odlévané taveniny).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70000"/>
              <a:buFont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Typy forem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formy netrvalé  - na jedno použití = formováním formovací  směsi na model do rámu,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70000"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- formy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polotrvalé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na více použití = odléváním keramické břečky na model do rámu,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70000"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- formy trvalé - pro větší série odlévání = obráběním příslušného kovového materiálu.</a:t>
            </a:r>
          </a:p>
          <a:p>
            <a:pPr eaLnBrk="1" hangingPunct="1"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Slévárenská forma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7" descr="DSCF0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44" y="2820643"/>
            <a:ext cx="2751048" cy="206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001" y="2820643"/>
            <a:ext cx="2752529" cy="206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7489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Výroba jader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55" y="837248"/>
            <a:ext cx="3349103" cy="373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4"/>
          <p:cNvSpPr txBox="1">
            <a:spLocks noChangeArrowheads="1"/>
          </p:cNvSpPr>
          <p:nvPr/>
        </p:nvSpPr>
        <p:spPr bwMode="auto">
          <a:xfrm>
            <a:off x="6378167" y="2968639"/>
            <a:ext cx="2262158" cy="160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dirty="0">
                <a:effectLst/>
                <a:latin typeface="Calibri" pitchFamily="34" charset="0"/>
                <a:cs typeface="Calibri" pitchFamily="34" charset="0"/>
              </a:rPr>
              <a:t>1 – ventil,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dirty="0">
                <a:effectLst/>
                <a:latin typeface="Calibri" pitchFamily="34" charset="0"/>
                <a:cs typeface="Calibri" pitchFamily="34" charset="0"/>
              </a:rPr>
              <a:t>2 – zásobník stlačeného vzduchu,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dirty="0">
                <a:effectLst/>
                <a:latin typeface="Calibri" pitchFamily="34" charset="0"/>
                <a:cs typeface="Calibri" pitchFamily="34" charset="0"/>
              </a:rPr>
              <a:t>3 – jaderník,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dirty="0">
                <a:effectLst/>
                <a:latin typeface="Calibri" pitchFamily="34" charset="0"/>
                <a:cs typeface="Calibri" pitchFamily="34" charset="0"/>
              </a:rPr>
              <a:t>4 – komora – vstřelovací hlava,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dirty="0">
                <a:effectLst/>
                <a:latin typeface="Calibri" pitchFamily="34" charset="0"/>
                <a:cs typeface="Calibri" pitchFamily="34" charset="0"/>
              </a:rPr>
              <a:t>5 – formovací směs,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dirty="0">
                <a:effectLst/>
                <a:latin typeface="Calibri" pitchFamily="34" charset="0"/>
                <a:cs typeface="Calibri" pitchFamily="34" charset="0"/>
              </a:rPr>
              <a:t>6 – vložka,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dirty="0">
                <a:effectLst/>
                <a:latin typeface="Calibri" pitchFamily="34" charset="0"/>
                <a:cs typeface="Calibri" pitchFamily="34" charset="0"/>
              </a:rPr>
              <a:t>7 – tělo hlavy.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0" y="873453"/>
            <a:ext cx="3595069" cy="3841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7243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151331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CT směsi,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HB, WB, CB,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Croning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solná atd.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Jádra - netrvalá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15" descr="http://www.loramendi-usa.com/foto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34" y="900000"/>
            <a:ext cx="2436061" cy="160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www.moldworkshop.com/img00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t="1431" r="3831" b="1431"/>
          <a:stretch>
            <a:fillRect/>
          </a:stretch>
        </p:blipFill>
        <p:spPr bwMode="auto">
          <a:xfrm>
            <a:off x="809897" y="2601984"/>
            <a:ext cx="2697782" cy="195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Nalezený obrázek pro výroba ja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73" y="1342379"/>
            <a:ext cx="3946946" cy="296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21745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Výroba odlitků pomocí spalitelného modelu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1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t="7509" b="14507"/>
          <a:stretch>
            <a:fillRect/>
          </a:stretch>
        </p:blipFill>
        <p:spPr>
          <a:xfrm>
            <a:off x="457950" y="1029731"/>
            <a:ext cx="2954565" cy="2013570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1"/>
          <a:stretch>
            <a:fillRect/>
          </a:stretch>
        </p:blipFill>
        <p:spPr bwMode="auto">
          <a:xfrm>
            <a:off x="2650806" y="3121262"/>
            <a:ext cx="3334853" cy="17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9"/>
          <a:stretch>
            <a:fillRect/>
          </a:stretch>
        </p:blipFill>
        <p:spPr bwMode="auto">
          <a:xfrm>
            <a:off x="3603295" y="1012121"/>
            <a:ext cx="2244353" cy="203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3056" b="10211"/>
          <a:stretch>
            <a:fillRect/>
          </a:stretch>
        </p:blipFill>
        <p:spPr bwMode="auto">
          <a:xfrm>
            <a:off x="5985659" y="1012121"/>
            <a:ext cx="2662113" cy="203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25069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Výroba odlitků pomocí spalitelného modelu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" r="51903"/>
          <a:stretch>
            <a:fillRect/>
          </a:stretch>
        </p:blipFill>
        <p:spPr bwMode="auto">
          <a:xfrm>
            <a:off x="458746" y="1154501"/>
            <a:ext cx="2522079" cy="170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22"/>
          <p:cNvSpPr txBox="1">
            <a:spLocks noChangeArrowheads="1"/>
          </p:cNvSpPr>
          <p:nvPr/>
        </p:nvSpPr>
        <p:spPr bwMode="auto">
          <a:xfrm>
            <a:off x="104300" y="2868908"/>
            <a:ext cx="33995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Plnění formy – nevhodně připravený model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5971" r="3069" b="2223"/>
          <a:stretch>
            <a:fillRect/>
          </a:stretch>
        </p:blipFill>
        <p:spPr bwMode="auto">
          <a:xfrm>
            <a:off x="3268319" y="1154501"/>
            <a:ext cx="2575555" cy="170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3" t="2277"/>
          <a:stretch>
            <a:fillRect/>
          </a:stretch>
        </p:blipFill>
        <p:spPr bwMode="auto">
          <a:xfrm>
            <a:off x="6119620" y="1154501"/>
            <a:ext cx="2563993" cy="170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23"/>
          <p:cNvSpPr txBox="1">
            <a:spLocks noChangeArrowheads="1"/>
          </p:cNvSpPr>
          <p:nvPr/>
        </p:nvSpPr>
        <p:spPr bwMode="auto">
          <a:xfrm>
            <a:off x="4418280" y="2868908"/>
            <a:ext cx="26997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Plnění formy – vhodně připravený model</a:t>
            </a:r>
          </a:p>
        </p:txBody>
      </p:sp>
      <p:pic>
        <p:nvPicPr>
          <p:cNvPr id="15" name="Picture 2" descr="http://www.poespoes.nl/log/lost%20foam%20engine%20blo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17325" r="1958" b="11801"/>
          <a:stretch>
            <a:fillRect/>
          </a:stretch>
        </p:blipFill>
        <p:spPr bwMode="auto">
          <a:xfrm>
            <a:off x="2873861" y="3145908"/>
            <a:ext cx="3289747" cy="180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31373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02083450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1513313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gravitační  lití – je využívána tíha taveniny = gravitační síla (formy pískové, keramické, kovové, atd.),</a:t>
            </a:r>
          </a:p>
          <a:p>
            <a:pPr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tlakové lití      – je využíván tlak - vysokotlaký a nízkotlaký způsob (formy kovové),</a:t>
            </a:r>
          </a:p>
          <a:p>
            <a:pPr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odstředivé lití – pro vyplnění dutiny formy taveninou je využívána odstředivá síla.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Způsoby plnění dutiny formy taveninou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295" y="2486271"/>
            <a:ext cx="2144893" cy="214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5000" r="8244" b="5939"/>
          <a:stretch>
            <a:fillRect/>
          </a:stretch>
        </p:blipFill>
        <p:spPr bwMode="auto">
          <a:xfrm>
            <a:off x="5755418" y="2365147"/>
            <a:ext cx="3063138" cy="24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3"/>
          <a:stretch>
            <a:fillRect/>
          </a:stretch>
        </p:blipFill>
        <p:spPr bwMode="auto">
          <a:xfrm>
            <a:off x="558969" y="2504290"/>
            <a:ext cx="2780892" cy="210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2285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7"/>
            <a:ext cx="8640480" cy="4058817"/>
          </a:xfrm>
        </p:spPr>
        <p:txBody>
          <a:bodyPr>
            <a:noAutofit/>
          </a:bodyPr>
          <a:lstStyle/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b="1" dirty="0">
                <a:latin typeface="Calibri" pitchFamily="34" charset="0"/>
                <a:cs typeface="Calibri" pitchFamily="34" charset="0"/>
              </a:rPr>
              <a:t>Výroba netrvalých forem: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Pojivový systém: I. generace - mechanické způsoby zpevnění formovací směsi,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II. generace - chemické procesy zpevnění formovací směsi,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III. generace - fyzikální procesy zpevnění formovací směsi,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IV. generace - mikrobiologický proces pojení.</a:t>
            </a:r>
          </a:p>
          <a:p>
            <a:pPr>
              <a:spcBef>
                <a:spcPts val="600"/>
              </a:spcBef>
              <a:buFontTx/>
              <a:buNone/>
              <a:defRPr/>
            </a:pPr>
            <a:r>
              <a:rPr lang="cs-CZ" b="1" i="1" dirty="0">
                <a:latin typeface="Calibri" pitchFamily="34" charset="0"/>
                <a:cs typeface="Calibri" pitchFamily="34" charset="0"/>
              </a:rPr>
              <a:t>Netrvalé formy </a:t>
            </a:r>
            <a:r>
              <a:rPr lang="cs-CZ" dirty="0">
                <a:latin typeface="Calibri" pitchFamily="34" charset="0"/>
                <a:cs typeface="Calibri" pitchFamily="34" charset="0"/>
              </a:rPr>
              <a:t>- pískové formy,</a:t>
            </a:r>
          </a:p>
          <a:p>
            <a:pPr>
              <a:buFontTx/>
              <a:buNone/>
              <a:defRPr/>
            </a:pPr>
            <a:r>
              <a:rPr lang="cs-CZ" dirty="0">
                <a:latin typeface="Calibri" pitchFamily="34" charset="0"/>
                <a:cs typeface="Calibri" pitchFamily="34" charset="0"/>
              </a:rPr>
              <a:t>                             - sádrové,</a:t>
            </a:r>
          </a:p>
          <a:p>
            <a:pPr>
              <a:buFontTx/>
              <a:buNone/>
              <a:defRPr/>
            </a:pPr>
            <a:r>
              <a:rPr lang="cs-CZ" dirty="0">
                <a:latin typeface="Calibri" pitchFamily="34" charset="0"/>
                <a:cs typeface="Calibri" pitchFamily="34" charset="0"/>
              </a:rPr>
              <a:t>                             - keramické, atd.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Náležitosti pro výrobu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rámy, 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- středící kolíky,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- model, modelová deska,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- jádra (jaderníky).</a:t>
            </a:r>
          </a:p>
          <a:p>
            <a:pPr eaLnBrk="1" hangingPunct="1">
              <a:buClr>
                <a:schemeClr val="tx2"/>
              </a:buClr>
              <a:buSzTx/>
              <a:buFont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7964" b="2847"/>
          <a:stretch>
            <a:fillRect/>
          </a:stretch>
        </p:blipFill>
        <p:spPr bwMode="auto">
          <a:xfrm>
            <a:off x="4961142" y="2501277"/>
            <a:ext cx="3449690" cy="228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Slévárenské formy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7099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Písková forma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3" descr="ODLIT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t="3627" r="3616"/>
          <a:stretch>
            <a:fillRect/>
          </a:stretch>
        </p:blipFill>
        <p:spPr bwMode="auto">
          <a:xfrm>
            <a:off x="2995651" y="205947"/>
            <a:ext cx="4898730" cy="472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31499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1513313"/>
          </a:xfrm>
        </p:spPr>
        <p:txBody>
          <a:bodyPr>
            <a:noAutofit/>
          </a:bodyPr>
          <a:lstStyle/>
          <a:p>
            <a:pPr eaLnBrk="1" hangingPunct="1"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Rozměry větší o míru smrštění,</a:t>
            </a:r>
          </a:p>
          <a:p>
            <a:pPr eaLnBrk="1" hangingPunct="1"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úkosy.</a:t>
            </a:r>
          </a:p>
          <a:p>
            <a:pPr marL="114300" indent="0" eaLnBrk="1" hangingPunct="1">
              <a:spcBef>
                <a:spcPts val="600"/>
              </a:spcBef>
              <a:buClr>
                <a:schemeClr val="tx1"/>
              </a:buClr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Materiál - dřevo, umělé dřevo, kov.</a:t>
            </a:r>
          </a:p>
          <a:p>
            <a:pPr eaLnBrk="1" hangingPunct="1">
              <a:buClr>
                <a:schemeClr val="tx1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</a:t>
            </a:r>
          </a:p>
          <a:p>
            <a:pPr eaLnBrk="1" hangingPunct="1">
              <a:buClr>
                <a:schemeClr val="tx1"/>
              </a:buClr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Model, modelová deska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3" descr="sejmout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" b="7916"/>
          <a:stretch>
            <a:fillRect/>
          </a:stretch>
        </p:blipFill>
        <p:spPr bwMode="auto">
          <a:xfrm>
            <a:off x="405059" y="2158314"/>
            <a:ext cx="4961838" cy="23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SCF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12" y="2633950"/>
            <a:ext cx="2952000" cy="221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6"/>
          <p:cNvSpPr txBox="1">
            <a:spLocks noChangeArrowheads="1"/>
          </p:cNvSpPr>
          <p:nvPr/>
        </p:nvSpPr>
        <p:spPr bwMode="auto">
          <a:xfrm>
            <a:off x="2396629" y="4488148"/>
            <a:ext cx="14027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Modelová deska</a:t>
            </a:r>
          </a:p>
        </p:txBody>
      </p:sp>
      <p:sp>
        <p:nvSpPr>
          <p:cNvPr id="11" name="TextovéPole 7"/>
          <p:cNvSpPr txBox="1">
            <a:spLocks noChangeArrowheads="1"/>
          </p:cNvSpPr>
          <p:nvPr/>
        </p:nvSpPr>
        <p:spPr bwMode="auto">
          <a:xfrm>
            <a:off x="733687" y="4479910"/>
            <a:ext cx="12774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Modelová deska</a:t>
            </a:r>
          </a:p>
        </p:txBody>
      </p:sp>
      <p:sp>
        <p:nvSpPr>
          <p:cNvPr id="12" name="TextovéPole 8"/>
          <p:cNvSpPr txBox="1">
            <a:spLocks noChangeArrowheads="1"/>
          </p:cNvSpPr>
          <p:nvPr/>
        </p:nvSpPr>
        <p:spPr bwMode="auto">
          <a:xfrm>
            <a:off x="4134783" y="4482191"/>
            <a:ext cx="8445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Model</a:t>
            </a:r>
          </a:p>
        </p:txBody>
      </p:sp>
      <p:pic>
        <p:nvPicPr>
          <p:cNvPr id="13" name="Picture 4" descr="http://www.wardcorp.com/images/stories/full_size/wpe_pattern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25050" r="2885" b="6062"/>
          <a:stretch>
            <a:fillRect/>
          </a:stretch>
        </p:blipFill>
        <p:spPr bwMode="auto">
          <a:xfrm>
            <a:off x="5727913" y="827035"/>
            <a:ext cx="2952000" cy="165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09161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Model, modelová deska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54" y="1102948"/>
            <a:ext cx="7419718" cy="356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1461294" y="4663642"/>
            <a:ext cx="9893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Olejová skříň</a:t>
            </a:r>
          </a:p>
        </p:txBody>
      </p:sp>
      <p:sp>
        <p:nvSpPr>
          <p:cNvPr id="9" name="TextovéPole 3"/>
          <p:cNvSpPr txBox="1">
            <a:spLocks noChangeArrowheads="1"/>
          </p:cNvSpPr>
          <p:nvPr/>
        </p:nvSpPr>
        <p:spPr bwMode="auto">
          <a:xfrm>
            <a:off x="3563938" y="869500"/>
            <a:ext cx="12715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Skříň kompresoru</a:t>
            </a:r>
          </a:p>
        </p:txBody>
      </p:sp>
      <p:sp>
        <p:nvSpPr>
          <p:cNvPr id="10" name="TextovéPole 4"/>
          <p:cNvSpPr txBox="1">
            <a:spLocks noChangeArrowheads="1"/>
          </p:cNvSpPr>
          <p:nvPr/>
        </p:nvSpPr>
        <p:spPr bwMode="auto">
          <a:xfrm>
            <a:off x="4939657" y="4646543"/>
            <a:ext cx="16097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Komora oběžného kola</a:t>
            </a:r>
          </a:p>
        </p:txBody>
      </p:sp>
    </p:spTree>
    <p:extLst>
      <p:ext uri="{BB962C8B-B14F-4D97-AF65-F5344CB8AC3E}">
        <p14:creationId xmlns:p14="http://schemas.microsoft.com/office/powerpoint/2010/main" val="213626064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1513313"/>
          </a:xfrm>
        </p:spPr>
        <p:txBody>
          <a:bodyPr>
            <a:noAutofit/>
          </a:bodyPr>
          <a:lstStyle/>
          <a:p>
            <a:pPr eaLnBrk="1" hangingPunct="1"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Pravá,</a:t>
            </a:r>
          </a:p>
          <a:p>
            <a:pPr eaLnBrk="1" hangingPunct="1"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Nepravá.</a:t>
            </a:r>
          </a:p>
          <a:p>
            <a:pPr eaLnBrk="1" hangingPunct="1">
              <a:spcBef>
                <a:spcPts val="600"/>
              </a:spcBef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Netrvalá – jádrové směsi - jaderníky,</a:t>
            </a:r>
          </a:p>
          <a:p>
            <a:pPr eaLnBrk="1" hangingPunct="1">
              <a:buClr>
                <a:schemeClr val="tx1"/>
              </a:buClr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Trvalá – kovová.</a:t>
            </a:r>
          </a:p>
          <a:p>
            <a:pPr eaLnBrk="1" hangingPunct="1">
              <a:buClr>
                <a:schemeClr val="tx1"/>
              </a:buClr>
              <a:buSzTx/>
              <a:buFont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</a:t>
            </a:r>
          </a:p>
          <a:p>
            <a:pPr eaLnBrk="1" hangingPunct="1">
              <a:buClr>
                <a:schemeClr val="tx1"/>
              </a:buClr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Jádra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4" name="Picture 5" descr="sejmout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r="2490" b="4216"/>
          <a:stretch>
            <a:fillRect/>
          </a:stretch>
        </p:blipFill>
        <p:spPr bwMode="auto">
          <a:xfrm>
            <a:off x="4362657" y="1092732"/>
            <a:ext cx="4446121" cy="343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http://img.auto555.com/photo/product/60609/big-sand-co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 t="19447" r="9766" b="14433"/>
          <a:stretch>
            <a:fillRect/>
          </a:stretch>
        </p:blipFill>
        <p:spPr bwMode="auto">
          <a:xfrm>
            <a:off x="456751" y="2861033"/>
            <a:ext cx="1927144" cy="131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http://t0.gstatic.com/images?q=tbn:ANd9GcRlgt6oQOvBFV1NwNJpkLDjP7Zyg6pctISgNYZmEgONGMLsHu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0" r="7103" b="15364"/>
          <a:stretch>
            <a:fillRect/>
          </a:stretch>
        </p:blipFill>
        <p:spPr bwMode="auto">
          <a:xfrm>
            <a:off x="2517759" y="3050698"/>
            <a:ext cx="1649018" cy="103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8158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2477152"/>
          </a:xfrm>
        </p:spPr>
        <p:txBody>
          <a:bodyPr>
            <a:noAutofit/>
          </a:bodyPr>
          <a:lstStyle/>
          <a:p>
            <a:pPr marL="114300" indent="0">
              <a:buClr>
                <a:schemeClr val="tx2"/>
              </a:buClr>
              <a:buSzTx/>
              <a:buNone/>
            </a:pP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Tavenina se do formy nalévá pomocí vtokové soustavy = soustava kanálů:</a:t>
            </a:r>
          </a:p>
          <a:p>
            <a:pPr eaLnBrk="1" hangingPunct="1"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dobré zaběhnutí,</a:t>
            </a:r>
          </a:p>
          <a:p>
            <a:pPr eaLnBrk="1" hangingPunct="1"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dokonalé zachycení strusky a nečistot,</a:t>
            </a:r>
          </a:p>
          <a:p>
            <a:pPr eaLnBrk="1" hangingPunct="1"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stejnoměrné a homogenní teplotní pole odlitku,</a:t>
            </a:r>
          </a:p>
          <a:p>
            <a:pPr eaLnBrk="1" hangingPunct="1"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zabránění erozi formy,</a:t>
            </a:r>
          </a:p>
          <a:p>
            <a:pPr eaLnBrk="1" hangingPunct="1"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zabráněno nasávání plynů,</a:t>
            </a:r>
          </a:p>
          <a:p>
            <a:pPr eaLnBrk="1" hangingPunct="1"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maximální využití roztaveného kovu.</a:t>
            </a:r>
          </a:p>
          <a:p>
            <a:pPr eaLnBrk="1" hangingPunct="1">
              <a:buClr>
                <a:schemeClr val="tx1"/>
              </a:buClr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Vtoková soustava – gravitační lití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81" y="3361992"/>
            <a:ext cx="2339501" cy="159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4"/>
          <p:cNvSpPr txBox="1">
            <a:spLocks noChangeArrowheads="1"/>
          </p:cNvSpPr>
          <p:nvPr/>
        </p:nvSpPr>
        <p:spPr bwMode="auto">
          <a:xfrm>
            <a:off x="5514117" y="4083199"/>
            <a:ext cx="31181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Příklad - vtoková soustava – gravitační lití litiny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592" y="1566092"/>
            <a:ext cx="4004562" cy="242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99833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FS TU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88B95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1002</TotalTime>
  <Words>899</Words>
  <Application>Microsoft Office PowerPoint</Application>
  <PresentationFormat>Předvádění na obrazovce (16:9)</PresentationFormat>
  <Paragraphs>171</Paragraphs>
  <Slides>24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Owner</cp:lastModifiedBy>
  <cp:revision>145</cp:revision>
  <dcterms:modified xsi:type="dcterms:W3CDTF">2024-05-15T05:37:22Z</dcterms:modified>
</cp:coreProperties>
</file>