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31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22" r:id="rId10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93" autoAdjust="0"/>
    <p:restoredTop sz="76540" autoAdjust="0"/>
  </p:normalViewPr>
  <p:slideViewPr>
    <p:cSldViewPr snapToGrid="0" snapToObjects="1">
      <p:cViewPr>
        <p:scale>
          <a:sx n="138" d="100"/>
          <a:sy n="138" d="100"/>
        </p:scale>
        <p:origin x="-390" y="8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x-none" smtClean="0"/>
              <a:t>30.06.2023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96252701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3672909"/>
            <a:ext cx="7560001" cy="1218591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xmlns="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1999" y="1470590"/>
            <a:ext cx="7560000" cy="1661409"/>
          </a:xfrm>
          <a:prstGeom prst="rect">
            <a:avLst/>
          </a:prstGeom>
        </p:spPr>
        <p:txBody>
          <a:bodyPr lIns="0" anchor="t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92C6354-2DA8-664A-AFE7-A856B90E07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252000"/>
            <a:ext cx="8640000" cy="79582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79430" y="4690756"/>
            <a:ext cx="341728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BD00B212-B963-B541-AB2C-C86A83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</p:spPr>
        <p:txBody>
          <a:bodyPr lIns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endParaRPr lang="x-none" sz="4000" dirty="0">
              <a:solidFill>
                <a:schemeClr val="bg1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xmlns="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F12C5AE-0908-474E-8B97-DA6D9E0CBD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119078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_AND_PICTURE_50_50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3AC7792B-685D-6343-9637-22734FADCE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514350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x-none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xmlns="" id="{D2FBB12F-FD4B-AE4F-80D0-68F297EE708C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51999" y="1543050"/>
            <a:ext cx="3960000" cy="2858691"/>
          </a:xfrm>
          <a:prstGeom prst="rect">
            <a:avLst/>
          </a:prstGeom>
        </p:spPr>
        <p:txBody>
          <a:bodyPr lIns="0" anchor="t" anchorCtr="0">
            <a:noAutofit/>
          </a:bodyPr>
          <a:lstStyle>
            <a:lvl1pPr marL="0" indent="0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itle Text">
            <a:extLst>
              <a:ext uri="{FF2B5EF4-FFF2-40B4-BE49-F238E27FC236}">
                <a16:creationId xmlns:a16="http://schemas.microsoft.com/office/drawing/2014/main" xmlns="" id="{9EA22F44-DCFF-B74A-991E-BCBE8BB4F454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2000" y="770785"/>
            <a:ext cx="3959999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9" name="Body Level One…">
            <a:extLst>
              <a:ext uri="{FF2B5EF4-FFF2-40B4-BE49-F238E27FC236}">
                <a16:creationId xmlns:a16="http://schemas.microsoft.com/office/drawing/2014/main" xmlns="" id="{B7AD434B-C6DB-6847-85D3-0952D9E79B19}"/>
              </a:ext>
            </a:extLst>
          </p:cNvPr>
          <p:cNvSpPr txBox="1">
            <a:spLocks noGrp="1"/>
          </p:cNvSpPr>
          <p:nvPr>
            <p:ph type="body" sz="quarter" idx="12" hasCustomPrompt="1"/>
          </p:nvPr>
        </p:nvSpPr>
        <p:spPr>
          <a:xfrm>
            <a:off x="118800" y="252001"/>
            <a:ext cx="3959999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FCBF1F39-D0FD-F14C-BFA1-6C610F5B90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119078" cy="108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2000" y="826625"/>
            <a:ext cx="7560000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xmlns="" id="{7960F43F-42F7-D641-9024-48C8559868BA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4164572-F8AE-E149-88BB-9E9CD69986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119078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00956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6" r:id="rId3"/>
    <p:sldLayoutId id="2147483671" r:id="rId4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xmlns="" id="{5042A262-FCF2-BCE2-5F3A-5AAB54BB22F7}"/>
              </a:ext>
            </a:extLst>
          </p:cNvPr>
          <p:cNvSpPr/>
          <p:nvPr/>
        </p:nvSpPr>
        <p:spPr>
          <a:xfrm>
            <a:off x="122830" y="4626591"/>
            <a:ext cx="1815152" cy="409433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bg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xmlns="" id="{0CB2ED24-9373-323A-F44D-629B306A1700}"/>
              </a:ext>
            </a:extLst>
          </p:cNvPr>
          <p:cNvSpPr txBox="1">
            <a:spLocks/>
          </p:cNvSpPr>
          <p:nvPr/>
        </p:nvSpPr>
        <p:spPr>
          <a:xfrm>
            <a:off x="0" y="2593303"/>
            <a:ext cx="9144000" cy="90925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Předmět: Technologie 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Cvičení 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č. </a:t>
            </a: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13: Kalkulace výroby technologie vstřikování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xmlns="" id="{3357E60C-7261-67DD-E247-A1A83B78ED0A}"/>
              </a:ext>
            </a:extLst>
          </p:cNvPr>
          <p:cNvSpPr txBox="1">
            <a:spLocks/>
          </p:cNvSpPr>
          <p:nvPr/>
        </p:nvSpPr>
        <p:spPr>
          <a:xfrm>
            <a:off x="1371600" y="3784561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olidFill>
                  <a:prstClr val="black"/>
                </a:solidFill>
                <a:latin typeface="Calibri"/>
              </a:rPr>
              <a:t>Ing</a:t>
            </a:r>
            <a:r>
              <a:rPr lang="cs-CZ" sz="2000" dirty="0">
                <a:solidFill>
                  <a:prstClr val="black"/>
                </a:solidFill>
                <a:latin typeface="Calibri"/>
              </a:rPr>
              <a:t>. </a:t>
            </a:r>
            <a:r>
              <a:rPr lang="cs-CZ" sz="2000" dirty="0" smtClean="0">
                <a:solidFill>
                  <a:prstClr val="black"/>
                </a:solidFill>
                <a:latin typeface="Calibri"/>
              </a:rPr>
              <a:t>Jiří Habr, </a:t>
            </a:r>
            <a:r>
              <a:rPr lang="cs-CZ" sz="2000" dirty="0">
                <a:solidFill>
                  <a:prstClr val="black"/>
                </a:solidFill>
                <a:latin typeface="Calibri"/>
              </a:rPr>
              <a:t>Ph.D.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xmlns="" id="{837FEC4D-566D-62FC-27AC-50D32AA8EA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424" y="2190102"/>
            <a:ext cx="838200" cy="295275"/>
          </a:xfrm>
          <a:prstGeom prst="rect">
            <a:avLst/>
          </a:prstGeom>
        </p:spPr>
      </p:pic>
      <p:pic>
        <p:nvPicPr>
          <p:cNvPr id="14" name="Picture 1">
            <a:extLst>
              <a:ext uri="{FF2B5EF4-FFF2-40B4-BE49-F238E27FC236}">
                <a16:creationId xmlns:a16="http://schemas.microsoft.com/office/drawing/2014/main" xmlns="" id="{B3AA00D1-ECF6-BC1F-60F1-1F897DBBAC9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953" y="138226"/>
            <a:ext cx="6602095" cy="859791"/>
          </a:xfrm>
          <a:prstGeom prst="rect">
            <a:avLst/>
          </a:prstGeom>
        </p:spPr>
      </p:pic>
      <p:sp>
        <p:nvSpPr>
          <p:cNvPr id="15" name="TextovéPole 14">
            <a:extLst>
              <a:ext uri="{FF2B5EF4-FFF2-40B4-BE49-F238E27FC236}">
                <a16:creationId xmlns:a16="http://schemas.microsoft.com/office/drawing/2014/main" xmlns="" id="{9F4396AF-0F65-CDF2-32B0-AD043FA53713}"/>
              </a:ext>
            </a:extLst>
          </p:cNvPr>
          <p:cNvSpPr txBox="1"/>
          <p:nvPr/>
        </p:nvSpPr>
        <p:spPr>
          <a:xfrm>
            <a:off x="1277605" y="1153381"/>
            <a:ext cx="65887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hangingPunct="1"/>
            <a:r>
              <a:rPr lang="cs-CZ" sz="1800" b="1" kern="1200" dirty="0">
                <a:solidFill>
                  <a:prstClr val="black"/>
                </a:solidFill>
                <a:latin typeface="Calibri"/>
              </a:rPr>
              <a:t>Nové možnosti rozvoje vzdělávání na Technické univerzitě v Liberci</a:t>
            </a:r>
          </a:p>
          <a:p>
            <a:pPr algn="ctr" hangingPunct="1"/>
            <a:endParaRPr lang="cs-CZ" sz="800" kern="1200" dirty="0">
              <a:solidFill>
                <a:prstClr val="black"/>
              </a:solidFill>
              <a:latin typeface="Calibri"/>
            </a:endParaRPr>
          </a:p>
          <a:p>
            <a:pPr algn="ctr" hangingPunct="1"/>
            <a:r>
              <a:rPr lang="cs-CZ" b="1" u="sng" kern="1200" dirty="0">
                <a:solidFill>
                  <a:prstClr val="black"/>
                </a:solidFill>
                <a:latin typeface="Calibri"/>
              </a:rPr>
              <a:t>Specifický cíl A3:Tvorba nových profesně zaměřených studijních programů</a:t>
            </a:r>
          </a:p>
          <a:p>
            <a:pPr algn="ctr" hangingPunct="1"/>
            <a:endParaRPr lang="cs-CZ" b="1" u="sng" kern="1200" dirty="0">
              <a:solidFill>
                <a:prstClr val="black"/>
              </a:solidFill>
              <a:latin typeface="Calibri"/>
            </a:endParaRPr>
          </a:p>
          <a:p>
            <a:pPr algn="ctr" hangingPunct="1"/>
            <a:r>
              <a:rPr lang="cs-CZ" sz="1800" b="1" kern="1200" dirty="0">
                <a:solidFill>
                  <a:prstClr val="black"/>
                </a:solidFill>
                <a:latin typeface="Calibri"/>
              </a:rPr>
              <a:t>NPO_TUL_MSMT-16598/2022</a:t>
            </a:r>
          </a:p>
          <a:p>
            <a:pPr hangingPunct="1"/>
            <a:endParaRPr lang="cs-CZ" sz="1800" kern="12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6" name="Tabulka 15">
            <a:extLst>
              <a:ext uri="{FF2B5EF4-FFF2-40B4-BE49-F238E27FC236}">
                <a16:creationId xmlns:a16="http://schemas.microsoft.com/office/drawing/2014/main" xmlns="" id="{9AD4031E-9A26-401A-8462-1269ED43DA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219830"/>
              </p:ext>
            </p:extLst>
          </p:nvPr>
        </p:nvGraphicFramePr>
        <p:xfrm>
          <a:off x="1709420" y="3399258"/>
          <a:ext cx="5725160" cy="182880"/>
        </p:xfrm>
        <a:graphic>
          <a:graphicData uri="http://schemas.openxmlformats.org/drawingml/2006/table">
            <a:tbl>
              <a:tblPr firstRow="1" firstCol="1" bandRow="1"/>
              <a:tblGrid>
                <a:gridCol w="1908175">
                  <a:extLst>
                    <a:ext uri="{9D8B030D-6E8A-4147-A177-3AD203B41FA5}">
                      <a16:colId xmlns:a16="http://schemas.microsoft.com/office/drawing/2014/main" xmlns="" val="222842396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xmlns="" val="4242503758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xmlns="" val="3883100167"/>
                    </a:ext>
                  </a:extLst>
                </a:gridCol>
              </a:tblGrid>
              <a:tr h="182880"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9pPr>
                    </a:lstStyle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1pPr>
                      <a:lvl2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2pPr>
                      <a:lvl3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3pPr>
                      <a:lvl4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4pPr>
                      <a:lvl5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5pPr>
                      <a:lvl6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6pPr>
                      <a:lvl7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7pPr>
                      <a:lvl8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8pPr>
                      <a:lvl9pPr marL="0" marR="0" indent="0" algn="r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0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Calibri"/>
                          <a:sym typeface="Arial"/>
                        </a:defRPr>
                      </a:lvl9pPr>
                    </a:lstStyle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3787227"/>
                  </a:ext>
                </a:extLst>
              </a:tr>
            </a:tbl>
          </a:graphicData>
        </a:graphic>
      </p:graphicFrame>
      <p:pic>
        <p:nvPicPr>
          <p:cNvPr id="17" name="Obrázek 31">
            <a:extLst>
              <a:ext uri="{FF2B5EF4-FFF2-40B4-BE49-F238E27FC236}">
                <a16:creationId xmlns:a16="http://schemas.microsoft.com/office/drawing/2014/main" xmlns="" id="{39F76B93-A0F9-97C5-97ED-A4F8C1D4E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919" y="4534853"/>
            <a:ext cx="1619250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Obrázek 32">
            <a:extLst>
              <a:ext uri="{FF2B5EF4-FFF2-40B4-BE49-F238E27FC236}">
                <a16:creationId xmlns:a16="http://schemas.microsoft.com/office/drawing/2014/main" xmlns="" id="{5065CCE7-EA3A-A0D2-0D6C-1E1E7B283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217" y="4534853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Obrázek 33" descr="Foto / Photo: Logo MŠMT">
            <a:extLst>
              <a:ext uri="{FF2B5EF4-FFF2-40B4-BE49-F238E27FC236}">
                <a16:creationId xmlns:a16="http://schemas.microsoft.com/office/drawing/2014/main" xmlns="" id="{BDE18A62-B07F-454D-82A3-AB1ECE8C0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290" y="4534853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72419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F4EBE3-7A1B-0C41-8D74-53B1285FEA07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51999" y="1543051"/>
            <a:ext cx="8118278" cy="766396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výkres dílu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model dílu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specifikace materiálu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roční produkce</a:t>
            </a:r>
          </a:p>
          <a:p>
            <a:pPr algn="just"/>
            <a:endParaRPr lang="cs-CZ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7516C7A7-BB60-DF4A-8AC6-92A846F4E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Poptávka výroby</a:t>
            </a:r>
            <a:endParaRPr lang="x-non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078427AC-B77F-E049-B9C4-61BA0C5ADB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/>
              <a:t>Technologie I</a:t>
            </a:r>
            <a:endParaRPr lang="x-none" dirty="0"/>
          </a:p>
          <a:p>
            <a:endParaRPr lang="x-none" dirty="0"/>
          </a:p>
        </p:txBody>
      </p:sp>
      <p:pic>
        <p:nvPicPr>
          <p:cNvPr id="1034" name="Picture 10" descr="It Starts With the Part: A Plastic Part Checklist Ensures Good Mold Design  | MoldMaking Technology">
            <a:extLst>
              <a:ext uri="{FF2B5EF4-FFF2-40B4-BE49-F238E27FC236}">
                <a16:creationId xmlns:a16="http://schemas.microsoft.com/office/drawing/2014/main" xmlns="" id="{94785E70-890A-46F6-850B-60B64AE8E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928" y="770785"/>
            <a:ext cx="5771072" cy="3760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43383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F4EBE3-7A1B-0C41-8D74-53B1285FEA07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51999" y="1543051"/>
            <a:ext cx="8118278" cy="766396"/>
          </a:xfrm>
        </p:spPr>
        <p:txBody>
          <a:bodyPr/>
          <a:lstStyle/>
          <a:p>
            <a:pPr algn="just"/>
            <a:r>
              <a:rPr lang="cs-CZ" dirty="0"/>
              <a:t>Jsme schopni díl vyrábět?</a:t>
            </a:r>
          </a:p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vhodné strojní vybavení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volná kapacita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pracovní síla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7516C7A7-BB60-DF4A-8AC6-92A846F4E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Poptávka výroby</a:t>
            </a:r>
            <a:endParaRPr lang="x-non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078427AC-B77F-E049-B9C4-61BA0C5ADB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/>
              <a:t>Technologie I</a:t>
            </a:r>
            <a:endParaRPr lang="x-none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19165782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F4EBE3-7A1B-0C41-8D74-53B1285FEA07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51999" y="1543051"/>
            <a:ext cx="8118278" cy="766396"/>
          </a:xfrm>
        </p:spPr>
        <p:txBody>
          <a:bodyPr/>
          <a:lstStyle/>
          <a:p>
            <a:pPr algn="just"/>
            <a:r>
              <a:rPr lang="cs-CZ" i="1" dirty="0"/>
              <a:t>Vlastní výroba x poptávka nástrojárny?</a:t>
            </a:r>
          </a:p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násobnost formy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vtoková soustava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typ formy ( s ohledem na složitost dílu)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materiál formy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err="1"/>
              <a:t>temperace</a:t>
            </a:r>
            <a:r>
              <a:rPr lang="cs-CZ" dirty="0"/>
              <a:t> formy</a:t>
            </a:r>
          </a:p>
          <a:p>
            <a:pPr algn="just"/>
            <a:endParaRPr lang="cs-CZ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7516C7A7-BB60-DF4A-8AC6-92A846F4E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Cena formy</a:t>
            </a:r>
            <a:endParaRPr lang="x-non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078427AC-B77F-E049-B9C4-61BA0C5ADB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/>
              <a:t>Technologie I</a:t>
            </a:r>
            <a:endParaRPr lang="x-none" dirty="0"/>
          </a:p>
          <a:p>
            <a:endParaRPr lang="x-none" dirty="0"/>
          </a:p>
        </p:txBody>
      </p:sp>
      <p:pic>
        <p:nvPicPr>
          <p:cNvPr id="6146" name="Picture 2" descr="Mold Designing Services">
            <a:extLst>
              <a:ext uri="{FF2B5EF4-FFF2-40B4-BE49-F238E27FC236}">
                <a16:creationId xmlns:a16="http://schemas.microsoft.com/office/drawing/2014/main" xmlns="" id="{35C51452-19CE-48B0-AC51-0B1C15DB63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44" b="24210"/>
          <a:stretch/>
        </p:blipFill>
        <p:spPr bwMode="auto">
          <a:xfrm>
            <a:off x="4129501" y="1624840"/>
            <a:ext cx="4762500" cy="229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24974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F4EBE3-7A1B-0C41-8D74-53B1285FEA07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51999" y="1543051"/>
            <a:ext cx="8118278" cy="766396"/>
          </a:xfrm>
        </p:spPr>
        <p:txBody>
          <a:bodyPr/>
          <a:lstStyle/>
          <a:p>
            <a:pPr algn="just"/>
            <a:r>
              <a:rPr lang="cs-CZ" i="1" dirty="0"/>
              <a:t>Poptávka u výrobců či distributorů.</a:t>
            </a:r>
          </a:p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Cena za kg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Spotřeba materiálu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Technologický odpad</a:t>
            </a:r>
          </a:p>
          <a:p>
            <a:pPr algn="just"/>
            <a:endParaRPr lang="cs-CZ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7516C7A7-BB60-DF4A-8AC6-92A846F4E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Cena materiálu</a:t>
            </a:r>
            <a:endParaRPr lang="x-non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078427AC-B77F-E049-B9C4-61BA0C5ADB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/>
              <a:t>Technologie I</a:t>
            </a:r>
            <a:endParaRPr lang="x-none" dirty="0"/>
          </a:p>
          <a:p>
            <a:endParaRPr lang="x-none" dirty="0"/>
          </a:p>
        </p:txBody>
      </p:sp>
      <p:pic>
        <p:nvPicPr>
          <p:cNvPr id="5122" name="Picture 2" descr="Plastic Granules Out Of Recycled Plastics Stock Photo | Royalty-Free |  FreeImages">
            <a:extLst>
              <a:ext uri="{FF2B5EF4-FFF2-40B4-BE49-F238E27FC236}">
                <a16:creationId xmlns:a16="http://schemas.microsoft.com/office/drawing/2014/main" xmlns="" id="{21345AE4-41ED-4309-B408-B62A78CACC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2" t="8746" r="16294" b="9217"/>
          <a:stretch/>
        </p:blipFill>
        <p:spPr bwMode="auto">
          <a:xfrm>
            <a:off x="5809358" y="252001"/>
            <a:ext cx="3012519" cy="2534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EEFA U.S.: Skyrocketing plastics prices a major concern for public health,  economy | IEEFA">
            <a:extLst>
              <a:ext uri="{FF2B5EF4-FFF2-40B4-BE49-F238E27FC236}">
                <a16:creationId xmlns:a16="http://schemas.microsoft.com/office/drawing/2014/main" xmlns="" id="{DB52A9CF-6BA3-4843-BF2A-24E494066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589" y="2819430"/>
            <a:ext cx="3366288" cy="2019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47717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F4EBE3-7A1B-0C41-8D74-53B1285FEA07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51999" y="1543051"/>
            <a:ext cx="8118278" cy="766396"/>
          </a:xfrm>
        </p:spPr>
        <p:txBody>
          <a:bodyPr/>
          <a:lstStyle/>
          <a:p>
            <a:pPr algn="just"/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Strojní hodina dle velikosti stroje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Délka vstřikovacího cyklu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Počet operátorů výroby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Dokončovací operace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/>
            <a:endParaRPr lang="cs-CZ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7516C7A7-BB60-DF4A-8AC6-92A846F4E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Cena výroby</a:t>
            </a:r>
            <a:endParaRPr lang="x-non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078427AC-B77F-E049-B9C4-61BA0C5ADB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/>
              <a:t>Technologie I</a:t>
            </a:r>
            <a:endParaRPr lang="x-none" dirty="0"/>
          </a:p>
          <a:p>
            <a:endParaRPr lang="x-none" dirty="0"/>
          </a:p>
        </p:txBody>
      </p:sp>
      <p:pic>
        <p:nvPicPr>
          <p:cNvPr id="4098" name="Picture 2" descr="Time limit icon in flat style speed symbol Vector Image">
            <a:extLst>
              <a:ext uri="{FF2B5EF4-FFF2-40B4-BE49-F238E27FC236}">
                <a16:creationId xmlns:a16="http://schemas.microsoft.com/office/drawing/2014/main" xmlns="" id="{7A21D3C1-8D9B-4F33-8DDD-40E3F579DD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31" t="16603" r="20962" b="24481"/>
          <a:stretch/>
        </p:blipFill>
        <p:spPr bwMode="auto">
          <a:xfrm>
            <a:off x="6945734" y="231691"/>
            <a:ext cx="1796915" cy="2012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Free vector factory workers icons set">
            <a:extLst>
              <a:ext uri="{FF2B5EF4-FFF2-40B4-BE49-F238E27FC236}">
                <a16:creationId xmlns:a16="http://schemas.microsoft.com/office/drawing/2014/main" xmlns="" id="{F774AB58-2056-4587-AE24-CAD92F8D50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34" t="48780" r="48531" b="29604"/>
          <a:stretch/>
        </p:blipFill>
        <p:spPr bwMode="auto">
          <a:xfrm>
            <a:off x="2660927" y="3127616"/>
            <a:ext cx="1470025" cy="160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Free vector factory workers icons set">
            <a:extLst>
              <a:ext uri="{FF2B5EF4-FFF2-40B4-BE49-F238E27FC236}">
                <a16:creationId xmlns:a16="http://schemas.microsoft.com/office/drawing/2014/main" xmlns="" id="{CB1FE7A9-33FA-49C4-A315-F61A84BFE7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16" t="50000" r="28753" b="29604"/>
          <a:stretch/>
        </p:blipFill>
        <p:spPr bwMode="auto">
          <a:xfrm>
            <a:off x="988412" y="3073516"/>
            <a:ext cx="1586062" cy="164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12" descr="▷ Large injection moulding machine for demanding components - ENGEL">
            <a:extLst>
              <a:ext uri="{FF2B5EF4-FFF2-40B4-BE49-F238E27FC236}">
                <a16:creationId xmlns:a16="http://schemas.microsoft.com/office/drawing/2014/main" xmlns="" id="{8CE44B58-0680-47A0-A31A-B9F6934ECAD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24193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106" name="Picture 10" descr="▷ Small Injection Moulding Machine ENGEL | ckamgmt.com">
            <a:extLst>
              <a:ext uri="{FF2B5EF4-FFF2-40B4-BE49-F238E27FC236}">
                <a16:creationId xmlns:a16="http://schemas.microsoft.com/office/drawing/2014/main" xmlns="" id="{C195FE44-F9B7-4D40-9729-346D92E12E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80" t="18366" r="10330" b="16988"/>
          <a:stretch/>
        </p:blipFill>
        <p:spPr bwMode="auto">
          <a:xfrm>
            <a:off x="3950766" y="938243"/>
            <a:ext cx="1962473" cy="164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6" name="Picture 20" descr="Horizontal injection molding machine - e-speed - ENGEL AUSTRIA GmbH -  servo-electric / fast-cycling / toggle">
            <a:extLst>
              <a:ext uri="{FF2B5EF4-FFF2-40B4-BE49-F238E27FC236}">
                <a16:creationId xmlns:a16="http://schemas.microsoft.com/office/drawing/2014/main" xmlns="" id="{6E72EE03-7B8D-4D0B-AE4A-23028F18D9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84" b="28945"/>
          <a:stretch/>
        </p:blipFill>
        <p:spPr bwMode="auto">
          <a:xfrm>
            <a:off x="3887945" y="2724150"/>
            <a:ext cx="4762500" cy="152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118644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F4EBE3-7A1B-0C41-8D74-53B1285FEA07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51999" y="1543051"/>
            <a:ext cx="8118278" cy="766396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Způsob balení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Typ a počet obalů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Cena za km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/>
            <a:endParaRPr lang="cs-CZ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7516C7A7-BB60-DF4A-8AC6-92A846F4E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Cena za dopravu</a:t>
            </a:r>
            <a:endParaRPr lang="x-non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078427AC-B77F-E049-B9C4-61BA0C5ADB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/>
              <a:t>Technologie I</a:t>
            </a:r>
            <a:endParaRPr lang="x-none" dirty="0"/>
          </a:p>
          <a:p>
            <a:endParaRPr lang="x-none" dirty="0"/>
          </a:p>
        </p:txBody>
      </p:sp>
      <p:pic>
        <p:nvPicPr>
          <p:cNvPr id="3076" name="Picture 4" descr="Delivery Truck Isolated With Parcel Cargo Boxes Vector Illustration Flat  Cartoon Freight Van Or Courier Lorry Automobile With Heavy Load Packages  Clipart Stock Illustration - Download Image Now - iStock">
            <a:extLst>
              <a:ext uri="{FF2B5EF4-FFF2-40B4-BE49-F238E27FC236}">
                <a16:creationId xmlns:a16="http://schemas.microsoft.com/office/drawing/2014/main" xmlns="" id="{4C8059BE-907C-4B95-8CB8-527E00CA8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723176"/>
            <a:ext cx="5486400" cy="440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Packing product icon design style Royalty Free Vector Image">
            <a:extLst>
              <a:ext uri="{FF2B5EF4-FFF2-40B4-BE49-F238E27FC236}">
                <a16:creationId xmlns:a16="http://schemas.microsoft.com/office/drawing/2014/main" xmlns="" id="{97874105-D87C-4C3E-8860-DAA9998990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71"/>
          <a:stretch/>
        </p:blipFill>
        <p:spPr bwMode="auto">
          <a:xfrm>
            <a:off x="667222" y="2571750"/>
            <a:ext cx="2305050" cy="1749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1723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F4EBE3-7A1B-0C41-8D74-53B1285FEA07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51999" y="1543051"/>
            <a:ext cx="8118278" cy="766396"/>
          </a:xfrm>
        </p:spPr>
        <p:txBody>
          <a:bodyPr/>
          <a:lstStyle/>
          <a:p>
            <a:pPr algn="just"/>
            <a:r>
              <a:rPr lang="cs-CZ" dirty="0"/>
              <a:t>Cena za kg – 2,15 EUR/kg</a:t>
            </a:r>
          </a:p>
          <a:p>
            <a:pPr algn="just"/>
            <a:r>
              <a:rPr lang="cs-CZ" dirty="0"/>
              <a:t>Hmotnost dílu – 35 g</a:t>
            </a:r>
          </a:p>
          <a:p>
            <a:pPr algn="just"/>
            <a:r>
              <a:rPr lang="cs-CZ" dirty="0"/>
              <a:t>Hmotnost vtoku - 23 g</a:t>
            </a:r>
          </a:p>
          <a:p>
            <a:pPr algn="just"/>
            <a:r>
              <a:rPr lang="cs-CZ" dirty="0"/>
              <a:t>Bez regenerace materiálu</a:t>
            </a:r>
          </a:p>
          <a:p>
            <a:pPr algn="just"/>
            <a:r>
              <a:rPr lang="cs-CZ" dirty="0"/>
              <a:t>Tloušťka stěny dílu – 3 mm</a:t>
            </a:r>
          </a:p>
          <a:p>
            <a:pPr algn="just"/>
            <a:r>
              <a:rPr lang="cs-CZ" dirty="0"/>
              <a:t>Čas cyklu – 25 s</a:t>
            </a:r>
          </a:p>
          <a:p>
            <a:pPr algn="just"/>
            <a:r>
              <a:rPr lang="cs-CZ" dirty="0"/>
              <a:t>Forma 4 násobná se studenou vtokovou soustavou</a:t>
            </a:r>
          </a:p>
          <a:p>
            <a:pPr algn="just"/>
            <a:r>
              <a:rPr lang="cs-CZ" dirty="0"/>
              <a:t>Strojní hodina – 650 </a:t>
            </a:r>
            <a:r>
              <a:rPr lang="cs-CZ" dirty="0" err="1"/>
              <a:t>kč</a:t>
            </a:r>
            <a:r>
              <a:rPr lang="cs-CZ" dirty="0"/>
              <a:t>/h</a:t>
            </a:r>
          </a:p>
          <a:p>
            <a:pPr algn="just"/>
            <a:r>
              <a:rPr lang="cs-CZ" dirty="0"/>
              <a:t>1 operátor výroby – 350 </a:t>
            </a:r>
            <a:r>
              <a:rPr lang="cs-CZ" dirty="0" err="1"/>
              <a:t>kč</a:t>
            </a:r>
            <a:r>
              <a:rPr lang="cs-CZ" dirty="0"/>
              <a:t>/h</a:t>
            </a:r>
          </a:p>
          <a:p>
            <a:pPr algn="just"/>
            <a:r>
              <a:rPr lang="cs-CZ" dirty="0"/>
              <a:t>Dodávka 12 tis. ks / měsíc</a:t>
            </a:r>
          </a:p>
          <a:p>
            <a:pPr algn="just"/>
            <a:r>
              <a:rPr lang="cs-CZ" dirty="0"/>
              <a:t>Doprava - DAP Mladá Boleslav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7516C7A7-BB60-DF4A-8AC6-92A846F4E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</a:t>
            </a:r>
            <a:br>
              <a:rPr lang="cs-CZ" dirty="0"/>
            </a:br>
            <a:endParaRPr lang="x-non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078427AC-B77F-E049-B9C4-61BA0C5ADB0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/>
              <a:t>Technologie I</a:t>
            </a:r>
            <a:endParaRPr lang="x-none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410449425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/>
              <a:t>Jiří Habr</a:t>
            </a:r>
          </a:p>
          <a:p>
            <a:endParaRPr lang="x-non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94649010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FS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88B95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1467</TotalTime>
  <Words>199</Words>
  <Application>Microsoft Office PowerPoint</Application>
  <PresentationFormat>Předvádění na obrazovce (16:9)</PresentationFormat>
  <Paragraphs>65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Simple Light</vt:lpstr>
      <vt:lpstr>Prezentace aplikace PowerPoint</vt:lpstr>
      <vt:lpstr>Poptávka výroby</vt:lpstr>
      <vt:lpstr>Poptávka výroby</vt:lpstr>
      <vt:lpstr>Cena formy</vt:lpstr>
      <vt:lpstr>Cena materiálu</vt:lpstr>
      <vt:lpstr>Cena výroby</vt:lpstr>
      <vt:lpstr>Cena za dopravu</vt:lpstr>
      <vt:lpstr>Příklad 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Iva Nováková</cp:lastModifiedBy>
  <cp:revision>148</cp:revision>
  <dcterms:modified xsi:type="dcterms:W3CDTF">2023-06-30T08:29:53Z</dcterms:modified>
</cp:coreProperties>
</file>