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4" r:id="rId3"/>
    <p:sldId id="268" r:id="rId4"/>
    <p:sldId id="258" r:id="rId5"/>
    <p:sldId id="260" r:id="rId6"/>
    <p:sldId id="261" r:id="rId7"/>
    <p:sldId id="289" r:id="rId8"/>
    <p:sldId id="262" r:id="rId9"/>
    <p:sldId id="263" r:id="rId10"/>
    <p:sldId id="270" r:id="rId11"/>
    <p:sldId id="271" r:id="rId12"/>
    <p:sldId id="272" r:id="rId13"/>
    <p:sldId id="273" r:id="rId14"/>
    <p:sldId id="274" r:id="rId15"/>
    <p:sldId id="275" r:id="rId16"/>
    <p:sldId id="276" r:id="rId17"/>
    <p:sldId id="267" r:id="rId18"/>
    <p:sldId id="277" r:id="rId19"/>
    <p:sldId id="278" r:id="rId20"/>
    <p:sldId id="280" r:id="rId21"/>
    <p:sldId id="281" r:id="rId22"/>
    <p:sldId id="282" r:id="rId23"/>
    <p:sldId id="285" r:id="rId24"/>
    <p:sldId id="286" r:id="rId25"/>
    <p:sldId id="302" r:id="rId26"/>
    <p:sldId id="290" r:id="rId27"/>
    <p:sldId id="291" r:id="rId28"/>
    <p:sldId id="292" r:id="rId29"/>
    <p:sldId id="293" r:id="rId30"/>
    <p:sldId id="294" r:id="rId31"/>
    <p:sldId id="295" r:id="rId32"/>
    <p:sldId id="297" r:id="rId33"/>
    <p:sldId id="303" r:id="rId34"/>
  </p:sldIdLst>
  <p:sldSz cx="9144000" cy="6858000" type="screen4x3"/>
  <p:notesSz cx="6781800" cy="9926638"/>
  <p:defaultTextStyle>
    <a:defPPr>
      <a:defRPr lang="cs-CZ"/>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34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96" y="132"/>
      </p:cViewPr>
      <p:guideLst>
        <p:guide orient="horz" pos="234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87F26C49-A48B-46EF-814B-6CD7506A3EFB}" type="slidenum">
              <a:rPr lang="cs-CZ" altLang="cs-CZ"/>
              <a:pPr/>
              <a:t>‹#›</a:t>
            </a:fld>
            <a:endParaRPr lang="cs-CZ" altLang="cs-CZ"/>
          </a:p>
        </p:txBody>
      </p:sp>
    </p:spTree>
    <p:extLst>
      <p:ext uri="{BB962C8B-B14F-4D97-AF65-F5344CB8AC3E}">
        <p14:creationId xmlns:p14="http://schemas.microsoft.com/office/powerpoint/2010/main" val="402840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3B09BD40-289F-48A2-BC7F-697B774FF715}" type="slidenum">
              <a:rPr lang="cs-CZ" altLang="cs-CZ"/>
              <a:pPr/>
              <a:t>‹#›</a:t>
            </a:fld>
            <a:endParaRPr lang="cs-CZ" altLang="cs-CZ"/>
          </a:p>
        </p:txBody>
      </p:sp>
    </p:spTree>
    <p:extLst>
      <p:ext uri="{BB962C8B-B14F-4D97-AF65-F5344CB8AC3E}">
        <p14:creationId xmlns:p14="http://schemas.microsoft.com/office/powerpoint/2010/main" val="379863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67347CCA-0D05-4ED7-AF38-2D99872572EC}" type="slidenum">
              <a:rPr lang="cs-CZ" altLang="cs-CZ"/>
              <a:pPr/>
              <a:t>‹#›</a:t>
            </a:fld>
            <a:endParaRPr lang="cs-CZ" altLang="cs-CZ"/>
          </a:p>
        </p:txBody>
      </p:sp>
    </p:spTree>
    <p:extLst>
      <p:ext uri="{BB962C8B-B14F-4D97-AF65-F5344CB8AC3E}">
        <p14:creationId xmlns:p14="http://schemas.microsoft.com/office/powerpoint/2010/main" val="2108950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fld id="{87F26C49-A48B-46EF-814B-6CD7506A3EFB}" type="slidenum">
              <a:rPr lang="cs-CZ" altLang="cs-CZ" smtClean="0"/>
              <a:pPr/>
              <a:t>‹#›</a:t>
            </a:fld>
            <a:endParaRPr lang="cs-CZ" altLang="cs-CZ"/>
          </a:p>
        </p:txBody>
      </p:sp>
    </p:spTree>
    <p:extLst>
      <p:ext uri="{BB962C8B-B14F-4D97-AF65-F5344CB8AC3E}">
        <p14:creationId xmlns:p14="http://schemas.microsoft.com/office/powerpoint/2010/main" val="3291950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fld id="{15F6E574-3ED2-442A-A7C1-244D2F4CAF44}" type="slidenum">
              <a:rPr lang="cs-CZ" altLang="cs-CZ" smtClean="0"/>
              <a:pPr/>
              <a:t>‹#›</a:t>
            </a:fld>
            <a:endParaRPr lang="cs-CZ" altLang="cs-CZ"/>
          </a:p>
        </p:txBody>
      </p:sp>
    </p:spTree>
    <p:extLst>
      <p:ext uri="{BB962C8B-B14F-4D97-AF65-F5344CB8AC3E}">
        <p14:creationId xmlns:p14="http://schemas.microsoft.com/office/powerpoint/2010/main" val="2418075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fld id="{F4EC91D9-0C25-4F9D-A054-0C7F7386BC1C}" type="slidenum">
              <a:rPr lang="cs-CZ" altLang="cs-CZ" smtClean="0"/>
              <a:pPr/>
              <a:t>‹#›</a:t>
            </a:fld>
            <a:endParaRPr lang="cs-CZ" altLang="cs-CZ"/>
          </a:p>
        </p:txBody>
      </p:sp>
    </p:spTree>
    <p:extLst>
      <p:ext uri="{BB962C8B-B14F-4D97-AF65-F5344CB8AC3E}">
        <p14:creationId xmlns:p14="http://schemas.microsoft.com/office/powerpoint/2010/main" val="7969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fld id="{985B8EE0-AA46-497A-93BF-CB13F139CD5E}" type="slidenum">
              <a:rPr lang="cs-CZ" altLang="cs-CZ" smtClean="0"/>
              <a:pPr/>
              <a:t>‹#›</a:t>
            </a:fld>
            <a:endParaRPr lang="cs-CZ" altLang="cs-CZ"/>
          </a:p>
        </p:txBody>
      </p:sp>
    </p:spTree>
    <p:extLst>
      <p:ext uri="{BB962C8B-B14F-4D97-AF65-F5344CB8AC3E}">
        <p14:creationId xmlns:p14="http://schemas.microsoft.com/office/powerpoint/2010/main" val="30316447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pPr>
              <a:defRPr/>
            </a:pPr>
            <a:endParaRPr lang="cs-CZ"/>
          </a:p>
        </p:txBody>
      </p:sp>
      <p:sp>
        <p:nvSpPr>
          <p:cNvPr id="8" name="Zástupný symbol pro zápatí 7"/>
          <p:cNvSpPr>
            <a:spLocks noGrp="1"/>
          </p:cNvSpPr>
          <p:nvPr>
            <p:ph type="ftr" sz="quarter" idx="11"/>
          </p:nvPr>
        </p:nvSpPr>
        <p:spPr/>
        <p:txBody>
          <a:bodyPr/>
          <a:lstStyle/>
          <a:p>
            <a:pPr>
              <a:defRPr/>
            </a:pPr>
            <a:endParaRPr lang="cs-CZ"/>
          </a:p>
        </p:txBody>
      </p:sp>
      <p:sp>
        <p:nvSpPr>
          <p:cNvPr id="9" name="Zástupný symbol pro číslo snímku 8"/>
          <p:cNvSpPr>
            <a:spLocks noGrp="1"/>
          </p:cNvSpPr>
          <p:nvPr>
            <p:ph type="sldNum" sz="quarter" idx="12"/>
          </p:nvPr>
        </p:nvSpPr>
        <p:spPr/>
        <p:txBody>
          <a:bodyPr/>
          <a:lstStyle/>
          <a:p>
            <a:fld id="{3E4371BA-F5AD-4935-BA85-CFF4D9AFDE4C}" type="slidenum">
              <a:rPr lang="cs-CZ" altLang="cs-CZ" smtClean="0"/>
              <a:pPr/>
              <a:t>‹#›</a:t>
            </a:fld>
            <a:endParaRPr lang="cs-CZ" altLang="cs-CZ"/>
          </a:p>
        </p:txBody>
      </p:sp>
    </p:spTree>
    <p:extLst>
      <p:ext uri="{BB962C8B-B14F-4D97-AF65-F5344CB8AC3E}">
        <p14:creationId xmlns:p14="http://schemas.microsoft.com/office/powerpoint/2010/main" val="260060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pPr>
              <a:defRPr/>
            </a:pPr>
            <a:endParaRPr lang="cs-CZ"/>
          </a:p>
        </p:txBody>
      </p:sp>
      <p:sp>
        <p:nvSpPr>
          <p:cNvPr id="4" name="Zástupný symbol pro zápatí 3"/>
          <p:cNvSpPr>
            <a:spLocks noGrp="1"/>
          </p:cNvSpPr>
          <p:nvPr>
            <p:ph type="ftr" sz="quarter" idx="11"/>
          </p:nvPr>
        </p:nvSpPr>
        <p:spPr/>
        <p:txBody>
          <a:bodyPr/>
          <a:lstStyle/>
          <a:p>
            <a:pPr>
              <a:defRPr/>
            </a:pPr>
            <a:endParaRPr lang="cs-CZ"/>
          </a:p>
        </p:txBody>
      </p:sp>
      <p:sp>
        <p:nvSpPr>
          <p:cNvPr id="5" name="Zástupný symbol pro číslo snímku 4"/>
          <p:cNvSpPr>
            <a:spLocks noGrp="1"/>
          </p:cNvSpPr>
          <p:nvPr>
            <p:ph type="sldNum" sz="quarter" idx="12"/>
          </p:nvPr>
        </p:nvSpPr>
        <p:spPr/>
        <p:txBody>
          <a:bodyPr/>
          <a:lstStyle/>
          <a:p>
            <a:fld id="{1A6F047B-50D7-43B4-80A3-965DE4E35A40}" type="slidenum">
              <a:rPr lang="cs-CZ" altLang="cs-CZ" smtClean="0"/>
              <a:pPr/>
              <a:t>‹#›</a:t>
            </a:fld>
            <a:endParaRPr lang="cs-CZ" altLang="cs-CZ"/>
          </a:p>
        </p:txBody>
      </p:sp>
    </p:spTree>
    <p:extLst>
      <p:ext uri="{BB962C8B-B14F-4D97-AF65-F5344CB8AC3E}">
        <p14:creationId xmlns:p14="http://schemas.microsoft.com/office/powerpoint/2010/main" val="3795166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pPr>
              <a:defRPr/>
            </a:pPr>
            <a:endParaRPr lang="cs-CZ"/>
          </a:p>
        </p:txBody>
      </p:sp>
      <p:sp>
        <p:nvSpPr>
          <p:cNvPr id="3" name="Zástupný symbol pro zápatí 2"/>
          <p:cNvSpPr>
            <a:spLocks noGrp="1"/>
          </p:cNvSpPr>
          <p:nvPr>
            <p:ph type="ftr" sz="quarter" idx="11"/>
          </p:nvPr>
        </p:nvSpPr>
        <p:spPr/>
        <p:txBody>
          <a:bodyPr/>
          <a:lstStyle/>
          <a:p>
            <a:pPr>
              <a:defRPr/>
            </a:pPr>
            <a:endParaRPr lang="cs-CZ"/>
          </a:p>
        </p:txBody>
      </p:sp>
      <p:sp>
        <p:nvSpPr>
          <p:cNvPr id="4" name="Zástupný symbol pro číslo snímku 3"/>
          <p:cNvSpPr>
            <a:spLocks noGrp="1"/>
          </p:cNvSpPr>
          <p:nvPr>
            <p:ph type="sldNum" sz="quarter" idx="12"/>
          </p:nvPr>
        </p:nvSpPr>
        <p:spPr/>
        <p:txBody>
          <a:bodyPr/>
          <a:lstStyle/>
          <a:p>
            <a:fld id="{F3796680-7AFD-4521-B9D7-1091B4716CE0}" type="slidenum">
              <a:rPr lang="cs-CZ" altLang="cs-CZ" smtClean="0"/>
              <a:pPr/>
              <a:t>‹#›</a:t>
            </a:fld>
            <a:endParaRPr lang="cs-CZ" altLang="cs-CZ"/>
          </a:p>
        </p:txBody>
      </p:sp>
    </p:spTree>
    <p:extLst>
      <p:ext uri="{BB962C8B-B14F-4D97-AF65-F5344CB8AC3E}">
        <p14:creationId xmlns:p14="http://schemas.microsoft.com/office/powerpoint/2010/main" val="1740688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fld id="{4B483C74-FCF8-41D7-A54D-80FCB490CE4F}" type="slidenum">
              <a:rPr lang="cs-CZ" altLang="cs-CZ" smtClean="0"/>
              <a:pPr/>
              <a:t>‹#›</a:t>
            </a:fld>
            <a:endParaRPr lang="cs-CZ" altLang="cs-CZ"/>
          </a:p>
        </p:txBody>
      </p:sp>
    </p:spTree>
    <p:extLst>
      <p:ext uri="{BB962C8B-B14F-4D97-AF65-F5344CB8AC3E}">
        <p14:creationId xmlns:p14="http://schemas.microsoft.com/office/powerpoint/2010/main" val="264507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15F6E574-3ED2-442A-A7C1-244D2F4CAF44}" type="slidenum">
              <a:rPr lang="cs-CZ" altLang="cs-CZ"/>
              <a:pPr/>
              <a:t>‹#›</a:t>
            </a:fld>
            <a:endParaRPr lang="cs-CZ" altLang="cs-CZ"/>
          </a:p>
        </p:txBody>
      </p:sp>
    </p:spTree>
    <p:extLst>
      <p:ext uri="{BB962C8B-B14F-4D97-AF65-F5344CB8AC3E}">
        <p14:creationId xmlns:p14="http://schemas.microsoft.com/office/powerpoint/2010/main" val="51181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pPr>
              <a:defRPr/>
            </a:pPr>
            <a:endParaRPr lang="cs-CZ"/>
          </a:p>
        </p:txBody>
      </p:sp>
      <p:sp>
        <p:nvSpPr>
          <p:cNvPr id="6" name="Zástupný symbol pro zápatí 5"/>
          <p:cNvSpPr>
            <a:spLocks noGrp="1"/>
          </p:cNvSpPr>
          <p:nvPr>
            <p:ph type="ftr" sz="quarter" idx="11"/>
          </p:nvPr>
        </p:nvSpPr>
        <p:spPr/>
        <p:txBody>
          <a:bodyPr/>
          <a:lstStyle/>
          <a:p>
            <a:pPr>
              <a:defRPr/>
            </a:pPr>
            <a:endParaRPr lang="cs-CZ"/>
          </a:p>
        </p:txBody>
      </p:sp>
      <p:sp>
        <p:nvSpPr>
          <p:cNvPr id="7" name="Zástupný symbol pro číslo snímku 6"/>
          <p:cNvSpPr>
            <a:spLocks noGrp="1"/>
          </p:cNvSpPr>
          <p:nvPr>
            <p:ph type="sldNum" sz="quarter" idx="12"/>
          </p:nvPr>
        </p:nvSpPr>
        <p:spPr/>
        <p:txBody>
          <a:bodyPr/>
          <a:lstStyle/>
          <a:p>
            <a:fld id="{832270D3-1363-4745-B6CC-D5E1BC14D3F7}" type="slidenum">
              <a:rPr lang="cs-CZ" altLang="cs-CZ" smtClean="0"/>
              <a:pPr/>
              <a:t>‹#›</a:t>
            </a:fld>
            <a:endParaRPr lang="cs-CZ" altLang="cs-CZ"/>
          </a:p>
        </p:txBody>
      </p:sp>
    </p:spTree>
    <p:extLst>
      <p:ext uri="{BB962C8B-B14F-4D97-AF65-F5344CB8AC3E}">
        <p14:creationId xmlns:p14="http://schemas.microsoft.com/office/powerpoint/2010/main" val="1169498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fld id="{3B09BD40-289F-48A2-BC7F-697B774FF715}" type="slidenum">
              <a:rPr lang="cs-CZ" altLang="cs-CZ" smtClean="0"/>
              <a:pPr/>
              <a:t>‹#›</a:t>
            </a:fld>
            <a:endParaRPr lang="cs-CZ" altLang="cs-CZ"/>
          </a:p>
        </p:txBody>
      </p:sp>
    </p:spTree>
    <p:extLst>
      <p:ext uri="{BB962C8B-B14F-4D97-AF65-F5344CB8AC3E}">
        <p14:creationId xmlns:p14="http://schemas.microsoft.com/office/powerpoint/2010/main" val="347168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pPr>
              <a:defRPr/>
            </a:pPr>
            <a:endParaRPr lang="cs-CZ"/>
          </a:p>
        </p:txBody>
      </p:sp>
      <p:sp>
        <p:nvSpPr>
          <p:cNvPr id="5" name="Zástupný symbol pro zápatí 4"/>
          <p:cNvSpPr>
            <a:spLocks noGrp="1"/>
          </p:cNvSpPr>
          <p:nvPr>
            <p:ph type="ftr" sz="quarter" idx="11"/>
          </p:nvPr>
        </p:nvSpPr>
        <p:spPr/>
        <p:txBody>
          <a:bodyPr/>
          <a:lstStyle/>
          <a:p>
            <a:pPr>
              <a:defRPr/>
            </a:pPr>
            <a:endParaRPr lang="cs-CZ"/>
          </a:p>
        </p:txBody>
      </p:sp>
      <p:sp>
        <p:nvSpPr>
          <p:cNvPr id="6" name="Zástupný symbol pro číslo snímku 5"/>
          <p:cNvSpPr>
            <a:spLocks noGrp="1"/>
          </p:cNvSpPr>
          <p:nvPr>
            <p:ph type="sldNum" sz="quarter" idx="12"/>
          </p:nvPr>
        </p:nvSpPr>
        <p:spPr/>
        <p:txBody>
          <a:bodyPr/>
          <a:lstStyle/>
          <a:p>
            <a:fld id="{67347CCA-0D05-4ED7-AF38-2D99872572EC}" type="slidenum">
              <a:rPr lang="cs-CZ" altLang="cs-CZ" smtClean="0"/>
              <a:pPr/>
              <a:t>‹#›</a:t>
            </a:fld>
            <a:endParaRPr lang="cs-CZ" altLang="cs-CZ"/>
          </a:p>
        </p:txBody>
      </p:sp>
    </p:spTree>
    <p:extLst>
      <p:ext uri="{BB962C8B-B14F-4D97-AF65-F5344CB8AC3E}">
        <p14:creationId xmlns:p14="http://schemas.microsoft.com/office/powerpoint/2010/main" val="386945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fld id="{F4EC91D9-0C25-4F9D-A054-0C7F7386BC1C}" type="slidenum">
              <a:rPr lang="cs-CZ" altLang="cs-CZ"/>
              <a:pPr/>
              <a:t>‹#›</a:t>
            </a:fld>
            <a:endParaRPr lang="cs-CZ" altLang="cs-CZ"/>
          </a:p>
        </p:txBody>
      </p:sp>
    </p:spTree>
    <p:extLst>
      <p:ext uri="{BB962C8B-B14F-4D97-AF65-F5344CB8AC3E}">
        <p14:creationId xmlns:p14="http://schemas.microsoft.com/office/powerpoint/2010/main" val="178739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985B8EE0-AA46-497A-93BF-CB13F139CD5E}" type="slidenum">
              <a:rPr lang="cs-CZ" altLang="cs-CZ"/>
              <a:pPr/>
              <a:t>‹#›</a:t>
            </a:fld>
            <a:endParaRPr lang="cs-CZ" altLang="cs-CZ"/>
          </a:p>
        </p:txBody>
      </p:sp>
    </p:spTree>
    <p:extLst>
      <p:ext uri="{BB962C8B-B14F-4D97-AF65-F5344CB8AC3E}">
        <p14:creationId xmlns:p14="http://schemas.microsoft.com/office/powerpoint/2010/main" val="3539950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fld id="{3E4371BA-F5AD-4935-BA85-CFF4D9AFDE4C}" type="slidenum">
              <a:rPr lang="cs-CZ" altLang="cs-CZ"/>
              <a:pPr/>
              <a:t>‹#›</a:t>
            </a:fld>
            <a:endParaRPr lang="cs-CZ" altLang="cs-CZ"/>
          </a:p>
        </p:txBody>
      </p:sp>
    </p:spTree>
    <p:extLst>
      <p:ext uri="{BB962C8B-B14F-4D97-AF65-F5344CB8AC3E}">
        <p14:creationId xmlns:p14="http://schemas.microsoft.com/office/powerpoint/2010/main" val="3919848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fld id="{1A6F047B-50D7-43B4-80A3-965DE4E35A40}" type="slidenum">
              <a:rPr lang="cs-CZ" altLang="cs-CZ"/>
              <a:pPr/>
              <a:t>‹#›</a:t>
            </a:fld>
            <a:endParaRPr lang="cs-CZ" altLang="cs-CZ"/>
          </a:p>
        </p:txBody>
      </p:sp>
    </p:spTree>
    <p:extLst>
      <p:ext uri="{BB962C8B-B14F-4D97-AF65-F5344CB8AC3E}">
        <p14:creationId xmlns:p14="http://schemas.microsoft.com/office/powerpoint/2010/main" val="3267124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fld id="{F3796680-7AFD-4521-B9D7-1091B4716CE0}" type="slidenum">
              <a:rPr lang="cs-CZ" altLang="cs-CZ"/>
              <a:pPr/>
              <a:t>‹#›</a:t>
            </a:fld>
            <a:endParaRPr lang="cs-CZ" altLang="cs-CZ"/>
          </a:p>
        </p:txBody>
      </p:sp>
    </p:spTree>
    <p:extLst>
      <p:ext uri="{BB962C8B-B14F-4D97-AF65-F5344CB8AC3E}">
        <p14:creationId xmlns:p14="http://schemas.microsoft.com/office/powerpoint/2010/main" val="3177279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4B483C74-FCF8-41D7-A54D-80FCB490CE4F}" type="slidenum">
              <a:rPr lang="cs-CZ" altLang="cs-CZ"/>
              <a:pPr/>
              <a:t>‹#›</a:t>
            </a:fld>
            <a:endParaRPr lang="cs-CZ" altLang="cs-CZ"/>
          </a:p>
        </p:txBody>
      </p:sp>
    </p:spTree>
    <p:extLst>
      <p:ext uri="{BB962C8B-B14F-4D97-AF65-F5344CB8AC3E}">
        <p14:creationId xmlns:p14="http://schemas.microsoft.com/office/powerpoint/2010/main" val="205256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fld id="{832270D3-1363-4745-B6CC-D5E1BC14D3F7}" type="slidenum">
              <a:rPr lang="cs-CZ" altLang="cs-CZ"/>
              <a:pPr/>
              <a:t>‹#›</a:t>
            </a:fld>
            <a:endParaRPr lang="cs-CZ" altLang="cs-CZ"/>
          </a:p>
        </p:txBody>
      </p:sp>
    </p:spTree>
    <p:extLst>
      <p:ext uri="{BB962C8B-B14F-4D97-AF65-F5344CB8AC3E}">
        <p14:creationId xmlns:p14="http://schemas.microsoft.com/office/powerpoint/2010/main" val="44379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0CF8CB9-C762-4F27-9114-96A7E2682BB2}"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F8CB9-C762-4F27-9114-96A7E2682BB2}" type="slidenum">
              <a:rPr lang="cs-CZ" altLang="cs-CZ" smtClean="0"/>
              <a:pPr/>
              <a:t>‹#›</a:t>
            </a:fld>
            <a:endParaRPr lang="cs-CZ" altLang="cs-CZ"/>
          </a:p>
        </p:txBody>
      </p:sp>
    </p:spTree>
    <p:extLst>
      <p:ext uri="{BB962C8B-B14F-4D97-AF65-F5344CB8AC3E}">
        <p14:creationId xmlns:p14="http://schemas.microsoft.com/office/powerpoint/2010/main" val="1558632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15344" y="3234749"/>
            <a:ext cx="6400800" cy="746883"/>
          </a:xfrm>
        </p:spPr>
        <p:txBody>
          <a:bodyPr>
            <a:normAutofit/>
          </a:bodyPr>
          <a:lstStyle/>
          <a:p>
            <a:r>
              <a:rPr lang="cs-CZ" b="1" dirty="0" smtClean="0">
                <a:solidFill>
                  <a:srgbClr val="7030A0"/>
                </a:solidFill>
              </a:rPr>
              <a:t>Strategický nákup</a:t>
            </a:r>
            <a:endParaRPr lang="cs-CZ" dirty="0">
              <a:solidFill>
                <a:srgbClr val="7030A0"/>
              </a:solidFill>
            </a:endParaRPr>
          </a:p>
        </p:txBody>
      </p:sp>
      <p:sp>
        <p:nvSpPr>
          <p:cNvPr id="6" name="Podnadpis 2"/>
          <p:cNvSpPr txBox="1">
            <a:spLocks/>
          </p:cNvSpPr>
          <p:nvPr/>
        </p:nvSpPr>
        <p:spPr>
          <a:xfrm>
            <a:off x="1415344" y="4480599"/>
            <a:ext cx="6400800" cy="49448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cs-CZ" sz="2000" dirty="0">
                <a:solidFill>
                  <a:schemeClr val="tx1"/>
                </a:solidFill>
              </a:rPr>
              <a:t>d</a:t>
            </a:r>
            <a:r>
              <a:rPr lang="cs-CZ" sz="2000" dirty="0" smtClean="0">
                <a:solidFill>
                  <a:schemeClr val="tx1"/>
                </a:solidFill>
              </a:rPr>
              <a:t>oc. Ing. Jakub Dyntar, Ph.D.</a:t>
            </a:r>
            <a:endParaRPr lang="cs-CZ" sz="2000" dirty="0">
              <a:solidFill>
                <a:schemeClr val="tx1"/>
              </a:solidFill>
            </a:endParaRPr>
          </a:p>
        </p:txBody>
      </p:sp>
      <p:sp>
        <p:nvSpPr>
          <p:cNvPr id="2" name="AutoShape 2" descr="https://www.tul.cz/document/2325"/>
          <p:cNvSpPr>
            <a:spLocks noChangeAspect="1" noChangeArrowheads="1"/>
          </p:cNvSpPr>
          <p:nvPr/>
        </p:nvSpPr>
        <p:spPr bwMode="auto">
          <a:xfrm>
            <a:off x="155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28" name="AutoShape 4" descr="https://www.tul.cz/document/2325"/>
          <p:cNvSpPr>
            <a:spLocks noChangeAspect="1" noChangeArrowheads="1"/>
          </p:cNvSpPr>
          <p:nvPr/>
        </p:nvSpPr>
        <p:spPr bwMode="auto">
          <a:xfrm>
            <a:off x="155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8" name="AutoShape 2" descr="https://www.tul.cz/document/2325"/>
          <p:cNvSpPr>
            <a:spLocks noChangeAspect="1" noChangeArrowheads="1"/>
          </p:cNvSpPr>
          <p:nvPr/>
        </p:nvSpPr>
        <p:spPr bwMode="auto">
          <a:xfrm>
            <a:off x="155575" y="-776288"/>
            <a:ext cx="12534900" cy="1628776"/>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8424" y="2579064"/>
            <a:ext cx="838200" cy="295275"/>
          </a:xfrm>
          <a:prstGeom prst="rect">
            <a:avLst/>
          </a:prstGeom>
        </p:spPr>
      </p:pic>
      <p:pic>
        <p:nvPicPr>
          <p:cNvPr id="12" name="Picture 1"/>
          <p:cNvPicPr/>
          <p:nvPr/>
        </p:nvPicPr>
        <p:blipFill>
          <a:blip r:embed="rId4" cstate="print">
            <a:extLst>
              <a:ext uri="{28A0092B-C50C-407E-A947-70E740481C1C}">
                <a14:useLocalDpi xmlns:a14="http://schemas.microsoft.com/office/drawing/2010/main" val="0"/>
              </a:ext>
            </a:extLst>
          </a:blip>
          <a:stretch>
            <a:fillRect/>
          </a:stretch>
        </p:blipFill>
        <p:spPr>
          <a:xfrm>
            <a:off x="1258939" y="329297"/>
            <a:ext cx="6602095" cy="859790"/>
          </a:xfrm>
          <a:prstGeom prst="rect">
            <a:avLst/>
          </a:prstGeom>
        </p:spPr>
      </p:pic>
      <p:sp>
        <p:nvSpPr>
          <p:cNvPr id="13" name="TextovéPole 12"/>
          <p:cNvSpPr txBox="1"/>
          <p:nvPr/>
        </p:nvSpPr>
        <p:spPr>
          <a:xfrm>
            <a:off x="1636078" y="1515050"/>
            <a:ext cx="6627071" cy="1477328"/>
          </a:xfrm>
          <a:prstGeom prst="rect">
            <a:avLst/>
          </a:prstGeom>
          <a:noFill/>
        </p:spPr>
        <p:txBody>
          <a:bodyPr wrap="none" rtlCol="0">
            <a:spAutoFit/>
          </a:bodyPr>
          <a:lstStyle/>
          <a:p>
            <a:pPr algn="ctr"/>
            <a:r>
              <a:rPr lang="cs-CZ" b="1" dirty="0"/>
              <a:t>Nové možnosti rozvoje vzdělávání na Technické univerzitě v Liberci</a:t>
            </a:r>
          </a:p>
          <a:p>
            <a:pPr algn="ctr"/>
            <a:endParaRPr lang="cs-CZ" sz="800" dirty="0"/>
          </a:p>
          <a:p>
            <a:pPr algn="ctr"/>
            <a:r>
              <a:rPr lang="cs-CZ" sz="1400" b="1" u="sng" dirty="0"/>
              <a:t>Specifický cíl A3:Tvorba nových profesně zaměřených studijních programů</a:t>
            </a:r>
          </a:p>
          <a:p>
            <a:pPr algn="ctr"/>
            <a:endParaRPr lang="cs-CZ" sz="1400" b="1" u="sng" dirty="0"/>
          </a:p>
          <a:p>
            <a:pPr algn="ctr"/>
            <a:r>
              <a:rPr lang="cs-CZ" b="1" dirty="0"/>
              <a:t>NPO_TUL_MSMT-16598/2022</a:t>
            </a:r>
          </a:p>
          <a:p>
            <a:endParaRPr lang="cs-CZ" dirty="0"/>
          </a:p>
        </p:txBody>
      </p:sp>
      <p:graphicFrame>
        <p:nvGraphicFramePr>
          <p:cNvPr id="4" name="Tabulka 3"/>
          <p:cNvGraphicFramePr>
            <a:graphicFrameLocks noGrp="1"/>
          </p:cNvGraphicFramePr>
          <p:nvPr/>
        </p:nvGraphicFramePr>
        <p:xfrm>
          <a:off x="1709420" y="3771741"/>
          <a:ext cx="5725160" cy="182880"/>
        </p:xfrm>
        <a:graphic>
          <a:graphicData uri="http://schemas.openxmlformats.org/drawingml/2006/table">
            <a:tbl>
              <a:tblPr firstRow="1" firstCol="1" bandRow="1">
                <a:tableStyleId>{5C22544A-7EE6-4342-B048-85BDC9FD1C3A}</a:tableStyleId>
              </a:tblPr>
              <a:tblGrid>
                <a:gridCol w="1908175">
                  <a:extLst>
                    <a:ext uri="{9D8B030D-6E8A-4147-A177-3AD203B41FA5}">
                      <a16:colId xmlns:a16="http://schemas.microsoft.com/office/drawing/2014/main" val="222842396"/>
                    </a:ext>
                  </a:extLst>
                </a:gridCol>
                <a:gridCol w="1908175">
                  <a:extLst>
                    <a:ext uri="{9D8B030D-6E8A-4147-A177-3AD203B41FA5}">
                      <a16:colId xmlns:a16="http://schemas.microsoft.com/office/drawing/2014/main" val="4242503758"/>
                    </a:ext>
                  </a:extLst>
                </a:gridCol>
                <a:gridCol w="1908810">
                  <a:extLst>
                    <a:ext uri="{9D8B030D-6E8A-4147-A177-3AD203B41FA5}">
                      <a16:colId xmlns:a16="http://schemas.microsoft.com/office/drawing/2014/main" val="3883100167"/>
                    </a:ext>
                  </a:extLst>
                </a:gridCol>
              </a:tblGrid>
              <a:tr h="0">
                <a:tc>
                  <a:txBody>
                    <a:bodyPr/>
                    <a:lstStyle/>
                    <a:p>
                      <a:pP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spcAft>
                          <a:spcPts val="0"/>
                        </a:spcAft>
                      </a:pPr>
                      <a:endParaRPr lang="cs-CZ"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43787227"/>
                  </a:ext>
                </a:extLst>
              </a:tr>
            </a:tbl>
          </a:graphicData>
        </a:graphic>
      </p:graphicFrame>
      <p:pic>
        <p:nvPicPr>
          <p:cNvPr id="1027" name="Obrázek 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79" y="5817744"/>
            <a:ext cx="1619250" cy="438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ázek 3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8600" y="5817744"/>
            <a:ext cx="9620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025" name="Obrázek 33" descr="Foto / Photo: Logo MŠM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5817744"/>
            <a:ext cx="86677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40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4"/>
          <p:cNvSpPr txBox="1">
            <a:spLocks noChangeArrowheads="1"/>
          </p:cNvSpPr>
          <p:nvPr/>
        </p:nvSpPr>
        <p:spPr bwMode="auto">
          <a:xfrm>
            <a:off x="539750" y="1268413"/>
            <a:ext cx="7561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latin typeface="Calibri" panose="020F0502020204030204" pitchFamily="34" charset="0"/>
              </a:rPr>
              <a:t>A. Klasifikace podle druhu nakupovaných položek</a:t>
            </a:r>
          </a:p>
        </p:txBody>
      </p:sp>
      <p:sp>
        <p:nvSpPr>
          <p:cNvPr id="17424" name="Rectangle 16"/>
          <p:cNvSpPr>
            <a:spLocks noChangeArrowheads="1"/>
          </p:cNvSpPr>
          <p:nvPr/>
        </p:nvSpPr>
        <p:spPr bwMode="auto">
          <a:xfrm>
            <a:off x="6272213" y="4149725"/>
            <a:ext cx="2260600" cy="1511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Trvale rostoucí nabídka, obtížně specifikovatelné produkty             </a:t>
            </a:r>
          </a:p>
          <a:p>
            <a:pPr eaLnBrk="1" hangingPunct="1">
              <a:spcBef>
                <a:spcPct val="0"/>
              </a:spcBef>
              <a:buFontTx/>
              <a:buNone/>
            </a:pPr>
            <a:endParaRPr lang="cs-CZ" altLang="cs-CZ" sz="1400" b="1">
              <a:latin typeface="Calibri" panose="020F0502020204030204" pitchFamily="34" charset="0"/>
            </a:endParaRPr>
          </a:p>
        </p:txBody>
      </p:sp>
      <p:sp>
        <p:nvSpPr>
          <p:cNvPr id="17425" name="Rectangle 17"/>
          <p:cNvSpPr>
            <a:spLocks noChangeArrowheads="1"/>
          </p:cNvSpPr>
          <p:nvPr/>
        </p:nvSpPr>
        <p:spPr bwMode="auto">
          <a:xfrm>
            <a:off x="3806825" y="4149725"/>
            <a:ext cx="2436813" cy="150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Údržbářské práce, přepravní služby, marketingový výzkum, projektové služby, logistické služb</a:t>
            </a:r>
          </a:p>
        </p:txBody>
      </p:sp>
      <p:sp>
        <p:nvSpPr>
          <p:cNvPr id="17426" name="Rectangle 18"/>
          <p:cNvSpPr>
            <a:spLocks noChangeArrowheads="1"/>
          </p:cNvSpPr>
          <p:nvPr/>
        </p:nvSpPr>
        <p:spPr bwMode="auto">
          <a:xfrm>
            <a:off x="1893888" y="4149725"/>
            <a:ext cx="1912937" cy="1508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Nakupované služby pro výrobní a ostatní činnost                </a:t>
            </a:r>
          </a:p>
          <a:p>
            <a:pPr eaLnBrk="1" hangingPunct="1">
              <a:spcBef>
                <a:spcPct val="0"/>
              </a:spcBef>
              <a:buFontTx/>
              <a:buNone/>
            </a:pPr>
            <a:endParaRPr lang="cs-CZ" altLang="cs-CZ" sz="1400" b="1">
              <a:latin typeface="Calibri" panose="020F0502020204030204" pitchFamily="34" charset="0"/>
            </a:endParaRPr>
          </a:p>
        </p:txBody>
      </p:sp>
      <p:sp>
        <p:nvSpPr>
          <p:cNvPr id="17427" name="Rectangle 19"/>
          <p:cNvSpPr>
            <a:spLocks noChangeArrowheads="1"/>
          </p:cNvSpPr>
          <p:nvPr/>
        </p:nvSpPr>
        <p:spPr bwMode="auto">
          <a:xfrm>
            <a:off x="582613" y="4149725"/>
            <a:ext cx="1311275" cy="1489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Služby    </a:t>
            </a:r>
          </a:p>
          <a:p>
            <a:pPr eaLnBrk="1" hangingPunct="1">
              <a:spcBef>
                <a:spcPct val="0"/>
              </a:spcBef>
              <a:buFontTx/>
              <a:buNone/>
            </a:pPr>
            <a:endParaRPr lang="cs-CZ" altLang="cs-CZ" sz="1400" b="1">
              <a:latin typeface="Calibri" panose="020F0502020204030204" pitchFamily="34" charset="0"/>
            </a:endParaRPr>
          </a:p>
          <a:p>
            <a:pPr eaLnBrk="1" hangingPunct="1">
              <a:spcBef>
                <a:spcPct val="0"/>
              </a:spcBef>
              <a:buFontTx/>
              <a:buNone/>
            </a:pPr>
            <a:endParaRPr lang="cs-CZ" altLang="cs-CZ" sz="1400" b="1">
              <a:latin typeface="Calibri" panose="020F0502020204030204" pitchFamily="34" charset="0"/>
            </a:endParaRPr>
          </a:p>
          <a:p>
            <a:pPr eaLnBrk="1" hangingPunct="1">
              <a:spcBef>
                <a:spcPct val="0"/>
              </a:spcBef>
              <a:buFontTx/>
              <a:buNone/>
            </a:pPr>
            <a:endParaRPr lang="cs-CZ" altLang="cs-CZ" sz="1400" b="1">
              <a:latin typeface="Calibri" panose="020F0502020204030204" pitchFamily="34" charset="0"/>
            </a:endParaRPr>
          </a:p>
        </p:txBody>
      </p:sp>
      <p:sp>
        <p:nvSpPr>
          <p:cNvPr id="17432" name="Rectangle 24"/>
          <p:cNvSpPr>
            <a:spLocks noChangeArrowheads="1"/>
          </p:cNvSpPr>
          <p:nvPr/>
        </p:nvSpPr>
        <p:spPr bwMode="auto">
          <a:xfrm>
            <a:off x="6329363" y="2925763"/>
            <a:ext cx="22606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Zboží široce používané, široká nabídka, snadná dostupnost</a:t>
            </a:r>
            <a:endParaRPr lang="cs-CZ" altLang="cs-CZ" sz="1200">
              <a:latin typeface="Calibri" panose="020F0502020204030204" pitchFamily="34" charset="0"/>
            </a:endParaRPr>
          </a:p>
        </p:txBody>
      </p:sp>
      <p:sp>
        <p:nvSpPr>
          <p:cNvPr id="17433" name="Rectangle 25"/>
          <p:cNvSpPr>
            <a:spLocks noChangeArrowheads="1"/>
          </p:cNvSpPr>
          <p:nvPr/>
        </p:nvSpPr>
        <p:spPr bwMode="auto">
          <a:xfrm>
            <a:off x="3892550" y="2925763"/>
            <a:ext cx="2449513"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Materiály, výrobky používané pro administra-tivu, opravy, realizaci technologických operací</a:t>
            </a:r>
            <a:endParaRPr lang="cs-CZ" altLang="cs-CZ" sz="1200">
              <a:latin typeface="Calibri" panose="020F0502020204030204" pitchFamily="34" charset="0"/>
            </a:endParaRPr>
          </a:p>
        </p:txBody>
      </p:sp>
      <p:sp>
        <p:nvSpPr>
          <p:cNvPr id="17434" name="Rectangle 26"/>
          <p:cNvSpPr>
            <a:spLocks noChangeArrowheads="1"/>
          </p:cNvSpPr>
          <p:nvPr/>
        </p:nvSpPr>
        <p:spPr bwMode="auto">
          <a:xfrm>
            <a:off x="1979613" y="2925763"/>
            <a:ext cx="1912937"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Kancelářské potřeby, maziva, filtrační materiály, bělící hlinky…</a:t>
            </a:r>
            <a:endParaRPr lang="cs-CZ" altLang="cs-CZ" sz="1200">
              <a:latin typeface="Calibri" panose="020F0502020204030204" pitchFamily="34" charset="0"/>
            </a:endParaRPr>
          </a:p>
        </p:txBody>
      </p:sp>
      <p:sp>
        <p:nvSpPr>
          <p:cNvPr id="17435" name="Rectangle 27"/>
          <p:cNvSpPr>
            <a:spLocks noChangeArrowheads="1"/>
          </p:cNvSpPr>
          <p:nvPr/>
        </p:nvSpPr>
        <p:spPr bwMode="auto">
          <a:xfrm>
            <a:off x="668338" y="2913063"/>
            <a:ext cx="1311275" cy="1074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Pomocné, režijní materiály </a:t>
            </a:r>
          </a:p>
          <a:p>
            <a:pPr eaLnBrk="1" hangingPunct="1">
              <a:spcBef>
                <a:spcPct val="0"/>
              </a:spcBef>
              <a:buFontTx/>
              <a:buNone/>
            </a:pPr>
            <a:endParaRPr lang="cs-CZ" altLang="cs-CZ" sz="1400" b="1">
              <a:latin typeface="Calibri" panose="020F0502020204030204" pitchFamily="34" charset="0"/>
            </a:endParaRPr>
          </a:p>
        </p:txBody>
      </p:sp>
      <p:sp>
        <p:nvSpPr>
          <p:cNvPr id="17436" name="Rectangle 28"/>
          <p:cNvSpPr>
            <a:spLocks noChangeArrowheads="1"/>
          </p:cNvSpPr>
          <p:nvPr/>
        </p:nvSpPr>
        <p:spPr bwMode="auto">
          <a:xfrm>
            <a:off x="6288088" y="2422525"/>
            <a:ext cx="2260600"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Specifika</a:t>
            </a:r>
            <a:endParaRPr lang="cs-CZ" altLang="cs-CZ" sz="1400" b="1">
              <a:latin typeface="Calibri" panose="020F0502020204030204" pitchFamily="34" charset="0"/>
            </a:endParaRPr>
          </a:p>
        </p:txBody>
      </p:sp>
      <p:sp>
        <p:nvSpPr>
          <p:cNvPr id="17437" name="Rectangle 29"/>
          <p:cNvSpPr>
            <a:spLocks noChangeArrowheads="1"/>
          </p:cNvSpPr>
          <p:nvPr/>
        </p:nvSpPr>
        <p:spPr bwMode="auto">
          <a:xfrm>
            <a:off x="3851275" y="2422525"/>
            <a:ext cx="2436813"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Charakteristika</a:t>
            </a:r>
            <a:endParaRPr lang="cs-CZ" altLang="cs-CZ" sz="1400" b="1">
              <a:latin typeface="Calibri" panose="020F0502020204030204" pitchFamily="34" charset="0"/>
            </a:endParaRPr>
          </a:p>
        </p:txBody>
      </p:sp>
      <p:sp>
        <p:nvSpPr>
          <p:cNvPr id="17438" name="Rectangle 30"/>
          <p:cNvSpPr>
            <a:spLocks noChangeArrowheads="1"/>
          </p:cNvSpPr>
          <p:nvPr/>
        </p:nvSpPr>
        <p:spPr bwMode="auto">
          <a:xfrm>
            <a:off x="1938338" y="2422525"/>
            <a:ext cx="1912937"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Příklady</a:t>
            </a:r>
            <a:endParaRPr lang="cs-CZ" altLang="cs-CZ" sz="1400" b="1">
              <a:latin typeface="Calibri" panose="020F0502020204030204" pitchFamily="34" charset="0"/>
            </a:endParaRPr>
          </a:p>
        </p:txBody>
      </p:sp>
      <p:sp>
        <p:nvSpPr>
          <p:cNvPr id="17439" name="Rectangle 31"/>
          <p:cNvSpPr>
            <a:spLocks noChangeArrowheads="1"/>
          </p:cNvSpPr>
          <p:nvPr/>
        </p:nvSpPr>
        <p:spPr bwMode="auto">
          <a:xfrm>
            <a:off x="627063" y="2422525"/>
            <a:ext cx="1311275"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Nakupované zboží</a:t>
            </a:r>
            <a:endParaRPr lang="cs-CZ" altLang="cs-CZ" sz="1400" b="1">
              <a:latin typeface="Calibri" panose="020F0502020204030204" pitchFamily="34" charset="0"/>
            </a:endParaRPr>
          </a:p>
        </p:txBody>
      </p:sp>
      <p:sp>
        <p:nvSpPr>
          <p:cNvPr id="10255" name="Line 32"/>
          <p:cNvSpPr>
            <a:spLocks noChangeShapeType="1"/>
          </p:cNvSpPr>
          <p:nvPr/>
        </p:nvSpPr>
        <p:spPr bwMode="auto">
          <a:xfrm>
            <a:off x="627063" y="2422525"/>
            <a:ext cx="7921625"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56" name="Line 33"/>
          <p:cNvSpPr>
            <a:spLocks noChangeShapeType="1"/>
          </p:cNvSpPr>
          <p:nvPr/>
        </p:nvSpPr>
        <p:spPr bwMode="auto">
          <a:xfrm>
            <a:off x="611188" y="5157788"/>
            <a:ext cx="7921625"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57" name="Line 34"/>
          <p:cNvSpPr>
            <a:spLocks noChangeShapeType="1"/>
          </p:cNvSpPr>
          <p:nvPr/>
        </p:nvSpPr>
        <p:spPr bwMode="auto">
          <a:xfrm flipH="1">
            <a:off x="611188" y="2422525"/>
            <a:ext cx="15875" cy="2735263"/>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58" name="Line 35"/>
          <p:cNvSpPr>
            <a:spLocks noChangeShapeType="1"/>
          </p:cNvSpPr>
          <p:nvPr/>
        </p:nvSpPr>
        <p:spPr bwMode="auto">
          <a:xfrm flipH="1">
            <a:off x="8532813" y="2422525"/>
            <a:ext cx="15875" cy="2735263"/>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59" name="Line 36"/>
          <p:cNvSpPr>
            <a:spLocks noChangeShapeType="1"/>
          </p:cNvSpPr>
          <p:nvPr/>
        </p:nvSpPr>
        <p:spPr bwMode="auto">
          <a:xfrm>
            <a:off x="668338" y="2925763"/>
            <a:ext cx="7921625" cy="1587"/>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60" name="Line 37"/>
          <p:cNvSpPr>
            <a:spLocks noChangeShapeType="1"/>
          </p:cNvSpPr>
          <p:nvPr/>
        </p:nvSpPr>
        <p:spPr bwMode="auto">
          <a:xfrm flipH="1">
            <a:off x="1908175" y="2422525"/>
            <a:ext cx="30163" cy="273526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61" name="Line 38"/>
          <p:cNvSpPr>
            <a:spLocks noChangeShapeType="1"/>
          </p:cNvSpPr>
          <p:nvPr/>
        </p:nvSpPr>
        <p:spPr bwMode="auto">
          <a:xfrm>
            <a:off x="3851275" y="2422525"/>
            <a:ext cx="0" cy="273526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62" name="Line 39"/>
          <p:cNvSpPr>
            <a:spLocks noChangeShapeType="1"/>
          </p:cNvSpPr>
          <p:nvPr/>
        </p:nvSpPr>
        <p:spPr bwMode="auto">
          <a:xfrm>
            <a:off x="6288088" y="2422525"/>
            <a:ext cx="12700" cy="2735263"/>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63" name="Line 42"/>
          <p:cNvSpPr>
            <a:spLocks noChangeShapeType="1"/>
          </p:cNvSpPr>
          <p:nvPr/>
        </p:nvSpPr>
        <p:spPr bwMode="auto">
          <a:xfrm>
            <a:off x="611188" y="4005263"/>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36"/>
                                        </p:tgtEl>
                                        <p:attrNameLst>
                                          <p:attrName>style.visibility</p:attrName>
                                        </p:attrNameLst>
                                      </p:cBhvr>
                                      <p:to>
                                        <p:strVal val="visible"/>
                                      </p:to>
                                    </p:set>
                                    <p:anim calcmode="lin" valueType="num">
                                      <p:cBhvr additive="base">
                                        <p:cTn id="7" dur="500" fill="hold"/>
                                        <p:tgtEl>
                                          <p:spTgt spid="17436"/>
                                        </p:tgtEl>
                                        <p:attrNameLst>
                                          <p:attrName>ppt_x</p:attrName>
                                        </p:attrNameLst>
                                      </p:cBhvr>
                                      <p:tavLst>
                                        <p:tav tm="0">
                                          <p:val>
                                            <p:strVal val="#ppt_x"/>
                                          </p:val>
                                        </p:tav>
                                        <p:tav tm="100000">
                                          <p:val>
                                            <p:strVal val="#ppt_x"/>
                                          </p:val>
                                        </p:tav>
                                      </p:tavLst>
                                    </p:anim>
                                    <p:anim calcmode="lin" valueType="num">
                                      <p:cBhvr additive="base">
                                        <p:cTn id="8" dur="500" fill="hold"/>
                                        <p:tgtEl>
                                          <p:spTgt spid="1743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37"/>
                                        </p:tgtEl>
                                        <p:attrNameLst>
                                          <p:attrName>style.visibility</p:attrName>
                                        </p:attrNameLst>
                                      </p:cBhvr>
                                      <p:to>
                                        <p:strVal val="visible"/>
                                      </p:to>
                                    </p:set>
                                    <p:anim calcmode="lin" valueType="num">
                                      <p:cBhvr additive="base">
                                        <p:cTn id="11" dur="500" fill="hold"/>
                                        <p:tgtEl>
                                          <p:spTgt spid="17437"/>
                                        </p:tgtEl>
                                        <p:attrNameLst>
                                          <p:attrName>ppt_x</p:attrName>
                                        </p:attrNameLst>
                                      </p:cBhvr>
                                      <p:tavLst>
                                        <p:tav tm="0">
                                          <p:val>
                                            <p:strVal val="#ppt_x"/>
                                          </p:val>
                                        </p:tav>
                                        <p:tav tm="100000">
                                          <p:val>
                                            <p:strVal val="#ppt_x"/>
                                          </p:val>
                                        </p:tav>
                                      </p:tavLst>
                                    </p:anim>
                                    <p:anim calcmode="lin" valueType="num">
                                      <p:cBhvr additive="base">
                                        <p:cTn id="12" dur="500" fill="hold"/>
                                        <p:tgtEl>
                                          <p:spTgt spid="1743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438"/>
                                        </p:tgtEl>
                                        <p:attrNameLst>
                                          <p:attrName>style.visibility</p:attrName>
                                        </p:attrNameLst>
                                      </p:cBhvr>
                                      <p:to>
                                        <p:strVal val="visible"/>
                                      </p:to>
                                    </p:set>
                                    <p:anim calcmode="lin" valueType="num">
                                      <p:cBhvr additive="base">
                                        <p:cTn id="15" dur="500" fill="hold"/>
                                        <p:tgtEl>
                                          <p:spTgt spid="17438"/>
                                        </p:tgtEl>
                                        <p:attrNameLst>
                                          <p:attrName>ppt_x</p:attrName>
                                        </p:attrNameLst>
                                      </p:cBhvr>
                                      <p:tavLst>
                                        <p:tav tm="0">
                                          <p:val>
                                            <p:strVal val="#ppt_x"/>
                                          </p:val>
                                        </p:tav>
                                        <p:tav tm="100000">
                                          <p:val>
                                            <p:strVal val="#ppt_x"/>
                                          </p:val>
                                        </p:tav>
                                      </p:tavLst>
                                    </p:anim>
                                    <p:anim calcmode="lin" valueType="num">
                                      <p:cBhvr additive="base">
                                        <p:cTn id="16" dur="500" fill="hold"/>
                                        <p:tgtEl>
                                          <p:spTgt spid="1743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439"/>
                                        </p:tgtEl>
                                        <p:attrNameLst>
                                          <p:attrName>style.visibility</p:attrName>
                                        </p:attrNameLst>
                                      </p:cBhvr>
                                      <p:to>
                                        <p:strVal val="visible"/>
                                      </p:to>
                                    </p:set>
                                    <p:anim calcmode="lin" valueType="num">
                                      <p:cBhvr additive="base">
                                        <p:cTn id="19" dur="500" fill="hold"/>
                                        <p:tgtEl>
                                          <p:spTgt spid="17439"/>
                                        </p:tgtEl>
                                        <p:attrNameLst>
                                          <p:attrName>ppt_x</p:attrName>
                                        </p:attrNameLst>
                                      </p:cBhvr>
                                      <p:tavLst>
                                        <p:tav tm="0">
                                          <p:val>
                                            <p:strVal val="#ppt_x"/>
                                          </p:val>
                                        </p:tav>
                                        <p:tav tm="100000">
                                          <p:val>
                                            <p:strVal val="#ppt_x"/>
                                          </p:val>
                                        </p:tav>
                                      </p:tavLst>
                                    </p:anim>
                                    <p:anim calcmode="lin" valueType="num">
                                      <p:cBhvr additive="base">
                                        <p:cTn id="20" dur="500" fill="hold"/>
                                        <p:tgtEl>
                                          <p:spTgt spid="1743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35"/>
                                        </p:tgtEl>
                                        <p:attrNameLst>
                                          <p:attrName>style.visibility</p:attrName>
                                        </p:attrNameLst>
                                      </p:cBhvr>
                                      <p:to>
                                        <p:strVal val="visible"/>
                                      </p:to>
                                    </p:set>
                                    <p:anim calcmode="lin" valueType="num">
                                      <p:cBhvr additive="base">
                                        <p:cTn id="25" dur="500" fill="hold"/>
                                        <p:tgtEl>
                                          <p:spTgt spid="17435"/>
                                        </p:tgtEl>
                                        <p:attrNameLst>
                                          <p:attrName>ppt_x</p:attrName>
                                        </p:attrNameLst>
                                      </p:cBhvr>
                                      <p:tavLst>
                                        <p:tav tm="0">
                                          <p:val>
                                            <p:strVal val="#ppt_x"/>
                                          </p:val>
                                        </p:tav>
                                        <p:tav tm="100000">
                                          <p:val>
                                            <p:strVal val="#ppt_x"/>
                                          </p:val>
                                        </p:tav>
                                      </p:tavLst>
                                    </p:anim>
                                    <p:anim calcmode="lin" valueType="num">
                                      <p:cBhvr additive="base">
                                        <p:cTn id="26" dur="500" fill="hold"/>
                                        <p:tgtEl>
                                          <p:spTgt spid="1743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34"/>
                                        </p:tgtEl>
                                        <p:attrNameLst>
                                          <p:attrName>style.visibility</p:attrName>
                                        </p:attrNameLst>
                                      </p:cBhvr>
                                      <p:to>
                                        <p:strVal val="visible"/>
                                      </p:to>
                                    </p:set>
                                    <p:anim calcmode="lin" valueType="num">
                                      <p:cBhvr additive="base">
                                        <p:cTn id="31" dur="500" fill="hold"/>
                                        <p:tgtEl>
                                          <p:spTgt spid="17434"/>
                                        </p:tgtEl>
                                        <p:attrNameLst>
                                          <p:attrName>ppt_x</p:attrName>
                                        </p:attrNameLst>
                                      </p:cBhvr>
                                      <p:tavLst>
                                        <p:tav tm="0">
                                          <p:val>
                                            <p:strVal val="#ppt_x"/>
                                          </p:val>
                                        </p:tav>
                                        <p:tav tm="100000">
                                          <p:val>
                                            <p:strVal val="#ppt_x"/>
                                          </p:val>
                                        </p:tav>
                                      </p:tavLst>
                                    </p:anim>
                                    <p:anim calcmode="lin" valueType="num">
                                      <p:cBhvr additive="base">
                                        <p:cTn id="32" dur="500" fill="hold"/>
                                        <p:tgtEl>
                                          <p:spTgt spid="17434"/>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7433">
                                            <p:txEl>
                                              <p:pRg st="0" end="0"/>
                                            </p:txEl>
                                          </p:spTgt>
                                        </p:tgtEl>
                                        <p:attrNameLst>
                                          <p:attrName>style.visibility</p:attrName>
                                        </p:attrNameLst>
                                      </p:cBhvr>
                                      <p:to>
                                        <p:strVal val="visible"/>
                                      </p:to>
                                    </p:set>
                                    <p:anim calcmode="lin" valueType="num">
                                      <p:cBhvr additive="base">
                                        <p:cTn id="37" dur="500" fill="hold"/>
                                        <p:tgtEl>
                                          <p:spTgt spid="1743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4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7432">
                                            <p:txEl>
                                              <p:pRg st="0" end="0"/>
                                            </p:txEl>
                                          </p:spTgt>
                                        </p:tgtEl>
                                        <p:attrNameLst>
                                          <p:attrName>style.visibility</p:attrName>
                                        </p:attrNameLst>
                                      </p:cBhvr>
                                      <p:to>
                                        <p:strVal val="visible"/>
                                      </p:to>
                                    </p:set>
                                    <p:anim calcmode="lin" valueType="num">
                                      <p:cBhvr additive="base">
                                        <p:cTn id="43" dur="500" fill="hold"/>
                                        <p:tgtEl>
                                          <p:spTgt spid="17432">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74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427"/>
                                        </p:tgtEl>
                                        <p:attrNameLst>
                                          <p:attrName>style.visibility</p:attrName>
                                        </p:attrNameLst>
                                      </p:cBhvr>
                                      <p:to>
                                        <p:strVal val="visible"/>
                                      </p:to>
                                    </p:set>
                                    <p:anim calcmode="lin" valueType="num">
                                      <p:cBhvr additive="base">
                                        <p:cTn id="49" dur="500" fill="hold"/>
                                        <p:tgtEl>
                                          <p:spTgt spid="17427"/>
                                        </p:tgtEl>
                                        <p:attrNameLst>
                                          <p:attrName>ppt_x</p:attrName>
                                        </p:attrNameLst>
                                      </p:cBhvr>
                                      <p:tavLst>
                                        <p:tav tm="0">
                                          <p:val>
                                            <p:strVal val="#ppt_x"/>
                                          </p:val>
                                        </p:tav>
                                        <p:tav tm="100000">
                                          <p:val>
                                            <p:strVal val="#ppt_x"/>
                                          </p:val>
                                        </p:tav>
                                      </p:tavLst>
                                    </p:anim>
                                    <p:anim calcmode="lin" valueType="num">
                                      <p:cBhvr additive="base">
                                        <p:cTn id="50" dur="500" fill="hold"/>
                                        <p:tgtEl>
                                          <p:spTgt spid="17427"/>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426"/>
                                        </p:tgtEl>
                                        <p:attrNameLst>
                                          <p:attrName>style.visibility</p:attrName>
                                        </p:attrNameLst>
                                      </p:cBhvr>
                                      <p:to>
                                        <p:strVal val="visible"/>
                                      </p:to>
                                    </p:set>
                                    <p:anim calcmode="lin" valueType="num">
                                      <p:cBhvr additive="base">
                                        <p:cTn id="55" dur="500" fill="hold"/>
                                        <p:tgtEl>
                                          <p:spTgt spid="17426"/>
                                        </p:tgtEl>
                                        <p:attrNameLst>
                                          <p:attrName>ppt_x</p:attrName>
                                        </p:attrNameLst>
                                      </p:cBhvr>
                                      <p:tavLst>
                                        <p:tav tm="0">
                                          <p:val>
                                            <p:strVal val="#ppt_x"/>
                                          </p:val>
                                        </p:tav>
                                        <p:tav tm="100000">
                                          <p:val>
                                            <p:strVal val="#ppt_x"/>
                                          </p:val>
                                        </p:tav>
                                      </p:tavLst>
                                    </p:anim>
                                    <p:anim calcmode="lin" valueType="num">
                                      <p:cBhvr additive="base">
                                        <p:cTn id="56" dur="500" fill="hold"/>
                                        <p:tgtEl>
                                          <p:spTgt spid="1742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7425">
                                            <p:txEl>
                                              <p:pRg st="0" end="0"/>
                                            </p:txEl>
                                          </p:spTgt>
                                        </p:tgtEl>
                                        <p:attrNameLst>
                                          <p:attrName>style.visibility</p:attrName>
                                        </p:attrNameLst>
                                      </p:cBhvr>
                                      <p:to>
                                        <p:strVal val="visible"/>
                                      </p:to>
                                    </p:set>
                                    <p:anim calcmode="lin" valueType="num">
                                      <p:cBhvr additive="base">
                                        <p:cTn id="61" dur="500" fill="hold"/>
                                        <p:tgtEl>
                                          <p:spTgt spid="17425">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74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7424"/>
                                        </p:tgtEl>
                                        <p:attrNameLst>
                                          <p:attrName>style.visibility</p:attrName>
                                        </p:attrNameLst>
                                      </p:cBhvr>
                                      <p:to>
                                        <p:strVal val="visible"/>
                                      </p:to>
                                    </p:set>
                                    <p:anim calcmode="lin" valueType="num">
                                      <p:cBhvr additive="base">
                                        <p:cTn id="67" dur="500" fill="hold"/>
                                        <p:tgtEl>
                                          <p:spTgt spid="17424"/>
                                        </p:tgtEl>
                                        <p:attrNameLst>
                                          <p:attrName>ppt_x</p:attrName>
                                        </p:attrNameLst>
                                      </p:cBhvr>
                                      <p:tavLst>
                                        <p:tav tm="0">
                                          <p:val>
                                            <p:strVal val="#ppt_x"/>
                                          </p:val>
                                        </p:tav>
                                        <p:tav tm="100000">
                                          <p:val>
                                            <p:strVal val="#ppt_x"/>
                                          </p:val>
                                        </p:tav>
                                      </p:tavLst>
                                    </p:anim>
                                    <p:anim calcmode="lin" valueType="num">
                                      <p:cBhvr additive="base">
                                        <p:cTn id="68" dur="500" fill="hold"/>
                                        <p:tgtEl>
                                          <p:spTgt spid="17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4" grpId="0" animBg="1"/>
      <p:bldP spid="17426" grpId="0" animBg="1"/>
      <p:bldP spid="17427" grpId="0" animBg="1"/>
      <p:bldP spid="17434" grpId="0" animBg="1"/>
      <p:bldP spid="17435" grpId="0" animBg="1"/>
      <p:bldP spid="17436" grpId="0" animBg="1"/>
      <p:bldP spid="17437" grpId="0" animBg="1"/>
      <p:bldP spid="17438" grpId="0" animBg="1"/>
      <p:bldP spid="174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4"/>
          <p:cNvSpPr txBox="1">
            <a:spLocks noChangeArrowheads="1"/>
          </p:cNvSpPr>
          <p:nvPr/>
        </p:nvSpPr>
        <p:spPr bwMode="auto">
          <a:xfrm>
            <a:off x="539750" y="908050"/>
            <a:ext cx="7920038" cy="9540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800" b="1">
                <a:latin typeface="Calibri" panose="020F0502020204030204" pitchFamily="34" charset="0"/>
              </a:rPr>
              <a:t>B. Klasifikace podle vlivu na výdaje firmy – ABC analýza</a:t>
            </a:r>
          </a:p>
        </p:txBody>
      </p:sp>
      <p:sp>
        <p:nvSpPr>
          <p:cNvPr id="18469" name="Rectangle 37"/>
          <p:cNvSpPr>
            <a:spLocks noChangeArrowheads="1"/>
          </p:cNvSpPr>
          <p:nvPr/>
        </p:nvSpPr>
        <p:spPr bwMode="auto">
          <a:xfrm>
            <a:off x="755650" y="2708275"/>
            <a:ext cx="7488238" cy="2676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b="1" dirty="0">
                <a:latin typeface="Calibri" panose="020F0502020204030204" pitchFamily="34" charset="0"/>
              </a:rPr>
              <a:t>Aplikace známého </a:t>
            </a:r>
            <a:r>
              <a:rPr lang="cs-CZ" altLang="cs-CZ" sz="2400" b="1" dirty="0" err="1">
                <a:latin typeface="Calibri" panose="020F0502020204030204" pitchFamily="34" charset="0"/>
              </a:rPr>
              <a:t>Paretova</a:t>
            </a:r>
            <a:r>
              <a:rPr lang="cs-CZ" altLang="cs-CZ" sz="2400" b="1" dirty="0">
                <a:latin typeface="Calibri" panose="020F0502020204030204" pitchFamily="34" charset="0"/>
              </a:rPr>
              <a:t> pravidla</a:t>
            </a:r>
          </a:p>
          <a:p>
            <a:pPr eaLnBrk="1" hangingPunct="1">
              <a:spcBef>
                <a:spcPct val="0"/>
              </a:spcBef>
              <a:buFontTx/>
              <a:buNone/>
            </a:pPr>
            <a:endParaRPr lang="cs-CZ" altLang="cs-CZ" sz="2400" b="1" dirty="0">
              <a:latin typeface="Calibri" panose="020F0502020204030204" pitchFamily="34" charset="0"/>
            </a:endParaRPr>
          </a:p>
          <a:p>
            <a:pPr eaLnBrk="1" hangingPunct="1">
              <a:spcBef>
                <a:spcPct val="0"/>
              </a:spcBef>
              <a:buFontTx/>
              <a:buNone/>
            </a:pPr>
            <a:r>
              <a:rPr lang="cs-CZ" altLang="cs-CZ" sz="2400" b="1" dirty="0">
                <a:latin typeface="Calibri" panose="020F0502020204030204" pitchFamily="34" charset="0"/>
              </a:rPr>
              <a:t>    Podle něho by mělo v nákupu např. platit, že cca</a:t>
            </a:r>
          </a:p>
          <a:p>
            <a:pPr lvl="2" eaLnBrk="1" hangingPunct="1">
              <a:spcBef>
                <a:spcPct val="0"/>
              </a:spcBef>
            </a:pPr>
            <a:r>
              <a:rPr lang="cs-CZ" altLang="cs-CZ" b="1" dirty="0">
                <a:latin typeface="Calibri" panose="020F0502020204030204" pitchFamily="34" charset="0"/>
              </a:rPr>
              <a:t>   80% nákladů na nákup tvoří cca 20% z celkového počtu položek, nebo</a:t>
            </a:r>
          </a:p>
          <a:p>
            <a:pPr lvl="2" eaLnBrk="1" hangingPunct="1">
              <a:spcBef>
                <a:spcPct val="0"/>
              </a:spcBef>
            </a:pPr>
            <a:r>
              <a:rPr lang="cs-CZ" altLang="cs-CZ" b="1" dirty="0">
                <a:latin typeface="Calibri" panose="020F0502020204030204" pitchFamily="34" charset="0"/>
              </a:rPr>
              <a:t>  80% položek dodává zhruba 20% z celkového počtu</a:t>
            </a:r>
            <a:r>
              <a:rPr lang="cs-CZ" altLang="cs-CZ" dirty="0">
                <a:latin typeface="Calibri" panose="020F0502020204030204" pitchFamily="34" charset="0"/>
              </a:rPr>
              <a:t> </a:t>
            </a:r>
            <a:r>
              <a:rPr lang="cs-CZ" altLang="cs-CZ" b="1" dirty="0">
                <a:latin typeface="Calibri" panose="020F0502020204030204" pitchFamily="34" charset="0"/>
              </a:rPr>
              <a:t>dodavatelů.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box(in)">
                                      <p:cBhvr>
                                        <p:cTn id="7" dur="500"/>
                                        <p:tgtEl>
                                          <p:spTgt spid="18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4"/>
          <p:cNvSpPr txBox="1">
            <a:spLocks noChangeArrowheads="1"/>
          </p:cNvSpPr>
          <p:nvPr/>
        </p:nvSpPr>
        <p:spPr bwMode="auto">
          <a:xfrm>
            <a:off x="467544" y="332656"/>
            <a:ext cx="82804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Calibri" panose="020F0502020204030204" pitchFamily="34" charset="0"/>
              </a:rPr>
              <a:t>B. Klasifikace podle vlivu na výdaje firmy – ABC analýza příklad maziva</a:t>
            </a:r>
          </a:p>
        </p:txBody>
      </p:sp>
      <p:pic>
        <p:nvPicPr>
          <p:cNvPr id="2" name="Obrázek 1"/>
          <p:cNvPicPr>
            <a:picLocks noChangeAspect="1"/>
          </p:cNvPicPr>
          <p:nvPr/>
        </p:nvPicPr>
        <p:blipFill>
          <a:blip r:embed="rId2"/>
          <a:stretch>
            <a:fillRect/>
          </a:stretch>
        </p:blipFill>
        <p:spPr>
          <a:xfrm>
            <a:off x="2083644" y="908720"/>
            <a:ext cx="5048199" cy="5000798"/>
          </a:xfrm>
          <a:prstGeom prst="rect">
            <a:avLst/>
          </a:prstGeom>
        </p:spPr>
      </p:pic>
      <p:sp>
        <p:nvSpPr>
          <p:cNvPr id="7" name="Rectangle 37"/>
          <p:cNvSpPr>
            <a:spLocks noChangeArrowheads="1"/>
          </p:cNvSpPr>
          <p:nvPr/>
        </p:nvSpPr>
        <p:spPr bwMode="auto">
          <a:xfrm>
            <a:off x="827584" y="6021288"/>
            <a:ext cx="7488238"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1" dirty="0" smtClean="0">
                <a:latin typeface="Calibri" panose="020F0502020204030204" pitchFamily="34" charset="0"/>
              </a:rPr>
              <a:t>Výdaje na nákup = Nakoupené množství ∙ Jednotková cena</a:t>
            </a:r>
            <a:endParaRPr lang="cs-CZ" altLang="cs-CZ" sz="1800" b="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Obrázek 21"/>
          <p:cNvPicPr>
            <a:picLocks noChangeAspect="1"/>
          </p:cNvPicPr>
          <p:nvPr/>
        </p:nvPicPr>
        <p:blipFill>
          <a:blip r:embed="rId2"/>
          <a:stretch>
            <a:fillRect/>
          </a:stretch>
        </p:blipFill>
        <p:spPr>
          <a:xfrm>
            <a:off x="611560" y="1602378"/>
            <a:ext cx="7560840" cy="4871562"/>
          </a:xfrm>
          <a:prstGeom prst="rect">
            <a:avLst/>
          </a:prstGeom>
        </p:spPr>
      </p:pic>
      <p:sp>
        <p:nvSpPr>
          <p:cNvPr id="4" name="Text Box 14"/>
          <p:cNvSpPr txBox="1">
            <a:spLocks noChangeArrowheads="1"/>
          </p:cNvSpPr>
          <p:nvPr/>
        </p:nvSpPr>
        <p:spPr bwMode="auto">
          <a:xfrm>
            <a:off x="467544" y="332656"/>
            <a:ext cx="82804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Calibri" panose="020F0502020204030204" pitchFamily="34" charset="0"/>
              </a:rPr>
              <a:t>B. Klasifikace podle vlivu na výdaje firmy – ABC analýza příklad maziva</a:t>
            </a:r>
          </a:p>
        </p:txBody>
      </p:sp>
      <p:sp>
        <p:nvSpPr>
          <p:cNvPr id="7" name="Rectangle 37"/>
          <p:cNvSpPr>
            <a:spLocks noChangeArrowheads="1"/>
          </p:cNvSpPr>
          <p:nvPr/>
        </p:nvSpPr>
        <p:spPr bwMode="auto">
          <a:xfrm>
            <a:off x="1461644" y="902896"/>
            <a:ext cx="1705051"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dirty="0" smtClean="0">
                <a:solidFill>
                  <a:srgbClr val="FF0000"/>
                </a:solidFill>
                <a:latin typeface="Calibri" panose="020F0502020204030204" pitchFamily="34" charset="0"/>
              </a:rPr>
              <a:t>Seřadit dle „Výdaje na nákup“ sestupně</a:t>
            </a:r>
            <a:endParaRPr lang="cs-CZ" altLang="cs-CZ" sz="1400" b="1" dirty="0">
              <a:solidFill>
                <a:srgbClr val="FF0000"/>
              </a:solidFill>
              <a:latin typeface="Calibri" panose="020F0502020204030204" pitchFamily="34" charset="0"/>
            </a:endParaRPr>
          </a:p>
        </p:txBody>
      </p:sp>
      <p:cxnSp>
        <p:nvCxnSpPr>
          <p:cNvPr id="8" name="Přímá spojnice se šipkou 7"/>
          <p:cNvCxnSpPr/>
          <p:nvPr/>
        </p:nvCxnSpPr>
        <p:spPr>
          <a:xfrm flipH="1" flipV="1">
            <a:off x="2109717" y="1340768"/>
            <a:ext cx="144016" cy="288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7"/>
          <p:cNvSpPr>
            <a:spLocks noChangeArrowheads="1"/>
          </p:cNvSpPr>
          <p:nvPr/>
        </p:nvSpPr>
        <p:spPr bwMode="auto">
          <a:xfrm>
            <a:off x="3387291" y="1004529"/>
            <a:ext cx="1584176" cy="30777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dirty="0" smtClean="0">
                <a:solidFill>
                  <a:srgbClr val="FF0000"/>
                </a:solidFill>
                <a:latin typeface="Calibri" panose="020F0502020204030204" pitchFamily="34" charset="0"/>
              </a:rPr>
              <a:t>793 500/2 592 648</a:t>
            </a:r>
            <a:endParaRPr lang="cs-CZ" altLang="cs-CZ" sz="1400" b="1" dirty="0">
              <a:solidFill>
                <a:srgbClr val="FF0000"/>
              </a:solidFill>
              <a:latin typeface="Calibri" panose="020F0502020204030204" pitchFamily="34" charset="0"/>
            </a:endParaRPr>
          </a:p>
        </p:txBody>
      </p:sp>
      <p:cxnSp>
        <p:nvCxnSpPr>
          <p:cNvPr id="12" name="Přímá spojnice se šipkou 11"/>
          <p:cNvCxnSpPr/>
          <p:nvPr/>
        </p:nvCxnSpPr>
        <p:spPr>
          <a:xfrm flipV="1">
            <a:off x="3923928" y="1238407"/>
            <a:ext cx="255451" cy="678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Pravá složená závorka 14"/>
          <p:cNvSpPr/>
          <p:nvPr/>
        </p:nvSpPr>
        <p:spPr>
          <a:xfrm>
            <a:off x="8212114" y="1836379"/>
            <a:ext cx="45719" cy="661876"/>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7" name="Rectangle 37"/>
          <p:cNvSpPr>
            <a:spLocks noChangeArrowheads="1"/>
          </p:cNvSpPr>
          <p:nvPr/>
        </p:nvSpPr>
        <p:spPr bwMode="auto">
          <a:xfrm>
            <a:off x="8297547" y="1916832"/>
            <a:ext cx="52985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dirty="0" smtClean="0">
                <a:solidFill>
                  <a:srgbClr val="FF0000"/>
                </a:solidFill>
                <a:latin typeface="Calibri" panose="020F0502020204030204" pitchFamily="34" charset="0"/>
              </a:rPr>
              <a:t>Cca 80%</a:t>
            </a:r>
            <a:endParaRPr lang="cs-CZ" altLang="cs-CZ" sz="1400" b="1" dirty="0">
              <a:solidFill>
                <a:srgbClr val="FF0000"/>
              </a:solidFill>
              <a:latin typeface="Calibri" panose="020F0502020204030204" pitchFamily="34" charset="0"/>
            </a:endParaRPr>
          </a:p>
        </p:txBody>
      </p:sp>
      <p:sp>
        <p:nvSpPr>
          <p:cNvPr id="19" name="Rectangle 37"/>
          <p:cNvSpPr>
            <a:spLocks noChangeArrowheads="1"/>
          </p:cNvSpPr>
          <p:nvPr/>
        </p:nvSpPr>
        <p:spPr bwMode="auto">
          <a:xfrm>
            <a:off x="8248398" y="2609534"/>
            <a:ext cx="78484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dirty="0" smtClean="0">
                <a:solidFill>
                  <a:srgbClr val="FF0000"/>
                </a:solidFill>
                <a:latin typeface="Calibri" panose="020F0502020204030204" pitchFamily="34" charset="0"/>
              </a:rPr>
              <a:t>Dalších cca 15%</a:t>
            </a:r>
            <a:endParaRPr lang="cs-CZ" altLang="cs-CZ" sz="1400" b="1" dirty="0">
              <a:solidFill>
                <a:srgbClr val="FF0000"/>
              </a:solidFill>
              <a:latin typeface="Calibri" panose="020F0502020204030204" pitchFamily="34" charset="0"/>
            </a:endParaRPr>
          </a:p>
        </p:txBody>
      </p:sp>
      <p:sp>
        <p:nvSpPr>
          <p:cNvPr id="21" name="Rectangle 37"/>
          <p:cNvSpPr>
            <a:spLocks noChangeArrowheads="1"/>
          </p:cNvSpPr>
          <p:nvPr/>
        </p:nvSpPr>
        <p:spPr bwMode="auto">
          <a:xfrm>
            <a:off x="8297547" y="4535542"/>
            <a:ext cx="78484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dirty="0" smtClean="0">
                <a:solidFill>
                  <a:srgbClr val="FF0000"/>
                </a:solidFill>
                <a:latin typeface="Calibri" panose="020F0502020204030204" pitchFamily="34" charset="0"/>
              </a:rPr>
              <a:t>Zbylých cca 5%</a:t>
            </a:r>
            <a:endParaRPr lang="cs-CZ" altLang="cs-CZ" sz="1400" b="1" dirty="0">
              <a:solidFill>
                <a:srgbClr val="FF0000"/>
              </a:solidFill>
              <a:latin typeface="Calibri" panose="020F0502020204030204" pitchFamily="34" charset="0"/>
            </a:endParaRPr>
          </a:p>
        </p:txBody>
      </p:sp>
      <p:sp>
        <p:nvSpPr>
          <p:cNvPr id="18" name="Pravá složená závorka 17"/>
          <p:cNvSpPr/>
          <p:nvPr/>
        </p:nvSpPr>
        <p:spPr>
          <a:xfrm>
            <a:off x="8195831" y="2562228"/>
            <a:ext cx="88863" cy="772510"/>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20" name="Pravá složená závorka 19"/>
          <p:cNvSpPr/>
          <p:nvPr/>
        </p:nvSpPr>
        <p:spPr>
          <a:xfrm>
            <a:off x="8218130" y="3429000"/>
            <a:ext cx="45719" cy="2736304"/>
          </a:xfrm>
          <a:prstGeom prst="rightBrace">
            <a:avLst/>
          </a:prstGeom>
          <a:no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7" grpId="0" animBg="1"/>
      <p:bldP spid="19"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stretch>
            <a:fillRect/>
          </a:stretch>
        </p:blipFill>
        <p:spPr>
          <a:xfrm>
            <a:off x="745532" y="1124744"/>
            <a:ext cx="7724424" cy="5112568"/>
          </a:xfrm>
          <a:prstGeom prst="rect">
            <a:avLst/>
          </a:prstGeom>
        </p:spPr>
      </p:pic>
      <p:sp>
        <p:nvSpPr>
          <p:cNvPr id="9" name="Text Box 14"/>
          <p:cNvSpPr txBox="1">
            <a:spLocks noChangeArrowheads="1"/>
          </p:cNvSpPr>
          <p:nvPr/>
        </p:nvSpPr>
        <p:spPr bwMode="auto">
          <a:xfrm>
            <a:off x="467544" y="188640"/>
            <a:ext cx="8280400"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dirty="0">
                <a:latin typeface="Calibri" panose="020F0502020204030204" pitchFamily="34" charset="0"/>
              </a:rPr>
              <a:t>B. Klasifikace podle vlivu na výdaje firmy – ABC analýza příklad maziva</a:t>
            </a:r>
          </a:p>
        </p:txBody>
      </p:sp>
      <p:cxnSp>
        <p:nvCxnSpPr>
          <p:cNvPr id="4" name="Přímá spojnice 3"/>
          <p:cNvCxnSpPr/>
          <p:nvPr/>
        </p:nvCxnSpPr>
        <p:spPr>
          <a:xfrm>
            <a:off x="2555776" y="1164506"/>
            <a:ext cx="0" cy="396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Přímá spojnice 13"/>
          <p:cNvCxnSpPr/>
          <p:nvPr/>
        </p:nvCxnSpPr>
        <p:spPr>
          <a:xfrm>
            <a:off x="3923928" y="1164506"/>
            <a:ext cx="0" cy="3960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37"/>
          <p:cNvSpPr>
            <a:spLocks noChangeArrowheads="1"/>
          </p:cNvSpPr>
          <p:nvPr/>
        </p:nvSpPr>
        <p:spPr bwMode="auto">
          <a:xfrm>
            <a:off x="5932014" y="3936504"/>
            <a:ext cx="529857"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3000" b="1" dirty="0">
                <a:solidFill>
                  <a:srgbClr val="FF0000"/>
                </a:solidFill>
                <a:latin typeface="Calibri" panose="020F0502020204030204" pitchFamily="34" charset="0"/>
              </a:rPr>
              <a:t>C</a:t>
            </a:r>
          </a:p>
        </p:txBody>
      </p:sp>
      <p:sp>
        <p:nvSpPr>
          <p:cNvPr id="16" name="Rectangle 37"/>
          <p:cNvSpPr>
            <a:spLocks noChangeArrowheads="1"/>
          </p:cNvSpPr>
          <p:nvPr/>
        </p:nvSpPr>
        <p:spPr bwMode="auto">
          <a:xfrm>
            <a:off x="2992138" y="3936504"/>
            <a:ext cx="529857"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3000" b="1" dirty="0">
                <a:solidFill>
                  <a:srgbClr val="FF0000"/>
                </a:solidFill>
                <a:latin typeface="Calibri" panose="020F0502020204030204" pitchFamily="34" charset="0"/>
              </a:rPr>
              <a:t>B</a:t>
            </a:r>
          </a:p>
        </p:txBody>
      </p:sp>
      <p:sp>
        <p:nvSpPr>
          <p:cNvPr id="17" name="Rectangle 37"/>
          <p:cNvSpPr>
            <a:spLocks noChangeArrowheads="1"/>
          </p:cNvSpPr>
          <p:nvPr/>
        </p:nvSpPr>
        <p:spPr bwMode="auto">
          <a:xfrm>
            <a:off x="1988096" y="3936504"/>
            <a:ext cx="529857" cy="5539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358775"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3000" b="1" dirty="0" smtClean="0">
                <a:solidFill>
                  <a:srgbClr val="FF0000"/>
                </a:solidFill>
                <a:latin typeface="Calibri" panose="020F0502020204030204" pitchFamily="34" charset="0"/>
              </a:rPr>
              <a:t>A</a:t>
            </a:r>
            <a:endParaRPr lang="cs-CZ" altLang="cs-CZ" sz="3000" b="1" dirty="0">
              <a:solidFill>
                <a:srgbClr val="FF0000"/>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4"/>
          <p:cNvSpPr txBox="1">
            <a:spLocks noChangeArrowheads="1"/>
          </p:cNvSpPr>
          <p:nvPr/>
        </p:nvSpPr>
        <p:spPr bwMode="auto">
          <a:xfrm>
            <a:off x="539750" y="663575"/>
            <a:ext cx="7848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latin typeface="Calibri" panose="020F0502020204030204" pitchFamily="34" charset="0"/>
              </a:rPr>
              <a:t>C. Klasifikace podle významu pro realizaci podnikání firmy</a:t>
            </a:r>
          </a:p>
        </p:txBody>
      </p:sp>
      <p:sp>
        <p:nvSpPr>
          <p:cNvPr id="22547" name="Rectangle 19"/>
          <p:cNvSpPr>
            <a:spLocks noChangeArrowheads="1"/>
          </p:cNvSpPr>
          <p:nvPr/>
        </p:nvSpPr>
        <p:spPr bwMode="auto">
          <a:xfrm>
            <a:off x="971550" y="1754188"/>
            <a:ext cx="7704138" cy="4708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tabLst>
                <a:tab pos="571500" algn="l"/>
                <a:tab pos="987425" algn="l"/>
              </a:tabLst>
              <a:defRPr sz="3200">
                <a:solidFill>
                  <a:schemeClr val="tx1"/>
                </a:solidFill>
                <a:latin typeface="Arial" panose="020B0604020202020204" pitchFamily="34" charset="0"/>
              </a:defRPr>
            </a:lvl1pPr>
            <a:lvl2pPr marL="742950" indent="-285750" eaLnBrk="0" hangingPunct="0">
              <a:spcBef>
                <a:spcPct val="20000"/>
              </a:spcBef>
              <a:buChar char="–"/>
              <a:tabLst>
                <a:tab pos="571500" algn="l"/>
                <a:tab pos="987425" algn="l"/>
              </a:tabLst>
              <a:defRPr sz="2800">
                <a:solidFill>
                  <a:schemeClr val="tx1"/>
                </a:solidFill>
                <a:latin typeface="Arial" panose="020B0604020202020204" pitchFamily="34" charset="0"/>
              </a:defRPr>
            </a:lvl2pPr>
            <a:lvl3pPr marL="358775" eaLnBrk="0" hangingPunct="0">
              <a:spcBef>
                <a:spcPct val="20000"/>
              </a:spcBef>
              <a:buChar char="•"/>
              <a:tabLst>
                <a:tab pos="571500" algn="l"/>
                <a:tab pos="987425" algn="l"/>
              </a:tabLst>
              <a:defRPr sz="2400">
                <a:solidFill>
                  <a:schemeClr val="tx1"/>
                </a:solidFill>
                <a:latin typeface="Arial" panose="020B0604020202020204" pitchFamily="34" charset="0"/>
              </a:defRPr>
            </a:lvl3pPr>
            <a:lvl4pPr marL="1600200" indent="-228600" eaLnBrk="0" hangingPunct="0">
              <a:spcBef>
                <a:spcPct val="20000"/>
              </a:spcBef>
              <a:buChar char="–"/>
              <a:tabLst>
                <a:tab pos="571500" algn="l"/>
                <a:tab pos="987425" algn="l"/>
              </a:tabLst>
              <a:defRPr sz="2000">
                <a:solidFill>
                  <a:schemeClr val="tx1"/>
                </a:solidFill>
                <a:latin typeface="Arial" panose="020B0604020202020204" pitchFamily="34" charset="0"/>
              </a:defRPr>
            </a:lvl4pPr>
            <a:lvl5pPr marL="2057400" indent="-228600" eaLnBrk="0" hangingPunct="0">
              <a:spcBef>
                <a:spcPct val="20000"/>
              </a:spcBef>
              <a:buChar char="»"/>
              <a:tabLst>
                <a:tab pos="571500" algn="l"/>
                <a:tab pos="98742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71500" algn="l"/>
                <a:tab pos="98742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71500" algn="l"/>
                <a:tab pos="98742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71500" algn="l"/>
                <a:tab pos="98742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71500" algn="l"/>
                <a:tab pos="987425" algn="l"/>
              </a:tabLst>
              <a:defRPr sz="2000">
                <a:solidFill>
                  <a:schemeClr val="tx1"/>
                </a:solidFill>
                <a:latin typeface="Arial" panose="020B0604020202020204" pitchFamily="34" charset="0"/>
              </a:defRPr>
            </a:lvl9pPr>
          </a:lstStyle>
          <a:p>
            <a:pPr lvl="2" eaLnBrk="1" hangingPunct="1">
              <a:spcBef>
                <a:spcPct val="0"/>
              </a:spcBef>
              <a:buFontTx/>
              <a:buNone/>
            </a:pPr>
            <a:r>
              <a:rPr lang="cs-CZ" altLang="cs-CZ" sz="2000" b="1" dirty="0">
                <a:latin typeface="Calibri" panose="020F0502020204030204" pitchFamily="34" charset="0"/>
              </a:rPr>
              <a:t>I       Položky jejichž nedostatek přímo ohrožuje nebo zcela znemožňuje realizaci plánu, znamená vysoké ztráty na tržbách, obvykle tyto položky spadají do kategorie A, ale může jít i o materiály které netvoří významný podíl nákladů na nákup (skupina B, případně C). Patří sem zejména základní suroviny a materiály – mlékárna musí omezovat výrobu při nedostatku mléka, nábytkářská firma nemůže vyrábět při nedostatku dřevotřískových desek apod. Výrobu však může omezit i nedostatek obalových materiálů, některých pomocných </a:t>
            </a:r>
            <a:r>
              <a:rPr lang="cs-CZ" altLang="cs-CZ" sz="2000" b="1" dirty="0" smtClean="0">
                <a:latin typeface="Calibri" panose="020F0502020204030204" pitchFamily="34" charset="0"/>
              </a:rPr>
              <a:t>látek.</a:t>
            </a:r>
            <a:endParaRPr lang="cs-CZ" altLang="cs-CZ" sz="2000" b="1" dirty="0">
              <a:latin typeface="Calibri" panose="020F0502020204030204" pitchFamily="34" charset="0"/>
            </a:endParaRPr>
          </a:p>
          <a:p>
            <a:pPr lvl="2" eaLnBrk="1" hangingPunct="1">
              <a:spcBef>
                <a:spcPct val="0"/>
              </a:spcBef>
              <a:buFontTx/>
              <a:buNone/>
            </a:pPr>
            <a:endParaRPr lang="cs-CZ" altLang="cs-CZ" sz="2000" b="1" dirty="0">
              <a:latin typeface="Calibri" panose="020F0502020204030204" pitchFamily="34" charset="0"/>
            </a:endParaRPr>
          </a:p>
          <a:p>
            <a:pPr lvl="2" eaLnBrk="1" hangingPunct="1">
              <a:spcBef>
                <a:spcPct val="0"/>
              </a:spcBef>
              <a:buFontTx/>
              <a:buNone/>
            </a:pPr>
            <a:endParaRPr lang="cs-CZ" altLang="cs-CZ" sz="2000" dirty="0">
              <a:latin typeface="Calibri" panose="020F0502020204030204" pitchFamily="34" charset="0"/>
            </a:endParaRPr>
          </a:p>
          <a:p>
            <a:pPr lvl="2" eaLnBrk="1" hangingPunct="1">
              <a:spcBef>
                <a:spcPct val="0"/>
              </a:spcBef>
              <a:buFontTx/>
              <a:buNone/>
            </a:pPr>
            <a:r>
              <a:rPr lang="cs-CZ" altLang="cs-CZ" sz="2000" b="1" dirty="0">
                <a:latin typeface="Calibri" panose="020F0502020204030204" pitchFamily="34" charset="0"/>
              </a:rPr>
              <a:t>II  </a:t>
            </a:r>
            <a:r>
              <a:rPr lang="cs-CZ" altLang="cs-CZ" sz="2000" b="1" dirty="0" smtClean="0">
                <a:latin typeface="Calibri" panose="020F0502020204030204" pitchFamily="34" charset="0"/>
              </a:rPr>
              <a:t>    </a:t>
            </a:r>
            <a:r>
              <a:rPr lang="cs-CZ" altLang="cs-CZ" sz="2000" b="1" dirty="0" err="1" smtClean="0">
                <a:latin typeface="Calibri" panose="020F0502020204030204" pitchFamily="34" charset="0"/>
              </a:rPr>
              <a:t>Položk</a:t>
            </a:r>
            <a:r>
              <a:rPr lang="en-US" altLang="cs-CZ" sz="2000" b="1" dirty="0" smtClean="0">
                <a:latin typeface="Calibri" panose="020F0502020204030204" pitchFamily="34" charset="0"/>
              </a:rPr>
              <a:t>y</a:t>
            </a:r>
            <a:r>
              <a:rPr lang="cs-CZ" altLang="cs-CZ" sz="2000" b="1" dirty="0" smtClean="0">
                <a:latin typeface="Calibri" panose="020F0502020204030204" pitchFamily="34" charset="0"/>
              </a:rPr>
              <a:t>, jejichž </a:t>
            </a:r>
            <a:r>
              <a:rPr lang="cs-CZ" altLang="cs-CZ" sz="2000" b="1" dirty="0">
                <a:latin typeface="Calibri" panose="020F0502020204030204" pitchFamily="34" charset="0"/>
              </a:rPr>
              <a:t>nedostatek neohrožuje významně hlavní činnosti firmy. Lze sem zařadit velké množství režijních materiálů, kancelářské potřeby, úklidové materiály atd. </a:t>
            </a:r>
            <a:r>
              <a:rPr lang="en-US" altLang="cs-CZ" sz="2000" b="1" dirty="0">
                <a:latin typeface="Calibri" panose="020F0502020204030204" pitchFamily="34" charset="0"/>
              </a:rPr>
              <a:t>Pat</a:t>
            </a:r>
            <a:r>
              <a:rPr lang="cs-CZ" altLang="cs-CZ" sz="2000" b="1" dirty="0">
                <a:latin typeface="Calibri" panose="020F0502020204030204" pitchFamily="34" charset="0"/>
              </a:rPr>
              <a:t>ří</a:t>
            </a:r>
            <a:r>
              <a:rPr lang="en-US" altLang="cs-CZ" sz="2000" b="1" dirty="0">
                <a:latin typeface="Calibri" panose="020F0502020204030204" pitchFamily="34" charset="0"/>
              </a:rPr>
              <a:t> </a:t>
            </a:r>
            <a:r>
              <a:rPr lang="en-US" altLang="cs-CZ" sz="2000" b="1" dirty="0" err="1" smtClean="0">
                <a:latin typeface="Calibri" panose="020F0502020204030204" pitchFamily="34" charset="0"/>
              </a:rPr>
              <a:t>sem</a:t>
            </a:r>
            <a:r>
              <a:rPr lang="cs-CZ" altLang="cs-CZ" sz="2000" b="1" dirty="0" smtClean="0">
                <a:latin typeface="Calibri" panose="020F0502020204030204" pitchFamily="34" charset="0"/>
              </a:rPr>
              <a:t> i </a:t>
            </a:r>
            <a:r>
              <a:rPr lang="cs-CZ" altLang="cs-CZ" sz="2000" b="1" dirty="0">
                <a:latin typeface="Calibri" panose="020F0502020204030204" pitchFamily="34" charset="0"/>
              </a:rPr>
              <a:t>takové, které lze nahradit jinými, kterých je na trhu dostatek.</a:t>
            </a:r>
          </a:p>
        </p:txBody>
      </p:sp>
      <p:sp>
        <p:nvSpPr>
          <p:cNvPr id="15364" name="Text Box 20"/>
          <p:cNvSpPr txBox="1">
            <a:spLocks noChangeArrowheads="1"/>
          </p:cNvSpPr>
          <p:nvPr/>
        </p:nvSpPr>
        <p:spPr bwMode="auto">
          <a:xfrm>
            <a:off x="539750" y="1196975"/>
            <a:ext cx="19431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b="1">
                <a:latin typeface="Calibri" panose="020F0502020204030204" pitchFamily="34" charset="0"/>
              </a:rPr>
              <a:t>Dvě skupiny I a II</a:t>
            </a:r>
            <a:r>
              <a:rPr lang="en-US" altLang="cs-CZ" sz="1600" b="1">
                <a:latin typeface="Calibri" panose="020F050202020403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47"/>
                                        </p:tgtEl>
                                        <p:attrNameLst>
                                          <p:attrName>style.visibility</p:attrName>
                                        </p:attrNameLst>
                                      </p:cBhvr>
                                      <p:to>
                                        <p:strVal val="visible"/>
                                      </p:to>
                                    </p:set>
                                    <p:animEffect transition="in" filter="box(in)">
                                      <p:cBhvr>
                                        <p:cTn id="7" dur="500"/>
                                        <p:tgtEl>
                                          <p:spTgt spid="22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Rectangle 15"/>
          <p:cNvSpPr>
            <a:spLocks noChangeArrowheads="1"/>
          </p:cNvSpPr>
          <p:nvPr/>
        </p:nvSpPr>
        <p:spPr bwMode="auto">
          <a:xfrm>
            <a:off x="314325" y="2143125"/>
            <a:ext cx="8513763" cy="1322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tabLst>
                <a:tab pos="571500" algn="l"/>
                <a:tab pos="927100" algn="l"/>
              </a:tabLst>
              <a:defRPr sz="3200">
                <a:solidFill>
                  <a:schemeClr val="tx1"/>
                </a:solidFill>
                <a:latin typeface="Arial" panose="020B0604020202020204" pitchFamily="34" charset="0"/>
              </a:defRPr>
            </a:lvl1pPr>
            <a:lvl2pPr marL="742950" indent="-285750" eaLnBrk="0" hangingPunct="0">
              <a:spcBef>
                <a:spcPct val="20000"/>
              </a:spcBef>
              <a:buChar char="–"/>
              <a:tabLst>
                <a:tab pos="571500" algn="l"/>
                <a:tab pos="927100" algn="l"/>
              </a:tabLst>
              <a:defRPr sz="2800">
                <a:solidFill>
                  <a:schemeClr val="tx1"/>
                </a:solidFill>
                <a:latin typeface="Arial" panose="020B0604020202020204" pitchFamily="34" charset="0"/>
              </a:defRPr>
            </a:lvl2pPr>
            <a:lvl3pPr marL="358775" eaLnBrk="0" hangingPunct="0">
              <a:spcBef>
                <a:spcPct val="20000"/>
              </a:spcBef>
              <a:buChar char="•"/>
              <a:tabLst>
                <a:tab pos="571500" algn="l"/>
                <a:tab pos="927100" algn="l"/>
              </a:tabLst>
              <a:defRPr sz="2400">
                <a:solidFill>
                  <a:schemeClr val="tx1"/>
                </a:solidFill>
                <a:latin typeface="Arial" panose="020B0604020202020204" pitchFamily="34" charset="0"/>
              </a:defRPr>
            </a:lvl3pPr>
            <a:lvl4pPr marL="1600200" indent="-228600" eaLnBrk="0" hangingPunct="0">
              <a:spcBef>
                <a:spcPct val="20000"/>
              </a:spcBef>
              <a:buChar char="–"/>
              <a:tabLst>
                <a:tab pos="571500" algn="l"/>
                <a:tab pos="927100" algn="l"/>
              </a:tabLst>
              <a:defRPr sz="2000">
                <a:solidFill>
                  <a:schemeClr val="tx1"/>
                </a:solidFill>
                <a:latin typeface="Arial" panose="020B0604020202020204" pitchFamily="34" charset="0"/>
              </a:defRPr>
            </a:lvl4pPr>
            <a:lvl5pPr marL="2057400" indent="-228600" eaLnBrk="0" hangingPunct="0">
              <a:spcBef>
                <a:spcPct val="20000"/>
              </a:spcBef>
              <a:buChar char="»"/>
              <a:tabLst>
                <a:tab pos="571500" algn="l"/>
                <a:tab pos="927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9pPr>
          </a:lstStyle>
          <a:p>
            <a:pPr lvl="2" eaLnBrk="1" hangingPunct="1">
              <a:spcBef>
                <a:spcPct val="0"/>
              </a:spcBef>
              <a:buFont typeface="Wingdings" panose="05000000000000000000" pitchFamily="2" charset="2"/>
              <a:buChar char=""/>
            </a:pPr>
            <a:r>
              <a:rPr lang="cs-CZ" altLang="cs-CZ" sz="2000" b="1">
                <a:latin typeface="Calibri" panose="020F0502020204030204" pitchFamily="34" charset="0"/>
              </a:rPr>
              <a:t>X</a:t>
            </a:r>
          </a:p>
          <a:p>
            <a:pPr lvl="2" eaLnBrk="1" hangingPunct="1">
              <a:spcBef>
                <a:spcPct val="0"/>
              </a:spcBef>
              <a:buFont typeface="Wingdings" panose="05000000000000000000" pitchFamily="2" charset="2"/>
              <a:buNone/>
            </a:pPr>
            <a:r>
              <a:rPr lang="cs-CZ" altLang="cs-CZ" sz="2000" b="1">
                <a:latin typeface="Calibri" panose="020F0502020204030204" pitchFamily="34" charset="0"/>
              </a:rPr>
              <a:t>položky s </a:t>
            </a:r>
            <a:r>
              <a:rPr lang="cs-CZ" altLang="cs-CZ" sz="2000" b="1">
                <a:solidFill>
                  <a:srgbClr val="FF3300"/>
                </a:solidFill>
                <a:latin typeface="Calibri" panose="020F0502020204030204" pitchFamily="34" charset="0"/>
              </a:rPr>
              <a:t>velmi pravidelnou spotřebou v čase a množství</a:t>
            </a:r>
            <a:r>
              <a:rPr lang="cs-CZ" altLang="cs-CZ" sz="2000" b="1">
                <a:latin typeface="Calibri" panose="020F0502020204030204" pitchFamily="34" charset="0"/>
              </a:rPr>
              <a:t>, položky které jsou nakupovány ve velkých množstvích, která lze s </a:t>
            </a:r>
            <a:r>
              <a:rPr lang="cs-CZ" altLang="cs-CZ" sz="2000" b="1">
                <a:solidFill>
                  <a:srgbClr val="FF3300"/>
                </a:solidFill>
                <a:latin typeface="Calibri" panose="020F0502020204030204" pitchFamily="34" charset="0"/>
              </a:rPr>
              <a:t>vysokou spolehlivostí předpovědět</a:t>
            </a:r>
            <a:endParaRPr lang="cs-CZ" altLang="cs-CZ" sz="2000" b="1">
              <a:latin typeface="Calibri" panose="020F0502020204030204" pitchFamily="34" charset="0"/>
            </a:endParaRPr>
          </a:p>
        </p:txBody>
      </p:sp>
      <p:sp>
        <p:nvSpPr>
          <p:cNvPr id="13328" name="Rectangle 16"/>
          <p:cNvSpPr>
            <a:spLocks noChangeArrowheads="1"/>
          </p:cNvSpPr>
          <p:nvPr/>
        </p:nvSpPr>
        <p:spPr bwMode="auto">
          <a:xfrm>
            <a:off x="323850" y="3736975"/>
            <a:ext cx="8496300" cy="10144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tabLst>
                <a:tab pos="571500" algn="l"/>
                <a:tab pos="927100" algn="l"/>
              </a:tabLst>
              <a:defRPr sz="3200">
                <a:solidFill>
                  <a:schemeClr val="tx1"/>
                </a:solidFill>
                <a:latin typeface="Arial" panose="020B0604020202020204" pitchFamily="34" charset="0"/>
              </a:defRPr>
            </a:lvl1pPr>
            <a:lvl2pPr marL="742950" indent="-285750" eaLnBrk="0" hangingPunct="0">
              <a:spcBef>
                <a:spcPct val="20000"/>
              </a:spcBef>
              <a:buChar char="–"/>
              <a:tabLst>
                <a:tab pos="571500" algn="l"/>
                <a:tab pos="927100" algn="l"/>
              </a:tabLst>
              <a:defRPr sz="2800">
                <a:solidFill>
                  <a:schemeClr val="tx1"/>
                </a:solidFill>
                <a:latin typeface="Arial" panose="020B0604020202020204" pitchFamily="34" charset="0"/>
              </a:defRPr>
            </a:lvl2pPr>
            <a:lvl3pPr marL="358775" indent="4763" eaLnBrk="0" hangingPunct="0">
              <a:spcBef>
                <a:spcPct val="20000"/>
              </a:spcBef>
              <a:buChar char="•"/>
              <a:tabLst>
                <a:tab pos="571500" algn="l"/>
                <a:tab pos="927100" algn="l"/>
              </a:tabLst>
              <a:defRPr sz="2400">
                <a:solidFill>
                  <a:schemeClr val="tx1"/>
                </a:solidFill>
                <a:latin typeface="Arial" panose="020B0604020202020204" pitchFamily="34" charset="0"/>
              </a:defRPr>
            </a:lvl3pPr>
            <a:lvl4pPr marL="1600200" indent="-228600" eaLnBrk="0" hangingPunct="0">
              <a:spcBef>
                <a:spcPct val="20000"/>
              </a:spcBef>
              <a:buChar char="–"/>
              <a:tabLst>
                <a:tab pos="571500" algn="l"/>
                <a:tab pos="927100" algn="l"/>
              </a:tabLst>
              <a:defRPr sz="2000">
                <a:solidFill>
                  <a:schemeClr val="tx1"/>
                </a:solidFill>
                <a:latin typeface="Arial" panose="020B0604020202020204" pitchFamily="34" charset="0"/>
              </a:defRPr>
            </a:lvl4pPr>
            <a:lvl5pPr marL="2057400" indent="-228600" eaLnBrk="0" hangingPunct="0">
              <a:spcBef>
                <a:spcPct val="20000"/>
              </a:spcBef>
              <a:buChar char="»"/>
              <a:tabLst>
                <a:tab pos="571500" algn="l"/>
                <a:tab pos="9271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71500" algn="l"/>
                <a:tab pos="927100" algn="l"/>
              </a:tabLst>
              <a:defRPr sz="2000">
                <a:solidFill>
                  <a:schemeClr val="tx1"/>
                </a:solidFill>
                <a:latin typeface="Arial" panose="020B0604020202020204" pitchFamily="34" charset="0"/>
              </a:defRPr>
            </a:lvl9pPr>
          </a:lstStyle>
          <a:p>
            <a:pPr lvl="2" algn="just" eaLnBrk="1" hangingPunct="1">
              <a:spcBef>
                <a:spcPct val="0"/>
              </a:spcBef>
              <a:buFont typeface="Wingdings" panose="05000000000000000000" pitchFamily="2" charset="2"/>
              <a:buChar char=""/>
            </a:pPr>
            <a:r>
              <a:rPr lang="cs-CZ" altLang="cs-CZ" sz="2000" b="1">
                <a:latin typeface="Calibri" panose="020F0502020204030204" pitchFamily="34" charset="0"/>
              </a:rPr>
              <a:t>Y </a:t>
            </a:r>
          </a:p>
          <a:p>
            <a:pPr lvl="2" eaLnBrk="1" hangingPunct="1">
              <a:spcBef>
                <a:spcPct val="0"/>
              </a:spcBef>
              <a:buFont typeface="Wingdings" panose="05000000000000000000" pitchFamily="2" charset="2"/>
              <a:buNone/>
            </a:pPr>
            <a:r>
              <a:rPr lang="cs-CZ" altLang="cs-CZ" sz="2000" b="1">
                <a:latin typeface="Calibri" panose="020F0502020204030204" pitchFamily="34" charset="0"/>
              </a:rPr>
              <a:t>kam zařazujeme položky u kterých dochází k </a:t>
            </a:r>
            <a:r>
              <a:rPr lang="cs-CZ" altLang="cs-CZ" sz="2000" b="1">
                <a:solidFill>
                  <a:srgbClr val="FF3300"/>
                </a:solidFill>
                <a:latin typeface="Calibri" panose="020F0502020204030204" pitchFamily="34" charset="0"/>
              </a:rPr>
              <a:t>výkyvům spotřeby v čase i množství</a:t>
            </a:r>
            <a:r>
              <a:rPr lang="cs-CZ" altLang="cs-CZ" sz="2000" b="1">
                <a:latin typeface="Calibri" panose="020F0502020204030204" pitchFamily="34" charset="0"/>
              </a:rPr>
              <a:t>, ale lze je s jistou </a:t>
            </a:r>
            <a:r>
              <a:rPr lang="cs-CZ" altLang="cs-CZ" sz="2000" b="1">
                <a:solidFill>
                  <a:srgbClr val="FF3300"/>
                </a:solidFill>
                <a:latin typeface="Calibri" panose="020F0502020204030204" pitchFamily="34" charset="0"/>
              </a:rPr>
              <a:t>pravděpodobností předpovědět</a:t>
            </a:r>
            <a:endParaRPr lang="cs-CZ" altLang="cs-CZ" sz="2000">
              <a:latin typeface="Calibri" panose="020F0502020204030204" pitchFamily="34" charset="0"/>
            </a:endParaRPr>
          </a:p>
        </p:txBody>
      </p:sp>
      <p:sp>
        <p:nvSpPr>
          <p:cNvPr id="13329" name="Rectangle 17"/>
          <p:cNvSpPr>
            <a:spLocks noChangeArrowheads="1"/>
          </p:cNvSpPr>
          <p:nvPr/>
        </p:nvSpPr>
        <p:spPr bwMode="auto">
          <a:xfrm>
            <a:off x="358775" y="5176838"/>
            <a:ext cx="8424863" cy="10144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tabLst>
                <a:tab pos="261938" algn="l"/>
                <a:tab pos="571500" algn="l"/>
              </a:tabLst>
              <a:defRPr sz="3200">
                <a:solidFill>
                  <a:schemeClr val="tx1"/>
                </a:solidFill>
                <a:latin typeface="Arial" panose="020B0604020202020204" pitchFamily="34" charset="0"/>
              </a:defRPr>
            </a:lvl1pPr>
            <a:lvl2pPr marL="742950" indent="-285750" eaLnBrk="0" hangingPunct="0">
              <a:spcBef>
                <a:spcPct val="20000"/>
              </a:spcBef>
              <a:buChar char="–"/>
              <a:tabLst>
                <a:tab pos="261938" algn="l"/>
                <a:tab pos="571500" algn="l"/>
              </a:tabLst>
              <a:defRPr sz="2800">
                <a:solidFill>
                  <a:schemeClr val="tx1"/>
                </a:solidFill>
                <a:latin typeface="Arial" panose="020B0604020202020204" pitchFamily="34" charset="0"/>
              </a:defRPr>
            </a:lvl2pPr>
            <a:lvl3pPr marL="363538" eaLnBrk="0" hangingPunct="0">
              <a:spcBef>
                <a:spcPct val="20000"/>
              </a:spcBef>
              <a:buChar char="•"/>
              <a:tabLst>
                <a:tab pos="261938" algn="l"/>
                <a:tab pos="5715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61938" algn="l"/>
                <a:tab pos="5715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61938" algn="l"/>
                <a:tab pos="5715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1938" algn="l"/>
                <a:tab pos="5715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1938" algn="l"/>
                <a:tab pos="5715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1938" algn="l"/>
                <a:tab pos="5715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1938" algn="l"/>
                <a:tab pos="571500" algn="l"/>
              </a:tabLst>
              <a:defRPr sz="2000">
                <a:solidFill>
                  <a:schemeClr val="tx1"/>
                </a:solidFill>
                <a:latin typeface="Arial" panose="020B0604020202020204" pitchFamily="34" charset="0"/>
              </a:defRPr>
            </a:lvl9pPr>
          </a:lstStyle>
          <a:p>
            <a:pPr lvl="2" algn="just" eaLnBrk="1" hangingPunct="1">
              <a:spcBef>
                <a:spcPct val="0"/>
              </a:spcBef>
              <a:buFont typeface="Wingdings" panose="05000000000000000000" pitchFamily="2" charset="2"/>
              <a:buChar char=""/>
            </a:pPr>
            <a:r>
              <a:rPr lang="cs-CZ" altLang="cs-CZ" sz="2000" b="1">
                <a:latin typeface="Calibri" panose="020F0502020204030204" pitchFamily="34" charset="0"/>
              </a:rPr>
              <a:t>Z</a:t>
            </a:r>
          </a:p>
          <a:p>
            <a:pPr lvl="2" eaLnBrk="1" hangingPunct="1">
              <a:spcBef>
                <a:spcPct val="0"/>
              </a:spcBef>
              <a:buFont typeface="Wingdings" panose="05000000000000000000" pitchFamily="2" charset="2"/>
              <a:buNone/>
            </a:pPr>
            <a:r>
              <a:rPr lang="cs-CZ" altLang="cs-CZ" sz="2000" b="1">
                <a:latin typeface="Calibri" panose="020F0502020204030204" pitchFamily="34" charset="0"/>
              </a:rPr>
              <a:t>položky s </a:t>
            </a:r>
            <a:r>
              <a:rPr lang="cs-CZ" altLang="cs-CZ" sz="2000" b="1">
                <a:solidFill>
                  <a:srgbClr val="FF3300"/>
                </a:solidFill>
                <a:latin typeface="Calibri" panose="020F0502020204030204" pitchFamily="34" charset="0"/>
              </a:rPr>
              <a:t>velmi nepravidelnou spotřebou</a:t>
            </a:r>
            <a:r>
              <a:rPr lang="cs-CZ" altLang="cs-CZ" sz="2000" b="1">
                <a:latin typeface="Calibri" panose="020F0502020204030204" pitchFamily="34" charset="0"/>
              </a:rPr>
              <a:t> v čase i množství, jejichž </a:t>
            </a:r>
            <a:r>
              <a:rPr lang="cs-CZ" altLang="cs-CZ" sz="2000" b="1">
                <a:solidFill>
                  <a:srgbClr val="FF3300"/>
                </a:solidFill>
                <a:latin typeface="Calibri" panose="020F0502020204030204" pitchFamily="34" charset="0"/>
              </a:rPr>
              <a:t>předpověď je velmi obtížná</a:t>
            </a:r>
            <a:endParaRPr lang="cs-CZ" altLang="cs-CZ" sz="2000">
              <a:latin typeface="Calibri" panose="020F0502020204030204" pitchFamily="34" charset="0"/>
            </a:endParaRPr>
          </a:p>
        </p:txBody>
      </p:sp>
      <p:sp>
        <p:nvSpPr>
          <p:cNvPr id="16389" name="Text Box 29"/>
          <p:cNvSpPr txBox="1">
            <a:spLocks noChangeArrowheads="1"/>
          </p:cNvSpPr>
          <p:nvPr/>
        </p:nvSpPr>
        <p:spPr bwMode="auto">
          <a:xfrm>
            <a:off x="755650" y="981075"/>
            <a:ext cx="78486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latin typeface="Calibri" panose="020F0502020204030204" pitchFamily="34" charset="0"/>
              </a:rPr>
              <a:t>D. Klasifikace podle charakteru spotřeby a přesnosti předpovědi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27"/>
                                        </p:tgtEl>
                                        <p:attrNameLst>
                                          <p:attrName>style.visibility</p:attrName>
                                        </p:attrNameLst>
                                      </p:cBhvr>
                                      <p:to>
                                        <p:strVal val="visible"/>
                                      </p:to>
                                    </p:set>
                                    <p:animEffect transition="in" filter="wedge">
                                      <p:cBhvr>
                                        <p:cTn id="7" dur="2000"/>
                                        <p:tgtEl>
                                          <p:spTgt spid="13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328"/>
                                        </p:tgtEl>
                                        <p:attrNameLst>
                                          <p:attrName>style.visibility</p:attrName>
                                        </p:attrNameLst>
                                      </p:cBhvr>
                                      <p:to>
                                        <p:strVal val="visible"/>
                                      </p:to>
                                    </p:set>
                                    <p:animEffect transition="in" filter="wedge">
                                      <p:cBhvr>
                                        <p:cTn id="12" dur="2000"/>
                                        <p:tgtEl>
                                          <p:spTgt spid="133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3329">
                                            <p:txEl>
                                              <p:pRg st="1" end="1"/>
                                            </p:txEl>
                                          </p:spTgt>
                                        </p:tgtEl>
                                        <p:attrNameLst>
                                          <p:attrName>style.visibility</p:attrName>
                                        </p:attrNameLst>
                                      </p:cBhvr>
                                      <p:to>
                                        <p:strVal val="visible"/>
                                      </p:to>
                                    </p:set>
                                    <p:animEffect transition="in" filter="wedge">
                                      <p:cBhvr>
                                        <p:cTn id="17" dur="2000"/>
                                        <p:tgtEl>
                                          <p:spTgt spid="1332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nimBg="1"/>
      <p:bldP spid="133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8"/>
          <p:cNvSpPr txBox="1">
            <a:spLocks noChangeArrowheads="1"/>
          </p:cNvSpPr>
          <p:nvPr/>
        </p:nvSpPr>
        <p:spPr bwMode="auto">
          <a:xfrm>
            <a:off x="827088" y="1095375"/>
            <a:ext cx="78486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latin typeface="Calibri" panose="020F0502020204030204" pitchFamily="34" charset="0"/>
              </a:rPr>
              <a:t>E. klasifikace podle vlivu na jakost výrobků firmy</a:t>
            </a:r>
          </a:p>
        </p:txBody>
      </p:sp>
      <p:sp>
        <p:nvSpPr>
          <p:cNvPr id="23576" name="Rectangle 24"/>
          <p:cNvSpPr>
            <a:spLocks noChangeArrowheads="1"/>
          </p:cNvSpPr>
          <p:nvPr/>
        </p:nvSpPr>
        <p:spPr bwMode="auto">
          <a:xfrm>
            <a:off x="900113" y="1998663"/>
            <a:ext cx="7129462"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J1  položky jejichž parametry mají </a:t>
            </a:r>
            <a:r>
              <a:rPr lang="cs-CZ" altLang="cs-CZ" sz="2000" b="1" i="1">
                <a:solidFill>
                  <a:srgbClr val="FF3300"/>
                </a:solidFill>
                <a:latin typeface="Calibri" panose="020F0502020204030204" pitchFamily="34" charset="0"/>
              </a:rPr>
              <a:t>mimořádný vliv</a:t>
            </a:r>
            <a:r>
              <a:rPr lang="cs-CZ" altLang="cs-CZ" sz="2000" b="1">
                <a:latin typeface="Calibri" panose="020F0502020204030204" pitchFamily="34" charset="0"/>
              </a:rPr>
              <a:t> na jakost výrobků, např. obsah některých složek zpracovávané suroviny, zejména obsah příměsí. Mnohdy je jakost položky prioritním ukazatelem při výběru dodavatele i za cenu vyšších nákladů</a:t>
            </a:r>
            <a:endParaRPr lang="cs-CZ" altLang="cs-CZ" sz="2000">
              <a:latin typeface="Calibri" panose="020F0502020204030204" pitchFamily="34" charset="0"/>
            </a:endParaRPr>
          </a:p>
        </p:txBody>
      </p:sp>
      <p:sp>
        <p:nvSpPr>
          <p:cNvPr id="23577" name="Text Box 25"/>
          <p:cNvSpPr txBox="1">
            <a:spLocks noChangeArrowheads="1"/>
          </p:cNvSpPr>
          <p:nvPr/>
        </p:nvSpPr>
        <p:spPr bwMode="auto">
          <a:xfrm>
            <a:off x="971550" y="3429000"/>
            <a:ext cx="7273925" cy="2862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a:latin typeface="Calibri" panose="020F0502020204030204" pitchFamily="34" charset="0"/>
              </a:rPr>
              <a:t>Příklady </a:t>
            </a:r>
            <a:r>
              <a:rPr lang="en-US" altLang="cs-CZ" sz="2000" i="1">
                <a:latin typeface="Calibri" panose="020F0502020204030204" pitchFamily="34" charset="0"/>
              </a:rPr>
              <a:t>:</a:t>
            </a:r>
            <a:endParaRPr lang="cs-CZ" altLang="cs-CZ" sz="2000" i="1">
              <a:latin typeface="Calibri" panose="020F0502020204030204" pitchFamily="34" charset="0"/>
            </a:endParaRPr>
          </a:p>
          <a:p>
            <a:pPr eaLnBrk="1" hangingPunct="1">
              <a:spcBef>
                <a:spcPct val="0"/>
              </a:spcBef>
            </a:pPr>
            <a:r>
              <a:rPr lang="cs-CZ" altLang="cs-CZ" sz="2000">
                <a:latin typeface="Calibri" panose="020F0502020204030204" pitchFamily="34" charset="0"/>
              </a:rPr>
              <a:t>O</a:t>
            </a:r>
            <a:r>
              <a:rPr lang="en-US" altLang="cs-CZ" sz="2000">
                <a:latin typeface="Calibri" panose="020F0502020204030204" pitchFamily="34" charset="0"/>
              </a:rPr>
              <a:t>bsah antimonu a vápníku</a:t>
            </a:r>
            <a:r>
              <a:rPr lang="cs-CZ" altLang="cs-CZ" sz="2000">
                <a:latin typeface="Calibri" panose="020F0502020204030204" pitchFamily="34" charset="0"/>
              </a:rPr>
              <a:t> v </a:t>
            </a:r>
            <a:r>
              <a:rPr lang="en-US" altLang="cs-CZ" sz="2000">
                <a:latin typeface="Calibri" panose="020F0502020204030204" pitchFamily="34" charset="0"/>
              </a:rPr>
              <a:t>olov</a:t>
            </a:r>
            <a:r>
              <a:rPr lang="cs-CZ" altLang="cs-CZ" sz="2000">
                <a:latin typeface="Calibri" panose="020F0502020204030204" pitchFamily="34" charset="0"/>
              </a:rPr>
              <a:t>u</a:t>
            </a:r>
            <a:r>
              <a:rPr lang="en-US" altLang="cs-CZ" sz="2000">
                <a:latin typeface="Calibri" panose="020F0502020204030204" pitchFamily="34" charset="0"/>
              </a:rPr>
              <a:t> ovlivňuj</a:t>
            </a:r>
            <a:r>
              <a:rPr lang="cs-CZ" altLang="cs-CZ" sz="2000">
                <a:latin typeface="Calibri" panose="020F0502020204030204" pitchFamily="34" charset="0"/>
              </a:rPr>
              <a:t>e</a:t>
            </a:r>
            <a:r>
              <a:rPr lang="en-US" altLang="cs-CZ" sz="2000">
                <a:latin typeface="Calibri" panose="020F0502020204030204" pitchFamily="34" charset="0"/>
              </a:rPr>
              <a:t> nejen kvalitu vyrobených akumulátorů, ale </a:t>
            </a:r>
            <a:r>
              <a:rPr lang="cs-CZ" altLang="cs-CZ" sz="2000">
                <a:latin typeface="Calibri" panose="020F0502020204030204" pitchFamily="34" charset="0"/>
              </a:rPr>
              <a:t>i</a:t>
            </a:r>
            <a:r>
              <a:rPr lang="en-US" altLang="cs-CZ" sz="2000">
                <a:latin typeface="Calibri" panose="020F0502020204030204" pitchFamily="34" charset="0"/>
              </a:rPr>
              <a:t> možnost využívat progresivní technologie jejich výroby s vysokou produktivitou práce a nižší specifickou spotřebou suroviny</a:t>
            </a:r>
            <a:endParaRPr lang="cs-CZ" altLang="cs-CZ" sz="2000">
              <a:latin typeface="Calibri" panose="020F0502020204030204" pitchFamily="34" charset="0"/>
            </a:endParaRPr>
          </a:p>
          <a:p>
            <a:pPr eaLnBrk="1" hangingPunct="1">
              <a:spcBef>
                <a:spcPct val="0"/>
              </a:spcBef>
            </a:pPr>
            <a:endParaRPr lang="en-US" altLang="cs-CZ" sz="2000">
              <a:latin typeface="Calibri" panose="020F0502020204030204" pitchFamily="34" charset="0"/>
            </a:endParaRPr>
          </a:p>
          <a:p>
            <a:pPr eaLnBrk="1" hangingPunct="1">
              <a:spcBef>
                <a:spcPct val="0"/>
              </a:spcBef>
            </a:pPr>
            <a:r>
              <a:rPr lang="cs-CZ" altLang="cs-CZ" sz="2000">
                <a:latin typeface="Calibri" panose="020F0502020204030204" pitchFamily="34" charset="0"/>
              </a:rPr>
              <a:t>Z</a:t>
            </a:r>
            <a:r>
              <a:rPr lang="en-US" altLang="cs-CZ" sz="2000">
                <a:latin typeface="Calibri" panose="020F0502020204030204" pitchFamily="34" charset="0"/>
              </a:rPr>
              <a:t>  řepkového oleje</a:t>
            </a:r>
            <a:r>
              <a:rPr lang="cs-CZ" altLang="cs-CZ" sz="2000">
                <a:latin typeface="Calibri" panose="020F0502020204030204" pitchFamily="34" charset="0"/>
              </a:rPr>
              <a:t>,</a:t>
            </a:r>
            <a:r>
              <a:rPr lang="en-US" altLang="cs-CZ" sz="2000">
                <a:latin typeface="Calibri" panose="020F0502020204030204" pitchFamily="34" charset="0"/>
              </a:rPr>
              <a:t> </a:t>
            </a:r>
            <a:r>
              <a:rPr lang="cs-CZ" altLang="cs-CZ" sz="2000">
                <a:latin typeface="Calibri" panose="020F0502020204030204" pitchFamily="34" charset="0"/>
              </a:rPr>
              <a:t>vyrobeného z řepkového </a:t>
            </a:r>
            <a:r>
              <a:rPr lang="en-US" altLang="cs-CZ" sz="2000">
                <a:latin typeface="Calibri" panose="020F0502020204030204" pitchFamily="34" charset="0"/>
              </a:rPr>
              <a:t>semene</a:t>
            </a:r>
            <a:r>
              <a:rPr lang="cs-CZ" altLang="cs-CZ" sz="2000">
                <a:latin typeface="Calibri" panose="020F0502020204030204" pitchFamily="34" charset="0"/>
              </a:rPr>
              <a:t> se špatným </a:t>
            </a:r>
            <a:r>
              <a:rPr lang="en-US" altLang="cs-CZ" sz="2000">
                <a:latin typeface="Calibri" panose="020F0502020204030204" pitchFamily="34" charset="0"/>
              </a:rPr>
              <a:t>stup</a:t>
            </a:r>
            <a:r>
              <a:rPr lang="cs-CZ" altLang="cs-CZ" sz="2000">
                <a:latin typeface="Calibri" panose="020F0502020204030204" pitchFamily="34" charset="0"/>
              </a:rPr>
              <a:t>něm</a:t>
            </a:r>
            <a:r>
              <a:rPr lang="en-US" altLang="cs-CZ" sz="2000">
                <a:latin typeface="Calibri" panose="020F0502020204030204" pitchFamily="34" charset="0"/>
              </a:rPr>
              <a:t> zralosti</a:t>
            </a:r>
            <a:r>
              <a:rPr lang="cs-CZ" altLang="cs-CZ" sz="2000">
                <a:latin typeface="Calibri" panose="020F0502020204030204" pitchFamily="34" charset="0"/>
              </a:rPr>
              <a:t>,</a:t>
            </a:r>
            <a:r>
              <a:rPr lang="en-US" altLang="cs-CZ" sz="2000">
                <a:latin typeface="Calibri" panose="020F0502020204030204" pitchFamily="34" charset="0"/>
              </a:rPr>
              <a:t> </a:t>
            </a:r>
            <a:r>
              <a:rPr lang="cs-CZ" altLang="cs-CZ" sz="2000">
                <a:latin typeface="Calibri" panose="020F0502020204030204" pitchFamily="34" charset="0"/>
              </a:rPr>
              <a:t>nelze ani </a:t>
            </a:r>
            <a:r>
              <a:rPr lang="en-US" altLang="cs-CZ" sz="2000">
                <a:latin typeface="Calibri" panose="020F0502020204030204" pitchFamily="34" charset="0"/>
              </a:rPr>
              <a:t>úpravou technologie vyrobit ztužený tuk prvotřídní jakosti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3576"/>
                                        </p:tgtEl>
                                        <p:attrNameLst>
                                          <p:attrName>style.visibility</p:attrName>
                                        </p:attrNameLst>
                                      </p:cBhvr>
                                      <p:to>
                                        <p:strVal val="visible"/>
                                      </p:to>
                                    </p:set>
                                    <p:animEffect transition="in" filter="wedge">
                                      <p:cBhvr>
                                        <p:cTn id="7" dur="2000"/>
                                        <p:tgtEl>
                                          <p:spTgt spid="235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23577"/>
                                        </p:tgtEl>
                                        <p:attrNameLst>
                                          <p:attrName>style.visibility</p:attrName>
                                        </p:attrNameLst>
                                      </p:cBhvr>
                                      <p:to>
                                        <p:strVal val="visible"/>
                                      </p:to>
                                    </p:set>
                                    <p:animEffect transition="in" filter="wedge">
                                      <p:cBhvr>
                                        <p:cTn id="12" dur="2000"/>
                                        <p:tgtEl>
                                          <p:spTgt spid="23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6" grpId="0" animBg="1"/>
      <p:bldP spid="235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6" name="Rectangle 20"/>
          <p:cNvSpPr>
            <a:spLocks noChangeArrowheads="1"/>
          </p:cNvSpPr>
          <p:nvPr/>
        </p:nvSpPr>
        <p:spPr bwMode="auto">
          <a:xfrm>
            <a:off x="1042988" y="692150"/>
            <a:ext cx="7202487" cy="193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J2       položky se </a:t>
            </a:r>
            <a:r>
              <a:rPr lang="cs-CZ" altLang="cs-CZ" sz="2000" b="1" i="1">
                <a:solidFill>
                  <a:srgbClr val="FF3300"/>
                </a:solidFill>
                <a:latin typeface="Calibri" panose="020F0502020204030204" pitchFamily="34" charset="0"/>
              </a:rPr>
              <a:t>standardním vlivem</a:t>
            </a:r>
            <a:r>
              <a:rPr lang="cs-CZ" altLang="cs-CZ" sz="2000" b="1">
                <a:latin typeface="Calibri" panose="020F0502020204030204" pitchFamily="34" charset="0"/>
              </a:rPr>
              <a:t> na jakost výrobků. Kvalitativní parametry zpracovávaných položek mohou mít např. jisté toleranční rozpětí jakostního parametru nebo nějakou horní, nebo dolní mez, jejichž dodržení umožňuje jejich zpracování danou technologií bez zásadního, pro zákazníka nepřijatelného vlivu na jakost konečného výrobku.                                                                                                 </a:t>
            </a:r>
            <a:endParaRPr lang="cs-CZ" altLang="cs-CZ" sz="2000">
              <a:latin typeface="Calibri" panose="020F0502020204030204" pitchFamily="34" charset="0"/>
            </a:endParaRPr>
          </a:p>
        </p:txBody>
      </p:sp>
      <p:sp>
        <p:nvSpPr>
          <p:cNvPr id="24597" name="Text Box 21"/>
          <p:cNvSpPr txBox="1">
            <a:spLocks noChangeArrowheads="1"/>
          </p:cNvSpPr>
          <p:nvPr/>
        </p:nvSpPr>
        <p:spPr bwMode="auto">
          <a:xfrm>
            <a:off x="1116013" y="2565400"/>
            <a:ext cx="7200900" cy="2246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i="1">
                <a:latin typeface="Calibri" panose="020F0502020204030204" pitchFamily="34" charset="0"/>
              </a:rPr>
              <a:t>Příklady </a:t>
            </a:r>
            <a:r>
              <a:rPr lang="en-US" altLang="cs-CZ" sz="2000" i="1">
                <a:latin typeface="Calibri" panose="020F0502020204030204" pitchFamily="34" charset="0"/>
              </a:rPr>
              <a:t>:</a:t>
            </a:r>
            <a:endParaRPr lang="cs-CZ" altLang="cs-CZ" sz="2000">
              <a:latin typeface="Calibri" panose="020F0502020204030204" pitchFamily="34" charset="0"/>
            </a:endParaRPr>
          </a:p>
          <a:p>
            <a:pPr eaLnBrk="1" hangingPunct="1">
              <a:spcBef>
                <a:spcPct val="0"/>
              </a:spcBef>
            </a:pPr>
            <a:r>
              <a:rPr lang="cs-CZ" altLang="cs-CZ" sz="2000">
                <a:latin typeface="Calibri" panose="020F0502020204030204" pitchFamily="34" charset="0"/>
              </a:rPr>
              <a:t>Pevná paliva, která lze zpracovat v energetickém zařízení s velkým tolerančním rozpětí kvalitativního parametru bez vlivu na jakost např.energetické páry. Kvalita suroviny ale ovlivňuje např. energetickou účinnost procesu a tím i výrobní náklady. Protože růst nákladů nad nějakou mez je už neúnosný, lze najít toleranční meze </a:t>
            </a:r>
            <a:r>
              <a:rPr lang="en-US" altLang="cs-CZ" sz="2000">
                <a:latin typeface="Calibri" panose="020F0502020204030204" pitchFamily="34" charset="0"/>
              </a:rPr>
              <a:t>kvality  i v takových případech</a:t>
            </a:r>
            <a:endParaRPr lang="cs-CZ" altLang="cs-CZ" sz="2000">
              <a:latin typeface="Calibri" panose="020F0502020204030204" pitchFamily="34" charset="0"/>
            </a:endParaRPr>
          </a:p>
        </p:txBody>
      </p:sp>
      <p:sp>
        <p:nvSpPr>
          <p:cNvPr id="18" name="Rectangle 17"/>
          <p:cNvSpPr>
            <a:spLocks noChangeArrowheads="1"/>
          </p:cNvSpPr>
          <p:nvPr/>
        </p:nvSpPr>
        <p:spPr bwMode="auto">
          <a:xfrm>
            <a:off x="1042988" y="4802188"/>
            <a:ext cx="6985000" cy="193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J3       Konečně jsou nakupovány výrobky jejichž kvalita jen málo, nebo vůbec </a:t>
            </a:r>
            <a:r>
              <a:rPr lang="cs-CZ" altLang="cs-CZ" sz="2000" b="1" i="1">
                <a:solidFill>
                  <a:srgbClr val="FF3300"/>
                </a:solidFill>
                <a:latin typeface="Calibri" panose="020F0502020204030204" pitchFamily="34" charset="0"/>
              </a:rPr>
              <a:t>neovlivňuje kvalitu konečných výrobků</a:t>
            </a:r>
            <a:r>
              <a:rPr lang="cs-CZ" altLang="cs-CZ" sz="2000" b="1">
                <a:latin typeface="Calibri" panose="020F0502020204030204" pitchFamily="34" charset="0"/>
              </a:rPr>
              <a:t> firmy. </a:t>
            </a:r>
          </a:p>
          <a:p>
            <a:pPr eaLnBrk="1" hangingPunct="1">
              <a:spcBef>
                <a:spcPct val="0"/>
              </a:spcBef>
              <a:buFontTx/>
              <a:buNone/>
            </a:pPr>
            <a:endParaRPr lang="cs-CZ" altLang="cs-CZ" sz="2000" b="1">
              <a:latin typeface="Calibri" panose="020F0502020204030204" pitchFamily="34" charset="0"/>
            </a:endParaRPr>
          </a:p>
          <a:p>
            <a:pPr eaLnBrk="1" hangingPunct="1">
              <a:spcBef>
                <a:spcPct val="0"/>
              </a:spcBef>
              <a:buFontTx/>
              <a:buNone/>
            </a:pPr>
            <a:r>
              <a:rPr lang="cs-CZ" altLang="cs-CZ" sz="2000" i="1">
                <a:latin typeface="Calibri" panose="020F0502020204030204" pitchFamily="34" charset="0"/>
              </a:rPr>
              <a:t>Příklady </a:t>
            </a:r>
            <a:r>
              <a:rPr lang="en-US" altLang="cs-CZ" sz="2000" i="1">
                <a:latin typeface="Calibri" panose="020F0502020204030204" pitchFamily="34" charset="0"/>
              </a:rPr>
              <a:t>:</a:t>
            </a:r>
            <a:endParaRPr lang="cs-CZ" altLang="cs-CZ" sz="2000">
              <a:latin typeface="Calibri" panose="020F0502020204030204" pitchFamily="34" charset="0"/>
            </a:endParaRPr>
          </a:p>
          <a:p>
            <a:pPr eaLnBrk="1" hangingPunct="1">
              <a:spcBef>
                <a:spcPct val="0"/>
              </a:spcBef>
            </a:pPr>
            <a:r>
              <a:rPr lang="cs-CZ" altLang="cs-CZ" sz="2000">
                <a:latin typeface="Calibri" panose="020F0502020204030204" pitchFamily="34" charset="0"/>
              </a:rPr>
              <a:t>Lze sem zařadit některé pomocné materiály, položky nakupované pro administrativní útvary apod.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96"/>
                                        </p:tgtEl>
                                        <p:attrNameLst>
                                          <p:attrName>style.visibility</p:attrName>
                                        </p:attrNameLst>
                                      </p:cBhvr>
                                      <p:to>
                                        <p:strVal val="visible"/>
                                      </p:to>
                                    </p:set>
                                    <p:animEffect transition="in" filter="wedge">
                                      <p:cBhvr>
                                        <p:cTn id="7" dur="2000"/>
                                        <p:tgtEl>
                                          <p:spTgt spid="245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4597">
                                            <p:txEl>
                                              <p:pRg st="1" end="1"/>
                                            </p:txEl>
                                          </p:spTgt>
                                        </p:tgtEl>
                                        <p:attrNameLst>
                                          <p:attrName>style.visibility</p:attrName>
                                        </p:attrNameLst>
                                      </p:cBhvr>
                                      <p:to>
                                        <p:strVal val="visible"/>
                                      </p:to>
                                    </p:set>
                                    <p:animEffect transition="in" filter="wedge">
                                      <p:cBhvr>
                                        <p:cTn id="12" dur="2000"/>
                                        <p:tgtEl>
                                          <p:spTgt spid="245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6"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4"/>
          <p:cNvSpPr txBox="1">
            <a:spLocks noChangeArrowheads="1"/>
          </p:cNvSpPr>
          <p:nvPr/>
        </p:nvSpPr>
        <p:spPr bwMode="auto">
          <a:xfrm>
            <a:off x="647700" y="836613"/>
            <a:ext cx="78486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latin typeface="Calibri" panose="020F0502020204030204" pitchFamily="34" charset="0"/>
              </a:rPr>
              <a:t>E. klasifikace podle  situace na průmyslovém trhu</a:t>
            </a:r>
          </a:p>
        </p:txBody>
      </p:sp>
      <p:sp>
        <p:nvSpPr>
          <p:cNvPr id="26642" name="Rectangle 18"/>
          <p:cNvSpPr>
            <a:spLocks noChangeArrowheads="1"/>
          </p:cNvSpPr>
          <p:nvPr/>
        </p:nvSpPr>
        <p:spPr bwMode="auto">
          <a:xfrm>
            <a:off x="647700" y="1800225"/>
            <a:ext cx="7848600" cy="224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tabLst>
                <a:tab pos="571500" algn="l"/>
              </a:tabLst>
              <a:defRPr sz="3200">
                <a:solidFill>
                  <a:schemeClr val="tx1"/>
                </a:solidFill>
                <a:latin typeface="Arial" panose="020B0604020202020204" pitchFamily="34" charset="0"/>
              </a:defRPr>
            </a:lvl1pPr>
            <a:lvl2pPr eaLnBrk="0" hangingPunct="0">
              <a:spcBef>
                <a:spcPct val="20000"/>
              </a:spcBef>
              <a:buChar char="–"/>
              <a:tabLst>
                <a:tab pos="571500" algn="l"/>
              </a:tabLst>
              <a:defRPr sz="2800">
                <a:solidFill>
                  <a:schemeClr val="tx1"/>
                </a:solidFill>
                <a:latin typeface="Arial" panose="020B0604020202020204" pitchFamily="34" charset="0"/>
              </a:defRPr>
            </a:lvl2pPr>
            <a:lvl3pPr eaLnBrk="0" hangingPunct="0">
              <a:spcBef>
                <a:spcPct val="20000"/>
              </a:spcBef>
              <a:buChar char="•"/>
              <a:tabLst>
                <a:tab pos="571500" algn="l"/>
              </a:tabLst>
              <a:defRPr sz="2400">
                <a:solidFill>
                  <a:schemeClr val="tx1"/>
                </a:solidFill>
                <a:latin typeface="Arial" panose="020B0604020202020204" pitchFamily="34" charset="0"/>
              </a:defRPr>
            </a:lvl3pPr>
            <a:lvl4pPr marL="1600200" indent="-228600" eaLnBrk="0" hangingPunct="0">
              <a:spcBef>
                <a:spcPct val="20000"/>
              </a:spcBef>
              <a:buChar char="–"/>
              <a:tabLst>
                <a:tab pos="571500" algn="l"/>
              </a:tabLst>
              <a:defRPr sz="2000">
                <a:solidFill>
                  <a:schemeClr val="tx1"/>
                </a:solidFill>
                <a:latin typeface="Arial" panose="020B0604020202020204" pitchFamily="34" charset="0"/>
              </a:defRPr>
            </a:lvl4pPr>
            <a:lvl5pPr marL="2057400" indent="-228600" eaLnBrk="0" hangingPunct="0">
              <a:spcBef>
                <a:spcPct val="20000"/>
              </a:spcBef>
              <a:buChar char="»"/>
              <a:tabLst>
                <a:tab pos="5715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9pPr>
          </a:lstStyle>
          <a:p>
            <a:pPr lvl="1" algn="just" eaLnBrk="1" hangingPunct="1">
              <a:spcBef>
                <a:spcPct val="0"/>
              </a:spcBef>
              <a:buFont typeface="Wingdings" panose="05000000000000000000" pitchFamily="2" charset="2"/>
              <a:buChar char=""/>
            </a:pPr>
            <a:r>
              <a:rPr lang="cs-CZ" altLang="cs-CZ" sz="2000" b="1">
                <a:latin typeface="Calibri" panose="020F0502020204030204" pitchFamily="34" charset="0"/>
              </a:rPr>
              <a:t>N&gt;P </a:t>
            </a:r>
          </a:p>
          <a:p>
            <a:pPr lvl="2" algn="just" eaLnBrk="1" hangingPunct="1">
              <a:spcBef>
                <a:spcPct val="0"/>
              </a:spcBef>
              <a:buFont typeface="Wingdings" panose="05000000000000000000" pitchFamily="2" charset="2"/>
              <a:buNone/>
            </a:pPr>
            <a:r>
              <a:rPr lang="cs-CZ" altLang="cs-CZ" sz="2000" b="1">
                <a:latin typeface="Calibri" panose="020F0502020204030204" pitchFamily="34" charset="0"/>
              </a:rPr>
              <a:t>kdy na trhu existuje převaha nabídky N nad poptávkou P, požadované položky nabízí velké množství výrobců a distributorů </a:t>
            </a:r>
          </a:p>
          <a:p>
            <a:pPr lvl="2" algn="just" eaLnBrk="1" hangingPunct="1">
              <a:spcBef>
                <a:spcPct val="0"/>
              </a:spcBef>
              <a:buFont typeface="Wingdings" panose="05000000000000000000" pitchFamily="2" charset="2"/>
              <a:buNone/>
            </a:pPr>
            <a:endParaRPr lang="cs-CZ" altLang="cs-CZ" sz="2000" b="1">
              <a:latin typeface="Calibri" panose="020F0502020204030204" pitchFamily="34" charset="0"/>
            </a:endParaRPr>
          </a:p>
          <a:p>
            <a:pPr lvl="2" algn="just" eaLnBrk="1" hangingPunct="1">
              <a:spcBef>
                <a:spcPct val="0"/>
              </a:spcBef>
              <a:buFont typeface="Wingdings" panose="05000000000000000000" pitchFamily="2" charset="2"/>
              <a:buNone/>
            </a:pPr>
            <a:endParaRPr lang="cs-CZ" altLang="cs-CZ" sz="2000">
              <a:latin typeface="Calibri" panose="020F0502020204030204" pitchFamily="34" charset="0"/>
            </a:endParaRPr>
          </a:p>
          <a:p>
            <a:pPr lvl="2" algn="just" eaLnBrk="1" hangingPunct="1">
              <a:spcBef>
                <a:spcPct val="0"/>
              </a:spcBef>
              <a:buFont typeface="Wingdings" panose="05000000000000000000" pitchFamily="2" charset="2"/>
              <a:buNone/>
            </a:pPr>
            <a:endParaRPr lang="cs-CZ" altLang="cs-CZ" sz="2000">
              <a:latin typeface="Calibri" panose="020F0502020204030204" pitchFamily="34" charset="0"/>
            </a:endParaRPr>
          </a:p>
        </p:txBody>
      </p:sp>
      <p:sp>
        <p:nvSpPr>
          <p:cNvPr id="26643" name="Rectangle 19"/>
          <p:cNvSpPr>
            <a:spLocks noChangeArrowheads="1"/>
          </p:cNvSpPr>
          <p:nvPr/>
        </p:nvSpPr>
        <p:spPr bwMode="auto">
          <a:xfrm>
            <a:off x="611188" y="3875088"/>
            <a:ext cx="7921625" cy="1938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spcBef>
                <a:spcPct val="20000"/>
              </a:spcBef>
              <a:buChar char="•"/>
              <a:tabLst>
                <a:tab pos="571500" algn="l"/>
              </a:tabLst>
              <a:defRPr sz="3200">
                <a:solidFill>
                  <a:schemeClr val="tx1"/>
                </a:solidFill>
                <a:latin typeface="Arial" panose="020B0604020202020204" pitchFamily="34" charset="0"/>
              </a:defRPr>
            </a:lvl1pPr>
            <a:lvl2pPr eaLnBrk="0" hangingPunct="0">
              <a:spcBef>
                <a:spcPct val="20000"/>
              </a:spcBef>
              <a:buChar char="–"/>
              <a:tabLst>
                <a:tab pos="571500" algn="l"/>
              </a:tabLst>
              <a:defRPr sz="2800">
                <a:solidFill>
                  <a:schemeClr val="tx1"/>
                </a:solidFill>
                <a:latin typeface="Arial" panose="020B0604020202020204" pitchFamily="34" charset="0"/>
              </a:defRPr>
            </a:lvl2pPr>
            <a:lvl3pPr eaLnBrk="0" hangingPunct="0">
              <a:spcBef>
                <a:spcPct val="20000"/>
              </a:spcBef>
              <a:buChar char="•"/>
              <a:tabLst>
                <a:tab pos="571500" algn="l"/>
              </a:tabLst>
              <a:defRPr sz="2400">
                <a:solidFill>
                  <a:schemeClr val="tx1"/>
                </a:solidFill>
                <a:latin typeface="Arial" panose="020B0604020202020204" pitchFamily="34" charset="0"/>
              </a:defRPr>
            </a:lvl3pPr>
            <a:lvl4pPr marL="1600200" indent="-228600" eaLnBrk="0" hangingPunct="0">
              <a:spcBef>
                <a:spcPct val="20000"/>
              </a:spcBef>
              <a:buChar char="–"/>
              <a:tabLst>
                <a:tab pos="571500" algn="l"/>
              </a:tabLst>
              <a:defRPr sz="2000">
                <a:solidFill>
                  <a:schemeClr val="tx1"/>
                </a:solidFill>
                <a:latin typeface="Arial" panose="020B0604020202020204" pitchFamily="34" charset="0"/>
              </a:defRPr>
            </a:lvl4pPr>
            <a:lvl5pPr marL="2057400" indent="-228600" eaLnBrk="0" hangingPunct="0">
              <a:spcBef>
                <a:spcPct val="20000"/>
              </a:spcBef>
              <a:buChar char="»"/>
              <a:tabLst>
                <a:tab pos="5715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71500" algn="l"/>
              </a:tabLst>
              <a:defRPr sz="2000">
                <a:solidFill>
                  <a:schemeClr val="tx1"/>
                </a:solidFill>
                <a:latin typeface="Arial" panose="020B0604020202020204" pitchFamily="34" charset="0"/>
              </a:defRPr>
            </a:lvl9pPr>
          </a:lstStyle>
          <a:p>
            <a:pPr lvl="1" algn="just" eaLnBrk="1" hangingPunct="1">
              <a:spcBef>
                <a:spcPct val="0"/>
              </a:spcBef>
              <a:buFont typeface="Wingdings" panose="05000000000000000000" pitchFamily="2" charset="2"/>
              <a:buChar char=""/>
            </a:pPr>
            <a:r>
              <a:rPr lang="cs-CZ" altLang="cs-CZ" sz="2000" b="1">
                <a:latin typeface="Calibri" panose="020F0502020204030204" pitchFamily="34" charset="0"/>
              </a:rPr>
              <a:t>P&gt;N  </a:t>
            </a:r>
          </a:p>
          <a:p>
            <a:pPr lvl="2" algn="just" eaLnBrk="1" hangingPunct="1">
              <a:spcBef>
                <a:spcPct val="0"/>
              </a:spcBef>
              <a:buFont typeface="Wingdings" panose="05000000000000000000" pitchFamily="2" charset="2"/>
              <a:buNone/>
            </a:pPr>
            <a:r>
              <a:rPr lang="cs-CZ" altLang="cs-CZ" sz="2000" b="1">
                <a:latin typeface="Calibri" panose="020F0502020204030204" pitchFamily="34" charset="0"/>
              </a:rPr>
              <a:t>charakteristickou omezeným počtem dodavatelů, převahou poptávky nad nabídkou</a:t>
            </a:r>
          </a:p>
          <a:p>
            <a:pPr lvl="2" algn="just" eaLnBrk="1" hangingPunct="1">
              <a:spcBef>
                <a:spcPct val="0"/>
              </a:spcBef>
              <a:buFont typeface="Wingdings" panose="05000000000000000000" pitchFamily="2" charset="2"/>
              <a:buNone/>
            </a:pPr>
            <a:endParaRPr lang="cs-CZ" altLang="cs-CZ" sz="2000" b="1">
              <a:latin typeface="Calibri" panose="020F0502020204030204" pitchFamily="34" charset="0"/>
            </a:endParaRPr>
          </a:p>
          <a:p>
            <a:pPr lvl="2" algn="just" eaLnBrk="1" hangingPunct="1">
              <a:spcBef>
                <a:spcPct val="0"/>
              </a:spcBef>
              <a:buFont typeface="Wingdings" panose="05000000000000000000" pitchFamily="2" charset="2"/>
              <a:buNone/>
            </a:pPr>
            <a:endParaRPr lang="cs-CZ" altLang="cs-CZ" sz="2000">
              <a:latin typeface="Calibri" panose="020F0502020204030204" pitchFamily="34" charset="0"/>
            </a:endParaRPr>
          </a:p>
          <a:p>
            <a:pPr lvl="2" algn="just" eaLnBrk="1" hangingPunct="1">
              <a:spcBef>
                <a:spcPct val="0"/>
              </a:spcBef>
              <a:buFont typeface="Wingdings" panose="05000000000000000000" pitchFamily="2" charset="2"/>
              <a:buNone/>
            </a:pPr>
            <a:endParaRPr lang="cs-CZ" altLang="cs-CZ" sz="2000" b="1">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42"/>
                                        </p:tgtEl>
                                        <p:attrNameLst>
                                          <p:attrName>style.visibility</p:attrName>
                                        </p:attrNameLst>
                                      </p:cBhvr>
                                      <p:to>
                                        <p:strVal val="visible"/>
                                      </p:to>
                                    </p:set>
                                    <p:anim calcmode="lin" valueType="num">
                                      <p:cBhvr additive="base">
                                        <p:cTn id="7" dur="500" fill="hold"/>
                                        <p:tgtEl>
                                          <p:spTgt spid="26642"/>
                                        </p:tgtEl>
                                        <p:attrNameLst>
                                          <p:attrName>ppt_x</p:attrName>
                                        </p:attrNameLst>
                                      </p:cBhvr>
                                      <p:tavLst>
                                        <p:tav tm="0">
                                          <p:val>
                                            <p:strVal val="#ppt_x"/>
                                          </p:val>
                                        </p:tav>
                                        <p:tav tm="100000">
                                          <p:val>
                                            <p:strVal val="#ppt_x"/>
                                          </p:val>
                                        </p:tav>
                                      </p:tavLst>
                                    </p:anim>
                                    <p:anim calcmode="lin" valueType="num">
                                      <p:cBhvr additive="base">
                                        <p:cTn id="8" dur="500" fill="hold"/>
                                        <p:tgtEl>
                                          <p:spTgt spid="2664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43"/>
                                        </p:tgtEl>
                                        <p:attrNameLst>
                                          <p:attrName>style.visibility</p:attrName>
                                        </p:attrNameLst>
                                      </p:cBhvr>
                                      <p:to>
                                        <p:strVal val="visible"/>
                                      </p:to>
                                    </p:set>
                                    <p:anim calcmode="lin" valueType="num">
                                      <p:cBhvr additive="base">
                                        <p:cTn id="13" dur="500" fill="hold"/>
                                        <p:tgtEl>
                                          <p:spTgt spid="26643"/>
                                        </p:tgtEl>
                                        <p:attrNameLst>
                                          <p:attrName>ppt_x</p:attrName>
                                        </p:attrNameLst>
                                      </p:cBhvr>
                                      <p:tavLst>
                                        <p:tav tm="0">
                                          <p:val>
                                            <p:strVal val="#ppt_x"/>
                                          </p:val>
                                        </p:tav>
                                        <p:tav tm="100000">
                                          <p:val>
                                            <p:strVal val="#ppt_x"/>
                                          </p:val>
                                        </p:tav>
                                      </p:tavLst>
                                    </p:anim>
                                    <p:anim calcmode="lin" valueType="num">
                                      <p:cBhvr additive="base">
                                        <p:cTn id="14" dur="500" fill="hold"/>
                                        <p:tgtEl>
                                          <p:spTgt spid="266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2" grpId="0" animBg="1"/>
      <p:bldP spid="2664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Rectangle 13"/>
          <p:cNvSpPr>
            <a:spLocks noChangeArrowheads="1"/>
          </p:cNvSpPr>
          <p:nvPr/>
        </p:nvSpPr>
        <p:spPr bwMode="auto">
          <a:xfrm>
            <a:off x="611188" y="776580"/>
            <a:ext cx="7777162" cy="50937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bIns="0"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cs-CZ" altLang="cs-CZ" sz="2800" b="1" dirty="0">
              <a:latin typeface="Calibri" panose="020F0502020204030204" pitchFamily="34" charset="0"/>
            </a:endParaRPr>
          </a:p>
          <a:p>
            <a:pPr algn="ctr" eaLnBrk="1" hangingPunct="1">
              <a:spcBef>
                <a:spcPct val="0"/>
              </a:spcBef>
              <a:buFontTx/>
              <a:buNone/>
            </a:pPr>
            <a:r>
              <a:rPr lang="cs-CZ" altLang="cs-CZ" sz="2800" b="1" dirty="0">
                <a:latin typeface="Calibri" panose="020F0502020204030204" pitchFamily="34" charset="0"/>
              </a:rPr>
              <a:t>„Není jednoduché vyzkoumat, proč jinak</a:t>
            </a:r>
          </a:p>
          <a:p>
            <a:pPr algn="ctr" eaLnBrk="1" hangingPunct="1">
              <a:spcBef>
                <a:spcPct val="0"/>
              </a:spcBef>
              <a:buFontTx/>
              <a:buNone/>
            </a:pPr>
            <a:r>
              <a:rPr lang="cs-CZ" altLang="cs-CZ" sz="2800" b="1" dirty="0">
                <a:latin typeface="Calibri" panose="020F0502020204030204" pitchFamily="34" charset="0"/>
              </a:rPr>
              <a:t>inteligentní obchodníci nedokážou stejně</a:t>
            </a:r>
          </a:p>
          <a:p>
            <a:pPr algn="ctr" eaLnBrk="1" hangingPunct="1">
              <a:spcBef>
                <a:spcPct val="0"/>
              </a:spcBef>
              <a:buFontTx/>
              <a:buNone/>
            </a:pPr>
            <a:r>
              <a:rPr lang="cs-CZ" altLang="cs-CZ" sz="2800" b="1" dirty="0">
                <a:latin typeface="Calibri" panose="020F0502020204030204" pitchFamily="34" charset="0"/>
              </a:rPr>
              <a:t>dobře nakupovat, jako prodávat.</a:t>
            </a:r>
          </a:p>
          <a:p>
            <a:pPr algn="ctr" eaLnBrk="1" hangingPunct="1">
              <a:spcBef>
                <a:spcPct val="0"/>
              </a:spcBef>
              <a:buFontTx/>
              <a:buNone/>
            </a:pPr>
            <a:r>
              <a:rPr lang="cs-CZ" altLang="cs-CZ" sz="2800" b="1" dirty="0">
                <a:latin typeface="Calibri" panose="020F0502020204030204" pitchFamily="34" charset="0"/>
              </a:rPr>
              <a:t>Nakupování se nepovažuje za něco </a:t>
            </a:r>
            <a:r>
              <a:rPr lang="cs-CZ" altLang="cs-CZ" sz="2800" b="1" dirty="0" smtClean="0">
                <a:latin typeface="Calibri" panose="020F0502020204030204" pitchFamily="34" charset="0"/>
              </a:rPr>
              <a:t>skvělého.</a:t>
            </a:r>
            <a:endParaRPr lang="cs-CZ" altLang="cs-CZ" sz="2800" b="1" dirty="0">
              <a:latin typeface="Calibri" panose="020F0502020204030204" pitchFamily="34" charset="0"/>
            </a:endParaRPr>
          </a:p>
          <a:p>
            <a:pPr algn="ctr" eaLnBrk="1" hangingPunct="1">
              <a:spcBef>
                <a:spcPct val="0"/>
              </a:spcBef>
              <a:buFontTx/>
              <a:buNone/>
            </a:pPr>
            <a:r>
              <a:rPr lang="cs-CZ" altLang="cs-CZ" sz="2800" b="1" dirty="0" smtClean="0">
                <a:latin typeface="Calibri" panose="020F0502020204030204" pitchFamily="34" charset="0"/>
              </a:rPr>
              <a:t>Skutečnost</a:t>
            </a:r>
            <a:r>
              <a:rPr lang="cs-CZ" altLang="cs-CZ" sz="2800" b="1" dirty="0">
                <a:latin typeface="Calibri" panose="020F0502020204030204" pitchFamily="34" charset="0"/>
              </a:rPr>
              <a:t>, že jste podniku ušetřili nějaké </a:t>
            </a:r>
            <a:r>
              <a:rPr lang="cs-CZ" altLang="cs-CZ" sz="2800" b="1" dirty="0" smtClean="0">
                <a:latin typeface="Calibri" panose="020F0502020204030204" pitchFamily="34" charset="0"/>
              </a:rPr>
              <a:t>peníze,</a:t>
            </a:r>
            <a:endParaRPr lang="cs-CZ" altLang="cs-CZ" sz="2800" b="1" dirty="0">
              <a:latin typeface="Calibri" panose="020F0502020204030204" pitchFamily="34" charset="0"/>
            </a:endParaRPr>
          </a:p>
          <a:p>
            <a:pPr algn="ctr" eaLnBrk="1" hangingPunct="1">
              <a:spcBef>
                <a:spcPct val="0"/>
              </a:spcBef>
              <a:buFontTx/>
              <a:buNone/>
            </a:pPr>
            <a:r>
              <a:rPr lang="cs-CZ" altLang="cs-CZ" sz="2800" b="1" dirty="0">
                <a:latin typeface="Calibri" panose="020F0502020204030204" pitchFamily="34" charset="0"/>
              </a:rPr>
              <a:t>se nevyrovná slávě, se kterou se peníze </a:t>
            </a:r>
            <a:r>
              <a:rPr lang="cs-CZ" altLang="cs-CZ" sz="2800" b="1" dirty="0" smtClean="0">
                <a:latin typeface="Calibri" panose="020F0502020204030204" pitchFamily="34" charset="0"/>
              </a:rPr>
              <a:t>vydělávají. </a:t>
            </a:r>
            <a:r>
              <a:rPr lang="cs-CZ" altLang="cs-CZ" sz="2800" b="1" dirty="0">
                <a:latin typeface="Calibri" panose="020F0502020204030204" pitchFamily="34" charset="0"/>
              </a:rPr>
              <a:t>A</a:t>
            </a:r>
            <a:r>
              <a:rPr lang="cs-CZ" altLang="cs-CZ" sz="2800" b="1" dirty="0" smtClean="0">
                <a:latin typeface="Calibri" panose="020F0502020204030204" pitchFamily="34" charset="0"/>
              </a:rPr>
              <a:t>čkoliv </a:t>
            </a:r>
            <a:r>
              <a:rPr lang="cs-CZ" altLang="cs-CZ" sz="2800" b="1" dirty="0">
                <a:latin typeface="Calibri" panose="020F0502020204030204" pitchFamily="34" charset="0"/>
              </a:rPr>
              <a:t>špatný nákup ovlivní zisk někdy více,</a:t>
            </a:r>
          </a:p>
          <a:p>
            <a:pPr algn="ctr" eaLnBrk="1" hangingPunct="1">
              <a:spcBef>
                <a:spcPct val="0"/>
              </a:spcBef>
              <a:buFontTx/>
              <a:buNone/>
            </a:pPr>
            <a:r>
              <a:rPr lang="cs-CZ" altLang="cs-CZ" sz="2800" b="1" dirty="0">
                <a:latin typeface="Calibri" panose="020F0502020204030204" pitchFamily="34" charset="0"/>
              </a:rPr>
              <a:t>než úspěšný </a:t>
            </a:r>
            <a:r>
              <a:rPr lang="cs-CZ" altLang="cs-CZ" sz="2800" b="1" dirty="0" smtClean="0">
                <a:latin typeface="Calibri" panose="020F0502020204030204" pitchFamily="34" charset="0"/>
              </a:rPr>
              <a:t>prodej.“</a:t>
            </a:r>
            <a:endParaRPr lang="cs-CZ" altLang="cs-CZ" sz="2800" b="1" dirty="0">
              <a:latin typeface="Calibri" panose="020F0502020204030204" pitchFamily="34" charset="0"/>
            </a:endParaRPr>
          </a:p>
          <a:p>
            <a:pPr algn="ctr" eaLnBrk="1" hangingPunct="1">
              <a:spcBef>
                <a:spcPct val="0"/>
              </a:spcBef>
              <a:buFontTx/>
              <a:buNone/>
            </a:pPr>
            <a:endParaRPr lang="cs-CZ" altLang="cs-CZ" sz="2800" b="1" i="1" dirty="0">
              <a:latin typeface="Calibri" panose="020F0502020204030204" pitchFamily="34" charset="0"/>
            </a:endParaRPr>
          </a:p>
          <a:p>
            <a:pPr algn="ctr" eaLnBrk="1" hangingPunct="1">
              <a:spcBef>
                <a:spcPct val="0"/>
              </a:spcBef>
              <a:buFontTx/>
              <a:buNone/>
            </a:pPr>
            <a:r>
              <a:rPr lang="cs-CZ" altLang="cs-CZ" sz="2000" i="1" dirty="0" err="1">
                <a:latin typeface="Calibri" panose="020F0502020204030204" pitchFamily="34" charset="0"/>
              </a:rPr>
              <a:t>Marc.H</a:t>
            </a:r>
            <a:r>
              <a:rPr lang="cs-CZ" altLang="cs-CZ" sz="2000" i="1" dirty="0">
                <a:latin typeface="Calibri" panose="020F0502020204030204" pitchFamily="34" charset="0"/>
              </a:rPr>
              <a:t>. </a:t>
            </a:r>
            <a:r>
              <a:rPr lang="cs-CZ" altLang="cs-CZ" sz="2000" i="1" dirty="0" err="1">
                <a:latin typeface="Calibri" panose="020F0502020204030204" pitchFamily="34" charset="0"/>
              </a:rPr>
              <a:t>Mc</a:t>
            </a:r>
            <a:r>
              <a:rPr lang="cs-CZ" altLang="cs-CZ" sz="2000" i="1" dirty="0">
                <a:latin typeface="Calibri" panose="020F0502020204030204" pitchFamily="34" charset="0"/>
              </a:rPr>
              <a:t> </a:t>
            </a:r>
            <a:r>
              <a:rPr lang="cs-CZ" altLang="cs-CZ" sz="2000" i="1" dirty="0" err="1">
                <a:latin typeface="Calibri" panose="020F0502020204030204" pitchFamily="34" charset="0"/>
              </a:rPr>
              <a:t>Cormac:Co</a:t>
            </a:r>
            <a:r>
              <a:rPr lang="cs-CZ" altLang="cs-CZ" sz="2000" i="1" dirty="0">
                <a:latin typeface="Calibri" panose="020F0502020204030204" pitchFamily="34" charset="0"/>
              </a:rPr>
              <a:t> nás ještě na Harvardu nenaučí</a:t>
            </a:r>
          </a:p>
          <a:p>
            <a:pPr algn="ctr">
              <a:spcBef>
                <a:spcPct val="0"/>
              </a:spcBef>
              <a:buFontTx/>
              <a:buNone/>
            </a:pPr>
            <a:endParaRPr lang="cs-CZ" altLang="cs-CZ" sz="2800" b="1" i="1" dirty="0">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4349"/>
                                        </p:tgtEl>
                                        <p:attrNameLst>
                                          <p:attrName>style.visibility</p:attrName>
                                        </p:attrNameLst>
                                      </p:cBhvr>
                                      <p:to>
                                        <p:strVal val="visible"/>
                                      </p:to>
                                    </p:set>
                                    <p:animEffect transition="in" filter="wedge">
                                      <p:cBhvr>
                                        <p:cTn id="7" dur="20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9"/>
          <p:cNvSpPr txBox="1">
            <a:spLocks noChangeArrowheads="1"/>
          </p:cNvSpPr>
          <p:nvPr/>
        </p:nvSpPr>
        <p:spPr bwMode="auto">
          <a:xfrm>
            <a:off x="466725" y="765175"/>
            <a:ext cx="8281988"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b="1">
                <a:latin typeface="Calibri" panose="020F0502020204030204" pitchFamily="34" charset="0"/>
              </a:rPr>
              <a:t>F. klasifikace podle  situace na průmyslovém trhu, charakteru spotřeby a přesnosti její předpovědi</a:t>
            </a:r>
          </a:p>
        </p:txBody>
      </p:sp>
      <p:graphicFrame>
        <p:nvGraphicFramePr>
          <p:cNvPr id="27699" name="Group 51"/>
          <p:cNvGraphicFramePr>
            <a:graphicFrameLocks noGrp="1"/>
          </p:cNvGraphicFramePr>
          <p:nvPr/>
        </p:nvGraphicFramePr>
        <p:xfrm>
          <a:off x="395288" y="2205038"/>
          <a:ext cx="8353425" cy="4281491"/>
        </p:xfrm>
        <a:graphic>
          <a:graphicData uri="http://schemas.openxmlformats.org/drawingml/2006/table">
            <a:tbl>
              <a:tblPr/>
              <a:tblGrid>
                <a:gridCol w="3095625">
                  <a:extLst>
                    <a:ext uri="{9D8B030D-6E8A-4147-A177-3AD203B41FA5}">
                      <a16:colId xmlns:a16="http://schemas.microsoft.com/office/drawing/2014/main" val="20000"/>
                    </a:ext>
                  </a:extLst>
                </a:gridCol>
                <a:gridCol w="2592387">
                  <a:extLst>
                    <a:ext uri="{9D8B030D-6E8A-4147-A177-3AD203B41FA5}">
                      <a16:colId xmlns:a16="http://schemas.microsoft.com/office/drawing/2014/main" val="20001"/>
                    </a:ext>
                  </a:extLst>
                </a:gridCol>
                <a:gridCol w="2665413">
                  <a:extLst>
                    <a:ext uri="{9D8B030D-6E8A-4147-A177-3AD203B41FA5}">
                      <a16:colId xmlns:a16="http://schemas.microsoft.com/office/drawing/2014/main" val="20002"/>
                    </a:ext>
                  </a:extLst>
                </a:gridCol>
              </a:tblGrid>
              <a:tr h="11582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Calibri" pitchFamily="34" charset="0"/>
                      </a:endParaRPr>
                    </a:p>
                  </a:txBody>
                  <a:tcPr marT="45712" marB="45712"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Vysoká nabídka na trhu</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Velký počet dodavatelů</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Převis nabídky nad poptávkou </a:t>
                      </a:r>
                      <a:r>
                        <a:rPr kumimoji="0" lang="cs-CZ" sz="2400" b="1" i="0" u="none" strike="noStrike" cap="none" normalizeH="0" baseline="0" smtClean="0">
                          <a:ln>
                            <a:noFill/>
                          </a:ln>
                          <a:solidFill>
                            <a:schemeClr val="tx1"/>
                          </a:solidFill>
                          <a:effectLst/>
                          <a:latin typeface="Calibri" pitchFamily="34" charset="0"/>
                        </a:rPr>
                        <a:t>N&gt;P</a:t>
                      </a:r>
                      <a:r>
                        <a:rPr kumimoji="0" lang="cs-CZ" sz="2800" b="0" i="0" u="none" strike="noStrike" cap="none" normalizeH="0" baseline="0" smtClean="0">
                          <a:ln>
                            <a:noFill/>
                          </a:ln>
                          <a:solidFill>
                            <a:schemeClr val="tx1"/>
                          </a:solidFill>
                          <a:effectLst/>
                          <a:latin typeface="Calibri" pitchFamily="34" charset="0"/>
                        </a:rPr>
                        <a:t> </a:t>
                      </a: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Omezená nabídka</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Nízký počet dodavatelů</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Převis poptávky nad nabídkou </a:t>
                      </a:r>
                      <a:r>
                        <a:rPr kumimoji="0" lang="cs-CZ" sz="2400" b="1" i="0" u="none" strike="noStrike" cap="none" normalizeH="0" baseline="0" smtClean="0">
                          <a:ln>
                            <a:noFill/>
                          </a:ln>
                          <a:solidFill>
                            <a:schemeClr val="tx1"/>
                          </a:solidFill>
                          <a:effectLst/>
                          <a:latin typeface="Calibri" pitchFamily="34" charset="0"/>
                        </a:rPr>
                        <a:t>P&gt;N</a:t>
                      </a:r>
                      <a:r>
                        <a:rPr kumimoji="0" lang="cs-CZ" sz="2800" b="0" i="0" u="none" strike="noStrike" cap="none" normalizeH="0" baseline="0" smtClean="0">
                          <a:ln>
                            <a:noFill/>
                          </a:ln>
                          <a:solidFill>
                            <a:schemeClr val="tx1"/>
                          </a:solidFill>
                          <a:effectLst/>
                          <a:latin typeface="Calibri" pitchFamily="34" charset="0"/>
                        </a:rPr>
                        <a:t> </a:t>
                      </a:r>
                    </a:p>
                  </a:txBody>
                  <a:tcPr marT="45712" marB="45712"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50784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Položky nakupované ve velkých množstvích, vysoké ztráty při jejich nedostatku, relativně stabilní charakter potřeby</a:t>
                      </a: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400" b="1" i="0" u="none" strike="noStrike" cap="none" normalizeH="0" baseline="0" smtClean="0">
                          <a:ln>
                            <a:noFill/>
                          </a:ln>
                          <a:solidFill>
                            <a:schemeClr val="tx1"/>
                          </a:solidFill>
                          <a:effectLst/>
                          <a:latin typeface="Calibri" pitchFamily="34" charset="0"/>
                          <a:cs typeface="Times New Roman" pitchFamily="18" charset="0"/>
                        </a:rPr>
                        <a:t>X,Y</a:t>
                      </a:r>
                    </a:p>
                  </a:txBody>
                  <a:tcPr marT="45712" marB="45712"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endParaRPr kumimoji="0" lang="cs-CZ" sz="2000" b="1"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449263" algn="r"/>
                        </a:tabLst>
                      </a:pPr>
                      <a:r>
                        <a:rPr kumimoji="0" lang="cs-CZ" sz="2000" b="1" i="0" u="none" strike="noStrike" cap="none" normalizeH="0" baseline="0" dirty="0" smtClean="0">
                          <a:ln>
                            <a:noFill/>
                          </a:ln>
                          <a:solidFill>
                            <a:schemeClr val="accent2"/>
                          </a:solidFill>
                          <a:effectLst/>
                          <a:latin typeface="Calibri" pitchFamily="34" charset="0"/>
                          <a:cs typeface="Times New Roman" pitchFamily="18" charset="0"/>
                        </a:rPr>
                        <a:t>SUBSTITUČNÍ POLOŽKY</a:t>
                      </a:r>
                      <a:endParaRPr kumimoji="0" lang="cs-CZ" sz="2000" b="0"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None/>
                        <a:tabLst>
                          <a:tab pos="449263" algn="r"/>
                        </a:tabLst>
                      </a:pPr>
                      <a:endParaRPr kumimoji="0" lang="cs-CZ" sz="2000" b="1" i="0" u="none" strike="noStrike" cap="none" normalizeH="0" baseline="0" dirty="0" smtClean="0">
                        <a:ln>
                          <a:noFill/>
                        </a:ln>
                        <a:solidFill>
                          <a:schemeClr val="tx1"/>
                        </a:solidFill>
                        <a:effectLst/>
                        <a:latin typeface="Calibri" pitchFamily="34" charset="0"/>
                        <a:cs typeface="Times New Roman" pitchFamily="18"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cs-CZ" sz="2000" b="1"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cs-CZ" sz="2000" b="1" i="0" u="none" strike="noStrike" cap="none" normalizeH="0" baseline="0" dirty="0" smtClean="0">
                          <a:ln>
                            <a:noFill/>
                          </a:ln>
                          <a:solidFill>
                            <a:schemeClr val="accent2"/>
                          </a:solidFill>
                          <a:effectLst/>
                          <a:latin typeface="Calibri" pitchFamily="34" charset="0"/>
                          <a:cs typeface="Times New Roman" pitchFamily="18" charset="0"/>
                        </a:rPr>
                        <a:t>STRATEGICKÉ POLOŽKY</a:t>
                      </a:r>
                    </a:p>
                  </a:txBody>
                  <a:tcPr marT="45712" marB="45712"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15422">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49263" algn="r"/>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Ostatní položky nakupované</a:t>
                      </a:r>
                    </a:p>
                    <a:p>
                      <a:pPr marL="0" marR="0" lvl="0" indent="0" algn="l" defTabSz="914400" rtl="0" eaLnBrk="0" fontAlgn="base" latinLnBrk="0" hangingPunct="0">
                        <a:lnSpc>
                          <a:spcPct val="100000"/>
                        </a:lnSpc>
                        <a:spcBef>
                          <a:spcPct val="0"/>
                        </a:spcBef>
                        <a:spcAft>
                          <a:spcPct val="0"/>
                        </a:spcAft>
                        <a:buClrTx/>
                        <a:buSzTx/>
                        <a:buFontTx/>
                        <a:buNone/>
                        <a:tabLst>
                          <a:tab pos="449263" algn="r"/>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v menších množstvích, proměnlivá potřeba, nízké dopady z nedostatku na hospodaření firmy</a:t>
                      </a:r>
                    </a:p>
                    <a:p>
                      <a:pPr marL="0" marR="0" lvl="0" indent="0" algn="ctr" defTabSz="914400" rtl="0" eaLnBrk="0" fontAlgn="base" latinLnBrk="0" hangingPunct="0">
                        <a:lnSpc>
                          <a:spcPct val="100000"/>
                        </a:lnSpc>
                        <a:spcBef>
                          <a:spcPct val="0"/>
                        </a:spcBef>
                        <a:spcAft>
                          <a:spcPct val="0"/>
                        </a:spcAft>
                        <a:buClrTx/>
                        <a:buSzTx/>
                        <a:buFontTx/>
                        <a:buNone/>
                        <a:tabLst>
                          <a:tab pos="449263" algn="r"/>
                        </a:tabLst>
                      </a:pPr>
                      <a:r>
                        <a:rPr kumimoji="0" lang="cs-CZ" sz="2400" b="1" i="0" u="none" strike="noStrike" cap="none" normalizeH="0" baseline="0" smtClean="0">
                          <a:ln>
                            <a:noFill/>
                          </a:ln>
                          <a:solidFill>
                            <a:schemeClr val="tx1"/>
                          </a:solidFill>
                          <a:effectLst/>
                          <a:latin typeface="Calibri" pitchFamily="34" charset="0"/>
                          <a:cs typeface="Times New Roman" pitchFamily="18" charset="0"/>
                        </a:rPr>
                        <a:t>Y,Z</a:t>
                      </a:r>
                    </a:p>
                  </a:txBody>
                  <a:tcPr marT="45712" marB="45712"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cs-CZ" sz="2000" b="1"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cs-CZ" sz="2000" b="1" i="0" u="none" strike="noStrike" cap="none" normalizeH="0" baseline="0" dirty="0" smtClean="0">
                          <a:ln>
                            <a:noFill/>
                          </a:ln>
                          <a:solidFill>
                            <a:schemeClr val="accent2"/>
                          </a:solidFill>
                          <a:effectLst/>
                          <a:latin typeface="Calibri" pitchFamily="34" charset="0"/>
                          <a:cs typeface="Times New Roman" pitchFamily="18" charset="0"/>
                        </a:rPr>
                        <a:t>BEZPROBLÉMOVÉ</a:t>
                      </a:r>
                      <a:endParaRPr kumimoji="0" lang="cs-CZ" sz="2000" b="0" i="0" u="none" strike="noStrike" cap="none" normalizeH="0" baseline="0" dirty="0" smtClean="0">
                        <a:ln>
                          <a:noFill/>
                        </a:ln>
                        <a:solidFill>
                          <a:schemeClr val="tx1"/>
                        </a:solidFill>
                        <a:effectLst/>
                        <a:latin typeface="Calibri" pitchFamily="34" charset="0"/>
                      </a:endParaRPr>
                    </a:p>
                  </a:txBody>
                  <a:tcPr marT="45712" marB="4571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endParaRPr kumimoji="0" lang="cs-CZ" sz="2000" b="1"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r>
                        <a:rPr kumimoji="0" lang="cs-CZ" sz="2000" b="1" i="0" u="none" strike="noStrike" cap="none" normalizeH="0" baseline="0" dirty="0" smtClean="0">
                          <a:ln>
                            <a:noFill/>
                          </a:ln>
                          <a:solidFill>
                            <a:schemeClr val="accent2"/>
                          </a:solidFill>
                          <a:effectLst/>
                          <a:latin typeface="Calibri" pitchFamily="34" charset="0"/>
                          <a:cs typeface="Times New Roman" pitchFamily="18" charset="0"/>
                        </a:rPr>
                        <a:t>ÚZKOPROFILOVÉ POLOŽKY</a:t>
                      </a:r>
                      <a:endParaRPr kumimoji="0" lang="cs-CZ" sz="2000" b="0"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 algn="l"/>
                        </a:tabLst>
                      </a:pPr>
                      <a:endParaRPr kumimoji="0" lang="cs-CZ" sz="2000" b="1" i="0" u="none" strike="noStrike" cap="none" normalizeH="0" baseline="0" dirty="0" smtClean="0">
                        <a:ln>
                          <a:noFill/>
                        </a:ln>
                        <a:solidFill>
                          <a:schemeClr val="accent2"/>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endParaRPr kumimoji="0" lang="cs-CZ" sz="2000" b="1" i="0" u="none" strike="noStrike" cap="none" normalizeH="0" baseline="0" dirty="0" smtClean="0">
                        <a:ln>
                          <a:noFill/>
                        </a:ln>
                        <a:solidFill>
                          <a:schemeClr val="tx1"/>
                        </a:solidFill>
                        <a:effectLst/>
                        <a:latin typeface="Calibri" pitchFamily="34" charset="0"/>
                      </a:endParaRPr>
                    </a:p>
                  </a:txBody>
                  <a:tcPr marT="45712" marB="45712"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7699"/>
                                        </p:tgtEl>
                                        <p:attrNameLst>
                                          <p:attrName>style.visibility</p:attrName>
                                        </p:attrNameLst>
                                      </p:cBhvr>
                                      <p:to>
                                        <p:strVal val="visible"/>
                                      </p:to>
                                    </p:set>
                                    <p:animEffect transition="in" filter="wipe(down)">
                                      <p:cBhvr>
                                        <p:cTn id="7"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4"/>
          <p:cNvSpPr txBox="1">
            <a:spLocks noChangeArrowheads="1"/>
          </p:cNvSpPr>
          <p:nvPr/>
        </p:nvSpPr>
        <p:spPr bwMode="auto">
          <a:xfrm>
            <a:off x="468313" y="549275"/>
            <a:ext cx="5183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b="1">
                <a:latin typeface="Calibri" panose="020F0502020204030204" pitchFamily="34" charset="0"/>
              </a:rPr>
              <a:t>Nákupní skupina (centrum)</a:t>
            </a:r>
          </a:p>
        </p:txBody>
      </p:sp>
      <p:sp>
        <p:nvSpPr>
          <p:cNvPr id="21507" name="Text Box 35"/>
          <p:cNvSpPr txBox="1">
            <a:spLocks noChangeArrowheads="1"/>
          </p:cNvSpPr>
          <p:nvPr/>
        </p:nvSpPr>
        <p:spPr bwMode="auto">
          <a:xfrm>
            <a:off x="4140200" y="3573463"/>
            <a:ext cx="1079500" cy="369887"/>
          </a:xfrm>
          <a:prstGeom prst="rect">
            <a:avLst/>
          </a:prstGeom>
          <a:solidFill>
            <a:schemeClr val="bg1"/>
          </a:solidFill>
          <a:ln w="38100">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b="1">
                <a:latin typeface="Calibri" panose="020F0502020204030204" pitchFamily="34" charset="0"/>
              </a:rPr>
              <a:t>Nákup</a:t>
            </a:r>
            <a:endParaRPr lang="en-US" altLang="cs-CZ" sz="1800" b="1">
              <a:latin typeface="Calibri" panose="020F0502020204030204" pitchFamily="34" charset="0"/>
            </a:endParaRPr>
          </a:p>
        </p:txBody>
      </p:sp>
      <p:sp>
        <p:nvSpPr>
          <p:cNvPr id="28708" name="Text Box 36"/>
          <p:cNvSpPr txBox="1">
            <a:spLocks noChangeArrowheads="1"/>
          </p:cNvSpPr>
          <p:nvPr/>
        </p:nvSpPr>
        <p:spPr bwMode="auto">
          <a:xfrm>
            <a:off x="4067175" y="1268413"/>
            <a:ext cx="1152525" cy="59055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600" b="1">
                <a:latin typeface="Calibri" panose="020F0502020204030204" pitchFamily="34" charset="0"/>
              </a:rPr>
              <a:t>Výrobní útvary</a:t>
            </a:r>
            <a:endParaRPr lang="en-US" altLang="cs-CZ" sz="1600" b="1">
              <a:latin typeface="Calibri" panose="020F0502020204030204" pitchFamily="34" charset="0"/>
            </a:endParaRPr>
          </a:p>
        </p:txBody>
      </p:sp>
      <p:sp>
        <p:nvSpPr>
          <p:cNvPr id="28709" name="Text Box 37"/>
          <p:cNvSpPr txBox="1">
            <a:spLocks noChangeArrowheads="1"/>
          </p:cNvSpPr>
          <p:nvPr/>
        </p:nvSpPr>
        <p:spPr bwMode="auto">
          <a:xfrm>
            <a:off x="1116013" y="1484313"/>
            <a:ext cx="1152525" cy="6508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Výzkum, vývoj</a:t>
            </a:r>
            <a:endParaRPr lang="en-US" altLang="cs-CZ" sz="1800">
              <a:latin typeface="Calibri" panose="020F0502020204030204" pitchFamily="34" charset="0"/>
            </a:endParaRPr>
          </a:p>
        </p:txBody>
      </p:sp>
      <p:sp>
        <p:nvSpPr>
          <p:cNvPr id="28710" name="Text Box 38"/>
          <p:cNvSpPr txBox="1">
            <a:spLocks noChangeArrowheads="1"/>
          </p:cNvSpPr>
          <p:nvPr/>
        </p:nvSpPr>
        <p:spPr bwMode="auto">
          <a:xfrm>
            <a:off x="7235825" y="2924175"/>
            <a:ext cx="1295400" cy="3762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800">
                <a:latin typeface="Calibri" panose="020F0502020204030204" pitchFamily="34" charset="0"/>
              </a:rPr>
              <a:t>Controlling</a:t>
            </a:r>
            <a:endParaRPr lang="en-US" altLang="cs-CZ" sz="1800">
              <a:latin typeface="Calibri" panose="020F0502020204030204" pitchFamily="34" charset="0"/>
            </a:endParaRPr>
          </a:p>
        </p:txBody>
      </p:sp>
      <p:sp>
        <p:nvSpPr>
          <p:cNvPr id="28711" name="Text Box 39"/>
          <p:cNvSpPr txBox="1">
            <a:spLocks noChangeArrowheads="1"/>
          </p:cNvSpPr>
          <p:nvPr/>
        </p:nvSpPr>
        <p:spPr bwMode="auto">
          <a:xfrm>
            <a:off x="7164388" y="1557338"/>
            <a:ext cx="1152525" cy="6508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Finanční útvary</a:t>
            </a:r>
            <a:endParaRPr lang="en-US" altLang="cs-CZ" sz="1800">
              <a:latin typeface="Calibri" panose="020F0502020204030204" pitchFamily="34" charset="0"/>
            </a:endParaRPr>
          </a:p>
        </p:txBody>
      </p:sp>
      <p:sp>
        <p:nvSpPr>
          <p:cNvPr id="28712" name="Text Box 40"/>
          <p:cNvSpPr txBox="1">
            <a:spLocks noChangeArrowheads="1"/>
          </p:cNvSpPr>
          <p:nvPr/>
        </p:nvSpPr>
        <p:spPr bwMode="auto">
          <a:xfrm>
            <a:off x="971550" y="2924175"/>
            <a:ext cx="1368425" cy="6508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Útvar řízení jakosti</a:t>
            </a:r>
            <a:endParaRPr lang="en-US" altLang="cs-CZ" sz="1800">
              <a:latin typeface="Calibri" panose="020F0502020204030204" pitchFamily="34" charset="0"/>
            </a:endParaRPr>
          </a:p>
        </p:txBody>
      </p:sp>
      <p:sp>
        <p:nvSpPr>
          <p:cNvPr id="28713" name="Text Box 41"/>
          <p:cNvSpPr txBox="1">
            <a:spLocks noChangeArrowheads="1"/>
          </p:cNvSpPr>
          <p:nvPr/>
        </p:nvSpPr>
        <p:spPr bwMode="auto">
          <a:xfrm>
            <a:off x="827088" y="4076700"/>
            <a:ext cx="1512887" cy="925513"/>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Bezpečnost práce, životní prostředí</a:t>
            </a:r>
            <a:endParaRPr lang="en-US" altLang="cs-CZ" sz="1800">
              <a:latin typeface="Calibri" panose="020F0502020204030204" pitchFamily="34" charset="0"/>
            </a:endParaRPr>
          </a:p>
        </p:txBody>
      </p:sp>
      <p:sp>
        <p:nvSpPr>
          <p:cNvPr id="28714" name="Text Box 42"/>
          <p:cNvSpPr txBox="1">
            <a:spLocks noChangeArrowheads="1"/>
          </p:cNvSpPr>
          <p:nvPr/>
        </p:nvSpPr>
        <p:spPr bwMode="auto">
          <a:xfrm>
            <a:off x="7235825" y="5805488"/>
            <a:ext cx="1512888" cy="37623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Právní útvar</a:t>
            </a:r>
            <a:endParaRPr lang="en-US" altLang="cs-CZ" sz="1800">
              <a:latin typeface="Calibri" panose="020F0502020204030204" pitchFamily="34" charset="0"/>
            </a:endParaRPr>
          </a:p>
        </p:txBody>
      </p:sp>
      <p:sp>
        <p:nvSpPr>
          <p:cNvPr id="28715" name="Text Box 43"/>
          <p:cNvSpPr txBox="1">
            <a:spLocks noChangeArrowheads="1"/>
          </p:cNvSpPr>
          <p:nvPr/>
        </p:nvSpPr>
        <p:spPr bwMode="auto">
          <a:xfrm>
            <a:off x="7235825" y="4005263"/>
            <a:ext cx="1512888" cy="376237"/>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Logistika</a:t>
            </a:r>
            <a:endParaRPr lang="en-US" altLang="cs-CZ" sz="1800">
              <a:latin typeface="Calibri" panose="020F0502020204030204" pitchFamily="34" charset="0"/>
            </a:endParaRPr>
          </a:p>
        </p:txBody>
      </p:sp>
      <p:sp>
        <p:nvSpPr>
          <p:cNvPr id="28716" name="Text Box 44"/>
          <p:cNvSpPr txBox="1">
            <a:spLocks noChangeArrowheads="1"/>
          </p:cNvSpPr>
          <p:nvPr/>
        </p:nvSpPr>
        <p:spPr bwMode="auto">
          <a:xfrm>
            <a:off x="4067175" y="2205038"/>
            <a:ext cx="1225550" cy="1044575"/>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Specifikace požadavků na množství, dodací termíny, balení, frekvenci dodávek…. </a:t>
            </a:r>
            <a:endParaRPr lang="en-US" altLang="cs-CZ" sz="1000">
              <a:latin typeface="Calibri" panose="020F0502020204030204" pitchFamily="34" charset="0"/>
            </a:endParaRPr>
          </a:p>
        </p:txBody>
      </p:sp>
      <p:sp>
        <p:nvSpPr>
          <p:cNvPr id="28717" name="Text Box 45"/>
          <p:cNvSpPr txBox="1">
            <a:spLocks noChangeArrowheads="1"/>
          </p:cNvSpPr>
          <p:nvPr/>
        </p:nvSpPr>
        <p:spPr bwMode="auto">
          <a:xfrm>
            <a:off x="5508625" y="1484313"/>
            <a:ext cx="1225550" cy="892175"/>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Finanční nároky, limit zásob, termíny, finanční závazky vůči dodavatelům.. </a:t>
            </a:r>
            <a:endParaRPr lang="en-US" altLang="cs-CZ" sz="1000">
              <a:latin typeface="Calibri" panose="020F0502020204030204" pitchFamily="34" charset="0"/>
            </a:endParaRPr>
          </a:p>
        </p:txBody>
      </p:sp>
      <p:sp>
        <p:nvSpPr>
          <p:cNvPr id="28718" name="Text Box 46"/>
          <p:cNvSpPr txBox="1">
            <a:spLocks noChangeArrowheads="1"/>
          </p:cNvSpPr>
          <p:nvPr/>
        </p:nvSpPr>
        <p:spPr bwMode="auto">
          <a:xfrm>
            <a:off x="5508625" y="2781300"/>
            <a:ext cx="1225550" cy="708025"/>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Sledování nákladů na nákup ABC analýza logistických činností       </a:t>
            </a:r>
            <a:endParaRPr lang="en-US" altLang="cs-CZ" sz="1000">
              <a:latin typeface="Calibri" panose="020F0502020204030204" pitchFamily="34" charset="0"/>
            </a:endParaRPr>
          </a:p>
        </p:txBody>
      </p:sp>
      <p:sp>
        <p:nvSpPr>
          <p:cNvPr id="28719" name="Text Box 47"/>
          <p:cNvSpPr txBox="1">
            <a:spLocks noChangeArrowheads="1"/>
          </p:cNvSpPr>
          <p:nvPr/>
        </p:nvSpPr>
        <p:spPr bwMode="auto">
          <a:xfrm>
            <a:off x="5580063" y="3860800"/>
            <a:ext cx="1225550" cy="554038"/>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Realizace dodávek, manipulace ve firmě…. </a:t>
            </a:r>
            <a:endParaRPr lang="en-US" altLang="cs-CZ" sz="1000">
              <a:latin typeface="Calibri" panose="020F0502020204030204" pitchFamily="34" charset="0"/>
            </a:endParaRPr>
          </a:p>
        </p:txBody>
      </p:sp>
      <p:sp>
        <p:nvSpPr>
          <p:cNvPr id="28720" name="Text Box 48"/>
          <p:cNvSpPr txBox="1">
            <a:spLocks noChangeArrowheads="1"/>
          </p:cNvSpPr>
          <p:nvPr/>
        </p:nvSpPr>
        <p:spPr bwMode="auto">
          <a:xfrm>
            <a:off x="2555875" y="2636838"/>
            <a:ext cx="1225550" cy="862012"/>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Kvalitativní přejímka, metody měření, specifikace požadavků na jakost, audity…</a:t>
            </a:r>
            <a:endParaRPr lang="en-US" altLang="cs-CZ" sz="1000">
              <a:latin typeface="Calibri" panose="020F0502020204030204" pitchFamily="34" charset="0"/>
            </a:endParaRPr>
          </a:p>
        </p:txBody>
      </p:sp>
      <p:sp>
        <p:nvSpPr>
          <p:cNvPr id="28721" name="Text Box 49"/>
          <p:cNvSpPr txBox="1">
            <a:spLocks noChangeArrowheads="1"/>
          </p:cNvSpPr>
          <p:nvPr/>
        </p:nvSpPr>
        <p:spPr bwMode="auto">
          <a:xfrm>
            <a:off x="2555875" y="1484313"/>
            <a:ext cx="1225550" cy="708025"/>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Modifikace požadavků na nákup, formulace nových požadavků…</a:t>
            </a:r>
            <a:endParaRPr lang="en-US" altLang="cs-CZ" sz="1000">
              <a:latin typeface="Calibri" panose="020F0502020204030204" pitchFamily="34" charset="0"/>
            </a:endParaRPr>
          </a:p>
        </p:txBody>
      </p:sp>
      <p:sp>
        <p:nvSpPr>
          <p:cNvPr id="28722" name="Text Box 50"/>
          <p:cNvSpPr txBox="1">
            <a:spLocks noChangeArrowheads="1"/>
          </p:cNvSpPr>
          <p:nvPr/>
        </p:nvSpPr>
        <p:spPr bwMode="auto">
          <a:xfrm>
            <a:off x="2555875" y="4076700"/>
            <a:ext cx="1225550" cy="892175"/>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Specifikace požadavků na bezpečnost práce (dodávky strojů), živ.prostředí …. </a:t>
            </a:r>
            <a:endParaRPr lang="en-US" altLang="cs-CZ" sz="1000">
              <a:latin typeface="Calibri" panose="020F0502020204030204" pitchFamily="34" charset="0"/>
            </a:endParaRPr>
          </a:p>
        </p:txBody>
      </p:sp>
      <p:sp>
        <p:nvSpPr>
          <p:cNvPr id="28723" name="Text Box 51"/>
          <p:cNvSpPr txBox="1">
            <a:spLocks noChangeArrowheads="1"/>
          </p:cNvSpPr>
          <p:nvPr/>
        </p:nvSpPr>
        <p:spPr bwMode="auto">
          <a:xfrm>
            <a:off x="4140200" y="4724400"/>
            <a:ext cx="1225550" cy="554038"/>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Hospodářské smlouvy, reklamační řízení…. </a:t>
            </a:r>
            <a:endParaRPr lang="en-US" altLang="cs-CZ" sz="1000">
              <a:latin typeface="Calibri" panose="020F0502020204030204" pitchFamily="34" charset="0"/>
            </a:endParaRPr>
          </a:p>
        </p:txBody>
      </p:sp>
      <p:sp>
        <p:nvSpPr>
          <p:cNvPr id="28724" name="Line 52"/>
          <p:cNvSpPr>
            <a:spLocks noChangeShapeType="1"/>
          </p:cNvSpPr>
          <p:nvPr/>
        </p:nvSpPr>
        <p:spPr bwMode="auto">
          <a:xfrm>
            <a:off x="2268538" y="1844675"/>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25" name="Line 53"/>
          <p:cNvSpPr>
            <a:spLocks noChangeShapeType="1"/>
          </p:cNvSpPr>
          <p:nvPr/>
        </p:nvSpPr>
        <p:spPr bwMode="auto">
          <a:xfrm>
            <a:off x="2339975" y="3284538"/>
            <a:ext cx="215900"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26" name="Line 54"/>
          <p:cNvSpPr>
            <a:spLocks noChangeShapeType="1"/>
          </p:cNvSpPr>
          <p:nvPr/>
        </p:nvSpPr>
        <p:spPr bwMode="auto">
          <a:xfrm>
            <a:off x="3851275" y="3573463"/>
            <a:ext cx="288925"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27" name="Line 55"/>
          <p:cNvSpPr>
            <a:spLocks noChangeShapeType="1"/>
          </p:cNvSpPr>
          <p:nvPr/>
        </p:nvSpPr>
        <p:spPr bwMode="auto">
          <a:xfrm>
            <a:off x="3779838" y="18446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728" name="Line 56"/>
          <p:cNvSpPr>
            <a:spLocks noChangeShapeType="1"/>
          </p:cNvSpPr>
          <p:nvPr/>
        </p:nvSpPr>
        <p:spPr bwMode="auto">
          <a:xfrm>
            <a:off x="3924300" y="1844675"/>
            <a:ext cx="0" cy="151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729" name="Line 57"/>
          <p:cNvSpPr>
            <a:spLocks noChangeShapeType="1"/>
          </p:cNvSpPr>
          <p:nvPr/>
        </p:nvSpPr>
        <p:spPr bwMode="auto">
          <a:xfrm>
            <a:off x="3924300" y="3357563"/>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0" name="Line 58"/>
          <p:cNvSpPr>
            <a:spLocks noChangeShapeType="1"/>
          </p:cNvSpPr>
          <p:nvPr/>
        </p:nvSpPr>
        <p:spPr bwMode="auto">
          <a:xfrm>
            <a:off x="4643438" y="1844675"/>
            <a:ext cx="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1" name="Line 59"/>
          <p:cNvSpPr>
            <a:spLocks noChangeShapeType="1"/>
          </p:cNvSpPr>
          <p:nvPr/>
        </p:nvSpPr>
        <p:spPr bwMode="auto">
          <a:xfrm>
            <a:off x="4643438" y="3284538"/>
            <a:ext cx="0" cy="2889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2" name="Line 60"/>
          <p:cNvSpPr>
            <a:spLocks noChangeShapeType="1"/>
          </p:cNvSpPr>
          <p:nvPr/>
        </p:nvSpPr>
        <p:spPr bwMode="auto">
          <a:xfrm flipH="1">
            <a:off x="6732588" y="1844675"/>
            <a:ext cx="431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3" name="Line 61"/>
          <p:cNvSpPr>
            <a:spLocks noChangeShapeType="1"/>
          </p:cNvSpPr>
          <p:nvPr/>
        </p:nvSpPr>
        <p:spPr bwMode="auto">
          <a:xfrm flipH="1">
            <a:off x="5364163" y="184467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734" name="Line 62"/>
          <p:cNvSpPr>
            <a:spLocks noChangeShapeType="1"/>
          </p:cNvSpPr>
          <p:nvPr/>
        </p:nvSpPr>
        <p:spPr bwMode="auto">
          <a:xfrm>
            <a:off x="5364163" y="1844675"/>
            <a:ext cx="0" cy="15843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735" name="Line 63"/>
          <p:cNvSpPr>
            <a:spLocks noChangeShapeType="1"/>
          </p:cNvSpPr>
          <p:nvPr/>
        </p:nvSpPr>
        <p:spPr bwMode="auto">
          <a:xfrm flipH="1">
            <a:off x="4932363" y="3429000"/>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6" name="Line 64"/>
          <p:cNvSpPr>
            <a:spLocks noChangeShapeType="1"/>
          </p:cNvSpPr>
          <p:nvPr/>
        </p:nvSpPr>
        <p:spPr bwMode="auto">
          <a:xfrm flipH="1">
            <a:off x="6732588" y="3068638"/>
            <a:ext cx="503237"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7" name="Line 65"/>
          <p:cNvSpPr>
            <a:spLocks noChangeShapeType="1"/>
          </p:cNvSpPr>
          <p:nvPr/>
        </p:nvSpPr>
        <p:spPr bwMode="auto">
          <a:xfrm flipH="1" flipV="1">
            <a:off x="6804025" y="4076700"/>
            <a:ext cx="431800"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8" name="Line 66"/>
          <p:cNvSpPr>
            <a:spLocks noChangeShapeType="1"/>
          </p:cNvSpPr>
          <p:nvPr/>
        </p:nvSpPr>
        <p:spPr bwMode="auto">
          <a:xfrm flipH="1" flipV="1">
            <a:off x="5219700" y="3860800"/>
            <a:ext cx="360363"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39" name="Line 67"/>
          <p:cNvSpPr>
            <a:spLocks noChangeShapeType="1"/>
          </p:cNvSpPr>
          <p:nvPr/>
        </p:nvSpPr>
        <p:spPr bwMode="auto">
          <a:xfrm flipH="1" flipV="1">
            <a:off x="5292725" y="5445125"/>
            <a:ext cx="194310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0" name="Line 68"/>
          <p:cNvSpPr>
            <a:spLocks noChangeShapeType="1"/>
          </p:cNvSpPr>
          <p:nvPr/>
        </p:nvSpPr>
        <p:spPr bwMode="auto">
          <a:xfrm flipV="1">
            <a:off x="4716463" y="4005263"/>
            <a:ext cx="0" cy="719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1" name="Line 69"/>
          <p:cNvSpPr>
            <a:spLocks noChangeShapeType="1"/>
          </p:cNvSpPr>
          <p:nvPr/>
        </p:nvSpPr>
        <p:spPr bwMode="auto">
          <a:xfrm flipV="1">
            <a:off x="2339975" y="4437063"/>
            <a:ext cx="215900" cy="71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2" name="Line 70"/>
          <p:cNvSpPr>
            <a:spLocks noChangeShapeType="1"/>
          </p:cNvSpPr>
          <p:nvPr/>
        </p:nvSpPr>
        <p:spPr bwMode="auto">
          <a:xfrm flipV="1">
            <a:off x="3779838" y="4005263"/>
            <a:ext cx="647700" cy="2873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3" name="Line 71"/>
          <p:cNvSpPr>
            <a:spLocks noChangeShapeType="1"/>
          </p:cNvSpPr>
          <p:nvPr/>
        </p:nvSpPr>
        <p:spPr bwMode="auto">
          <a:xfrm flipH="1">
            <a:off x="5219700" y="3500438"/>
            <a:ext cx="288925" cy="730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4" name="Text Box 72"/>
          <p:cNvSpPr txBox="1">
            <a:spLocks noChangeArrowheads="1"/>
          </p:cNvSpPr>
          <p:nvPr/>
        </p:nvSpPr>
        <p:spPr bwMode="auto">
          <a:xfrm>
            <a:off x="7235825" y="5013325"/>
            <a:ext cx="1152525" cy="376238"/>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Marketing</a:t>
            </a:r>
            <a:endParaRPr lang="en-US" altLang="cs-CZ" sz="1800">
              <a:latin typeface="Calibri" panose="020F0502020204030204" pitchFamily="34" charset="0"/>
            </a:endParaRPr>
          </a:p>
        </p:txBody>
      </p:sp>
      <p:sp>
        <p:nvSpPr>
          <p:cNvPr id="28745" name="Text Box 73"/>
          <p:cNvSpPr txBox="1">
            <a:spLocks noChangeArrowheads="1"/>
          </p:cNvSpPr>
          <p:nvPr/>
        </p:nvSpPr>
        <p:spPr bwMode="auto">
          <a:xfrm>
            <a:off x="5580063" y="4868863"/>
            <a:ext cx="1225550" cy="400050"/>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Průzkum  B2B trhu dodavatelů…. </a:t>
            </a:r>
            <a:endParaRPr lang="en-US" altLang="cs-CZ" sz="1000">
              <a:latin typeface="Calibri" panose="020F0502020204030204" pitchFamily="34" charset="0"/>
            </a:endParaRPr>
          </a:p>
        </p:txBody>
      </p:sp>
      <p:sp>
        <p:nvSpPr>
          <p:cNvPr id="28746" name="Line 74"/>
          <p:cNvSpPr>
            <a:spLocks noChangeShapeType="1"/>
          </p:cNvSpPr>
          <p:nvPr/>
        </p:nvSpPr>
        <p:spPr bwMode="auto">
          <a:xfrm flipH="1" flipV="1">
            <a:off x="6804025" y="5157788"/>
            <a:ext cx="4318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7" name="Line 75"/>
          <p:cNvSpPr>
            <a:spLocks noChangeShapeType="1"/>
          </p:cNvSpPr>
          <p:nvPr/>
        </p:nvSpPr>
        <p:spPr bwMode="auto">
          <a:xfrm flipH="1" flipV="1">
            <a:off x="4859338" y="4005263"/>
            <a:ext cx="7921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48" name="Text Box 76"/>
          <p:cNvSpPr txBox="1">
            <a:spLocks noChangeArrowheads="1"/>
          </p:cNvSpPr>
          <p:nvPr/>
        </p:nvSpPr>
        <p:spPr bwMode="auto">
          <a:xfrm>
            <a:off x="755650" y="5300663"/>
            <a:ext cx="1512888" cy="6508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800">
                <a:latin typeface="Calibri" panose="020F0502020204030204" pitchFamily="34" charset="0"/>
              </a:rPr>
              <a:t>Informační systém</a:t>
            </a:r>
            <a:endParaRPr lang="en-US" altLang="cs-CZ" sz="1800">
              <a:latin typeface="Calibri" panose="020F0502020204030204" pitchFamily="34" charset="0"/>
            </a:endParaRPr>
          </a:p>
        </p:txBody>
      </p:sp>
      <p:sp>
        <p:nvSpPr>
          <p:cNvPr id="28749" name="Text Box 77"/>
          <p:cNvSpPr txBox="1">
            <a:spLocks noChangeArrowheads="1"/>
          </p:cNvSpPr>
          <p:nvPr/>
        </p:nvSpPr>
        <p:spPr bwMode="auto">
          <a:xfrm>
            <a:off x="2555875" y="5300663"/>
            <a:ext cx="1225550" cy="862012"/>
          </a:xfrm>
          <a:prstGeom prst="rect">
            <a:avLst/>
          </a:prstGeom>
          <a:solidFill>
            <a:schemeClr val="bg1"/>
          </a:solidFill>
          <a:ln w="38100" cmpd="dbl">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1000">
                <a:latin typeface="Calibri" panose="020F0502020204030204" pitchFamily="34" charset="0"/>
              </a:rPr>
              <a:t>Informační podpora výběru dodavatelů, nákupní portály, internetové tržnice…  </a:t>
            </a:r>
            <a:endParaRPr lang="en-US" altLang="cs-CZ" sz="1000">
              <a:latin typeface="Calibri" panose="020F0502020204030204" pitchFamily="34" charset="0"/>
            </a:endParaRPr>
          </a:p>
        </p:txBody>
      </p:sp>
      <p:sp>
        <p:nvSpPr>
          <p:cNvPr id="28750" name="Line 78"/>
          <p:cNvSpPr>
            <a:spLocks noChangeShapeType="1"/>
          </p:cNvSpPr>
          <p:nvPr/>
        </p:nvSpPr>
        <p:spPr bwMode="auto">
          <a:xfrm>
            <a:off x="2268538" y="5734050"/>
            <a:ext cx="2873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8751" name="Line 79"/>
          <p:cNvSpPr>
            <a:spLocks noChangeShapeType="1"/>
          </p:cNvSpPr>
          <p:nvPr/>
        </p:nvSpPr>
        <p:spPr bwMode="auto">
          <a:xfrm>
            <a:off x="3779838" y="5589588"/>
            <a:ext cx="2873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752" name="Line 80"/>
          <p:cNvSpPr>
            <a:spLocks noChangeShapeType="1"/>
          </p:cNvSpPr>
          <p:nvPr/>
        </p:nvSpPr>
        <p:spPr bwMode="auto">
          <a:xfrm flipV="1">
            <a:off x="4067175" y="4437063"/>
            <a:ext cx="0" cy="11525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8753" name="Line 81"/>
          <p:cNvSpPr>
            <a:spLocks noChangeShapeType="1"/>
          </p:cNvSpPr>
          <p:nvPr/>
        </p:nvSpPr>
        <p:spPr bwMode="auto">
          <a:xfrm flipV="1">
            <a:off x="4067175" y="4005263"/>
            <a:ext cx="5048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708"/>
                                        </p:tgtEl>
                                        <p:attrNameLst>
                                          <p:attrName>style.visibility</p:attrName>
                                        </p:attrNameLst>
                                      </p:cBhvr>
                                      <p:to>
                                        <p:strVal val="visible"/>
                                      </p:to>
                                    </p:set>
                                    <p:anim calcmode="lin" valueType="num">
                                      <p:cBhvr additive="base">
                                        <p:cTn id="7" dur="500" fill="hold"/>
                                        <p:tgtEl>
                                          <p:spTgt spid="28708"/>
                                        </p:tgtEl>
                                        <p:attrNameLst>
                                          <p:attrName>ppt_x</p:attrName>
                                        </p:attrNameLst>
                                      </p:cBhvr>
                                      <p:tavLst>
                                        <p:tav tm="0">
                                          <p:val>
                                            <p:strVal val="#ppt_x"/>
                                          </p:val>
                                        </p:tav>
                                        <p:tav tm="100000">
                                          <p:val>
                                            <p:strVal val="#ppt_x"/>
                                          </p:val>
                                        </p:tav>
                                      </p:tavLst>
                                    </p:anim>
                                    <p:anim calcmode="lin" valueType="num">
                                      <p:cBhvr additive="base">
                                        <p:cTn id="8" dur="500" fill="hold"/>
                                        <p:tgtEl>
                                          <p:spTgt spid="287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28730"/>
                                        </p:tgtEl>
                                        <p:attrNameLst>
                                          <p:attrName>style.visibility</p:attrName>
                                        </p:attrNameLst>
                                      </p:cBhvr>
                                      <p:to>
                                        <p:strVal val="visible"/>
                                      </p:to>
                                    </p:set>
                                    <p:animEffect transition="in" filter="wipe(down)">
                                      <p:cBhvr>
                                        <p:cTn id="13" dur="500"/>
                                        <p:tgtEl>
                                          <p:spTgt spid="2873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28716"/>
                                        </p:tgtEl>
                                        <p:attrNameLst>
                                          <p:attrName>style.visibility</p:attrName>
                                        </p:attrNameLst>
                                      </p:cBhvr>
                                      <p:to>
                                        <p:strVal val="visible"/>
                                      </p:to>
                                    </p:set>
                                    <p:animEffect transition="in" filter="wedge">
                                      <p:cBhvr>
                                        <p:cTn id="18" dur="2000"/>
                                        <p:tgtEl>
                                          <p:spTgt spid="2871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8731"/>
                                        </p:tgtEl>
                                        <p:attrNameLst>
                                          <p:attrName>style.visibility</p:attrName>
                                        </p:attrNameLst>
                                      </p:cBhvr>
                                      <p:to>
                                        <p:strVal val="visible"/>
                                      </p:to>
                                    </p:set>
                                    <p:animEffect transition="in" filter="wipe(down)">
                                      <p:cBhvr>
                                        <p:cTn id="23" dur="500"/>
                                        <p:tgtEl>
                                          <p:spTgt spid="287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8709"/>
                                        </p:tgtEl>
                                        <p:attrNameLst>
                                          <p:attrName>style.visibility</p:attrName>
                                        </p:attrNameLst>
                                      </p:cBhvr>
                                      <p:to>
                                        <p:strVal val="visible"/>
                                      </p:to>
                                    </p:set>
                                    <p:animEffect transition="in" filter="wipe(down)">
                                      <p:cBhvr>
                                        <p:cTn id="28" dur="500"/>
                                        <p:tgtEl>
                                          <p:spTgt spid="2870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nodeType="clickEffect">
                                  <p:stCondLst>
                                    <p:cond delay="0"/>
                                  </p:stCondLst>
                                  <p:childTnLst>
                                    <p:set>
                                      <p:cBhvr>
                                        <p:cTn id="32" dur="1" fill="hold">
                                          <p:stCondLst>
                                            <p:cond delay="0"/>
                                          </p:stCondLst>
                                        </p:cTn>
                                        <p:tgtEl>
                                          <p:spTgt spid="28724"/>
                                        </p:tgtEl>
                                        <p:attrNameLst>
                                          <p:attrName>style.visibility</p:attrName>
                                        </p:attrNameLst>
                                      </p:cBhvr>
                                      <p:to>
                                        <p:strVal val="visible"/>
                                      </p:to>
                                    </p:set>
                                    <p:animEffect transition="in" filter="wipe(down)">
                                      <p:cBhvr>
                                        <p:cTn id="33" dur="500"/>
                                        <p:tgtEl>
                                          <p:spTgt spid="2872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28721"/>
                                        </p:tgtEl>
                                        <p:attrNameLst>
                                          <p:attrName>style.visibility</p:attrName>
                                        </p:attrNameLst>
                                      </p:cBhvr>
                                      <p:to>
                                        <p:strVal val="visible"/>
                                      </p:to>
                                    </p:set>
                                    <p:animEffect transition="in" filter="wedge">
                                      <p:cBhvr>
                                        <p:cTn id="38" dur="2000"/>
                                        <p:tgtEl>
                                          <p:spTgt spid="287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nodeType="clickEffect">
                                  <p:stCondLst>
                                    <p:cond delay="0"/>
                                  </p:stCondLst>
                                  <p:childTnLst>
                                    <p:set>
                                      <p:cBhvr>
                                        <p:cTn id="42" dur="1" fill="hold">
                                          <p:stCondLst>
                                            <p:cond delay="0"/>
                                          </p:stCondLst>
                                        </p:cTn>
                                        <p:tgtEl>
                                          <p:spTgt spid="28727"/>
                                        </p:tgtEl>
                                        <p:attrNameLst>
                                          <p:attrName>style.visibility</p:attrName>
                                        </p:attrNameLst>
                                      </p:cBhvr>
                                      <p:to>
                                        <p:strVal val="visible"/>
                                      </p:to>
                                    </p:set>
                                    <p:animEffect transition="in" filter="wipe(down)">
                                      <p:cBhvr>
                                        <p:cTn id="43" dur="500"/>
                                        <p:tgtEl>
                                          <p:spTgt spid="28727"/>
                                        </p:tgtEl>
                                      </p:cBhvr>
                                    </p:animEffect>
                                  </p:childTnLst>
                                </p:cTn>
                              </p:par>
                              <p:par>
                                <p:cTn id="44" presetID="22" presetClass="entr" presetSubtype="4" fill="hold" nodeType="withEffect">
                                  <p:stCondLst>
                                    <p:cond delay="0"/>
                                  </p:stCondLst>
                                  <p:childTnLst>
                                    <p:set>
                                      <p:cBhvr>
                                        <p:cTn id="45" dur="1" fill="hold">
                                          <p:stCondLst>
                                            <p:cond delay="0"/>
                                          </p:stCondLst>
                                        </p:cTn>
                                        <p:tgtEl>
                                          <p:spTgt spid="28728"/>
                                        </p:tgtEl>
                                        <p:attrNameLst>
                                          <p:attrName>style.visibility</p:attrName>
                                        </p:attrNameLst>
                                      </p:cBhvr>
                                      <p:to>
                                        <p:strVal val="visible"/>
                                      </p:to>
                                    </p:set>
                                    <p:animEffect transition="in" filter="wipe(down)">
                                      <p:cBhvr>
                                        <p:cTn id="46" dur="500"/>
                                        <p:tgtEl>
                                          <p:spTgt spid="28728"/>
                                        </p:tgtEl>
                                      </p:cBhvr>
                                    </p:animEffect>
                                  </p:childTnLst>
                                </p:cTn>
                              </p:par>
                              <p:par>
                                <p:cTn id="47" presetID="22" presetClass="entr" presetSubtype="4" fill="hold" nodeType="withEffect">
                                  <p:stCondLst>
                                    <p:cond delay="0"/>
                                  </p:stCondLst>
                                  <p:childTnLst>
                                    <p:set>
                                      <p:cBhvr>
                                        <p:cTn id="48" dur="1" fill="hold">
                                          <p:stCondLst>
                                            <p:cond delay="0"/>
                                          </p:stCondLst>
                                        </p:cTn>
                                        <p:tgtEl>
                                          <p:spTgt spid="28729"/>
                                        </p:tgtEl>
                                        <p:attrNameLst>
                                          <p:attrName>style.visibility</p:attrName>
                                        </p:attrNameLst>
                                      </p:cBhvr>
                                      <p:to>
                                        <p:strVal val="visible"/>
                                      </p:to>
                                    </p:set>
                                    <p:animEffect transition="in" filter="wipe(down)">
                                      <p:cBhvr>
                                        <p:cTn id="49" dur="500"/>
                                        <p:tgtEl>
                                          <p:spTgt spid="28729"/>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8711"/>
                                        </p:tgtEl>
                                        <p:attrNameLst>
                                          <p:attrName>style.visibility</p:attrName>
                                        </p:attrNameLst>
                                      </p:cBhvr>
                                      <p:to>
                                        <p:strVal val="visible"/>
                                      </p:to>
                                    </p:set>
                                    <p:anim calcmode="lin" valueType="num">
                                      <p:cBhvr additive="base">
                                        <p:cTn id="54" dur="500" fill="hold"/>
                                        <p:tgtEl>
                                          <p:spTgt spid="28711"/>
                                        </p:tgtEl>
                                        <p:attrNameLst>
                                          <p:attrName>ppt_x</p:attrName>
                                        </p:attrNameLst>
                                      </p:cBhvr>
                                      <p:tavLst>
                                        <p:tav tm="0">
                                          <p:val>
                                            <p:strVal val="#ppt_x"/>
                                          </p:val>
                                        </p:tav>
                                        <p:tav tm="100000">
                                          <p:val>
                                            <p:strVal val="#ppt_x"/>
                                          </p:val>
                                        </p:tav>
                                      </p:tavLst>
                                    </p:anim>
                                    <p:anim calcmode="lin" valueType="num">
                                      <p:cBhvr additive="base">
                                        <p:cTn id="55" dur="500" fill="hold"/>
                                        <p:tgtEl>
                                          <p:spTgt spid="2871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nodeType="clickEffect">
                                  <p:stCondLst>
                                    <p:cond delay="0"/>
                                  </p:stCondLst>
                                  <p:childTnLst>
                                    <p:set>
                                      <p:cBhvr>
                                        <p:cTn id="59" dur="1" fill="hold">
                                          <p:stCondLst>
                                            <p:cond delay="0"/>
                                          </p:stCondLst>
                                        </p:cTn>
                                        <p:tgtEl>
                                          <p:spTgt spid="28732"/>
                                        </p:tgtEl>
                                        <p:attrNameLst>
                                          <p:attrName>style.visibility</p:attrName>
                                        </p:attrNameLst>
                                      </p:cBhvr>
                                      <p:to>
                                        <p:strVal val="visible"/>
                                      </p:to>
                                    </p:set>
                                    <p:animEffect transition="in" filter="wipe(down)">
                                      <p:cBhvr>
                                        <p:cTn id="60" dur="500"/>
                                        <p:tgtEl>
                                          <p:spTgt spid="2873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0" presetClass="entr" presetSubtype="0" fill="hold" grpId="0" nodeType="clickEffect">
                                  <p:stCondLst>
                                    <p:cond delay="0"/>
                                  </p:stCondLst>
                                  <p:childTnLst>
                                    <p:set>
                                      <p:cBhvr>
                                        <p:cTn id="64" dur="1" fill="hold">
                                          <p:stCondLst>
                                            <p:cond delay="0"/>
                                          </p:stCondLst>
                                        </p:cTn>
                                        <p:tgtEl>
                                          <p:spTgt spid="28717"/>
                                        </p:tgtEl>
                                        <p:attrNameLst>
                                          <p:attrName>style.visibility</p:attrName>
                                        </p:attrNameLst>
                                      </p:cBhvr>
                                      <p:to>
                                        <p:strVal val="visible"/>
                                      </p:to>
                                    </p:set>
                                    <p:animEffect transition="in" filter="wedge">
                                      <p:cBhvr>
                                        <p:cTn id="65" dur="2000"/>
                                        <p:tgtEl>
                                          <p:spTgt spid="2871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nodeType="clickEffect">
                                  <p:stCondLst>
                                    <p:cond delay="0"/>
                                  </p:stCondLst>
                                  <p:childTnLst>
                                    <p:set>
                                      <p:cBhvr>
                                        <p:cTn id="69" dur="1" fill="hold">
                                          <p:stCondLst>
                                            <p:cond delay="0"/>
                                          </p:stCondLst>
                                        </p:cTn>
                                        <p:tgtEl>
                                          <p:spTgt spid="28733"/>
                                        </p:tgtEl>
                                        <p:attrNameLst>
                                          <p:attrName>style.visibility</p:attrName>
                                        </p:attrNameLst>
                                      </p:cBhvr>
                                      <p:to>
                                        <p:strVal val="visible"/>
                                      </p:to>
                                    </p:set>
                                    <p:animEffect transition="in" filter="wipe(down)">
                                      <p:cBhvr>
                                        <p:cTn id="70" dur="500"/>
                                        <p:tgtEl>
                                          <p:spTgt spid="28733"/>
                                        </p:tgtEl>
                                      </p:cBhvr>
                                    </p:animEffect>
                                  </p:childTnLst>
                                </p:cTn>
                              </p:par>
                              <p:par>
                                <p:cTn id="71" presetID="22" presetClass="entr" presetSubtype="4" fill="hold" nodeType="withEffect">
                                  <p:stCondLst>
                                    <p:cond delay="0"/>
                                  </p:stCondLst>
                                  <p:childTnLst>
                                    <p:set>
                                      <p:cBhvr>
                                        <p:cTn id="72" dur="1" fill="hold">
                                          <p:stCondLst>
                                            <p:cond delay="0"/>
                                          </p:stCondLst>
                                        </p:cTn>
                                        <p:tgtEl>
                                          <p:spTgt spid="28734"/>
                                        </p:tgtEl>
                                        <p:attrNameLst>
                                          <p:attrName>style.visibility</p:attrName>
                                        </p:attrNameLst>
                                      </p:cBhvr>
                                      <p:to>
                                        <p:strVal val="visible"/>
                                      </p:to>
                                    </p:set>
                                    <p:animEffect transition="in" filter="wipe(down)">
                                      <p:cBhvr>
                                        <p:cTn id="73" dur="500"/>
                                        <p:tgtEl>
                                          <p:spTgt spid="28734"/>
                                        </p:tgtEl>
                                      </p:cBhvr>
                                    </p:animEffect>
                                  </p:childTnLst>
                                </p:cTn>
                              </p:par>
                              <p:par>
                                <p:cTn id="74" presetID="22" presetClass="entr" presetSubtype="4" fill="hold" nodeType="withEffect">
                                  <p:stCondLst>
                                    <p:cond delay="0"/>
                                  </p:stCondLst>
                                  <p:childTnLst>
                                    <p:set>
                                      <p:cBhvr>
                                        <p:cTn id="75" dur="1" fill="hold">
                                          <p:stCondLst>
                                            <p:cond delay="0"/>
                                          </p:stCondLst>
                                        </p:cTn>
                                        <p:tgtEl>
                                          <p:spTgt spid="28735"/>
                                        </p:tgtEl>
                                        <p:attrNameLst>
                                          <p:attrName>style.visibility</p:attrName>
                                        </p:attrNameLst>
                                      </p:cBhvr>
                                      <p:to>
                                        <p:strVal val="visible"/>
                                      </p:to>
                                    </p:set>
                                    <p:animEffect transition="in" filter="wipe(down)">
                                      <p:cBhvr>
                                        <p:cTn id="76" dur="500"/>
                                        <p:tgtEl>
                                          <p:spTgt spid="2873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8712"/>
                                        </p:tgtEl>
                                        <p:attrNameLst>
                                          <p:attrName>style.visibility</p:attrName>
                                        </p:attrNameLst>
                                      </p:cBhvr>
                                      <p:to>
                                        <p:strVal val="visible"/>
                                      </p:to>
                                    </p:set>
                                    <p:anim calcmode="lin" valueType="num">
                                      <p:cBhvr additive="base">
                                        <p:cTn id="81" dur="500" fill="hold"/>
                                        <p:tgtEl>
                                          <p:spTgt spid="28712"/>
                                        </p:tgtEl>
                                        <p:attrNameLst>
                                          <p:attrName>ppt_x</p:attrName>
                                        </p:attrNameLst>
                                      </p:cBhvr>
                                      <p:tavLst>
                                        <p:tav tm="0">
                                          <p:val>
                                            <p:strVal val="#ppt_x"/>
                                          </p:val>
                                        </p:tav>
                                        <p:tav tm="100000">
                                          <p:val>
                                            <p:strVal val="#ppt_x"/>
                                          </p:val>
                                        </p:tav>
                                      </p:tavLst>
                                    </p:anim>
                                    <p:anim calcmode="lin" valueType="num">
                                      <p:cBhvr additive="base">
                                        <p:cTn id="82" dur="500" fill="hold"/>
                                        <p:tgtEl>
                                          <p:spTgt spid="28712"/>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nodeType="clickEffect">
                                  <p:stCondLst>
                                    <p:cond delay="0"/>
                                  </p:stCondLst>
                                  <p:childTnLst>
                                    <p:set>
                                      <p:cBhvr>
                                        <p:cTn id="86" dur="1" fill="hold">
                                          <p:stCondLst>
                                            <p:cond delay="0"/>
                                          </p:stCondLst>
                                        </p:cTn>
                                        <p:tgtEl>
                                          <p:spTgt spid="28725"/>
                                        </p:tgtEl>
                                        <p:attrNameLst>
                                          <p:attrName>style.visibility</p:attrName>
                                        </p:attrNameLst>
                                      </p:cBhvr>
                                      <p:to>
                                        <p:strVal val="visible"/>
                                      </p:to>
                                    </p:set>
                                    <p:animEffect transition="in" filter="wipe(down)">
                                      <p:cBhvr>
                                        <p:cTn id="87" dur="500"/>
                                        <p:tgtEl>
                                          <p:spTgt spid="2872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0" presetClass="entr" presetSubtype="0" fill="hold" grpId="0" nodeType="clickEffect">
                                  <p:stCondLst>
                                    <p:cond delay="0"/>
                                  </p:stCondLst>
                                  <p:childTnLst>
                                    <p:set>
                                      <p:cBhvr>
                                        <p:cTn id="91" dur="1" fill="hold">
                                          <p:stCondLst>
                                            <p:cond delay="0"/>
                                          </p:stCondLst>
                                        </p:cTn>
                                        <p:tgtEl>
                                          <p:spTgt spid="28720"/>
                                        </p:tgtEl>
                                        <p:attrNameLst>
                                          <p:attrName>style.visibility</p:attrName>
                                        </p:attrNameLst>
                                      </p:cBhvr>
                                      <p:to>
                                        <p:strVal val="visible"/>
                                      </p:to>
                                    </p:set>
                                    <p:animEffect transition="in" filter="wedge">
                                      <p:cBhvr>
                                        <p:cTn id="92" dur="2000"/>
                                        <p:tgtEl>
                                          <p:spTgt spid="28720"/>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28726"/>
                                        </p:tgtEl>
                                        <p:attrNameLst>
                                          <p:attrName>style.visibility</p:attrName>
                                        </p:attrNameLst>
                                      </p:cBhvr>
                                      <p:to>
                                        <p:strVal val="visible"/>
                                      </p:to>
                                    </p:set>
                                    <p:animEffect transition="in" filter="wipe(down)">
                                      <p:cBhvr>
                                        <p:cTn id="97" dur="500"/>
                                        <p:tgtEl>
                                          <p:spTgt spid="28726"/>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8710"/>
                                        </p:tgtEl>
                                        <p:attrNameLst>
                                          <p:attrName>style.visibility</p:attrName>
                                        </p:attrNameLst>
                                      </p:cBhvr>
                                      <p:to>
                                        <p:strVal val="visible"/>
                                      </p:to>
                                    </p:set>
                                    <p:anim calcmode="lin" valueType="num">
                                      <p:cBhvr additive="base">
                                        <p:cTn id="102" dur="500" fill="hold"/>
                                        <p:tgtEl>
                                          <p:spTgt spid="28710"/>
                                        </p:tgtEl>
                                        <p:attrNameLst>
                                          <p:attrName>ppt_x</p:attrName>
                                        </p:attrNameLst>
                                      </p:cBhvr>
                                      <p:tavLst>
                                        <p:tav tm="0">
                                          <p:val>
                                            <p:strVal val="#ppt_x"/>
                                          </p:val>
                                        </p:tav>
                                        <p:tav tm="100000">
                                          <p:val>
                                            <p:strVal val="#ppt_x"/>
                                          </p:val>
                                        </p:tav>
                                      </p:tavLst>
                                    </p:anim>
                                    <p:anim calcmode="lin" valueType="num">
                                      <p:cBhvr additive="base">
                                        <p:cTn id="103" dur="500" fill="hold"/>
                                        <p:tgtEl>
                                          <p:spTgt spid="28710"/>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4" fill="hold" nodeType="clickEffect">
                                  <p:stCondLst>
                                    <p:cond delay="0"/>
                                  </p:stCondLst>
                                  <p:childTnLst>
                                    <p:set>
                                      <p:cBhvr>
                                        <p:cTn id="107" dur="1" fill="hold">
                                          <p:stCondLst>
                                            <p:cond delay="0"/>
                                          </p:stCondLst>
                                        </p:cTn>
                                        <p:tgtEl>
                                          <p:spTgt spid="28736"/>
                                        </p:tgtEl>
                                        <p:attrNameLst>
                                          <p:attrName>style.visibility</p:attrName>
                                        </p:attrNameLst>
                                      </p:cBhvr>
                                      <p:to>
                                        <p:strVal val="visible"/>
                                      </p:to>
                                    </p:set>
                                    <p:animEffect transition="in" filter="wipe(down)">
                                      <p:cBhvr>
                                        <p:cTn id="108" dur="500"/>
                                        <p:tgtEl>
                                          <p:spTgt spid="28736"/>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28718"/>
                                        </p:tgtEl>
                                        <p:attrNameLst>
                                          <p:attrName>style.visibility</p:attrName>
                                        </p:attrNameLst>
                                      </p:cBhvr>
                                      <p:to>
                                        <p:strVal val="visible"/>
                                      </p:to>
                                    </p:set>
                                    <p:animEffect transition="in" filter="wedge">
                                      <p:cBhvr>
                                        <p:cTn id="113" dur="2000"/>
                                        <p:tgtEl>
                                          <p:spTgt spid="28718"/>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4" fill="hold" nodeType="clickEffect">
                                  <p:stCondLst>
                                    <p:cond delay="0"/>
                                  </p:stCondLst>
                                  <p:childTnLst>
                                    <p:set>
                                      <p:cBhvr>
                                        <p:cTn id="117" dur="1" fill="hold">
                                          <p:stCondLst>
                                            <p:cond delay="0"/>
                                          </p:stCondLst>
                                        </p:cTn>
                                        <p:tgtEl>
                                          <p:spTgt spid="28743"/>
                                        </p:tgtEl>
                                        <p:attrNameLst>
                                          <p:attrName>style.visibility</p:attrName>
                                        </p:attrNameLst>
                                      </p:cBhvr>
                                      <p:to>
                                        <p:strVal val="visible"/>
                                      </p:to>
                                    </p:set>
                                    <p:animEffect transition="in" filter="wipe(down)">
                                      <p:cBhvr>
                                        <p:cTn id="118" dur="500"/>
                                        <p:tgtEl>
                                          <p:spTgt spid="28743"/>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28715"/>
                                        </p:tgtEl>
                                        <p:attrNameLst>
                                          <p:attrName>style.visibility</p:attrName>
                                        </p:attrNameLst>
                                      </p:cBhvr>
                                      <p:to>
                                        <p:strVal val="visible"/>
                                      </p:to>
                                    </p:set>
                                    <p:anim calcmode="lin" valueType="num">
                                      <p:cBhvr additive="base">
                                        <p:cTn id="123" dur="500" fill="hold"/>
                                        <p:tgtEl>
                                          <p:spTgt spid="28715"/>
                                        </p:tgtEl>
                                        <p:attrNameLst>
                                          <p:attrName>ppt_x</p:attrName>
                                        </p:attrNameLst>
                                      </p:cBhvr>
                                      <p:tavLst>
                                        <p:tav tm="0">
                                          <p:val>
                                            <p:strVal val="#ppt_x"/>
                                          </p:val>
                                        </p:tav>
                                        <p:tav tm="100000">
                                          <p:val>
                                            <p:strVal val="#ppt_x"/>
                                          </p:val>
                                        </p:tav>
                                      </p:tavLst>
                                    </p:anim>
                                    <p:anim calcmode="lin" valueType="num">
                                      <p:cBhvr additive="base">
                                        <p:cTn id="124" dur="500" fill="hold"/>
                                        <p:tgtEl>
                                          <p:spTgt spid="28715"/>
                                        </p:tgtEl>
                                        <p:attrNameLst>
                                          <p:attrName>ppt_y</p:attrName>
                                        </p:attrNameLst>
                                      </p:cBhvr>
                                      <p:tavLst>
                                        <p:tav tm="0">
                                          <p:val>
                                            <p:strVal val="1+#ppt_h/2"/>
                                          </p:val>
                                        </p:tav>
                                        <p:tav tm="100000">
                                          <p:val>
                                            <p:strVal val="#ppt_y"/>
                                          </p:val>
                                        </p:tav>
                                      </p:tavLst>
                                    </p:anim>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4" fill="hold" nodeType="clickEffect">
                                  <p:stCondLst>
                                    <p:cond delay="0"/>
                                  </p:stCondLst>
                                  <p:childTnLst>
                                    <p:set>
                                      <p:cBhvr>
                                        <p:cTn id="128" dur="1" fill="hold">
                                          <p:stCondLst>
                                            <p:cond delay="0"/>
                                          </p:stCondLst>
                                        </p:cTn>
                                        <p:tgtEl>
                                          <p:spTgt spid="28737"/>
                                        </p:tgtEl>
                                        <p:attrNameLst>
                                          <p:attrName>style.visibility</p:attrName>
                                        </p:attrNameLst>
                                      </p:cBhvr>
                                      <p:to>
                                        <p:strVal val="visible"/>
                                      </p:to>
                                    </p:set>
                                    <p:animEffect transition="in" filter="wipe(down)">
                                      <p:cBhvr>
                                        <p:cTn id="129" dur="500"/>
                                        <p:tgtEl>
                                          <p:spTgt spid="28737"/>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0" presetClass="entr" presetSubtype="0" fill="hold" grpId="0" nodeType="clickEffect">
                                  <p:stCondLst>
                                    <p:cond delay="0"/>
                                  </p:stCondLst>
                                  <p:childTnLst>
                                    <p:set>
                                      <p:cBhvr>
                                        <p:cTn id="133" dur="1" fill="hold">
                                          <p:stCondLst>
                                            <p:cond delay="0"/>
                                          </p:stCondLst>
                                        </p:cTn>
                                        <p:tgtEl>
                                          <p:spTgt spid="28719"/>
                                        </p:tgtEl>
                                        <p:attrNameLst>
                                          <p:attrName>style.visibility</p:attrName>
                                        </p:attrNameLst>
                                      </p:cBhvr>
                                      <p:to>
                                        <p:strVal val="visible"/>
                                      </p:to>
                                    </p:set>
                                    <p:animEffect transition="in" filter="wedge">
                                      <p:cBhvr>
                                        <p:cTn id="134" dur="2000"/>
                                        <p:tgtEl>
                                          <p:spTgt spid="2871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4" fill="hold" nodeType="clickEffect">
                                  <p:stCondLst>
                                    <p:cond delay="0"/>
                                  </p:stCondLst>
                                  <p:childTnLst>
                                    <p:set>
                                      <p:cBhvr>
                                        <p:cTn id="138" dur="1" fill="hold">
                                          <p:stCondLst>
                                            <p:cond delay="0"/>
                                          </p:stCondLst>
                                        </p:cTn>
                                        <p:tgtEl>
                                          <p:spTgt spid="28738"/>
                                        </p:tgtEl>
                                        <p:attrNameLst>
                                          <p:attrName>style.visibility</p:attrName>
                                        </p:attrNameLst>
                                      </p:cBhvr>
                                      <p:to>
                                        <p:strVal val="visible"/>
                                      </p:to>
                                    </p:set>
                                    <p:animEffect transition="in" filter="wipe(down)">
                                      <p:cBhvr>
                                        <p:cTn id="139" dur="500"/>
                                        <p:tgtEl>
                                          <p:spTgt spid="28738"/>
                                        </p:tgtEl>
                                      </p:cBhvr>
                                    </p:animEffec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28713"/>
                                        </p:tgtEl>
                                        <p:attrNameLst>
                                          <p:attrName>style.visibility</p:attrName>
                                        </p:attrNameLst>
                                      </p:cBhvr>
                                      <p:to>
                                        <p:strVal val="visible"/>
                                      </p:to>
                                    </p:set>
                                    <p:anim calcmode="lin" valueType="num">
                                      <p:cBhvr additive="base">
                                        <p:cTn id="144" dur="500" fill="hold"/>
                                        <p:tgtEl>
                                          <p:spTgt spid="28713"/>
                                        </p:tgtEl>
                                        <p:attrNameLst>
                                          <p:attrName>ppt_x</p:attrName>
                                        </p:attrNameLst>
                                      </p:cBhvr>
                                      <p:tavLst>
                                        <p:tav tm="0">
                                          <p:val>
                                            <p:strVal val="#ppt_x"/>
                                          </p:val>
                                        </p:tav>
                                        <p:tav tm="100000">
                                          <p:val>
                                            <p:strVal val="#ppt_x"/>
                                          </p:val>
                                        </p:tav>
                                      </p:tavLst>
                                    </p:anim>
                                    <p:anim calcmode="lin" valueType="num">
                                      <p:cBhvr additive="base">
                                        <p:cTn id="145" dur="500" fill="hold"/>
                                        <p:tgtEl>
                                          <p:spTgt spid="28713"/>
                                        </p:tgtEl>
                                        <p:attrNameLst>
                                          <p:attrName>ppt_y</p:attrName>
                                        </p:attrNameLst>
                                      </p:cBhvr>
                                      <p:tavLst>
                                        <p:tav tm="0">
                                          <p:val>
                                            <p:strVal val="1+#ppt_h/2"/>
                                          </p:val>
                                        </p:tav>
                                        <p:tav tm="100000">
                                          <p:val>
                                            <p:strVal val="#ppt_y"/>
                                          </p:val>
                                        </p:tav>
                                      </p:tavLst>
                                    </p:anim>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nodeType="clickEffect">
                                  <p:stCondLst>
                                    <p:cond delay="0"/>
                                  </p:stCondLst>
                                  <p:childTnLst>
                                    <p:set>
                                      <p:cBhvr>
                                        <p:cTn id="149" dur="1" fill="hold">
                                          <p:stCondLst>
                                            <p:cond delay="0"/>
                                          </p:stCondLst>
                                        </p:cTn>
                                        <p:tgtEl>
                                          <p:spTgt spid="28741"/>
                                        </p:tgtEl>
                                        <p:attrNameLst>
                                          <p:attrName>style.visibility</p:attrName>
                                        </p:attrNameLst>
                                      </p:cBhvr>
                                      <p:to>
                                        <p:strVal val="visible"/>
                                      </p:to>
                                    </p:set>
                                    <p:animEffect transition="in" filter="wipe(down)">
                                      <p:cBhvr>
                                        <p:cTn id="150" dur="500"/>
                                        <p:tgtEl>
                                          <p:spTgt spid="28741"/>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0" presetClass="entr" presetSubtype="0" fill="hold" grpId="0" nodeType="clickEffect">
                                  <p:stCondLst>
                                    <p:cond delay="0"/>
                                  </p:stCondLst>
                                  <p:childTnLst>
                                    <p:set>
                                      <p:cBhvr>
                                        <p:cTn id="154" dur="1" fill="hold">
                                          <p:stCondLst>
                                            <p:cond delay="0"/>
                                          </p:stCondLst>
                                        </p:cTn>
                                        <p:tgtEl>
                                          <p:spTgt spid="28722"/>
                                        </p:tgtEl>
                                        <p:attrNameLst>
                                          <p:attrName>style.visibility</p:attrName>
                                        </p:attrNameLst>
                                      </p:cBhvr>
                                      <p:to>
                                        <p:strVal val="visible"/>
                                      </p:to>
                                    </p:set>
                                    <p:animEffect transition="in" filter="wedge">
                                      <p:cBhvr>
                                        <p:cTn id="155" dur="2000"/>
                                        <p:tgtEl>
                                          <p:spTgt spid="28722"/>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4" fill="hold" nodeType="clickEffect">
                                  <p:stCondLst>
                                    <p:cond delay="0"/>
                                  </p:stCondLst>
                                  <p:childTnLst>
                                    <p:set>
                                      <p:cBhvr>
                                        <p:cTn id="159" dur="1" fill="hold">
                                          <p:stCondLst>
                                            <p:cond delay="0"/>
                                          </p:stCondLst>
                                        </p:cTn>
                                        <p:tgtEl>
                                          <p:spTgt spid="28742"/>
                                        </p:tgtEl>
                                        <p:attrNameLst>
                                          <p:attrName>style.visibility</p:attrName>
                                        </p:attrNameLst>
                                      </p:cBhvr>
                                      <p:to>
                                        <p:strVal val="visible"/>
                                      </p:to>
                                    </p:set>
                                    <p:animEffect transition="in" filter="wipe(down)">
                                      <p:cBhvr>
                                        <p:cTn id="160" dur="500"/>
                                        <p:tgtEl>
                                          <p:spTgt spid="28742"/>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 presetClass="entr" presetSubtype="4" fill="hold" grpId="0" nodeType="clickEffect">
                                  <p:stCondLst>
                                    <p:cond delay="0"/>
                                  </p:stCondLst>
                                  <p:childTnLst>
                                    <p:set>
                                      <p:cBhvr>
                                        <p:cTn id="164" dur="1" fill="hold">
                                          <p:stCondLst>
                                            <p:cond delay="0"/>
                                          </p:stCondLst>
                                        </p:cTn>
                                        <p:tgtEl>
                                          <p:spTgt spid="28714"/>
                                        </p:tgtEl>
                                        <p:attrNameLst>
                                          <p:attrName>style.visibility</p:attrName>
                                        </p:attrNameLst>
                                      </p:cBhvr>
                                      <p:to>
                                        <p:strVal val="visible"/>
                                      </p:to>
                                    </p:set>
                                    <p:anim calcmode="lin" valueType="num">
                                      <p:cBhvr additive="base">
                                        <p:cTn id="165" dur="500" fill="hold"/>
                                        <p:tgtEl>
                                          <p:spTgt spid="28714"/>
                                        </p:tgtEl>
                                        <p:attrNameLst>
                                          <p:attrName>ppt_x</p:attrName>
                                        </p:attrNameLst>
                                      </p:cBhvr>
                                      <p:tavLst>
                                        <p:tav tm="0">
                                          <p:val>
                                            <p:strVal val="#ppt_x"/>
                                          </p:val>
                                        </p:tav>
                                        <p:tav tm="100000">
                                          <p:val>
                                            <p:strVal val="#ppt_x"/>
                                          </p:val>
                                        </p:tav>
                                      </p:tavLst>
                                    </p:anim>
                                    <p:anim calcmode="lin" valueType="num">
                                      <p:cBhvr additive="base">
                                        <p:cTn id="166" dur="500" fill="hold"/>
                                        <p:tgtEl>
                                          <p:spTgt spid="28714"/>
                                        </p:tgtEl>
                                        <p:attrNameLst>
                                          <p:attrName>ppt_y</p:attrName>
                                        </p:attrNameLst>
                                      </p:cBhvr>
                                      <p:tavLst>
                                        <p:tav tm="0">
                                          <p:val>
                                            <p:strVal val="1+#ppt_h/2"/>
                                          </p:val>
                                        </p:tav>
                                        <p:tav tm="100000">
                                          <p:val>
                                            <p:strVal val="#ppt_y"/>
                                          </p:val>
                                        </p:tav>
                                      </p:tavLst>
                                    </p:anim>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2" presetClass="entr" presetSubtype="4" fill="hold" nodeType="clickEffect">
                                  <p:stCondLst>
                                    <p:cond delay="0"/>
                                  </p:stCondLst>
                                  <p:childTnLst>
                                    <p:set>
                                      <p:cBhvr>
                                        <p:cTn id="170" dur="1" fill="hold">
                                          <p:stCondLst>
                                            <p:cond delay="0"/>
                                          </p:stCondLst>
                                        </p:cTn>
                                        <p:tgtEl>
                                          <p:spTgt spid="28739"/>
                                        </p:tgtEl>
                                        <p:attrNameLst>
                                          <p:attrName>style.visibility</p:attrName>
                                        </p:attrNameLst>
                                      </p:cBhvr>
                                      <p:to>
                                        <p:strVal val="visible"/>
                                      </p:to>
                                    </p:set>
                                    <p:animEffect transition="in" filter="wipe(down)">
                                      <p:cBhvr>
                                        <p:cTn id="171" dur="500"/>
                                        <p:tgtEl>
                                          <p:spTgt spid="2873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20" presetClass="entr" presetSubtype="0" fill="hold" grpId="0" nodeType="clickEffect">
                                  <p:stCondLst>
                                    <p:cond delay="0"/>
                                  </p:stCondLst>
                                  <p:childTnLst>
                                    <p:set>
                                      <p:cBhvr>
                                        <p:cTn id="175" dur="1" fill="hold">
                                          <p:stCondLst>
                                            <p:cond delay="0"/>
                                          </p:stCondLst>
                                        </p:cTn>
                                        <p:tgtEl>
                                          <p:spTgt spid="28723"/>
                                        </p:tgtEl>
                                        <p:attrNameLst>
                                          <p:attrName>style.visibility</p:attrName>
                                        </p:attrNameLst>
                                      </p:cBhvr>
                                      <p:to>
                                        <p:strVal val="visible"/>
                                      </p:to>
                                    </p:set>
                                    <p:animEffect transition="in" filter="wedge">
                                      <p:cBhvr>
                                        <p:cTn id="176" dur="2000"/>
                                        <p:tgtEl>
                                          <p:spTgt spid="28723"/>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22" presetClass="entr" presetSubtype="4" fill="hold" nodeType="clickEffect">
                                  <p:stCondLst>
                                    <p:cond delay="0"/>
                                  </p:stCondLst>
                                  <p:childTnLst>
                                    <p:set>
                                      <p:cBhvr>
                                        <p:cTn id="180" dur="1" fill="hold">
                                          <p:stCondLst>
                                            <p:cond delay="0"/>
                                          </p:stCondLst>
                                        </p:cTn>
                                        <p:tgtEl>
                                          <p:spTgt spid="28740"/>
                                        </p:tgtEl>
                                        <p:attrNameLst>
                                          <p:attrName>style.visibility</p:attrName>
                                        </p:attrNameLst>
                                      </p:cBhvr>
                                      <p:to>
                                        <p:strVal val="visible"/>
                                      </p:to>
                                    </p:set>
                                    <p:animEffect transition="in" filter="wipe(down)">
                                      <p:cBhvr>
                                        <p:cTn id="181" dur="500"/>
                                        <p:tgtEl>
                                          <p:spTgt spid="28740"/>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ntr" presetSubtype="4" fill="hold" grpId="0" nodeType="clickEffect">
                                  <p:stCondLst>
                                    <p:cond delay="0"/>
                                  </p:stCondLst>
                                  <p:childTnLst>
                                    <p:set>
                                      <p:cBhvr>
                                        <p:cTn id="185" dur="1" fill="hold">
                                          <p:stCondLst>
                                            <p:cond delay="0"/>
                                          </p:stCondLst>
                                        </p:cTn>
                                        <p:tgtEl>
                                          <p:spTgt spid="28744"/>
                                        </p:tgtEl>
                                        <p:attrNameLst>
                                          <p:attrName>style.visibility</p:attrName>
                                        </p:attrNameLst>
                                      </p:cBhvr>
                                      <p:to>
                                        <p:strVal val="visible"/>
                                      </p:to>
                                    </p:set>
                                    <p:anim calcmode="lin" valueType="num">
                                      <p:cBhvr additive="base">
                                        <p:cTn id="186" dur="500" fill="hold"/>
                                        <p:tgtEl>
                                          <p:spTgt spid="28744"/>
                                        </p:tgtEl>
                                        <p:attrNameLst>
                                          <p:attrName>ppt_x</p:attrName>
                                        </p:attrNameLst>
                                      </p:cBhvr>
                                      <p:tavLst>
                                        <p:tav tm="0">
                                          <p:val>
                                            <p:strVal val="#ppt_x"/>
                                          </p:val>
                                        </p:tav>
                                        <p:tav tm="100000">
                                          <p:val>
                                            <p:strVal val="#ppt_x"/>
                                          </p:val>
                                        </p:tav>
                                      </p:tavLst>
                                    </p:anim>
                                    <p:anim calcmode="lin" valueType="num">
                                      <p:cBhvr additive="base">
                                        <p:cTn id="187" dur="500" fill="hold"/>
                                        <p:tgtEl>
                                          <p:spTgt spid="28744"/>
                                        </p:tgtEl>
                                        <p:attrNameLst>
                                          <p:attrName>ppt_y</p:attrName>
                                        </p:attrNameLst>
                                      </p:cBhvr>
                                      <p:tavLst>
                                        <p:tav tm="0">
                                          <p:val>
                                            <p:strVal val="1+#ppt_h/2"/>
                                          </p:val>
                                        </p:tav>
                                        <p:tav tm="100000">
                                          <p:val>
                                            <p:strVal val="#ppt_y"/>
                                          </p:val>
                                        </p:tav>
                                      </p:tavLst>
                                    </p:anim>
                                  </p:childTnLst>
                                </p:cTn>
                              </p:par>
                            </p:childTnLst>
                          </p:cTn>
                        </p:par>
                      </p:childTnLst>
                    </p:cTn>
                  </p:par>
                  <p:par>
                    <p:cTn id="188" fill="hold" nodeType="clickPar">
                      <p:stCondLst>
                        <p:cond delay="indefinite"/>
                      </p:stCondLst>
                      <p:childTnLst>
                        <p:par>
                          <p:cTn id="189" fill="hold" nodeType="withGroup">
                            <p:stCondLst>
                              <p:cond delay="0"/>
                            </p:stCondLst>
                            <p:childTnLst>
                              <p:par>
                                <p:cTn id="190" presetID="22" presetClass="entr" presetSubtype="4" fill="hold" nodeType="clickEffect">
                                  <p:stCondLst>
                                    <p:cond delay="0"/>
                                  </p:stCondLst>
                                  <p:childTnLst>
                                    <p:set>
                                      <p:cBhvr>
                                        <p:cTn id="191" dur="1" fill="hold">
                                          <p:stCondLst>
                                            <p:cond delay="0"/>
                                          </p:stCondLst>
                                        </p:cTn>
                                        <p:tgtEl>
                                          <p:spTgt spid="28746"/>
                                        </p:tgtEl>
                                        <p:attrNameLst>
                                          <p:attrName>style.visibility</p:attrName>
                                        </p:attrNameLst>
                                      </p:cBhvr>
                                      <p:to>
                                        <p:strVal val="visible"/>
                                      </p:to>
                                    </p:set>
                                    <p:animEffect transition="in" filter="wipe(down)">
                                      <p:cBhvr>
                                        <p:cTn id="192" dur="500"/>
                                        <p:tgtEl>
                                          <p:spTgt spid="28746"/>
                                        </p:tgtEl>
                                      </p:cBhvr>
                                    </p:animEffec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20" presetClass="entr" presetSubtype="0" fill="hold" grpId="0" nodeType="clickEffect">
                                  <p:stCondLst>
                                    <p:cond delay="0"/>
                                  </p:stCondLst>
                                  <p:childTnLst>
                                    <p:set>
                                      <p:cBhvr>
                                        <p:cTn id="196" dur="1" fill="hold">
                                          <p:stCondLst>
                                            <p:cond delay="0"/>
                                          </p:stCondLst>
                                        </p:cTn>
                                        <p:tgtEl>
                                          <p:spTgt spid="28745"/>
                                        </p:tgtEl>
                                        <p:attrNameLst>
                                          <p:attrName>style.visibility</p:attrName>
                                        </p:attrNameLst>
                                      </p:cBhvr>
                                      <p:to>
                                        <p:strVal val="visible"/>
                                      </p:to>
                                    </p:set>
                                    <p:animEffect transition="in" filter="wedge">
                                      <p:cBhvr>
                                        <p:cTn id="197" dur="2000"/>
                                        <p:tgtEl>
                                          <p:spTgt spid="28745"/>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2" presetClass="entr" presetSubtype="4" fill="hold" nodeType="clickEffect">
                                  <p:stCondLst>
                                    <p:cond delay="0"/>
                                  </p:stCondLst>
                                  <p:childTnLst>
                                    <p:set>
                                      <p:cBhvr>
                                        <p:cTn id="201" dur="1" fill="hold">
                                          <p:stCondLst>
                                            <p:cond delay="0"/>
                                          </p:stCondLst>
                                        </p:cTn>
                                        <p:tgtEl>
                                          <p:spTgt spid="28747"/>
                                        </p:tgtEl>
                                        <p:attrNameLst>
                                          <p:attrName>style.visibility</p:attrName>
                                        </p:attrNameLst>
                                      </p:cBhvr>
                                      <p:to>
                                        <p:strVal val="visible"/>
                                      </p:to>
                                    </p:set>
                                    <p:animEffect transition="in" filter="wipe(down)">
                                      <p:cBhvr>
                                        <p:cTn id="202" dur="500"/>
                                        <p:tgtEl>
                                          <p:spTgt spid="28747"/>
                                        </p:tgtEl>
                                      </p:cBhvr>
                                    </p:animEffec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2" presetClass="entr" presetSubtype="4" fill="hold" grpId="0" nodeType="clickEffect">
                                  <p:stCondLst>
                                    <p:cond delay="0"/>
                                  </p:stCondLst>
                                  <p:childTnLst>
                                    <p:set>
                                      <p:cBhvr>
                                        <p:cTn id="206" dur="1" fill="hold">
                                          <p:stCondLst>
                                            <p:cond delay="0"/>
                                          </p:stCondLst>
                                        </p:cTn>
                                        <p:tgtEl>
                                          <p:spTgt spid="28748"/>
                                        </p:tgtEl>
                                        <p:attrNameLst>
                                          <p:attrName>style.visibility</p:attrName>
                                        </p:attrNameLst>
                                      </p:cBhvr>
                                      <p:to>
                                        <p:strVal val="visible"/>
                                      </p:to>
                                    </p:set>
                                    <p:anim calcmode="lin" valueType="num">
                                      <p:cBhvr additive="base">
                                        <p:cTn id="207" dur="500" fill="hold"/>
                                        <p:tgtEl>
                                          <p:spTgt spid="28748"/>
                                        </p:tgtEl>
                                        <p:attrNameLst>
                                          <p:attrName>ppt_x</p:attrName>
                                        </p:attrNameLst>
                                      </p:cBhvr>
                                      <p:tavLst>
                                        <p:tav tm="0">
                                          <p:val>
                                            <p:strVal val="#ppt_x"/>
                                          </p:val>
                                        </p:tav>
                                        <p:tav tm="100000">
                                          <p:val>
                                            <p:strVal val="#ppt_x"/>
                                          </p:val>
                                        </p:tav>
                                      </p:tavLst>
                                    </p:anim>
                                    <p:anim calcmode="lin" valueType="num">
                                      <p:cBhvr additive="base">
                                        <p:cTn id="208" dur="500" fill="hold"/>
                                        <p:tgtEl>
                                          <p:spTgt spid="28748"/>
                                        </p:tgtEl>
                                        <p:attrNameLst>
                                          <p:attrName>ppt_y</p:attrName>
                                        </p:attrNameLst>
                                      </p:cBhvr>
                                      <p:tavLst>
                                        <p:tav tm="0">
                                          <p:val>
                                            <p:strVal val="1+#ppt_h/2"/>
                                          </p:val>
                                        </p:tav>
                                        <p:tav tm="100000">
                                          <p:val>
                                            <p:strVal val="#ppt_y"/>
                                          </p:val>
                                        </p:tav>
                                      </p:tavLst>
                                    </p:anim>
                                  </p:childTnLst>
                                </p:cTn>
                              </p:par>
                            </p:childTnLst>
                          </p:cTn>
                        </p:par>
                      </p:childTnLst>
                    </p:cTn>
                  </p:par>
                  <p:par>
                    <p:cTn id="209" fill="hold" nodeType="clickPar">
                      <p:stCondLst>
                        <p:cond delay="indefinite"/>
                      </p:stCondLst>
                      <p:childTnLst>
                        <p:par>
                          <p:cTn id="210" fill="hold" nodeType="withGroup">
                            <p:stCondLst>
                              <p:cond delay="0"/>
                            </p:stCondLst>
                            <p:childTnLst>
                              <p:par>
                                <p:cTn id="211" presetID="22" presetClass="entr" presetSubtype="4" fill="hold" nodeType="clickEffect">
                                  <p:stCondLst>
                                    <p:cond delay="0"/>
                                  </p:stCondLst>
                                  <p:childTnLst>
                                    <p:set>
                                      <p:cBhvr>
                                        <p:cTn id="212" dur="1" fill="hold">
                                          <p:stCondLst>
                                            <p:cond delay="0"/>
                                          </p:stCondLst>
                                        </p:cTn>
                                        <p:tgtEl>
                                          <p:spTgt spid="28750"/>
                                        </p:tgtEl>
                                        <p:attrNameLst>
                                          <p:attrName>style.visibility</p:attrName>
                                        </p:attrNameLst>
                                      </p:cBhvr>
                                      <p:to>
                                        <p:strVal val="visible"/>
                                      </p:to>
                                    </p:set>
                                    <p:animEffect transition="in" filter="wipe(down)">
                                      <p:cBhvr>
                                        <p:cTn id="213" dur="500"/>
                                        <p:tgtEl>
                                          <p:spTgt spid="28750"/>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20" presetClass="entr" presetSubtype="0" fill="hold" grpId="0" nodeType="clickEffect">
                                  <p:stCondLst>
                                    <p:cond delay="0"/>
                                  </p:stCondLst>
                                  <p:childTnLst>
                                    <p:set>
                                      <p:cBhvr>
                                        <p:cTn id="217" dur="1" fill="hold">
                                          <p:stCondLst>
                                            <p:cond delay="0"/>
                                          </p:stCondLst>
                                        </p:cTn>
                                        <p:tgtEl>
                                          <p:spTgt spid="28749"/>
                                        </p:tgtEl>
                                        <p:attrNameLst>
                                          <p:attrName>style.visibility</p:attrName>
                                        </p:attrNameLst>
                                      </p:cBhvr>
                                      <p:to>
                                        <p:strVal val="visible"/>
                                      </p:to>
                                    </p:set>
                                    <p:animEffect transition="in" filter="wedge">
                                      <p:cBhvr>
                                        <p:cTn id="218" dur="2000"/>
                                        <p:tgtEl>
                                          <p:spTgt spid="28749"/>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22" presetClass="entr" presetSubtype="4" fill="hold" nodeType="clickEffect">
                                  <p:stCondLst>
                                    <p:cond delay="0"/>
                                  </p:stCondLst>
                                  <p:childTnLst>
                                    <p:set>
                                      <p:cBhvr>
                                        <p:cTn id="222" dur="1" fill="hold">
                                          <p:stCondLst>
                                            <p:cond delay="0"/>
                                          </p:stCondLst>
                                        </p:cTn>
                                        <p:tgtEl>
                                          <p:spTgt spid="28751"/>
                                        </p:tgtEl>
                                        <p:attrNameLst>
                                          <p:attrName>style.visibility</p:attrName>
                                        </p:attrNameLst>
                                      </p:cBhvr>
                                      <p:to>
                                        <p:strVal val="visible"/>
                                      </p:to>
                                    </p:set>
                                    <p:animEffect transition="in" filter="wipe(down)">
                                      <p:cBhvr>
                                        <p:cTn id="223" dur="500"/>
                                        <p:tgtEl>
                                          <p:spTgt spid="28751"/>
                                        </p:tgtEl>
                                      </p:cBhvr>
                                    </p:animEffect>
                                  </p:childTnLst>
                                </p:cTn>
                              </p:par>
                              <p:par>
                                <p:cTn id="224" presetID="22" presetClass="entr" presetSubtype="4" fill="hold" nodeType="withEffect">
                                  <p:stCondLst>
                                    <p:cond delay="0"/>
                                  </p:stCondLst>
                                  <p:childTnLst>
                                    <p:set>
                                      <p:cBhvr>
                                        <p:cTn id="225" dur="1" fill="hold">
                                          <p:stCondLst>
                                            <p:cond delay="0"/>
                                          </p:stCondLst>
                                        </p:cTn>
                                        <p:tgtEl>
                                          <p:spTgt spid="28752"/>
                                        </p:tgtEl>
                                        <p:attrNameLst>
                                          <p:attrName>style.visibility</p:attrName>
                                        </p:attrNameLst>
                                      </p:cBhvr>
                                      <p:to>
                                        <p:strVal val="visible"/>
                                      </p:to>
                                    </p:set>
                                    <p:animEffect transition="in" filter="wipe(down)">
                                      <p:cBhvr>
                                        <p:cTn id="226" dur="500"/>
                                        <p:tgtEl>
                                          <p:spTgt spid="28752"/>
                                        </p:tgtEl>
                                      </p:cBhvr>
                                    </p:animEffec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4" fill="hold" nodeType="clickEffect">
                                  <p:stCondLst>
                                    <p:cond delay="0"/>
                                  </p:stCondLst>
                                  <p:childTnLst>
                                    <p:set>
                                      <p:cBhvr>
                                        <p:cTn id="230" dur="1" fill="hold">
                                          <p:stCondLst>
                                            <p:cond delay="0"/>
                                          </p:stCondLst>
                                        </p:cTn>
                                        <p:tgtEl>
                                          <p:spTgt spid="28736"/>
                                        </p:tgtEl>
                                        <p:attrNameLst>
                                          <p:attrName>style.visibility</p:attrName>
                                        </p:attrNameLst>
                                      </p:cBhvr>
                                      <p:to>
                                        <p:strVal val="visible"/>
                                      </p:to>
                                    </p:set>
                                    <p:animEffect transition="in" filter="wipe(down)">
                                      <p:cBhvr>
                                        <p:cTn id="231" dur="500"/>
                                        <p:tgtEl>
                                          <p:spTgt spid="28736"/>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4" fill="hold" nodeType="clickEffect">
                                  <p:stCondLst>
                                    <p:cond delay="0"/>
                                  </p:stCondLst>
                                  <p:childTnLst>
                                    <p:set>
                                      <p:cBhvr>
                                        <p:cTn id="235" dur="1" fill="hold">
                                          <p:stCondLst>
                                            <p:cond delay="0"/>
                                          </p:stCondLst>
                                        </p:cTn>
                                        <p:tgtEl>
                                          <p:spTgt spid="28753"/>
                                        </p:tgtEl>
                                        <p:attrNameLst>
                                          <p:attrName>style.visibility</p:attrName>
                                        </p:attrNameLst>
                                      </p:cBhvr>
                                      <p:to>
                                        <p:strVal val="visible"/>
                                      </p:to>
                                    </p:set>
                                    <p:animEffect transition="in" filter="wipe(down)">
                                      <p:cBhvr>
                                        <p:cTn id="236" dur="500"/>
                                        <p:tgtEl>
                                          <p:spTgt spid="28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08" grpId="0" animBg="1"/>
      <p:bldP spid="28709" grpId="0" animBg="1"/>
      <p:bldP spid="28710" grpId="0" animBg="1"/>
      <p:bldP spid="28711" grpId="0" animBg="1"/>
      <p:bldP spid="28712" grpId="0" animBg="1"/>
      <p:bldP spid="28713" grpId="0" animBg="1"/>
      <p:bldP spid="28714" grpId="0" animBg="1"/>
      <p:bldP spid="28715" grpId="0" animBg="1"/>
      <p:bldP spid="28716" grpId="0" animBg="1"/>
      <p:bldP spid="28717" grpId="0" animBg="1"/>
      <p:bldP spid="28718" grpId="0" animBg="1"/>
      <p:bldP spid="28719" grpId="0" animBg="1"/>
      <p:bldP spid="28720" grpId="0" animBg="1"/>
      <p:bldP spid="28721" grpId="0" animBg="1"/>
      <p:bldP spid="28722" grpId="0" animBg="1"/>
      <p:bldP spid="28723" grpId="0" animBg="1"/>
      <p:bldP spid="28744" grpId="0" animBg="1"/>
      <p:bldP spid="28745" grpId="0" animBg="1"/>
      <p:bldP spid="28748" grpId="0" animBg="1"/>
      <p:bldP spid="287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7"/>
          <p:cNvSpPr>
            <a:spLocks noChangeArrowheads="1"/>
          </p:cNvSpPr>
          <p:nvPr/>
        </p:nvSpPr>
        <p:spPr bwMode="auto">
          <a:xfrm>
            <a:off x="539750" y="620713"/>
            <a:ext cx="3736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rPr>
              <a:t>Metodologie nákupu</a:t>
            </a:r>
          </a:p>
        </p:txBody>
      </p:sp>
      <p:sp>
        <p:nvSpPr>
          <p:cNvPr id="31772" name="Rectangle 28"/>
          <p:cNvSpPr>
            <a:spLocks noChangeArrowheads="1"/>
          </p:cNvSpPr>
          <p:nvPr/>
        </p:nvSpPr>
        <p:spPr bwMode="auto">
          <a:xfrm>
            <a:off x="1524000" y="1773238"/>
            <a:ext cx="6094413" cy="396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rPr>
              <a:t>Snaha o vnesení určitého řádu do nákupního procesu </a:t>
            </a:r>
            <a:r>
              <a:rPr lang="en-US" altLang="cs-CZ" sz="2000" b="1">
                <a:latin typeface="Calibri" panose="020F0502020204030204" pitchFamily="34" charset="0"/>
              </a:rPr>
              <a:t>!</a:t>
            </a:r>
            <a:endParaRPr lang="cs-CZ" altLang="cs-CZ" sz="2000" b="1">
              <a:latin typeface="Calibri" panose="020F0502020204030204" pitchFamily="34" charset="0"/>
            </a:endParaRPr>
          </a:p>
        </p:txBody>
      </p:sp>
      <p:sp>
        <p:nvSpPr>
          <p:cNvPr id="31773" name="Rectangle 29"/>
          <p:cNvSpPr>
            <a:spLocks noChangeArrowheads="1"/>
          </p:cNvSpPr>
          <p:nvPr/>
        </p:nvSpPr>
        <p:spPr bwMode="auto">
          <a:xfrm>
            <a:off x="3240088" y="2422525"/>
            <a:ext cx="2090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rPr>
              <a:t>Dva hlavní </a:t>
            </a:r>
            <a:r>
              <a:rPr lang="cs-CZ" altLang="cs-CZ" sz="2000" b="1">
                <a:latin typeface="Calibri" panose="020F0502020204030204" pitchFamily="34" charset="0"/>
              </a:rPr>
              <a:t>důvody</a:t>
            </a:r>
            <a:r>
              <a:rPr lang="cs-CZ" altLang="cs-CZ" sz="1800" b="1">
                <a:latin typeface="Calibri" panose="020F0502020204030204" pitchFamily="34" charset="0"/>
              </a:rPr>
              <a:t>:</a:t>
            </a:r>
          </a:p>
        </p:txBody>
      </p:sp>
      <p:sp>
        <p:nvSpPr>
          <p:cNvPr id="31774" name="Rectangle 30"/>
          <p:cNvSpPr>
            <a:spLocks noChangeArrowheads="1"/>
          </p:cNvSpPr>
          <p:nvPr/>
        </p:nvSpPr>
        <p:spPr bwMode="auto">
          <a:xfrm>
            <a:off x="1019175" y="3013075"/>
            <a:ext cx="7345363" cy="7620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eaLnBrk="1" hangingPunct="1">
              <a:spcBef>
                <a:spcPct val="0"/>
              </a:spcBef>
              <a:buFont typeface="Symbol" panose="05050102010706020507" pitchFamily="18" charset="2"/>
              <a:buNone/>
            </a:pPr>
            <a:r>
              <a:rPr lang="cs-CZ" altLang="cs-CZ" sz="2000" b="1">
                <a:latin typeface="Calibri" panose="020F0502020204030204" pitchFamily="34" charset="0"/>
              </a:rPr>
              <a:t>mít možnost </a:t>
            </a:r>
            <a:r>
              <a:rPr lang="cs-CZ" altLang="cs-CZ" sz="2400" b="1" i="1">
                <a:latin typeface="Calibri" panose="020F0502020204030204" pitchFamily="34" charset="0"/>
              </a:rPr>
              <a:t>zpětně hodnotit</a:t>
            </a:r>
            <a:r>
              <a:rPr lang="cs-CZ" altLang="cs-CZ" sz="2000" b="1">
                <a:latin typeface="Calibri" panose="020F0502020204030204" pitchFamily="34" charset="0"/>
              </a:rPr>
              <a:t> realizovaná nákupní rozhodnutí a poučit se z případných neúspěchů,</a:t>
            </a:r>
          </a:p>
        </p:txBody>
      </p:sp>
      <p:sp>
        <p:nvSpPr>
          <p:cNvPr id="31775" name="Rectangle 31"/>
          <p:cNvSpPr>
            <a:spLocks noChangeArrowheads="1"/>
          </p:cNvSpPr>
          <p:nvPr/>
        </p:nvSpPr>
        <p:spPr bwMode="auto">
          <a:xfrm>
            <a:off x="1092200" y="4379913"/>
            <a:ext cx="7345363" cy="1066800"/>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algn="just" eaLnBrk="1" hangingPunct="1">
              <a:spcBef>
                <a:spcPct val="0"/>
              </a:spcBef>
              <a:buFont typeface="Symbol" panose="05050102010706020507" pitchFamily="18" charset="2"/>
              <a:buNone/>
            </a:pPr>
            <a:r>
              <a:rPr lang="cs-CZ" altLang="cs-CZ" sz="2000" b="1">
                <a:latin typeface="Calibri" panose="020F0502020204030204" pitchFamily="34" charset="0"/>
              </a:rPr>
              <a:t>zajistit maximální </a:t>
            </a:r>
            <a:r>
              <a:rPr lang="cs-CZ" altLang="cs-CZ" sz="2400" b="1" i="1">
                <a:latin typeface="Calibri" panose="020F0502020204030204" pitchFamily="34" charset="0"/>
              </a:rPr>
              <a:t>objektivitu rozhodování</a:t>
            </a:r>
            <a:r>
              <a:rPr lang="cs-CZ" altLang="cs-CZ" sz="2000" b="1">
                <a:latin typeface="Calibri" panose="020F0502020204030204" pitchFamily="34" charset="0"/>
              </a:rPr>
              <a:t> o nákupu. Příklady, kdy se nepodařilo izolovat nákup od negativně subjektivně ovlivněných rozhodnutí lze najít v řadě organizací.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72"/>
                                        </p:tgtEl>
                                        <p:attrNameLst>
                                          <p:attrName>style.visibility</p:attrName>
                                        </p:attrNameLst>
                                      </p:cBhvr>
                                      <p:to>
                                        <p:strVal val="visible"/>
                                      </p:to>
                                    </p:set>
                                    <p:anim calcmode="lin" valueType="num">
                                      <p:cBhvr additive="base">
                                        <p:cTn id="7" dur="500" fill="hold"/>
                                        <p:tgtEl>
                                          <p:spTgt spid="31772"/>
                                        </p:tgtEl>
                                        <p:attrNameLst>
                                          <p:attrName>ppt_x</p:attrName>
                                        </p:attrNameLst>
                                      </p:cBhvr>
                                      <p:tavLst>
                                        <p:tav tm="0">
                                          <p:val>
                                            <p:strVal val="#ppt_x"/>
                                          </p:val>
                                        </p:tav>
                                        <p:tav tm="100000">
                                          <p:val>
                                            <p:strVal val="#ppt_x"/>
                                          </p:val>
                                        </p:tav>
                                      </p:tavLst>
                                    </p:anim>
                                    <p:anim calcmode="lin" valueType="num">
                                      <p:cBhvr additive="base">
                                        <p:cTn id="8" dur="500" fill="hold"/>
                                        <p:tgtEl>
                                          <p:spTgt spid="3177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1773"/>
                                        </p:tgtEl>
                                        <p:attrNameLst>
                                          <p:attrName>style.visibility</p:attrName>
                                        </p:attrNameLst>
                                      </p:cBhvr>
                                      <p:to>
                                        <p:strVal val="visible"/>
                                      </p:to>
                                    </p:set>
                                    <p:animEffect transition="in" filter="box(in)">
                                      <p:cBhvr>
                                        <p:cTn id="13" dur="500"/>
                                        <p:tgtEl>
                                          <p:spTgt spid="3177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31774"/>
                                        </p:tgtEl>
                                        <p:attrNameLst>
                                          <p:attrName>style.visibility</p:attrName>
                                        </p:attrNameLst>
                                      </p:cBhvr>
                                      <p:to>
                                        <p:strVal val="visible"/>
                                      </p:to>
                                    </p:set>
                                    <p:animEffect transition="in" filter="box(in)">
                                      <p:cBhvr>
                                        <p:cTn id="18" dur="500"/>
                                        <p:tgtEl>
                                          <p:spTgt spid="317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31775"/>
                                        </p:tgtEl>
                                        <p:attrNameLst>
                                          <p:attrName>style.visibility</p:attrName>
                                        </p:attrNameLst>
                                      </p:cBhvr>
                                      <p:to>
                                        <p:strVal val="visible"/>
                                      </p:to>
                                    </p:set>
                                    <p:animEffect transition="in" filter="box(in)">
                                      <p:cBhvr>
                                        <p:cTn id="23" dur="500"/>
                                        <p:tgtEl>
                                          <p:spTgt spid="31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72" grpId="0" animBg="1"/>
      <p:bldP spid="31773" grpId="0"/>
      <p:bldP spid="31774" grpId="0" animBg="1"/>
      <p:bldP spid="317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2"/>
          <p:cNvSpPr>
            <a:spLocks noChangeArrowheads="1"/>
          </p:cNvSpPr>
          <p:nvPr/>
        </p:nvSpPr>
        <p:spPr bwMode="auto">
          <a:xfrm>
            <a:off x="611560" y="332656"/>
            <a:ext cx="51265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rPr>
              <a:t>Struktura nákupního procesu</a:t>
            </a:r>
          </a:p>
        </p:txBody>
      </p:sp>
      <p:graphicFrame>
        <p:nvGraphicFramePr>
          <p:cNvPr id="32997" name="Group 229"/>
          <p:cNvGraphicFramePr>
            <a:graphicFrameLocks noGrp="1"/>
          </p:cNvGraphicFramePr>
          <p:nvPr/>
        </p:nvGraphicFramePr>
        <p:xfrm>
          <a:off x="755650" y="1052513"/>
          <a:ext cx="8064500" cy="5375274"/>
        </p:xfrm>
        <a:graphic>
          <a:graphicData uri="http://schemas.openxmlformats.org/drawingml/2006/table">
            <a:tbl>
              <a:tblPr/>
              <a:tblGrid>
                <a:gridCol w="287337">
                  <a:extLst>
                    <a:ext uri="{9D8B030D-6E8A-4147-A177-3AD203B41FA5}">
                      <a16:colId xmlns:a16="http://schemas.microsoft.com/office/drawing/2014/main" val="20000"/>
                    </a:ext>
                  </a:extLst>
                </a:gridCol>
                <a:gridCol w="2232025">
                  <a:extLst>
                    <a:ext uri="{9D8B030D-6E8A-4147-A177-3AD203B41FA5}">
                      <a16:colId xmlns:a16="http://schemas.microsoft.com/office/drawing/2014/main" val="20001"/>
                    </a:ext>
                  </a:extLst>
                </a:gridCol>
                <a:gridCol w="3817268">
                  <a:extLst>
                    <a:ext uri="{9D8B030D-6E8A-4147-A177-3AD203B41FA5}">
                      <a16:colId xmlns:a16="http://schemas.microsoft.com/office/drawing/2014/main" val="20002"/>
                    </a:ext>
                  </a:extLst>
                </a:gridCol>
                <a:gridCol w="1727870">
                  <a:extLst>
                    <a:ext uri="{9D8B030D-6E8A-4147-A177-3AD203B41FA5}">
                      <a16:colId xmlns:a16="http://schemas.microsoft.com/office/drawing/2014/main" val="20003"/>
                    </a:ext>
                  </a:extLst>
                </a:gridCol>
              </a:tblGrid>
              <a:tr h="1158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1</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Stanovení potřeb organizace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-požadavky mnoha útvarů</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-pestrá paleta výrobků, služeb</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-krytí různých potřeb (výrobní,   </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nevýrobní potřeba)</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odlišné časové rozložení potřeb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POTŘEBY</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945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2</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Určení druhu a kvality výrobků pro krytí potřeb</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-co nejširší výběrová základna</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-1.specifikace požadavků na  </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kvalitu výrobků, služeb</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-odhad nákladnosti nákupu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ZDROJE</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8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3</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Detailní specifikace potřeb</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-2.specifikace požadavků na </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kvalitu, dodací podmínky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SNÍŽENÍ POČTU VARIANT</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823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4</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Identifikace množiny možných dodavatelů  firmy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nabídkové řízení</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rPr>
                        <a:t>MNOŽINA DODAVATELŮ</a:t>
                      </a: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7316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5</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Analýza nabídek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-stanovení výběrových kritérií</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-ověřování údajů z nabídek</a:t>
                      </a:r>
                      <a:endParaRPr kumimoji="0" lang="cs-CZ" sz="1400" b="0" i="0" u="none" strike="noStrike" cap="none" normalizeH="0" baseline="0" dirty="0" smtClean="0">
                        <a:ln>
                          <a:noFill/>
                        </a:ln>
                        <a:solidFill>
                          <a:schemeClr val="tx1"/>
                        </a:solidFill>
                        <a:effectLst/>
                        <a:latin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-sběr dodatečných informací, referencí</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SBĚR INFORMACÍ</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455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6    </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Výběr dodavatelů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a:t>
                      </a:r>
                      <a:r>
                        <a:rPr kumimoji="0" lang="cs-CZ" sz="1400" b="1" i="0" u="none" strike="noStrike" cap="none" normalizeH="0" baseline="0" dirty="0" err="1" smtClean="0">
                          <a:ln>
                            <a:noFill/>
                          </a:ln>
                          <a:solidFill>
                            <a:schemeClr val="tx1"/>
                          </a:solidFill>
                          <a:effectLst/>
                          <a:latin typeface="Calibri" pitchFamily="34" charset="0"/>
                          <a:cs typeface="Times New Roman" pitchFamily="18" charset="0"/>
                        </a:rPr>
                        <a:t>vícekriteriální</a:t>
                      </a: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rozhodování</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VÝBĚR DODAVATELE</a:t>
                      </a:r>
                      <a:endParaRPr kumimoji="0" lang="cs-CZ" sz="1400" b="1"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92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7</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Uzavření smlouvy</a:t>
                      </a:r>
                      <a:endParaRPr kumimoji="0" lang="cs-CZ" sz="1400" b="0"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-kvalita, přejímka</a:t>
                      </a:r>
                      <a:r>
                        <a:rPr kumimoji="0" lang="cs-CZ" sz="1400" b="0" i="0" u="none" strike="noStrike" cap="none" normalizeH="0" baseline="0" dirty="0" smtClean="0">
                          <a:ln>
                            <a:noFill/>
                          </a:ln>
                          <a:solidFill>
                            <a:schemeClr val="tx1"/>
                          </a:solidFill>
                          <a:effectLst/>
                          <a:latin typeface="Calibri" pitchFamily="34" charset="0"/>
                          <a:cs typeface="Times New Roman" pitchFamily="18" charset="0"/>
                        </a:rPr>
                        <a:t> </a:t>
                      </a: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cena</a:t>
                      </a:r>
                      <a:r>
                        <a:rPr kumimoji="0" lang="cs-CZ" sz="1400" b="0" i="0" u="none" strike="noStrike" cap="none" normalizeH="0" baseline="0" dirty="0" smtClean="0">
                          <a:ln>
                            <a:noFill/>
                          </a:ln>
                          <a:solidFill>
                            <a:schemeClr val="tx1"/>
                          </a:solidFill>
                          <a:effectLst/>
                          <a:latin typeface="Calibri" pitchFamily="34" charset="0"/>
                          <a:cs typeface="Times New Roman" pitchFamily="18" charset="0"/>
                        </a:rPr>
                        <a:t> </a:t>
                      </a: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 dodací podmínky</a:t>
                      </a:r>
                      <a:r>
                        <a:rPr kumimoji="0" lang="cs-CZ" sz="1400" b="0" i="0" u="none" strike="noStrike" cap="none" normalizeH="0" baseline="0" dirty="0" smtClean="0">
                          <a:ln>
                            <a:noFill/>
                          </a:ln>
                          <a:solidFill>
                            <a:schemeClr val="tx1"/>
                          </a:solidFill>
                          <a:effectLst/>
                          <a:latin typeface="Calibri" pitchFamily="34" charset="0"/>
                          <a:cs typeface="Times New Roman" pitchFamily="18" charset="0"/>
                        </a:rPr>
                        <a:t>  </a:t>
                      </a: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-reklamace </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rPr>
                        <a:t>SMLOUVA</a:t>
                      </a:r>
                      <a:endParaRPr kumimoji="0" lang="en-US" sz="1400" b="1"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4557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Calibri" pitchFamily="34" charset="0"/>
                          <a:cs typeface="Times New Roman" pitchFamily="18" charset="0"/>
                        </a:rPr>
                        <a:t>8</a:t>
                      </a:r>
                      <a:endParaRPr kumimoji="0" lang="cs-CZ" sz="1400" b="0" i="0" u="none" strike="noStrike" cap="none" normalizeH="0" baseline="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cs typeface="Times New Roman" pitchFamily="18" charset="0"/>
                        </a:rPr>
                        <a:t>Hodnocení dodavatelů</a:t>
                      </a:r>
                      <a:endParaRPr kumimoji="0" lang="cs-CZ" sz="1400" b="0"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rPr>
                        <a:t>Trvalé hodnocení dodavatelů, jejich klasifikace</a:t>
                      </a:r>
                      <a:endParaRPr kumimoji="0" lang="en-US" sz="1400" b="1"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1400" b="1" i="0" u="none" strike="noStrike" cap="none" normalizeH="0" baseline="0" dirty="0" smtClean="0">
                          <a:ln>
                            <a:noFill/>
                          </a:ln>
                          <a:solidFill>
                            <a:schemeClr val="tx1"/>
                          </a:solidFill>
                          <a:effectLst/>
                          <a:latin typeface="Calibri" pitchFamily="34" charset="0"/>
                        </a:rPr>
                        <a:t>KONTROLA</a:t>
                      </a:r>
                      <a:endParaRPr kumimoji="0" lang="en-US" sz="1400" b="1" i="0" u="none" strike="noStrike" cap="none" normalizeH="0" baseline="0" dirty="0" smtClean="0">
                        <a:ln>
                          <a:noFill/>
                        </a:ln>
                        <a:solidFill>
                          <a:schemeClr val="tx1"/>
                        </a:solidFill>
                        <a:effectLst/>
                        <a:latin typeface="Calibri" pitchFamily="34" charset="0"/>
                      </a:endParaRPr>
                    </a:p>
                  </a:txBody>
                  <a:tcPr marT="45733" marB="4573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827088" y="3774976"/>
            <a:ext cx="7489825" cy="2246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800" b="1">
                <a:latin typeface="Calibri" panose="020F0502020204030204" pitchFamily="34" charset="0"/>
                <a:cs typeface="Calibri" panose="020F0502020204030204" pitchFamily="34" charset="0"/>
              </a:rPr>
              <a:t>Výběr dodavatelů patří do oblasti strategického rozhodování při řízení celého logistického řetězce – postupným výběrem partnerů proti směru materiálového toku určujeme strukturu logistického systému!</a:t>
            </a:r>
          </a:p>
        </p:txBody>
      </p:sp>
      <p:sp>
        <p:nvSpPr>
          <p:cNvPr id="3075" name="Text Box 14"/>
          <p:cNvSpPr txBox="1">
            <a:spLocks noChangeArrowheads="1"/>
          </p:cNvSpPr>
          <p:nvPr/>
        </p:nvSpPr>
        <p:spPr bwMode="auto">
          <a:xfrm>
            <a:off x="5435600" y="2060476"/>
            <a:ext cx="1584325" cy="10160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a:latin typeface="Calibri" panose="020F0502020204030204" pitchFamily="34" charset="0"/>
              </a:rPr>
              <a:t>Výrobce , distributor - kupující</a:t>
            </a:r>
          </a:p>
        </p:txBody>
      </p:sp>
      <p:sp>
        <p:nvSpPr>
          <p:cNvPr id="3076" name="Line 15"/>
          <p:cNvSpPr>
            <a:spLocks noChangeShapeType="1"/>
          </p:cNvSpPr>
          <p:nvPr/>
        </p:nvSpPr>
        <p:spPr bwMode="auto">
          <a:xfrm flipV="1">
            <a:off x="3563938" y="2568476"/>
            <a:ext cx="194468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3077" name="Text Box 26"/>
          <p:cNvSpPr txBox="1">
            <a:spLocks noChangeArrowheads="1"/>
          </p:cNvSpPr>
          <p:nvPr/>
        </p:nvSpPr>
        <p:spPr bwMode="auto">
          <a:xfrm>
            <a:off x="1763713" y="1906488"/>
            <a:ext cx="1800225" cy="132397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a:latin typeface="Calibri" panose="020F0502020204030204" pitchFamily="34" charset="0"/>
              </a:rPr>
              <a:t>Množina dodavatelů výrobků a služeb</a:t>
            </a:r>
          </a:p>
        </p:txBody>
      </p:sp>
      <p:sp>
        <p:nvSpPr>
          <p:cNvPr id="20" name="Oval 32"/>
          <p:cNvSpPr>
            <a:spLocks noChangeArrowheads="1"/>
          </p:cNvSpPr>
          <p:nvPr/>
        </p:nvSpPr>
        <p:spPr bwMode="auto">
          <a:xfrm>
            <a:off x="3348038" y="1556792"/>
            <a:ext cx="2303462" cy="1800225"/>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endParaRPr>
          </a:p>
        </p:txBody>
      </p:sp>
      <p:sp>
        <p:nvSpPr>
          <p:cNvPr id="3079" name="TextovéPole 1"/>
          <p:cNvSpPr txBox="1">
            <a:spLocks noChangeArrowheads="1"/>
          </p:cNvSpPr>
          <p:nvPr/>
        </p:nvSpPr>
        <p:spPr bwMode="auto">
          <a:xfrm>
            <a:off x="3779838" y="2206526"/>
            <a:ext cx="1655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800" b="1">
                <a:latin typeface="Calibri" panose="020F0502020204030204" pitchFamily="34" charset="0"/>
                <a:cs typeface="Calibri" panose="020F0502020204030204" pitchFamily="34" charset="0"/>
              </a:rPr>
              <a:t>Rozhodování o dodavateli</a:t>
            </a:r>
          </a:p>
        </p:txBody>
      </p:sp>
      <p:sp>
        <p:nvSpPr>
          <p:cNvPr id="8" name="Rectangle 14"/>
          <p:cNvSpPr>
            <a:spLocks noChangeArrowheads="1"/>
          </p:cNvSpPr>
          <p:nvPr/>
        </p:nvSpPr>
        <p:spPr bwMode="auto">
          <a:xfrm>
            <a:off x="611560" y="548989"/>
            <a:ext cx="74898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cs typeface="Calibri" panose="020F0502020204030204" pitchFamily="34" charset="0"/>
              </a:rPr>
              <a:t>Výběr </a:t>
            </a:r>
            <a:r>
              <a:rPr lang="cs-CZ" altLang="cs-CZ" b="1" dirty="0" smtClean="0">
                <a:latin typeface="Calibri" panose="020F0502020204030204" pitchFamily="34" charset="0"/>
                <a:cs typeface="Calibri" panose="020F0502020204030204" pitchFamily="34" charset="0"/>
              </a:rPr>
              <a:t>dodavatelů</a:t>
            </a:r>
            <a:endParaRPr lang="cs-CZ" altLang="cs-CZ"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30676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500"/>
                                        <p:tgtEl>
                                          <p:spTgt spid="307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fade">
                                      <p:cBhvr>
                                        <p:cTn id="18" dur="500"/>
                                        <p:tgtEl>
                                          <p:spTgt spid="307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79"/>
                                        </p:tgtEl>
                                        <p:attrNameLst>
                                          <p:attrName>style.visibility</p:attrName>
                                        </p:attrNameLst>
                                      </p:cBhvr>
                                      <p:to>
                                        <p:strVal val="visible"/>
                                      </p:to>
                                    </p:set>
                                    <p:animEffect transition="in" filter="fade">
                                      <p:cBhvr>
                                        <p:cTn id="24" dur="500"/>
                                        <p:tgtEl>
                                          <p:spTgt spid="3079"/>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grpId="0" nodeType="clickEffect">
                                  <p:stCondLst>
                                    <p:cond delay="0"/>
                                  </p:stCondLst>
                                  <p:childTnLst>
                                    <p:set>
                                      <p:cBhvr>
                                        <p:cTn id="28" dur="1" fill="hold">
                                          <p:stCondLst>
                                            <p:cond delay="0"/>
                                          </p:stCondLst>
                                        </p:cTn>
                                        <p:tgtEl>
                                          <p:spTgt spid="4110"/>
                                        </p:tgtEl>
                                        <p:attrNameLst>
                                          <p:attrName>style.visibility</p:attrName>
                                        </p:attrNameLst>
                                      </p:cBhvr>
                                      <p:to>
                                        <p:strVal val="visible"/>
                                      </p:to>
                                    </p:set>
                                    <p:animEffect transition="in" filter="wedge">
                                      <p:cBhvr>
                                        <p:cTn id="29" dur="20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3075" grpId="0" animBg="1"/>
      <p:bldP spid="3076" grpId="0" animBg="1"/>
      <p:bldP spid="3077" grpId="0" animBg="1"/>
      <p:bldP spid="20" grpId="0" animBg="1"/>
      <p:bldP spid="3079"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684213" y="590263"/>
            <a:ext cx="74898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cs typeface="Calibri" panose="020F0502020204030204" pitchFamily="34" charset="0"/>
              </a:rPr>
              <a:t>Výběr dodavatelů - zásady</a:t>
            </a:r>
          </a:p>
        </p:txBody>
      </p:sp>
      <p:sp>
        <p:nvSpPr>
          <p:cNvPr id="3" name="Rectangle 14"/>
          <p:cNvSpPr>
            <a:spLocks noChangeArrowheads="1"/>
          </p:cNvSpPr>
          <p:nvPr/>
        </p:nvSpPr>
        <p:spPr bwMode="auto">
          <a:xfrm>
            <a:off x="665079" y="1412776"/>
            <a:ext cx="74898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pPr>
            <a:r>
              <a:rPr lang="cs-CZ" altLang="cs-CZ" sz="2800" b="1" dirty="0">
                <a:latin typeface="Calibri" panose="020F0502020204030204" pitchFamily="34" charset="0"/>
                <a:cs typeface="Calibri" panose="020F0502020204030204" pitchFamily="34" charset="0"/>
              </a:rPr>
              <a:t>Využívat co nejširší výběrovou </a:t>
            </a:r>
            <a:r>
              <a:rPr lang="cs-CZ" altLang="cs-CZ" sz="2800" b="1" dirty="0" smtClean="0">
                <a:latin typeface="Calibri" panose="020F0502020204030204" pitchFamily="34" charset="0"/>
                <a:cs typeface="Calibri" panose="020F0502020204030204" pitchFamily="34" charset="0"/>
              </a:rPr>
              <a:t>základnu.</a:t>
            </a:r>
            <a:endParaRPr lang="cs-CZ" altLang="cs-CZ" sz="2800" b="1" dirty="0">
              <a:latin typeface="Calibri" panose="020F0502020204030204" pitchFamily="34" charset="0"/>
              <a:cs typeface="Calibri" panose="020F0502020204030204" pitchFamily="34" charset="0"/>
            </a:endParaRPr>
          </a:p>
        </p:txBody>
      </p:sp>
      <p:sp>
        <p:nvSpPr>
          <p:cNvPr id="4" name="Rectangle 14"/>
          <p:cNvSpPr>
            <a:spLocks noChangeArrowheads="1"/>
          </p:cNvSpPr>
          <p:nvPr/>
        </p:nvSpPr>
        <p:spPr bwMode="auto">
          <a:xfrm>
            <a:off x="665079" y="2187944"/>
            <a:ext cx="8208267" cy="523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pPr>
            <a:r>
              <a:rPr lang="cs-CZ" altLang="cs-CZ" sz="2800" b="1" dirty="0">
                <a:latin typeface="Calibri" panose="020F0502020204030204" pitchFamily="34" charset="0"/>
                <a:cs typeface="Calibri" panose="020F0502020204030204" pitchFamily="34" charset="0"/>
              </a:rPr>
              <a:t>Hodnotit potenciální dodavatele podle více </a:t>
            </a:r>
            <a:r>
              <a:rPr lang="cs-CZ" altLang="cs-CZ" sz="2800" b="1" dirty="0" smtClean="0">
                <a:latin typeface="Calibri" panose="020F0502020204030204" pitchFamily="34" charset="0"/>
                <a:cs typeface="Calibri" panose="020F0502020204030204" pitchFamily="34" charset="0"/>
              </a:rPr>
              <a:t>kritérií.</a:t>
            </a:r>
            <a:endParaRPr lang="cs-CZ" altLang="cs-CZ" sz="2800" b="1" dirty="0">
              <a:latin typeface="Calibri" panose="020F0502020204030204" pitchFamily="34" charset="0"/>
              <a:cs typeface="Calibri" panose="020F0502020204030204" pitchFamily="34" charset="0"/>
            </a:endParaRPr>
          </a:p>
        </p:txBody>
      </p:sp>
      <p:sp>
        <p:nvSpPr>
          <p:cNvPr id="5" name="Rectangle 14"/>
          <p:cNvSpPr>
            <a:spLocks noChangeArrowheads="1"/>
          </p:cNvSpPr>
          <p:nvPr/>
        </p:nvSpPr>
        <p:spPr bwMode="auto">
          <a:xfrm>
            <a:off x="665079" y="2962457"/>
            <a:ext cx="748982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pPr>
            <a:r>
              <a:rPr lang="cs-CZ" altLang="cs-CZ" sz="2800" b="1" dirty="0">
                <a:latin typeface="Calibri" panose="020F0502020204030204" pitchFamily="34" charset="0"/>
                <a:cs typeface="Calibri" panose="020F0502020204030204" pitchFamily="34" charset="0"/>
              </a:rPr>
              <a:t>Určit v organizaci závaznou metodiku výběru </a:t>
            </a:r>
            <a:r>
              <a:rPr lang="cs-CZ" altLang="cs-CZ" sz="2800" b="1" dirty="0" smtClean="0">
                <a:latin typeface="Calibri" panose="020F0502020204030204" pitchFamily="34" charset="0"/>
                <a:cs typeface="Calibri" panose="020F0502020204030204" pitchFamily="34" charset="0"/>
              </a:rPr>
              <a:t>dodavatelů.</a:t>
            </a:r>
            <a:endParaRPr lang="cs-CZ" altLang="cs-CZ" sz="2800" b="1" dirty="0">
              <a:latin typeface="Calibri" panose="020F0502020204030204" pitchFamily="34" charset="0"/>
              <a:cs typeface="Calibri" panose="020F0502020204030204" pitchFamily="34" charset="0"/>
            </a:endParaRPr>
          </a:p>
        </p:txBody>
      </p:sp>
      <p:sp>
        <p:nvSpPr>
          <p:cNvPr id="8" name="Rectangle 14"/>
          <p:cNvSpPr>
            <a:spLocks noChangeArrowheads="1"/>
          </p:cNvSpPr>
          <p:nvPr/>
        </p:nvSpPr>
        <p:spPr bwMode="auto">
          <a:xfrm>
            <a:off x="665079" y="4167837"/>
            <a:ext cx="748982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pPr>
            <a:r>
              <a:rPr lang="cs-CZ" altLang="cs-CZ" sz="2800" b="1" dirty="0">
                <a:latin typeface="Calibri" panose="020F0502020204030204" pitchFamily="34" charset="0"/>
                <a:cs typeface="Calibri" panose="020F0502020204030204" pitchFamily="34" charset="0"/>
              </a:rPr>
              <a:t>Delegovat pravomoci a odpovědnosti v oblasti výběru </a:t>
            </a:r>
            <a:r>
              <a:rPr lang="cs-CZ" altLang="cs-CZ" sz="2800" b="1" dirty="0" smtClean="0">
                <a:latin typeface="Calibri" panose="020F0502020204030204" pitchFamily="34" charset="0"/>
                <a:cs typeface="Calibri" panose="020F0502020204030204" pitchFamily="34" charset="0"/>
              </a:rPr>
              <a:t>dodavatelů.</a:t>
            </a:r>
            <a:endParaRPr lang="cs-CZ" altLang="cs-CZ" sz="2800" b="1" dirty="0">
              <a:latin typeface="Calibri" panose="020F0502020204030204" pitchFamily="34" charset="0"/>
              <a:cs typeface="Calibri" panose="020F0502020204030204" pitchFamily="34" charset="0"/>
            </a:endParaRPr>
          </a:p>
        </p:txBody>
      </p:sp>
      <p:sp>
        <p:nvSpPr>
          <p:cNvPr id="9" name="Rectangle 14"/>
          <p:cNvSpPr>
            <a:spLocks noChangeArrowheads="1"/>
          </p:cNvSpPr>
          <p:nvPr/>
        </p:nvSpPr>
        <p:spPr bwMode="auto">
          <a:xfrm>
            <a:off x="665079" y="5373216"/>
            <a:ext cx="7489825"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ct val="0"/>
              </a:spcBef>
            </a:pPr>
            <a:r>
              <a:rPr lang="cs-CZ" altLang="cs-CZ" sz="2800" b="1" dirty="0">
                <a:latin typeface="Calibri" panose="020F0502020204030204" pitchFamily="34" charset="0"/>
                <a:cs typeface="Calibri" panose="020F0502020204030204" pitchFamily="34" charset="0"/>
              </a:rPr>
              <a:t>Zajistit transparentnost procesu rozhodování o výběru </a:t>
            </a:r>
            <a:r>
              <a:rPr lang="cs-CZ" altLang="cs-CZ" sz="2800" b="1" dirty="0" smtClean="0">
                <a:latin typeface="Calibri" panose="020F0502020204030204" pitchFamily="34" charset="0"/>
                <a:cs typeface="Calibri" panose="020F0502020204030204" pitchFamily="34" charset="0"/>
              </a:rPr>
              <a:t>dodavatelů.</a:t>
            </a:r>
            <a:endParaRPr lang="cs-CZ" altLang="cs-CZ"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2446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edge">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edge">
                                      <p:cBhvr>
                                        <p:cTn id="27" dur="20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edge">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1" name="Text Box 27"/>
          <p:cNvSpPr txBox="1">
            <a:spLocks noChangeArrowheads="1"/>
          </p:cNvSpPr>
          <p:nvPr/>
        </p:nvSpPr>
        <p:spPr bwMode="auto">
          <a:xfrm>
            <a:off x="1259632" y="1763391"/>
            <a:ext cx="6192837" cy="5222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Fakturovaná </a:t>
            </a:r>
            <a:r>
              <a:rPr lang="cs-CZ" altLang="cs-CZ" sz="2800" b="1" dirty="0" smtClean="0">
                <a:latin typeface="Calibri" panose="020F0502020204030204" pitchFamily="34" charset="0"/>
                <a:cs typeface="Calibri" panose="020F0502020204030204" pitchFamily="34" charset="0"/>
              </a:rPr>
              <a:t>cena.</a:t>
            </a:r>
            <a:endParaRPr lang="cs-CZ" altLang="cs-CZ" sz="2800" b="1" dirty="0">
              <a:latin typeface="Calibri" panose="020F0502020204030204" pitchFamily="34" charset="0"/>
              <a:cs typeface="Calibri" panose="020F0502020204030204" pitchFamily="34" charset="0"/>
            </a:endParaRPr>
          </a:p>
        </p:txBody>
      </p:sp>
      <p:sp>
        <p:nvSpPr>
          <p:cNvPr id="6175" name="Text Box 31"/>
          <p:cNvSpPr txBox="1">
            <a:spLocks noChangeArrowheads="1"/>
          </p:cNvSpPr>
          <p:nvPr/>
        </p:nvSpPr>
        <p:spPr bwMode="auto">
          <a:xfrm>
            <a:off x="828229" y="1196752"/>
            <a:ext cx="3851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2800" b="1" i="1" dirty="0">
                <a:latin typeface="Calibri" panose="020F0502020204030204" pitchFamily="34" charset="0"/>
                <a:cs typeface="Calibri" panose="020F0502020204030204" pitchFamily="34" charset="0"/>
              </a:rPr>
              <a:t>   Hodnotová kritéria:</a:t>
            </a:r>
          </a:p>
        </p:txBody>
      </p:sp>
      <p:sp>
        <p:nvSpPr>
          <p:cNvPr id="6187" name="Text Box 43"/>
          <p:cNvSpPr txBox="1">
            <a:spLocks noChangeArrowheads="1"/>
          </p:cNvSpPr>
          <p:nvPr/>
        </p:nvSpPr>
        <p:spPr bwMode="auto">
          <a:xfrm>
            <a:off x="323528" y="597901"/>
            <a:ext cx="5112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b="1" dirty="0">
                <a:latin typeface="Calibri" panose="020F0502020204030204" pitchFamily="34" charset="0"/>
                <a:cs typeface="Calibri" panose="020F0502020204030204" pitchFamily="34" charset="0"/>
              </a:rPr>
              <a:t>   Kritéria výběru dodavatelů</a:t>
            </a:r>
          </a:p>
        </p:txBody>
      </p:sp>
      <p:sp>
        <p:nvSpPr>
          <p:cNvPr id="6196" name="Text Box 52"/>
          <p:cNvSpPr txBox="1">
            <a:spLocks noChangeArrowheads="1"/>
          </p:cNvSpPr>
          <p:nvPr/>
        </p:nvSpPr>
        <p:spPr bwMode="auto">
          <a:xfrm>
            <a:off x="1259632" y="2348880"/>
            <a:ext cx="7128792" cy="52322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Platební podmínky, lhůta splatnosti </a:t>
            </a:r>
            <a:r>
              <a:rPr lang="cs-CZ" altLang="cs-CZ" sz="2800" b="1" dirty="0" smtClean="0">
                <a:latin typeface="Calibri" panose="020F0502020204030204" pitchFamily="34" charset="0"/>
                <a:cs typeface="Calibri" panose="020F0502020204030204" pitchFamily="34" charset="0"/>
              </a:rPr>
              <a:t>faktury.</a:t>
            </a:r>
            <a:endParaRPr lang="cs-CZ" altLang="cs-CZ" sz="2800" dirty="0">
              <a:latin typeface="Calibri" panose="020F0502020204030204" pitchFamily="34" charset="0"/>
              <a:cs typeface="Calibri" panose="020F0502020204030204" pitchFamily="34" charset="0"/>
            </a:endParaRPr>
          </a:p>
        </p:txBody>
      </p:sp>
      <p:sp>
        <p:nvSpPr>
          <p:cNvPr id="6197" name="Text Box 53"/>
          <p:cNvSpPr txBox="1">
            <a:spLocks noChangeArrowheads="1"/>
          </p:cNvSpPr>
          <p:nvPr/>
        </p:nvSpPr>
        <p:spPr bwMode="auto">
          <a:xfrm>
            <a:off x="1259631" y="2996952"/>
            <a:ext cx="6192837"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Množstevní rabaty, </a:t>
            </a:r>
            <a:r>
              <a:rPr lang="cs-CZ" altLang="cs-CZ" sz="2800" b="1" dirty="0" smtClean="0">
                <a:latin typeface="Calibri" panose="020F0502020204030204" pitchFamily="34" charset="0"/>
                <a:cs typeface="Calibri" panose="020F0502020204030204" pitchFamily="34" charset="0"/>
              </a:rPr>
              <a:t>bonusy.</a:t>
            </a:r>
            <a:endParaRPr lang="cs-CZ" altLang="cs-CZ" sz="2800" dirty="0">
              <a:latin typeface="Calibri" panose="020F0502020204030204" pitchFamily="34" charset="0"/>
              <a:cs typeface="Calibri" panose="020F0502020204030204" pitchFamily="34" charset="0"/>
            </a:endParaRPr>
          </a:p>
        </p:txBody>
      </p:sp>
      <p:sp>
        <p:nvSpPr>
          <p:cNvPr id="10" name="Text Box 25"/>
          <p:cNvSpPr txBox="1">
            <a:spLocks noChangeArrowheads="1"/>
          </p:cNvSpPr>
          <p:nvPr/>
        </p:nvSpPr>
        <p:spPr bwMode="auto">
          <a:xfrm>
            <a:off x="827584" y="3789040"/>
            <a:ext cx="511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2800" b="1" i="1" dirty="0">
                <a:latin typeface="Calibri" panose="020F0502020204030204" pitchFamily="34" charset="0"/>
                <a:cs typeface="Calibri" panose="020F0502020204030204" pitchFamily="34" charset="0"/>
              </a:rPr>
              <a:t> Logistická kritéria</a:t>
            </a:r>
            <a:r>
              <a:rPr lang="cs-CZ" altLang="cs-CZ" sz="2800" dirty="0">
                <a:latin typeface="Calibri" panose="020F0502020204030204" pitchFamily="34" charset="0"/>
                <a:cs typeface="Calibri" panose="020F0502020204030204" pitchFamily="34" charset="0"/>
              </a:rPr>
              <a:t> </a:t>
            </a:r>
            <a:r>
              <a:rPr lang="cs-CZ" altLang="cs-CZ" sz="2800" b="1" i="1" dirty="0">
                <a:latin typeface="Calibri" panose="020F0502020204030204" pitchFamily="34" charset="0"/>
                <a:cs typeface="Calibri" panose="020F0502020204030204" pitchFamily="34" charset="0"/>
              </a:rPr>
              <a:t>:</a:t>
            </a:r>
          </a:p>
        </p:txBody>
      </p:sp>
      <p:sp>
        <p:nvSpPr>
          <p:cNvPr id="11" name="Text Box 27"/>
          <p:cNvSpPr txBox="1">
            <a:spLocks noChangeArrowheads="1"/>
          </p:cNvSpPr>
          <p:nvPr/>
        </p:nvSpPr>
        <p:spPr bwMode="auto">
          <a:xfrm>
            <a:off x="1331341" y="4634507"/>
            <a:ext cx="7777163" cy="5222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Úplnost  dodávek v množství a </a:t>
            </a:r>
            <a:r>
              <a:rPr lang="cs-CZ" altLang="cs-CZ" sz="2800" b="1" dirty="0" smtClean="0">
                <a:latin typeface="Calibri" panose="020F0502020204030204" pitchFamily="34" charset="0"/>
                <a:cs typeface="Calibri" panose="020F0502020204030204" pitchFamily="34" charset="0"/>
              </a:rPr>
              <a:t>sortimentu.</a:t>
            </a:r>
            <a:endParaRPr lang="cs-CZ" altLang="cs-CZ" sz="2800" dirty="0">
              <a:latin typeface="Calibri" panose="020F0502020204030204" pitchFamily="34" charset="0"/>
              <a:cs typeface="Calibri" panose="020F0502020204030204" pitchFamily="34" charset="0"/>
            </a:endParaRPr>
          </a:p>
        </p:txBody>
      </p:sp>
      <p:sp>
        <p:nvSpPr>
          <p:cNvPr id="12" name="Text Box 28"/>
          <p:cNvSpPr txBox="1">
            <a:spLocks noChangeArrowheads="1"/>
          </p:cNvSpPr>
          <p:nvPr/>
        </p:nvSpPr>
        <p:spPr bwMode="auto">
          <a:xfrm>
            <a:off x="1331341" y="5210770"/>
            <a:ext cx="7777163"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Termín vyřízení objednávky, dodací </a:t>
            </a:r>
            <a:r>
              <a:rPr lang="cs-CZ" altLang="cs-CZ" sz="2800" b="1" dirty="0" smtClean="0">
                <a:latin typeface="Calibri" panose="020F0502020204030204" pitchFamily="34" charset="0"/>
                <a:cs typeface="Calibri" panose="020F0502020204030204" pitchFamily="34" charset="0"/>
              </a:rPr>
              <a:t>lhůta.</a:t>
            </a:r>
            <a:endParaRPr lang="cs-CZ" altLang="cs-CZ" sz="2800" dirty="0">
              <a:latin typeface="Calibri" panose="020F0502020204030204" pitchFamily="34" charset="0"/>
              <a:cs typeface="Calibri" panose="020F0502020204030204" pitchFamily="34" charset="0"/>
            </a:endParaRPr>
          </a:p>
        </p:txBody>
      </p:sp>
      <p:sp>
        <p:nvSpPr>
          <p:cNvPr id="13" name="Text Box 30"/>
          <p:cNvSpPr txBox="1">
            <a:spLocks noChangeArrowheads="1"/>
          </p:cNvSpPr>
          <p:nvPr/>
        </p:nvSpPr>
        <p:spPr bwMode="auto">
          <a:xfrm>
            <a:off x="1331341" y="5787032"/>
            <a:ext cx="7777163" cy="5222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Rozptyl, rozpětí termínu vyřízení </a:t>
            </a:r>
            <a:r>
              <a:rPr lang="cs-CZ" altLang="cs-CZ" sz="2800" b="1" dirty="0" smtClean="0">
                <a:latin typeface="Calibri" panose="020F0502020204030204" pitchFamily="34" charset="0"/>
                <a:cs typeface="Calibri" panose="020F0502020204030204" pitchFamily="34" charset="0"/>
              </a:rPr>
              <a:t>objednávky.</a:t>
            </a:r>
            <a:endParaRPr lang="cs-CZ" altLang="cs-CZ"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277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87"/>
                                        </p:tgtEl>
                                        <p:attrNameLst>
                                          <p:attrName>style.visibility</p:attrName>
                                        </p:attrNameLst>
                                      </p:cBhvr>
                                      <p:to>
                                        <p:strVal val="visible"/>
                                      </p:to>
                                    </p:set>
                                    <p:animEffect transition="in" filter="fade">
                                      <p:cBhvr>
                                        <p:cTn id="7" dur="500"/>
                                        <p:tgtEl>
                                          <p:spTgt spid="61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171"/>
                                        </p:tgtEl>
                                        <p:attrNameLst>
                                          <p:attrName>style.visibility</p:attrName>
                                        </p:attrNameLst>
                                      </p:cBhvr>
                                      <p:to>
                                        <p:strVal val="visible"/>
                                      </p:to>
                                    </p:set>
                                    <p:animEffect transition="in" filter="wipe(down)">
                                      <p:cBhvr>
                                        <p:cTn id="12" dur="500"/>
                                        <p:tgtEl>
                                          <p:spTgt spid="617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175"/>
                                        </p:tgtEl>
                                        <p:attrNameLst>
                                          <p:attrName>style.visibility</p:attrName>
                                        </p:attrNameLst>
                                      </p:cBhvr>
                                      <p:to>
                                        <p:strVal val="visible"/>
                                      </p:to>
                                    </p:set>
                                    <p:animEffect transition="in" filter="wipe(down)">
                                      <p:cBhvr>
                                        <p:cTn id="15" dur="500"/>
                                        <p:tgtEl>
                                          <p:spTgt spid="61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196"/>
                                        </p:tgtEl>
                                        <p:attrNameLst>
                                          <p:attrName>style.visibility</p:attrName>
                                        </p:attrNameLst>
                                      </p:cBhvr>
                                      <p:to>
                                        <p:strVal val="visible"/>
                                      </p:to>
                                    </p:set>
                                    <p:animEffect transition="in" filter="wipe(down)">
                                      <p:cBhvr>
                                        <p:cTn id="20" dur="500"/>
                                        <p:tgtEl>
                                          <p:spTgt spid="619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197"/>
                                        </p:tgtEl>
                                        <p:attrNameLst>
                                          <p:attrName>style.visibility</p:attrName>
                                        </p:attrNameLst>
                                      </p:cBhvr>
                                      <p:to>
                                        <p:strVal val="visible"/>
                                      </p:to>
                                    </p:set>
                                    <p:animEffect transition="in" filter="wipe(down)">
                                      <p:cBhvr>
                                        <p:cTn id="25" dur="500"/>
                                        <p:tgtEl>
                                          <p:spTgt spid="619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down)">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1" grpId="0" animBg="1"/>
      <p:bldP spid="6175" grpId="0"/>
      <p:bldP spid="6187" grpId="0"/>
      <p:bldP spid="6196" grpId="0" animBg="1"/>
      <p:bldP spid="6197" grpId="0" animBg="1"/>
      <p:bldP spid="10" grpId="0"/>
      <p:bldP spid="11" grpId="0" animBg="1"/>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17" name="Text Box 25"/>
          <p:cNvSpPr txBox="1">
            <a:spLocks noChangeArrowheads="1"/>
          </p:cNvSpPr>
          <p:nvPr/>
        </p:nvSpPr>
        <p:spPr bwMode="auto">
          <a:xfrm>
            <a:off x="683568" y="1176933"/>
            <a:ext cx="5111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2800" b="1" i="1" dirty="0">
                <a:latin typeface="Calibri" panose="020F0502020204030204" pitchFamily="34" charset="0"/>
                <a:cs typeface="Calibri" panose="020F0502020204030204" pitchFamily="34" charset="0"/>
              </a:rPr>
              <a:t> Logistická kritéria</a:t>
            </a:r>
            <a:r>
              <a:rPr lang="cs-CZ" altLang="cs-CZ" sz="2800" dirty="0">
                <a:latin typeface="Calibri" panose="020F0502020204030204" pitchFamily="34" charset="0"/>
                <a:cs typeface="Calibri" panose="020F0502020204030204" pitchFamily="34" charset="0"/>
              </a:rPr>
              <a:t> </a:t>
            </a:r>
            <a:r>
              <a:rPr lang="cs-CZ" altLang="cs-CZ" sz="2800" b="1" i="1" dirty="0">
                <a:latin typeface="Calibri" panose="020F0502020204030204" pitchFamily="34" charset="0"/>
                <a:cs typeface="Calibri" panose="020F0502020204030204" pitchFamily="34" charset="0"/>
              </a:rPr>
              <a:t>:</a:t>
            </a:r>
          </a:p>
        </p:txBody>
      </p:sp>
      <p:sp>
        <p:nvSpPr>
          <p:cNvPr id="33824" name="Text Box 32"/>
          <p:cNvSpPr txBox="1">
            <a:spLocks noChangeArrowheads="1"/>
          </p:cNvSpPr>
          <p:nvPr/>
        </p:nvSpPr>
        <p:spPr bwMode="auto">
          <a:xfrm>
            <a:off x="815088" y="1793287"/>
            <a:ext cx="7777163"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Pružnost v množství a dodacích </a:t>
            </a:r>
            <a:r>
              <a:rPr lang="cs-CZ" altLang="cs-CZ" sz="2800" b="1" dirty="0" smtClean="0">
                <a:latin typeface="Calibri" panose="020F0502020204030204" pitchFamily="34" charset="0"/>
                <a:cs typeface="Calibri" panose="020F0502020204030204" pitchFamily="34" charset="0"/>
              </a:rPr>
              <a:t>termínech.</a:t>
            </a:r>
            <a:endParaRPr lang="cs-CZ" altLang="cs-CZ" sz="2800" dirty="0">
              <a:latin typeface="Calibri" panose="020F0502020204030204" pitchFamily="34" charset="0"/>
              <a:cs typeface="Calibri" panose="020F0502020204030204" pitchFamily="34" charset="0"/>
            </a:endParaRPr>
          </a:p>
        </p:txBody>
      </p:sp>
      <p:sp>
        <p:nvSpPr>
          <p:cNvPr id="33826" name="Text Box 34"/>
          <p:cNvSpPr txBox="1">
            <a:spLocks noChangeArrowheads="1"/>
          </p:cNvSpPr>
          <p:nvPr/>
        </p:nvSpPr>
        <p:spPr bwMode="auto">
          <a:xfrm>
            <a:off x="827285" y="2508687"/>
            <a:ext cx="7777163"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Náročnost na obsluhu, </a:t>
            </a:r>
            <a:r>
              <a:rPr lang="cs-CZ" altLang="cs-CZ" sz="2800" b="1" dirty="0" smtClean="0">
                <a:latin typeface="Calibri" panose="020F0502020204030204" pitchFamily="34" charset="0"/>
                <a:cs typeface="Calibri" panose="020F0502020204030204" pitchFamily="34" charset="0"/>
              </a:rPr>
              <a:t>manipulaci.</a:t>
            </a:r>
            <a:endParaRPr lang="cs-CZ" altLang="cs-CZ" sz="2800" dirty="0">
              <a:latin typeface="Calibri" panose="020F0502020204030204" pitchFamily="34" charset="0"/>
              <a:cs typeface="Calibri" panose="020F0502020204030204" pitchFamily="34" charset="0"/>
            </a:endParaRPr>
          </a:p>
        </p:txBody>
      </p:sp>
      <p:sp>
        <p:nvSpPr>
          <p:cNvPr id="33827" name="Text Box 35"/>
          <p:cNvSpPr txBox="1">
            <a:spLocks noChangeArrowheads="1"/>
          </p:cNvSpPr>
          <p:nvPr/>
        </p:nvSpPr>
        <p:spPr bwMode="auto">
          <a:xfrm>
            <a:off x="827285" y="3224087"/>
            <a:ext cx="7777163" cy="9540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Vhodnost přepravních a manipulačních obalů, formy </a:t>
            </a:r>
            <a:r>
              <a:rPr lang="cs-CZ" altLang="cs-CZ" sz="2800" b="1" dirty="0" smtClean="0">
                <a:latin typeface="Calibri" panose="020F0502020204030204" pitchFamily="34" charset="0"/>
                <a:cs typeface="Calibri" panose="020F0502020204030204" pitchFamily="34" charset="0"/>
              </a:rPr>
              <a:t>dopravy.</a:t>
            </a:r>
            <a:endParaRPr lang="cs-CZ" altLang="cs-CZ" sz="2800" dirty="0">
              <a:latin typeface="Calibri" panose="020F0502020204030204" pitchFamily="34" charset="0"/>
              <a:cs typeface="Calibri" panose="020F0502020204030204" pitchFamily="34" charset="0"/>
            </a:endParaRPr>
          </a:p>
        </p:txBody>
      </p:sp>
      <p:sp>
        <p:nvSpPr>
          <p:cNvPr id="33829" name="Text Box 37"/>
          <p:cNvSpPr txBox="1">
            <a:spLocks noChangeArrowheads="1"/>
          </p:cNvSpPr>
          <p:nvPr/>
        </p:nvSpPr>
        <p:spPr bwMode="auto">
          <a:xfrm>
            <a:off x="827285" y="4371288"/>
            <a:ext cx="7777163" cy="5238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Schopnost </a:t>
            </a:r>
            <a:r>
              <a:rPr lang="cs-CZ" altLang="cs-CZ" sz="2800" b="1" dirty="0" err="1">
                <a:latin typeface="Calibri" panose="020F0502020204030204" pitchFamily="34" charset="0"/>
                <a:cs typeface="Calibri" panose="020F0502020204030204" pitchFamily="34" charset="0"/>
              </a:rPr>
              <a:t>JiT</a:t>
            </a:r>
            <a:r>
              <a:rPr lang="cs-CZ" altLang="cs-CZ" sz="2800" b="1" dirty="0">
                <a:latin typeface="Calibri" panose="020F0502020204030204" pitchFamily="34" charset="0"/>
                <a:cs typeface="Calibri" panose="020F0502020204030204" pitchFamily="34" charset="0"/>
              </a:rPr>
              <a:t> </a:t>
            </a:r>
            <a:r>
              <a:rPr lang="cs-CZ" altLang="cs-CZ" sz="2800" b="1" dirty="0" smtClean="0">
                <a:latin typeface="Calibri" panose="020F0502020204030204" pitchFamily="34" charset="0"/>
                <a:cs typeface="Calibri" panose="020F0502020204030204" pitchFamily="34" charset="0"/>
              </a:rPr>
              <a:t>dodávky.</a:t>
            </a:r>
            <a:endParaRPr lang="cs-CZ" altLang="cs-CZ" sz="2800" dirty="0">
              <a:latin typeface="Calibri" panose="020F0502020204030204" pitchFamily="34" charset="0"/>
              <a:cs typeface="Calibri" panose="020F0502020204030204" pitchFamily="34" charset="0"/>
            </a:endParaRPr>
          </a:p>
        </p:txBody>
      </p:sp>
      <p:sp>
        <p:nvSpPr>
          <p:cNvPr id="33830" name="Text Box 38"/>
          <p:cNvSpPr txBox="1">
            <a:spLocks noChangeArrowheads="1"/>
          </p:cNvSpPr>
          <p:nvPr/>
        </p:nvSpPr>
        <p:spPr bwMode="auto">
          <a:xfrm>
            <a:off x="827285" y="5088276"/>
            <a:ext cx="7777163" cy="5238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Služby po </a:t>
            </a:r>
            <a:r>
              <a:rPr lang="cs-CZ" altLang="cs-CZ" sz="2800" b="1" dirty="0" smtClean="0">
                <a:latin typeface="Calibri" panose="020F0502020204030204" pitchFamily="34" charset="0"/>
                <a:cs typeface="Calibri" panose="020F0502020204030204" pitchFamily="34" charset="0"/>
              </a:rPr>
              <a:t>dodávce.</a:t>
            </a:r>
            <a:endParaRPr lang="cs-CZ" altLang="cs-CZ" sz="2800" dirty="0">
              <a:latin typeface="Calibri" panose="020F0502020204030204" pitchFamily="34" charset="0"/>
              <a:cs typeface="Calibri" panose="020F0502020204030204" pitchFamily="34" charset="0"/>
            </a:endParaRPr>
          </a:p>
        </p:txBody>
      </p:sp>
      <p:sp>
        <p:nvSpPr>
          <p:cNvPr id="33831" name="Text Box 39"/>
          <p:cNvSpPr txBox="1">
            <a:spLocks noChangeArrowheads="1"/>
          </p:cNvSpPr>
          <p:nvPr/>
        </p:nvSpPr>
        <p:spPr bwMode="auto">
          <a:xfrm>
            <a:off x="827285" y="5805264"/>
            <a:ext cx="6192838" cy="5222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Komunikační schopnosti, </a:t>
            </a:r>
            <a:r>
              <a:rPr lang="cs-CZ" altLang="cs-CZ" sz="2800" b="1" dirty="0" smtClean="0">
                <a:latin typeface="Calibri" panose="020F0502020204030204" pitchFamily="34" charset="0"/>
                <a:cs typeface="Calibri" panose="020F0502020204030204" pitchFamily="34" charset="0"/>
              </a:rPr>
              <a:t>EDI.</a:t>
            </a:r>
            <a:endParaRPr lang="cs-CZ" altLang="cs-CZ" sz="2800" dirty="0">
              <a:latin typeface="Calibri" panose="020F0502020204030204" pitchFamily="34" charset="0"/>
              <a:cs typeface="Calibri" panose="020F0502020204030204" pitchFamily="34" charset="0"/>
            </a:endParaRPr>
          </a:p>
        </p:txBody>
      </p:sp>
      <p:sp>
        <p:nvSpPr>
          <p:cNvPr id="13" name="Text Box 43"/>
          <p:cNvSpPr txBox="1">
            <a:spLocks noChangeArrowheads="1"/>
          </p:cNvSpPr>
          <p:nvPr/>
        </p:nvSpPr>
        <p:spPr bwMode="auto">
          <a:xfrm>
            <a:off x="323503" y="467961"/>
            <a:ext cx="5112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b="1" dirty="0">
                <a:latin typeface="Calibri" panose="020F0502020204030204" pitchFamily="34" charset="0"/>
                <a:cs typeface="Calibri" panose="020F0502020204030204" pitchFamily="34" charset="0"/>
              </a:rPr>
              <a:t>   Kritéria výběru dodavatelů</a:t>
            </a:r>
          </a:p>
        </p:txBody>
      </p:sp>
    </p:spTree>
    <p:extLst>
      <p:ext uri="{BB962C8B-B14F-4D97-AF65-F5344CB8AC3E}">
        <p14:creationId xmlns:p14="http://schemas.microsoft.com/office/powerpoint/2010/main" val="3760812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3824"/>
                                        </p:tgtEl>
                                        <p:attrNameLst>
                                          <p:attrName>style.visibility</p:attrName>
                                        </p:attrNameLst>
                                      </p:cBhvr>
                                      <p:to>
                                        <p:strVal val="visible"/>
                                      </p:to>
                                    </p:set>
                                    <p:animEffect transition="in" filter="wipe(down)">
                                      <p:cBhvr>
                                        <p:cTn id="13" dur="500"/>
                                        <p:tgtEl>
                                          <p:spTgt spid="338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817"/>
                                        </p:tgtEl>
                                        <p:attrNameLst>
                                          <p:attrName>style.visibility</p:attrName>
                                        </p:attrNameLst>
                                      </p:cBhvr>
                                      <p:to>
                                        <p:strVal val="visible"/>
                                      </p:to>
                                    </p:set>
                                    <p:animEffect transition="in" filter="wipe(down)">
                                      <p:cBhvr>
                                        <p:cTn id="16" dur="500"/>
                                        <p:tgtEl>
                                          <p:spTgt spid="338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826"/>
                                        </p:tgtEl>
                                        <p:attrNameLst>
                                          <p:attrName>style.visibility</p:attrName>
                                        </p:attrNameLst>
                                      </p:cBhvr>
                                      <p:to>
                                        <p:strVal val="visible"/>
                                      </p:to>
                                    </p:set>
                                    <p:animEffect transition="in" filter="wipe(down)">
                                      <p:cBhvr>
                                        <p:cTn id="21" dur="500"/>
                                        <p:tgtEl>
                                          <p:spTgt spid="338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3827"/>
                                        </p:tgtEl>
                                        <p:attrNameLst>
                                          <p:attrName>style.visibility</p:attrName>
                                        </p:attrNameLst>
                                      </p:cBhvr>
                                      <p:to>
                                        <p:strVal val="visible"/>
                                      </p:to>
                                    </p:set>
                                    <p:animEffect transition="in" filter="wipe(down)">
                                      <p:cBhvr>
                                        <p:cTn id="26" dur="500"/>
                                        <p:tgtEl>
                                          <p:spTgt spid="3382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829"/>
                                        </p:tgtEl>
                                        <p:attrNameLst>
                                          <p:attrName>style.visibility</p:attrName>
                                        </p:attrNameLst>
                                      </p:cBhvr>
                                      <p:to>
                                        <p:strVal val="visible"/>
                                      </p:to>
                                    </p:set>
                                    <p:animEffect transition="in" filter="wipe(down)">
                                      <p:cBhvr>
                                        <p:cTn id="31" dur="500"/>
                                        <p:tgtEl>
                                          <p:spTgt spid="3382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3830"/>
                                        </p:tgtEl>
                                        <p:attrNameLst>
                                          <p:attrName>style.visibility</p:attrName>
                                        </p:attrNameLst>
                                      </p:cBhvr>
                                      <p:to>
                                        <p:strVal val="visible"/>
                                      </p:to>
                                    </p:set>
                                    <p:animEffect transition="in" filter="wipe(down)">
                                      <p:cBhvr>
                                        <p:cTn id="36" dur="500"/>
                                        <p:tgtEl>
                                          <p:spTgt spid="3383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3831"/>
                                        </p:tgtEl>
                                        <p:attrNameLst>
                                          <p:attrName>style.visibility</p:attrName>
                                        </p:attrNameLst>
                                      </p:cBhvr>
                                      <p:to>
                                        <p:strVal val="visible"/>
                                      </p:to>
                                    </p:set>
                                    <p:animEffect transition="in" filter="wipe(down)">
                                      <p:cBhvr>
                                        <p:cTn id="41" dur="500"/>
                                        <p:tgtEl>
                                          <p:spTgt spid="33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17" grpId="0"/>
      <p:bldP spid="33824" grpId="0" animBg="1"/>
      <p:bldP spid="33826" grpId="0" animBg="1"/>
      <p:bldP spid="33827" grpId="0" animBg="1"/>
      <p:bldP spid="33829" grpId="0" animBg="1"/>
      <p:bldP spid="33830" grpId="0" animBg="1"/>
      <p:bldP spid="33831" grpId="0" animBg="1"/>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Text Box 13"/>
          <p:cNvSpPr txBox="1">
            <a:spLocks noChangeArrowheads="1"/>
          </p:cNvSpPr>
          <p:nvPr/>
        </p:nvSpPr>
        <p:spPr bwMode="auto">
          <a:xfrm>
            <a:off x="1006475" y="1403350"/>
            <a:ext cx="48609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2800" b="1" i="1" dirty="0">
                <a:latin typeface="Calibri" panose="020F0502020204030204" pitchFamily="34" charset="0"/>
                <a:cs typeface="Calibri" panose="020F0502020204030204" pitchFamily="34" charset="0"/>
              </a:rPr>
              <a:t> Kvalitativní kritéria:</a:t>
            </a:r>
            <a:r>
              <a:rPr lang="cs-CZ" altLang="cs-CZ" sz="2800" dirty="0">
                <a:latin typeface="Calibri" panose="020F0502020204030204" pitchFamily="34" charset="0"/>
                <a:cs typeface="Calibri" panose="020F0502020204030204" pitchFamily="34" charset="0"/>
              </a:rPr>
              <a:t> </a:t>
            </a:r>
            <a:endParaRPr lang="cs-CZ" altLang="cs-CZ" sz="2800" b="1" i="1" dirty="0">
              <a:latin typeface="Calibri" panose="020F0502020204030204" pitchFamily="34" charset="0"/>
              <a:cs typeface="Calibri" panose="020F0502020204030204" pitchFamily="34" charset="0"/>
            </a:endParaRPr>
          </a:p>
        </p:txBody>
      </p:sp>
      <p:sp>
        <p:nvSpPr>
          <p:cNvPr id="39951" name="Text Box 15"/>
          <p:cNvSpPr txBox="1">
            <a:spLocks noChangeArrowheads="1"/>
          </p:cNvSpPr>
          <p:nvPr/>
        </p:nvSpPr>
        <p:spPr bwMode="auto">
          <a:xfrm>
            <a:off x="1258888" y="2012950"/>
            <a:ext cx="7416800" cy="5238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Úroveň parametrů kvality dodávaných </a:t>
            </a:r>
            <a:r>
              <a:rPr lang="cs-CZ" altLang="cs-CZ" sz="2800" b="1" dirty="0" smtClean="0">
                <a:latin typeface="Calibri" panose="020F0502020204030204" pitchFamily="34" charset="0"/>
                <a:cs typeface="Calibri" panose="020F0502020204030204" pitchFamily="34" charset="0"/>
              </a:rPr>
              <a:t>výrobků.</a:t>
            </a:r>
            <a:endParaRPr lang="cs-CZ" altLang="cs-CZ" sz="2800" dirty="0">
              <a:latin typeface="Calibri" panose="020F0502020204030204" pitchFamily="34" charset="0"/>
              <a:cs typeface="Calibri" panose="020F0502020204030204" pitchFamily="34" charset="0"/>
            </a:endParaRPr>
          </a:p>
        </p:txBody>
      </p:sp>
      <p:sp>
        <p:nvSpPr>
          <p:cNvPr id="39952" name="Text Box 16"/>
          <p:cNvSpPr txBox="1">
            <a:spLocks noChangeArrowheads="1"/>
          </p:cNvSpPr>
          <p:nvPr/>
        </p:nvSpPr>
        <p:spPr bwMode="auto">
          <a:xfrm>
            <a:off x="1258888" y="2758157"/>
            <a:ext cx="6192837" cy="5238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Držitel norem </a:t>
            </a:r>
            <a:r>
              <a:rPr lang="cs-CZ" altLang="cs-CZ" sz="2800" b="1" dirty="0" smtClean="0">
                <a:latin typeface="Calibri" panose="020F0502020204030204" pitchFamily="34" charset="0"/>
                <a:cs typeface="Calibri" panose="020F0502020204030204" pitchFamily="34" charset="0"/>
              </a:rPr>
              <a:t>ISO.</a:t>
            </a:r>
            <a:endParaRPr lang="cs-CZ" altLang="cs-CZ" sz="2800" dirty="0">
              <a:latin typeface="Calibri" panose="020F0502020204030204" pitchFamily="34" charset="0"/>
              <a:cs typeface="Calibri" panose="020F0502020204030204" pitchFamily="34" charset="0"/>
            </a:endParaRPr>
          </a:p>
        </p:txBody>
      </p:sp>
      <p:sp>
        <p:nvSpPr>
          <p:cNvPr id="39966" name="Text Box 30"/>
          <p:cNvSpPr txBox="1">
            <a:spLocks noChangeArrowheads="1"/>
          </p:cNvSpPr>
          <p:nvPr/>
        </p:nvSpPr>
        <p:spPr bwMode="auto">
          <a:xfrm>
            <a:off x="1258888" y="3503364"/>
            <a:ext cx="6985000" cy="9540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Výrobní zařízení, jeho stav a systém údržby, počet </a:t>
            </a:r>
            <a:r>
              <a:rPr lang="cs-CZ" altLang="cs-CZ" sz="2800" b="1" dirty="0" smtClean="0">
                <a:latin typeface="Calibri" panose="020F0502020204030204" pitchFamily="34" charset="0"/>
                <a:cs typeface="Calibri" panose="020F0502020204030204" pitchFamily="34" charset="0"/>
              </a:rPr>
              <a:t>linek.          </a:t>
            </a:r>
            <a:endParaRPr lang="cs-CZ" altLang="cs-CZ" sz="2800" dirty="0">
              <a:latin typeface="Calibri" panose="020F0502020204030204" pitchFamily="34" charset="0"/>
              <a:cs typeface="Calibri" panose="020F0502020204030204" pitchFamily="34" charset="0"/>
            </a:endParaRPr>
          </a:p>
        </p:txBody>
      </p:sp>
      <p:sp>
        <p:nvSpPr>
          <p:cNvPr id="39967" name="Text Box 31"/>
          <p:cNvSpPr txBox="1">
            <a:spLocks noChangeArrowheads="1"/>
          </p:cNvSpPr>
          <p:nvPr/>
        </p:nvSpPr>
        <p:spPr bwMode="auto">
          <a:xfrm>
            <a:off x="1258888" y="4678783"/>
            <a:ext cx="6192837"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Systém řízení </a:t>
            </a:r>
            <a:r>
              <a:rPr lang="cs-CZ" altLang="cs-CZ" sz="2800" b="1" dirty="0" smtClean="0">
                <a:latin typeface="Calibri" panose="020F0502020204030204" pitchFamily="34" charset="0"/>
                <a:cs typeface="Calibri" panose="020F0502020204030204" pitchFamily="34" charset="0"/>
              </a:rPr>
              <a:t>jakosti.</a:t>
            </a:r>
            <a:endParaRPr lang="cs-CZ" altLang="cs-CZ" sz="2800" dirty="0">
              <a:latin typeface="Calibri" panose="020F0502020204030204" pitchFamily="34" charset="0"/>
              <a:cs typeface="Calibri" panose="020F0502020204030204" pitchFamily="34" charset="0"/>
            </a:endParaRPr>
          </a:p>
        </p:txBody>
      </p:sp>
      <p:sp>
        <p:nvSpPr>
          <p:cNvPr id="39969" name="Text Box 33"/>
          <p:cNvSpPr txBox="1">
            <a:spLocks noChangeArrowheads="1"/>
          </p:cNvSpPr>
          <p:nvPr/>
        </p:nvSpPr>
        <p:spPr bwMode="auto">
          <a:xfrm>
            <a:off x="1285734" y="5422400"/>
            <a:ext cx="6192837" cy="523875"/>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Kvalifikace </a:t>
            </a:r>
            <a:r>
              <a:rPr lang="cs-CZ" altLang="cs-CZ" sz="2800" b="1" dirty="0" smtClean="0">
                <a:latin typeface="Calibri" panose="020F0502020204030204" pitchFamily="34" charset="0"/>
                <a:cs typeface="Calibri" panose="020F0502020204030204" pitchFamily="34" charset="0"/>
              </a:rPr>
              <a:t>pracovníků.</a:t>
            </a:r>
            <a:endParaRPr lang="cs-CZ" altLang="cs-CZ" sz="2800" b="1" dirty="0">
              <a:latin typeface="Calibri" panose="020F0502020204030204" pitchFamily="34" charset="0"/>
              <a:cs typeface="Calibri" panose="020F0502020204030204" pitchFamily="34" charset="0"/>
            </a:endParaRPr>
          </a:p>
        </p:txBody>
      </p:sp>
      <p:sp>
        <p:nvSpPr>
          <p:cNvPr id="9" name="Text Box 43"/>
          <p:cNvSpPr txBox="1">
            <a:spLocks noChangeArrowheads="1"/>
          </p:cNvSpPr>
          <p:nvPr/>
        </p:nvSpPr>
        <p:spPr bwMode="auto">
          <a:xfrm>
            <a:off x="467544" y="534423"/>
            <a:ext cx="5112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b="1" dirty="0">
                <a:latin typeface="Calibri" panose="020F0502020204030204" pitchFamily="34" charset="0"/>
                <a:cs typeface="Calibri" panose="020F0502020204030204" pitchFamily="34" charset="0"/>
              </a:rPr>
              <a:t>   Kritéria výběru dodavatelů</a:t>
            </a:r>
          </a:p>
        </p:txBody>
      </p:sp>
    </p:spTree>
    <p:extLst>
      <p:ext uri="{BB962C8B-B14F-4D97-AF65-F5344CB8AC3E}">
        <p14:creationId xmlns:p14="http://schemas.microsoft.com/office/powerpoint/2010/main" val="329778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9951"/>
                                        </p:tgtEl>
                                        <p:attrNameLst>
                                          <p:attrName>style.visibility</p:attrName>
                                        </p:attrNameLst>
                                      </p:cBhvr>
                                      <p:to>
                                        <p:strVal val="visible"/>
                                      </p:to>
                                    </p:set>
                                    <p:animEffect transition="in" filter="wipe(down)">
                                      <p:cBhvr>
                                        <p:cTn id="13" dur="500"/>
                                        <p:tgtEl>
                                          <p:spTgt spid="3995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9949"/>
                                        </p:tgtEl>
                                        <p:attrNameLst>
                                          <p:attrName>style.visibility</p:attrName>
                                        </p:attrNameLst>
                                      </p:cBhvr>
                                      <p:to>
                                        <p:strVal val="visible"/>
                                      </p:to>
                                    </p:set>
                                    <p:animEffect transition="in" filter="wipe(down)">
                                      <p:cBhvr>
                                        <p:cTn id="16" dur="500"/>
                                        <p:tgtEl>
                                          <p:spTgt spid="3994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952"/>
                                        </p:tgtEl>
                                        <p:attrNameLst>
                                          <p:attrName>style.visibility</p:attrName>
                                        </p:attrNameLst>
                                      </p:cBhvr>
                                      <p:to>
                                        <p:strVal val="visible"/>
                                      </p:to>
                                    </p:set>
                                    <p:animEffect transition="in" filter="wipe(down)">
                                      <p:cBhvr>
                                        <p:cTn id="21" dur="500"/>
                                        <p:tgtEl>
                                          <p:spTgt spid="399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9966"/>
                                        </p:tgtEl>
                                        <p:attrNameLst>
                                          <p:attrName>style.visibility</p:attrName>
                                        </p:attrNameLst>
                                      </p:cBhvr>
                                      <p:to>
                                        <p:strVal val="visible"/>
                                      </p:to>
                                    </p:set>
                                    <p:animEffect transition="in" filter="wipe(down)">
                                      <p:cBhvr>
                                        <p:cTn id="26" dur="500"/>
                                        <p:tgtEl>
                                          <p:spTgt spid="3996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9967"/>
                                        </p:tgtEl>
                                        <p:attrNameLst>
                                          <p:attrName>style.visibility</p:attrName>
                                        </p:attrNameLst>
                                      </p:cBhvr>
                                      <p:to>
                                        <p:strVal val="visible"/>
                                      </p:to>
                                    </p:set>
                                    <p:animEffect transition="in" filter="wipe(down)">
                                      <p:cBhvr>
                                        <p:cTn id="31" dur="500"/>
                                        <p:tgtEl>
                                          <p:spTgt spid="3996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9969"/>
                                        </p:tgtEl>
                                        <p:attrNameLst>
                                          <p:attrName>style.visibility</p:attrName>
                                        </p:attrNameLst>
                                      </p:cBhvr>
                                      <p:to>
                                        <p:strVal val="visible"/>
                                      </p:to>
                                    </p:set>
                                    <p:animEffect transition="in" filter="wipe(down)">
                                      <p:cBhvr>
                                        <p:cTn id="36" dur="500"/>
                                        <p:tgtEl>
                                          <p:spTgt spid="399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p:bldP spid="39951" grpId="0" animBg="1"/>
      <p:bldP spid="39952" grpId="0" animBg="1"/>
      <p:bldP spid="39966" grpId="0" animBg="1"/>
      <p:bldP spid="39967" grpId="0" animBg="1"/>
      <p:bldP spid="39969" grpId="0" animBg="1"/>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53" name="Text Box 13"/>
          <p:cNvSpPr txBox="1">
            <a:spLocks noChangeArrowheads="1"/>
          </p:cNvSpPr>
          <p:nvPr/>
        </p:nvSpPr>
        <p:spPr bwMode="auto">
          <a:xfrm>
            <a:off x="755576" y="1335881"/>
            <a:ext cx="77755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pPr>
            <a:r>
              <a:rPr lang="cs-CZ" altLang="cs-CZ" sz="2800" b="1" i="1" dirty="0">
                <a:latin typeface="Calibri" panose="020F0502020204030204" pitchFamily="34" charset="0"/>
                <a:cs typeface="Calibri" panose="020F0502020204030204" pitchFamily="34" charset="0"/>
              </a:rPr>
              <a:t>   Kritéria perspektivnosti dodavatele:</a:t>
            </a:r>
          </a:p>
        </p:txBody>
      </p:sp>
      <p:sp>
        <p:nvSpPr>
          <p:cNvPr id="35861" name="Text Box 21"/>
          <p:cNvSpPr txBox="1">
            <a:spLocks noChangeArrowheads="1"/>
          </p:cNvSpPr>
          <p:nvPr/>
        </p:nvSpPr>
        <p:spPr bwMode="auto">
          <a:xfrm>
            <a:off x="1072287" y="2041982"/>
            <a:ext cx="6335712"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Výsledky hospodaření a jejich </a:t>
            </a:r>
            <a:r>
              <a:rPr lang="cs-CZ" altLang="cs-CZ" sz="2800" b="1" dirty="0" smtClean="0">
                <a:latin typeface="Calibri" panose="020F0502020204030204" pitchFamily="34" charset="0"/>
                <a:cs typeface="Calibri" panose="020F0502020204030204" pitchFamily="34" charset="0"/>
              </a:rPr>
              <a:t>vývoj.</a:t>
            </a:r>
            <a:endParaRPr lang="cs-CZ" altLang="cs-CZ" sz="2800" dirty="0">
              <a:latin typeface="Calibri" panose="020F0502020204030204" pitchFamily="34" charset="0"/>
              <a:cs typeface="Calibri" panose="020F0502020204030204" pitchFamily="34" charset="0"/>
            </a:endParaRPr>
          </a:p>
        </p:txBody>
      </p:sp>
      <p:sp>
        <p:nvSpPr>
          <p:cNvPr id="35862" name="Text Box 22"/>
          <p:cNvSpPr txBox="1">
            <a:spLocks noChangeArrowheads="1"/>
          </p:cNvSpPr>
          <p:nvPr/>
        </p:nvSpPr>
        <p:spPr bwMode="auto">
          <a:xfrm>
            <a:off x="1072287" y="2762002"/>
            <a:ext cx="6335712" cy="522288"/>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Podíl na </a:t>
            </a:r>
            <a:r>
              <a:rPr lang="cs-CZ" altLang="cs-CZ" sz="2800" b="1" dirty="0" smtClean="0">
                <a:latin typeface="Calibri" panose="020F0502020204030204" pitchFamily="34" charset="0"/>
                <a:cs typeface="Calibri" panose="020F0502020204030204" pitchFamily="34" charset="0"/>
              </a:rPr>
              <a:t>trhu.</a:t>
            </a:r>
            <a:endParaRPr lang="cs-CZ" altLang="cs-CZ" sz="2800" dirty="0">
              <a:latin typeface="Calibri" panose="020F0502020204030204" pitchFamily="34" charset="0"/>
              <a:cs typeface="Calibri" panose="020F0502020204030204" pitchFamily="34" charset="0"/>
            </a:endParaRPr>
          </a:p>
        </p:txBody>
      </p:sp>
      <p:sp>
        <p:nvSpPr>
          <p:cNvPr id="35863" name="Text Box 23"/>
          <p:cNvSpPr txBox="1">
            <a:spLocks noChangeArrowheads="1"/>
          </p:cNvSpPr>
          <p:nvPr/>
        </p:nvSpPr>
        <p:spPr bwMode="auto">
          <a:xfrm>
            <a:off x="1072287" y="3482023"/>
            <a:ext cx="6335712"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Vlastní výzkum a </a:t>
            </a:r>
            <a:r>
              <a:rPr lang="cs-CZ" altLang="cs-CZ" sz="2800" b="1" dirty="0" smtClean="0">
                <a:latin typeface="Calibri" panose="020F0502020204030204" pitchFamily="34" charset="0"/>
                <a:cs typeface="Calibri" panose="020F0502020204030204" pitchFamily="34" charset="0"/>
              </a:rPr>
              <a:t>vývoj.</a:t>
            </a:r>
            <a:endParaRPr lang="cs-CZ" altLang="cs-CZ" sz="2800" dirty="0">
              <a:latin typeface="Calibri" panose="020F0502020204030204" pitchFamily="34" charset="0"/>
              <a:cs typeface="Calibri" panose="020F0502020204030204" pitchFamily="34" charset="0"/>
            </a:endParaRPr>
          </a:p>
        </p:txBody>
      </p:sp>
      <p:sp>
        <p:nvSpPr>
          <p:cNvPr id="35864" name="Text Box 24"/>
          <p:cNvSpPr txBox="1">
            <a:spLocks noChangeArrowheads="1"/>
          </p:cNvSpPr>
          <p:nvPr/>
        </p:nvSpPr>
        <p:spPr bwMode="auto">
          <a:xfrm>
            <a:off x="1072287" y="4202043"/>
            <a:ext cx="6335712"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Zájem o užší </a:t>
            </a:r>
            <a:r>
              <a:rPr lang="cs-CZ" altLang="cs-CZ" sz="2800" b="1" dirty="0" smtClean="0">
                <a:latin typeface="Calibri" panose="020F0502020204030204" pitchFamily="34" charset="0"/>
                <a:cs typeface="Calibri" panose="020F0502020204030204" pitchFamily="34" charset="0"/>
              </a:rPr>
              <a:t>spolupráci.</a:t>
            </a:r>
            <a:endParaRPr lang="cs-CZ" altLang="cs-CZ" sz="2800" dirty="0">
              <a:latin typeface="Calibri" panose="020F0502020204030204" pitchFamily="34" charset="0"/>
              <a:cs typeface="Calibri" panose="020F0502020204030204" pitchFamily="34" charset="0"/>
            </a:endParaRPr>
          </a:p>
        </p:txBody>
      </p:sp>
      <p:sp>
        <p:nvSpPr>
          <p:cNvPr id="35865" name="Text Box 25"/>
          <p:cNvSpPr txBox="1">
            <a:spLocks noChangeArrowheads="1"/>
          </p:cNvSpPr>
          <p:nvPr/>
        </p:nvSpPr>
        <p:spPr bwMode="auto">
          <a:xfrm>
            <a:off x="1072287" y="4922063"/>
            <a:ext cx="6335712" cy="522287"/>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Úroveň řízení </a:t>
            </a:r>
            <a:r>
              <a:rPr lang="cs-CZ" altLang="cs-CZ" sz="2800" b="1" dirty="0" smtClean="0">
                <a:latin typeface="Calibri" panose="020F0502020204030204" pitchFamily="34" charset="0"/>
                <a:cs typeface="Calibri" panose="020F0502020204030204" pitchFamily="34" charset="0"/>
              </a:rPr>
              <a:t>firmy.</a:t>
            </a:r>
            <a:endParaRPr lang="cs-CZ" altLang="cs-CZ" sz="2800" b="1" dirty="0">
              <a:latin typeface="Calibri" panose="020F0502020204030204" pitchFamily="34" charset="0"/>
              <a:cs typeface="Calibri" panose="020F0502020204030204" pitchFamily="34" charset="0"/>
            </a:endParaRPr>
          </a:p>
        </p:txBody>
      </p:sp>
      <p:sp>
        <p:nvSpPr>
          <p:cNvPr id="35866" name="Text Box 26"/>
          <p:cNvSpPr txBox="1">
            <a:spLocks noChangeArrowheads="1"/>
          </p:cNvSpPr>
          <p:nvPr/>
        </p:nvSpPr>
        <p:spPr bwMode="auto">
          <a:xfrm>
            <a:off x="1043608" y="5642084"/>
            <a:ext cx="6335712" cy="52322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Zlepšování úrovně podnikových </a:t>
            </a:r>
            <a:r>
              <a:rPr lang="cs-CZ" altLang="cs-CZ" sz="2800" b="1" dirty="0" smtClean="0">
                <a:latin typeface="Calibri" panose="020F0502020204030204" pitchFamily="34" charset="0"/>
                <a:cs typeface="Calibri" panose="020F0502020204030204" pitchFamily="34" charset="0"/>
              </a:rPr>
              <a:t>činností</a:t>
            </a:r>
            <a:r>
              <a:rPr lang="cs-CZ" altLang="cs-CZ" sz="2800" dirty="0" smtClean="0">
                <a:latin typeface="Calibri" panose="020F0502020204030204" pitchFamily="34" charset="0"/>
                <a:cs typeface="Calibri" panose="020F0502020204030204" pitchFamily="34" charset="0"/>
              </a:rPr>
              <a:t>.</a:t>
            </a:r>
            <a:endParaRPr lang="cs-CZ" altLang="cs-CZ" sz="2800" dirty="0">
              <a:latin typeface="Calibri" panose="020F0502020204030204" pitchFamily="34" charset="0"/>
              <a:cs typeface="Calibri" panose="020F0502020204030204" pitchFamily="34" charset="0"/>
            </a:endParaRPr>
          </a:p>
        </p:txBody>
      </p:sp>
      <p:sp>
        <p:nvSpPr>
          <p:cNvPr id="10" name="Text Box 43"/>
          <p:cNvSpPr txBox="1">
            <a:spLocks noChangeArrowheads="1"/>
          </p:cNvSpPr>
          <p:nvPr/>
        </p:nvSpPr>
        <p:spPr bwMode="auto">
          <a:xfrm>
            <a:off x="467544" y="534423"/>
            <a:ext cx="511259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b="1" dirty="0">
                <a:latin typeface="Calibri" panose="020F0502020204030204" pitchFamily="34" charset="0"/>
                <a:cs typeface="Calibri" panose="020F0502020204030204" pitchFamily="34" charset="0"/>
              </a:rPr>
              <a:t>   Kritéria výběru dodavatelů</a:t>
            </a:r>
          </a:p>
        </p:txBody>
      </p:sp>
    </p:spTree>
    <p:extLst>
      <p:ext uri="{BB962C8B-B14F-4D97-AF65-F5344CB8AC3E}">
        <p14:creationId xmlns:p14="http://schemas.microsoft.com/office/powerpoint/2010/main" val="986995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5853"/>
                                        </p:tgtEl>
                                        <p:attrNameLst>
                                          <p:attrName>style.visibility</p:attrName>
                                        </p:attrNameLst>
                                      </p:cBhvr>
                                      <p:to>
                                        <p:strVal val="visible"/>
                                      </p:to>
                                    </p:set>
                                    <p:animEffect transition="in" filter="wipe(down)">
                                      <p:cBhvr>
                                        <p:cTn id="13" dur="500"/>
                                        <p:tgtEl>
                                          <p:spTgt spid="3585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5861"/>
                                        </p:tgtEl>
                                        <p:attrNameLst>
                                          <p:attrName>style.visibility</p:attrName>
                                        </p:attrNameLst>
                                      </p:cBhvr>
                                      <p:to>
                                        <p:strVal val="visible"/>
                                      </p:to>
                                    </p:set>
                                    <p:animEffect transition="in" filter="wipe(down)">
                                      <p:cBhvr>
                                        <p:cTn id="18" dur="500"/>
                                        <p:tgtEl>
                                          <p:spTgt spid="358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5862"/>
                                        </p:tgtEl>
                                        <p:attrNameLst>
                                          <p:attrName>style.visibility</p:attrName>
                                        </p:attrNameLst>
                                      </p:cBhvr>
                                      <p:to>
                                        <p:strVal val="visible"/>
                                      </p:to>
                                    </p:set>
                                    <p:animEffect transition="in" filter="wipe(down)">
                                      <p:cBhvr>
                                        <p:cTn id="23" dur="500"/>
                                        <p:tgtEl>
                                          <p:spTgt spid="3586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863"/>
                                        </p:tgtEl>
                                        <p:attrNameLst>
                                          <p:attrName>style.visibility</p:attrName>
                                        </p:attrNameLst>
                                      </p:cBhvr>
                                      <p:to>
                                        <p:strVal val="visible"/>
                                      </p:to>
                                    </p:set>
                                    <p:animEffect transition="in" filter="wipe(down)">
                                      <p:cBhvr>
                                        <p:cTn id="28" dur="500"/>
                                        <p:tgtEl>
                                          <p:spTgt spid="3586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5864"/>
                                        </p:tgtEl>
                                        <p:attrNameLst>
                                          <p:attrName>style.visibility</p:attrName>
                                        </p:attrNameLst>
                                      </p:cBhvr>
                                      <p:to>
                                        <p:strVal val="visible"/>
                                      </p:to>
                                    </p:set>
                                    <p:animEffect transition="in" filter="wipe(down)">
                                      <p:cBhvr>
                                        <p:cTn id="33" dur="500"/>
                                        <p:tgtEl>
                                          <p:spTgt spid="3586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5865"/>
                                        </p:tgtEl>
                                        <p:attrNameLst>
                                          <p:attrName>style.visibility</p:attrName>
                                        </p:attrNameLst>
                                      </p:cBhvr>
                                      <p:to>
                                        <p:strVal val="visible"/>
                                      </p:to>
                                    </p:set>
                                    <p:animEffect transition="in" filter="wipe(down)">
                                      <p:cBhvr>
                                        <p:cTn id="38" dur="500"/>
                                        <p:tgtEl>
                                          <p:spTgt spid="3586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5866"/>
                                        </p:tgtEl>
                                        <p:attrNameLst>
                                          <p:attrName>style.visibility</p:attrName>
                                        </p:attrNameLst>
                                      </p:cBhvr>
                                      <p:to>
                                        <p:strVal val="visible"/>
                                      </p:to>
                                    </p:set>
                                    <p:animEffect transition="in" filter="wipe(down)">
                                      <p:cBhvr>
                                        <p:cTn id="43" dur="500"/>
                                        <p:tgtEl>
                                          <p:spTgt spid="35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p:bldP spid="35861" grpId="0" animBg="1"/>
      <p:bldP spid="35862" grpId="0" animBg="1"/>
      <p:bldP spid="35863" grpId="0" animBg="1"/>
      <p:bldP spid="35864" grpId="0" animBg="1"/>
      <p:bldP spid="35865" grpId="0" animBg="1"/>
      <p:bldP spid="35866"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0" name="Rectangle 14"/>
          <p:cNvSpPr>
            <a:spLocks noChangeArrowheads="1"/>
          </p:cNvSpPr>
          <p:nvPr/>
        </p:nvSpPr>
        <p:spPr bwMode="auto">
          <a:xfrm>
            <a:off x="827088" y="2655888"/>
            <a:ext cx="7489825"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2400" b="1" dirty="0">
                <a:latin typeface="Calibri" panose="020F0502020204030204" pitchFamily="34" charset="0"/>
              </a:rPr>
              <a:t>Nákup je soubor řídících a fysických činností, jejichž cílem je zabezpečit veškeré činnosti organizace požadovaným sortimentem výrobků a služeb v požadované kvalitě, v požadovaný čas a na požadované místo v souladu s plněním požadavků zákazníků firmy tak, aby dosažení tohoto cíle vedlo k  ekonomickým </a:t>
            </a:r>
            <a:r>
              <a:rPr lang="cs-CZ" altLang="cs-CZ" sz="2400" b="1" dirty="0" smtClean="0">
                <a:latin typeface="Calibri" panose="020F0502020204030204" pitchFamily="34" charset="0"/>
              </a:rPr>
              <a:t>nákladům. </a:t>
            </a:r>
            <a:endParaRPr lang="cs-CZ" altLang="cs-CZ" sz="2400" b="1" dirty="0">
              <a:latin typeface="Calibri" panose="020F0502020204030204" pitchFamily="34" charset="0"/>
            </a:endParaRPr>
          </a:p>
        </p:txBody>
      </p:sp>
      <p:sp>
        <p:nvSpPr>
          <p:cNvPr id="4123" name="Text Box 27"/>
          <p:cNvSpPr txBox="1">
            <a:spLocks noChangeArrowheads="1"/>
          </p:cNvSpPr>
          <p:nvPr/>
        </p:nvSpPr>
        <p:spPr bwMode="auto">
          <a:xfrm>
            <a:off x="2700338" y="5013325"/>
            <a:ext cx="3529012" cy="1108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6600" b="1">
                <a:latin typeface="Calibri" panose="020F0502020204030204" pitchFamily="34" charset="0"/>
              </a:rPr>
              <a:t>B2B</a:t>
            </a:r>
          </a:p>
        </p:txBody>
      </p:sp>
      <p:sp>
        <p:nvSpPr>
          <p:cNvPr id="4100" name="Text Box 14"/>
          <p:cNvSpPr txBox="1">
            <a:spLocks noChangeArrowheads="1"/>
          </p:cNvSpPr>
          <p:nvPr/>
        </p:nvSpPr>
        <p:spPr bwMode="auto">
          <a:xfrm>
            <a:off x="3708400" y="1052513"/>
            <a:ext cx="1584325" cy="10160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a:latin typeface="Calibri" panose="020F0502020204030204" pitchFamily="34" charset="0"/>
                <a:cs typeface="Calibri" panose="020F0502020204030204" pitchFamily="34" charset="0"/>
              </a:rPr>
              <a:t>Výrobce finálních výrobků</a:t>
            </a:r>
          </a:p>
        </p:txBody>
      </p:sp>
      <p:sp>
        <p:nvSpPr>
          <p:cNvPr id="4101" name="Line 15"/>
          <p:cNvSpPr>
            <a:spLocks noChangeShapeType="1"/>
          </p:cNvSpPr>
          <p:nvPr/>
        </p:nvSpPr>
        <p:spPr bwMode="auto">
          <a:xfrm>
            <a:off x="2771775" y="1557338"/>
            <a:ext cx="9366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102" name="Line 16"/>
          <p:cNvSpPr>
            <a:spLocks noChangeShapeType="1"/>
          </p:cNvSpPr>
          <p:nvPr/>
        </p:nvSpPr>
        <p:spPr bwMode="auto">
          <a:xfrm flipV="1">
            <a:off x="5292725" y="1557338"/>
            <a:ext cx="1295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103" name="Text Box 26"/>
          <p:cNvSpPr txBox="1">
            <a:spLocks noChangeArrowheads="1"/>
          </p:cNvSpPr>
          <p:nvPr/>
        </p:nvSpPr>
        <p:spPr bwMode="auto">
          <a:xfrm>
            <a:off x="971550" y="1052513"/>
            <a:ext cx="1800225" cy="101600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a:latin typeface="Calibri" panose="020F0502020204030204" pitchFamily="34" charset="0"/>
                <a:cs typeface="Calibri" panose="020F0502020204030204" pitchFamily="34" charset="0"/>
              </a:rPr>
              <a:t>Dodavatelé výrobků a služeb</a:t>
            </a:r>
          </a:p>
        </p:txBody>
      </p:sp>
      <p:sp>
        <p:nvSpPr>
          <p:cNvPr id="4104" name="Text Box 28"/>
          <p:cNvSpPr txBox="1">
            <a:spLocks noChangeArrowheads="1"/>
          </p:cNvSpPr>
          <p:nvPr/>
        </p:nvSpPr>
        <p:spPr bwMode="auto">
          <a:xfrm>
            <a:off x="6588125" y="1260475"/>
            <a:ext cx="1439863" cy="708025"/>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000" b="1">
                <a:latin typeface="Calibri" panose="020F0502020204030204" pitchFamily="34" charset="0"/>
                <a:cs typeface="Calibri" panose="020F0502020204030204" pitchFamily="34" charset="0"/>
              </a:rPr>
              <a:t>Konečný zákazník</a:t>
            </a:r>
          </a:p>
        </p:txBody>
      </p:sp>
      <p:sp>
        <p:nvSpPr>
          <p:cNvPr id="17" name="Oval 32"/>
          <p:cNvSpPr>
            <a:spLocks noChangeArrowheads="1"/>
          </p:cNvSpPr>
          <p:nvPr/>
        </p:nvSpPr>
        <p:spPr bwMode="auto">
          <a:xfrm>
            <a:off x="2268538" y="620713"/>
            <a:ext cx="1798637" cy="17287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cs-CZ" altLang="cs-CZ" sz="1800">
              <a:latin typeface="Calibri" panose="020F0502020204030204" pitchFamily="34" charset="0"/>
              <a:cs typeface="Calibri" panose="020F0502020204030204" pitchFamily="34" charset="0"/>
            </a:endParaRPr>
          </a:p>
        </p:txBody>
      </p:sp>
      <p:sp>
        <p:nvSpPr>
          <p:cNvPr id="4106" name="TextovéPole 1"/>
          <p:cNvSpPr txBox="1">
            <a:spLocks noChangeArrowheads="1"/>
          </p:cNvSpPr>
          <p:nvPr/>
        </p:nvSpPr>
        <p:spPr bwMode="auto">
          <a:xfrm>
            <a:off x="2859088" y="1187450"/>
            <a:ext cx="776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nákup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lide(fromBottom)">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110"/>
                                        </p:tgtEl>
                                        <p:attrNameLst>
                                          <p:attrName>style.visibility</p:attrName>
                                        </p:attrNameLst>
                                      </p:cBhvr>
                                      <p:to>
                                        <p:strVal val="visible"/>
                                      </p:to>
                                    </p:set>
                                    <p:animEffect transition="in" filter="box(in)">
                                      <p:cBhvr>
                                        <p:cTn id="12" dur="500"/>
                                        <p:tgtEl>
                                          <p:spTgt spid="41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123"/>
                                        </p:tgtEl>
                                        <p:attrNameLst>
                                          <p:attrName>style.visibility</p:attrName>
                                        </p:attrNameLst>
                                      </p:cBhvr>
                                      <p:to>
                                        <p:strVal val="visible"/>
                                      </p:to>
                                    </p:set>
                                    <p:anim calcmode="lin" valueType="num">
                                      <p:cBhvr additive="base">
                                        <p:cTn id="17" dur="500" fill="hold"/>
                                        <p:tgtEl>
                                          <p:spTgt spid="4123"/>
                                        </p:tgtEl>
                                        <p:attrNameLst>
                                          <p:attrName>ppt_x</p:attrName>
                                        </p:attrNameLst>
                                      </p:cBhvr>
                                      <p:tavLst>
                                        <p:tav tm="0">
                                          <p:val>
                                            <p:strVal val="#ppt_x"/>
                                          </p:val>
                                        </p:tav>
                                        <p:tav tm="100000">
                                          <p:val>
                                            <p:strVal val="#ppt_x"/>
                                          </p:val>
                                        </p:tav>
                                      </p:tavLst>
                                    </p:anim>
                                    <p:anim calcmode="lin" valueType="num">
                                      <p:cBhvr additive="base">
                                        <p:cTn id="18" dur="500" fill="hold"/>
                                        <p:tgtEl>
                                          <p:spTgt spid="41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0" grpId="0" animBg="1"/>
      <p:bldP spid="4123"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7" name="Text Box 13"/>
          <p:cNvSpPr txBox="1">
            <a:spLocks noChangeArrowheads="1"/>
          </p:cNvSpPr>
          <p:nvPr/>
        </p:nvSpPr>
        <p:spPr bwMode="auto">
          <a:xfrm>
            <a:off x="535032" y="1052736"/>
            <a:ext cx="3672904" cy="52322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   Rozhodovací tabulka</a:t>
            </a:r>
          </a:p>
        </p:txBody>
      </p:sp>
      <p:graphicFrame>
        <p:nvGraphicFramePr>
          <p:cNvPr id="37005" name="Group 141"/>
          <p:cNvGraphicFramePr>
            <a:graphicFrameLocks noGrp="1"/>
          </p:cNvGraphicFramePr>
          <p:nvPr>
            <p:extLst>
              <p:ext uri="{D42A27DB-BD31-4B8C-83A1-F6EECF244321}">
                <p14:modId xmlns:p14="http://schemas.microsoft.com/office/powerpoint/2010/main" val="180051462"/>
              </p:ext>
            </p:extLst>
          </p:nvPr>
        </p:nvGraphicFramePr>
        <p:xfrm>
          <a:off x="899442" y="1556792"/>
          <a:ext cx="3311525" cy="2751136"/>
        </p:xfrm>
        <a:graphic>
          <a:graphicData uri="http://schemas.openxmlformats.org/drawingml/2006/table">
            <a:tbl>
              <a:tblPr/>
              <a:tblGrid>
                <a:gridCol w="1152500">
                  <a:extLst>
                    <a:ext uri="{9D8B030D-6E8A-4147-A177-3AD203B41FA5}">
                      <a16:colId xmlns:a16="http://schemas.microsoft.com/office/drawing/2014/main" val="20000"/>
                    </a:ext>
                  </a:extLst>
                </a:gridCol>
                <a:gridCol w="503262">
                  <a:extLst>
                    <a:ext uri="{9D8B030D-6E8A-4147-A177-3AD203B41FA5}">
                      <a16:colId xmlns:a16="http://schemas.microsoft.com/office/drawing/2014/main" val="20001"/>
                    </a:ext>
                  </a:extLst>
                </a:gridCol>
                <a:gridCol w="576263">
                  <a:extLst>
                    <a:ext uri="{9D8B030D-6E8A-4147-A177-3AD203B41FA5}">
                      <a16:colId xmlns:a16="http://schemas.microsoft.com/office/drawing/2014/main" val="20002"/>
                    </a:ext>
                  </a:extLst>
                </a:gridCol>
                <a:gridCol w="503237">
                  <a:extLst>
                    <a:ext uri="{9D8B030D-6E8A-4147-A177-3AD203B41FA5}">
                      <a16:colId xmlns:a16="http://schemas.microsoft.com/office/drawing/2014/main" val="20003"/>
                    </a:ext>
                  </a:extLst>
                </a:gridCol>
                <a:gridCol w="576263">
                  <a:extLst>
                    <a:ext uri="{9D8B030D-6E8A-4147-A177-3AD203B41FA5}">
                      <a16:colId xmlns:a16="http://schemas.microsoft.com/office/drawing/2014/main" val="20004"/>
                    </a:ext>
                  </a:extLst>
                </a:gridCol>
              </a:tblGrid>
              <a:tr h="469731">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Kritérium</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cap="none" normalizeH="0" baseline="0" dirty="0" smtClean="0">
                          <a:ln>
                            <a:noFill/>
                          </a:ln>
                          <a:solidFill>
                            <a:schemeClr val="tx1"/>
                          </a:solidFill>
                          <a:effectLst/>
                          <a:latin typeface="Calibri" pitchFamily="34" charset="0"/>
                          <a:cs typeface="Calibri" pitchFamily="34" charset="0"/>
                        </a:rPr>
                        <a:t>Dodavatel</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382500">
                <a:tc vMerge="1">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4" marB="4571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sz="1800" b="1" i="0" u="none" strike="noStrike" cap="none" normalizeH="0" baseline="0" dirty="0" smtClean="0">
                          <a:ln>
                            <a:noFill/>
                          </a:ln>
                          <a:solidFill>
                            <a:schemeClr val="tx1"/>
                          </a:solidFill>
                          <a:effectLst/>
                          <a:latin typeface="Calibri" pitchFamily="34" charset="0"/>
                          <a:cs typeface="Calibri" pitchFamily="34" charset="0"/>
                        </a:rPr>
                        <a:t>D</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1</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cap="none" normalizeH="0" baseline="0" dirty="0" smtClean="0">
                          <a:ln>
                            <a:noFill/>
                          </a:ln>
                          <a:solidFill>
                            <a:schemeClr val="tx1"/>
                          </a:solidFill>
                          <a:effectLst/>
                          <a:latin typeface="Calibri" pitchFamily="34" charset="0"/>
                          <a:cs typeface="Calibri" pitchFamily="34" charset="0"/>
                        </a:rPr>
                        <a:t>D</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2</a:t>
                      </a:r>
                      <a:endParaRPr lang="cs-CZ" sz="1800" dirty="0"/>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cap="none" normalizeH="0" baseline="0" dirty="0" smtClean="0">
                          <a:ln>
                            <a:noFill/>
                          </a:ln>
                          <a:solidFill>
                            <a:schemeClr val="tx1"/>
                          </a:solidFill>
                          <a:effectLst/>
                          <a:latin typeface="Calibri" pitchFamily="34" charset="0"/>
                          <a:cs typeface="Calibri" pitchFamily="34" charset="0"/>
                        </a:rPr>
                        <a:t>…</a:t>
                      </a:r>
                      <a:endParaRPr lang="cs-CZ" sz="1800" dirty="0"/>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1" i="0" u="none" strike="noStrike" cap="none" normalizeH="0" baseline="0" dirty="0" err="1" smtClean="0">
                          <a:ln>
                            <a:noFill/>
                          </a:ln>
                          <a:solidFill>
                            <a:schemeClr val="tx1"/>
                          </a:solidFill>
                          <a:effectLst/>
                          <a:latin typeface="Calibri" pitchFamily="34" charset="0"/>
                          <a:cs typeface="Calibri" pitchFamily="34" charset="0"/>
                        </a:rPr>
                        <a:t>D</a:t>
                      </a:r>
                      <a:r>
                        <a:rPr kumimoji="0" lang="cs-CZ" sz="1800" b="1" i="0" u="none" strike="noStrike" cap="none" normalizeH="0" baseline="-30000" dirty="0" err="1" smtClean="0">
                          <a:ln>
                            <a:noFill/>
                          </a:ln>
                          <a:solidFill>
                            <a:schemeClr val="tx1"/>
                          </a:solidFill>
                          <a:effectLst/>
                          <a:latin typeface="Calibri" pitchFamily="34" charset="0"/>
                          <a:cs typeface="Calibri" pitchFamily="34" charset="0"/>
                        </a:rPr>
                        <a:t>n</a:t>
                      </a:r>
                      <a:endParaRPr lang="cs-CZ" sz="1800" dirty="0"/>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110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K</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1</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a:t>
                      </a:r>
                      <a:r>
                        <a:rPr kumimoji="0" lang="cs-CZ" sz="1800" b="1" i="0" u="none" strike="noStrike" cap="none" normalizeH="0" baseline="-30000" smtClean="0">
                          <a:ln>
                            <a:noFill/>
                          </a:ln>
                          <a:solidFill>
                            <a:schemeClr val="tx1"/>
                          </a:solidFill>
                          <a:effectLst/>
                          <a:latin typeface="Calibri" pitchFamily="34" charset="0"/>
                          <a:cs typeface="Calibri" pitchFamily="34" charset="0"/>
                        </a:rPr>
                        <a:t>11</a:t>
                      </a: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A</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21</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sz="1800" b="1" i="0" u="none" strike="noStrike" cap="none" normalizeH="0" baseline="0" dirty="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A</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1n</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110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K</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2</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a:t>
                      </a:r>
                      <a:r>
                        <a:rPr kumimoji="0" lang="cs-CZ" sz="1800" b="1" i="0" u="none" strike="noStrike" cap="none" normalizeH="0" baseline="-30000" smtClean="0">
                          <a:ln>
                            <a:noFill/>
                          </a:ln>
                          <a:solidFill>
                            <a:schemeClr val="tx1"/>
                          </a:solidFill>
                          <a:effectLst/>
                          <a:latin typeface="Calibri" pitchFamily="34" charset="0"/>
                          <a:cs typeface="Calibri" pitchFamily="34" charset="0"/>
                        </a:rPr>
                        <a:t>21</a:t>
                      </a: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a:t>
                      </a:r>
                      <a:r>
                        <a:rPr kumimoji="0" lang="cs-CZ" sz="1800" b="1" i="0" u="none" strike="noStrike" cap="none" normalizeH="0" baseline="-30000" smtClean="0">
                          <a:ln>
                            <a:noFill/>
                          </a:ln>
                          <a:solidFill>
                            <a:schemeClr val="tx1"/>
                          </a:solidFill>
                          <a:effectLst/>
                          <a:latin typeface="Calibri" pitchFamily="34" charset="0"/>
                          <a:cs typeface="Calibri" pitchFamily="34" charset="0"/>
                        </a:rPr>
                        <a:t>22</a:t>
                      </a: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cs-CZ" sz="1800" b="1" i="0" u="none" strike="noStrike" cap="none" normalizeH="0" baseline="0" dirty="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A</a:t>
                      </a:r>
                      <a:r>
                        <a:rPr kumimoji="0" lang="cs-CZ" sz="1800" b="1" i="0" u="none" strike="noStrike" cap="none" normalizeH="0" baseline="-30000" dirty="0" smtClean="0">
                          <a:ln>
                            <a:noFill/>
                          </a:ln>
                          <a:solidFill>
                            <a:schemeClr val="tx1"/>
                          </a:solidFill>
                          <a:effectLst/>
                          <a:latin typeface="Calibri" pitchFamily="34" charset="0"/>
                          <a:cs typeface="Calibri" pitchFamily="34" charset="0"/>
                        </a:rPr>
                        <a:t>2n</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6574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smtClean="0">
                          <a:ln>
                            <a:noFill/>
                          </a:ln>
                          <a:solidFill>
                            <a:schemeClr val="tx1"/>
                          </a:solidFill>
                          <a:effectLst/>
                          <a:latin typeface="Calibri" pitchFamily="34" charset="0"/>
                          <a:cs typeface="Calibri" pitchFamily="34" charset="0"/>
                        </a:rPr>
                        <a:t>…</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05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K</a:t>
                      </a:r>
                      <a:r>
                        <a:rPr kumimoji="0" lang="cs-CZ" sz="1800" b="1" i="0" u="none" strike="noStrike" cap="none" normalizeH="0" baseline="-30000" smtClean="0">
                          <a:ln>
                            <a:noFill/>
                          </a:ln>
                          <a:solidFill>
                            <a:schemeClr val="tx1"/>
                          </a:solidFill>
                          <a:effectLst/>
                          <a:latin typeface="Calibri" pitchFamily="34" charset="0"/>
                          <a:cs typeface="Calibri" pitchFamily="34" charset="0"/>
                        </a:rPr>
                        <a:t>m</a:t>
                      </a: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a:t>
                      </a:r>
                      <a:r>
                        <a:rPr kumimoji="0" lang="cs-CZ" sz="1800" b="1" i="0" u="none" strike="noStrike" cap="none" normalizeH="0" baseline="-30000" smtClean="0">
                          <a:ln>
                            <a:noFill/>
                          </a:ln>
                          <a:solidFill>
                            <a:schemeClr val="tx1"/>
                          </a:solidFill>
                          <a:effectLst/>
                          <a:latin typeface="Calibri" pitchFamily="34" charset="0"/>
                          <a:cs typeface="Calibri" pitchFamily="34" charset="0"/>
                        </a:rPr>
                        <a:t>ml</a:t>
                      </a: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smtClean="0">
                          <a:ln>
                            <a:noFill/>
                          </a:ln>
                          <a:solidFill>
                            <a:schemeClr val="tx1"/>
                          </a:solidFill>
                          <a:effectLst/>
                          <a:latin typeface="Calibri" pitchFamily="34" charset="0"/>
                          <a:cs typeface="Calibri" pitchFamily="34" charset="0"/>
                        </a:rPr>
                        <a:t>A</a:t>
                      </a:r>
                      <a:r>
                        <a:rPr kumimoji="0" lang="cs-CZ" sz="1800" b="1" i="0" u="none" strike="noStrike" cap="none" normalizeH="0" baseline="-30000" smtClean="0">
                          <a:ln>
                            <a:noFill/>
                          </a:ln>
                          <a:solidFill>
                            <a:schemeClr val="tx1"/>
                          </a:solidFill>
                          <a:effectLst/>
                          <a:latin typeface="Calibri" pitchFamily="34" charset="0"/>
                          <a:cs typeface="Calibri" pitchFamily="34" charset="0"/>
                        </a:rPr>
                        <a:t>m2</a:t>
                      </a: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1800" b="1" i="0" u="none" strike="noStrike" cap="none" normalizeH="0" baseline="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800" b="1" i="0" u="none" strike="noStrike" cap="none" normalizeH="0" baseline="0" dirty="0" err="1" smtClean="0">
                          <a:ln>
                            <a:noFill/>
                          </a:ln>
                          <a:solidFill>
                            <a:schemeClr val="tx1"/>
                          </a:solidFill>
                          <a:effectLst/>
                          <a:latin typeface="Calibri" pitchFamily="34" charset="0"/>
                          <a:cs typeface="Calibri" pitchFamily="34" charset="0"/>
                        </a:rPr>
                        <a:t>A</a:t>
                      </a:r>
                      <a:r>
                        <a:rPr kumimoji="0" lang="cs-CZ" sz="1800" b="1" i="0" u="none" strike="noStrike" cap="none" normalizeH="0" baseline="-30000" dirty="0" err="1" smtClean="0">
                          <a:ln>
                            <a:noFill/>
                          </a:ln>
                          <a:solidFill>
                            <a:schemeClr val="tx1"/>
                          </a:solidFill>
                          <a:effectLst/>
                          <a:latin typeface="Calibri" pitchFamily="34" charset="0"/>
                          <a:cs typeface="Calibri" pitchFamily="34" charset="0"/>
                        </a:rPr>
                        <a:t>mn</a:t>
                      </a:r>
                      <a:endParaRPr kumimoji="0" lang="cs-CZ" sz="1800" b="1" i="0" u="none" strike="noStrike" cap="none" normalizeH="0" baseline="0" dirty="0" smtClean="0">
                        <a:ln>
                          <a:noFill/>
                        </a:ln>
                        <a:solidFill>
                          <a:schemeClr val="tx1"/>
                        </a:solidFill>
                        <a:effectLst/>
                        <a:latin typeface="Calibri" pitchFamily="34" charset="0"/>
                        <a:cs typeface="Calibri" pitchFamily="34"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7" name="Rectangle 14"/>
          <p:cNvSpPr>
            <a:spLocks noChangeArrowheads="1"/>
          </p:cNvSpPr>
          <p:nvPr/>
        </p:nvSpPr>
        <p:spPr bwMode="auto">
          <a:xfrm>
            <a:off x="538559" y="404973"/>
            <a:ext cx="74898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cs typeface="Calibri" panose="020F0502020204030204" pitchFamily="34" charset="0"/>
              </a:rPr>
              <a:t>Výběr </a:t>
            </a:r>
            <a:r>
              <a:rPr lang="cs-CZ" altLang="cs-CZ" b="1" dirty="0" smtClean="0">
                <a:latin typeface="Calibri" panose="020F0502020204030204" pitchFamily="34" charset="0"/>
                <a:cs typeface="Calibri" panose="020F0502020204030204" pitchFamily="34" charset="0"/>
              </a:rPr>
              <a:t>dodavatelů - metody</a:t>
            </a:r>
            <a:endParaRPr lang="cs-CZ" altLang="cs-CZ" b="1" dirty="0">
              <a:latin typeface="Calibri" panose="020F0502020204030204" pitchFamily="34" charset="0"/>
              <a:cs typeface="Calibri" panose="020F0502020204030204" pitchFamily="34" charset="0"/>
            </a:endParaRPr>
          </a:p>
        </p:txBody>
      </p:sp>
      <p:sp>
        <p:nvSpPr>
          <p:cNvPr id="9" name="Text Box 13"/>
          <p:cNvSpPr txBox="1">
            <a:spLocks noChangeArrowheads="1"/>
          </p:cNvSpPr>
          <p:nvPr/>
        </p:nvSpPr>
        <p:spPr bwMode="auto">
          <a:xfrm>
            <a:off x="539552" y="4437112"/>
            <a:ext cx="6337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   Srovnání předností a nevýhod</a:t>
            </a:r>
          </a:p>
        </p:txBody>
      </p:sp>
      <p:sp>
        <p:nvSpPr>
          <p:cNvPr id="10" name="TextovéPole 6"/>
          <p:cNvSpPr txBox="1">
            <a:spLocks noChangeArrowheads="1"/>
          </p:cNvSpPr>
          <p:nvPr/>
        </p:nvSpPr>
        <p:spPr bwMode="auto">
          <a:xfrm>
            <a:off x="755576" y="5085184"/>
            <a:ext cx="74996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cs typeface="Calibri" panose="020F0502020204030204" pitchFamily="34" charset="0"/>
              </a:rPr>
              <a:t>Jednoduchá hodnotící škála  -    vyhovuje (1), nevyhovuje (0</a:t>
            </a:r>
            <a:r>
              <a:rPr lang="cs-CZ" altLang="cs-CZ" sz="2000" b="1" dirty="0" smtClean="0">
                <a:latin typeface="Calibri" panose="020F0502020204030204" pitchFamily="34" charset="0"/>
                <a:cs typeface="Calibri" panose="020F0502020204030204" pitchFamily="34" charset="0"/>
              </a:rPr>
              <a:t>). </a:t>
            </a:r>
            <a:endParaRPr lang="cs-CZ" altLang="cs-CZ" sz="2000" b="1" dirty="0">
              <a:latin typeface="Calibri" panose="020F0502020204030204" pitchFamily="34" charset="0"/>
              <a:cs typeface="Calibri" panose="020F0502020204030204" pitchFamily="34" charset="0"/>
            </a:endParaRPr>
          </a:p>
        </p:txBody>
      </p:sp>
      <p:sp>
        <p:nvSpPr>
          <p:cNvPr id="11" name="TextovéPole 7"/>
          <p:cNvSpPr txBox="1">
            <a:spLocks noChangeArrowheads="1"/>
          </p:cNvSpPr>
          <p:nvPr/>
        </p:nvSpPr>
        <p:spPr bwMode="auto">
          <a:xfrm>
            <a:off x="772058" y="5547023"/>
            <a:ext cx="82644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cs typeface="Calibri" panose="020F0502020204030204" pitchFamily="34" charset="0"/>
              </a:rPr>
              <a:t>Pro každý číselný ukazatel je třeba stanovit hranici, mez, která umožní přiřazení  vyhovuje (1), nevyhovuje (0</a:t>
            </a:r>
            <a:r>
              <a:rPr lang="cs-CZ" altLang="cs-CZ" sz="2000" b="1" dirty="0" smtClean="0">
                <a:latin typeface="Calibri" panose="020F0502020204030204" pitchFamily="34" charset="0"/>
                <a:cs typeface="Calibri" panose="020F0502020204030204" pitchFamily="34" charset="0"/>
              </a:rPr>
              <a:t>). </a:t>
            </a:r>
            <a:endParaRPr lang="cs-CZ" altLang="cs-CZ"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08140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77"/>
                                        </p:tgtEl>
                                        <p:attrNameLst>
                                          <p:attrName>style.visibility</p:attrName>
                                        </p:attrNameLst>
                                      </p:cBhvr>
                                      <p:to>
                                        <p:strVal val="visible"/>
                                      </p:to>
                                    </p:set>
                                    <p:anim calcmode="lin" valueType="num">
                                      <p:cBhvr additive="base">
                                        <p:cTn id="12" dur="500" fill="hold"/>
                                        <p:tgtEl>
                                          <p:spTgt spid="36877"/>
                                        </p:tgtEl>
                                        <p:attrNameLst>
                                          <p:attrName>ppt_x</p:attrName>
                                        </p:attrNameLst>
                                      </p:cBhvr>
                                      <p:tavLst>
                                        <p:tav tm="0">
                                          <p:val>
                                            <p:strVal val="#ppt_x"/>
                                          </p:val>
                                        </p:tav>
                                        <p:tav tm="100000">
                                          <p:val>
                                            <p:strVal val="#ppt_x"/>
                                          </p:val>
                                        </p:tav>
                                      </p:tavLst>
                                    </p:anim>
                                    <p:anim calcmode="lin" valueType="num">
                                      <p:cBhvr additive="base">
                                        <p:cTn id="13" dur="500" fill="hold"/>
                                        <p:tgtEl>
                                          <p:spTgt spid="368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37005"/>
                                        </p:tgtEl>
                                        <p:attrNameLst>
                                          <p:attrName>style.visibility</p:attrName>
                                        </p:attrNameLst>
                                      </p:cBhvr>
                                      <p:to>
                                        <p:strVal val="visible"/>
                                      </p:to>
                                    </p:set>
                                    <p:animEffect transition="in" filter="box(in)">
                                      <p:cBhvr>
                                        <p:cTn id="18" dur="500"/>
                                        <p:tgtEl>
                                          <p:spTgt spid="3700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7" grpId="0" animBg="1"/>
      <p:bldP spid="7" grpId="0" animBg="1"/>
      <p:bldP spid="9" grpId="0"/>
      <p:bldP spid="10"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5" name="Text Box 13"/>
          <p:cNvSpPr txBox="1">
            <a:spLocks noChangeArrowheads="1"/>
          </p:cNvSpPr>
          <p:nvPr/>
        </p:nvSpPr>
        <p:spPr bwMode="auto">
          <a:xfrm>
            <a:off x="467544" y="1193637"/>
            <a:ext cx="637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Hodnocení pomocí relativních hodnot RH</a:t>
            </a:r>
          </a:p>
        </p:txBody>
      </p:sp>
      <p:sp>
        <p:nvSpPr>
          <p:cNvPr id="11317" name="TextovéPole 6"/>
          <p:cNvSpPr txBox="1">
            <a:spLocks noChangeArrowheads="1"/>
          </p:cNvSpPr>
          <p:nvPr/>
        </p:nvSpPr>
        <p:spPr bwMode="auto">
          <a:xfrm>
            <a:off x="4692967" y="2000126"/>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RH =</a:t>
            </a:r>
          </a:p>
        </p:txBody>
      </p:sp>
      <p:sp>
        <p:nvSpPr>
          <p:cNvPr id="11318" name="TextovéPole 7"/>
          <p:cNvSpPr txBox="1">
            <a:spLocks noChangeArrowheads="1"/>
          </p:cNvSpPr>
          <p:nvPr/>
        </p:nvSpPr>
        <p:spPr bwMode="auto">
          <a:xfrm>
            <a:off x="517842" y="1857251"/>
            <a:ext cx="41751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Calibri" panose="020F0502020204030204" pitchFamily="34" charset="0"/>
                <a:cs typeface="Calibri" panose="020F0502020204030204" pitchFamily="34" charset="0"/>
              </a:rPr>
              <a:t>Pro ukazatele u nichž nejlepší hodnota je hodnota nejnižší</a:t>
            </a:r>
          </a:p>
        </p:txBody>
      </p:sp>
      <p:cxnSp>
        <p:nvCxnSpPr>
          <p:cNvPr id="10" name="Přímá spojovací čára 9"/>
          <p:cNvCxnSpPr/>
          <p:nvPr/>
        </p:nvCxnSpPr>
        <p:spPr>
          <a:xfrm>
            <a:off x="5629592" y="2144588"/>
            <a:ext cx="1944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20" name="TextovéPole 10"/>
          <p:cNvSpPr txBox="1">
            <a:spLocks noChangeArrowheads="1"/>
          </p:cNvSpPr>
          <p:nvPr/>
        </p:nvSpPr>
        <p:spPr bwMode="auto">
          <a:xfrm>
            <a:off x="5845492" y="1784226"/>
            <a:ext cx="93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dirty="0">
                <a:latin typeface="Calibri" panose="020F0502020204030204" pitchFamily="34" charset="0"/>
                <a:cs typeface="Calibri" panose="020F0502020204030204" pitchFamily="34" charset="0"/>
              </a:rPr>
              <a:t>min </a:t>
            </a:r>
            <a:r>
              <a:rPr lang="cs-CZ" altLang="cs-CZ" sz="1800" b="1" dirty="0" err="1">
                <a:latin typeface="Calibri" panose="020F0502020204030204" pitchFamily="34" charset="0"/>
                <a:cs typeface="Calibri" panose="020F0502020204030204" pitchFamily="34" charset="0"/>
              </a:rPr>
              <a:t>A</a:t>
            </a:r>
            <a:r>
              <a:rPr lang="cs-CZ" altLang="cs-CZ" sz="1800" b="1" baseline="-25000" dirty="0" err="1">
                <a:latin typeface="Calibri" panose="020F0502020204030204" pitchFamily="34" charset="0"/>
                <a:cs typeface="Calibri" panose="020F0502020204030204" pitchFamily="34" charset="0"/>
              </a:rPr>
              <a:t>ij</a:t>
            </a:r>
            <a:r>
              <a:rPr lang="cs-CZ" altLang="cs-CZ" sz="1800" b="1" baseline="-25000" dirty="0">
                <a:latin typeface="Calibri" panose="020F0502020204030204" pitchFamily="34" charset="0"/>
                <a:cs typeface="Calibri" panose="020F0502020204030204" pitchFamily="34" charset="0"/>
              </a:rPr>
              <a:t>  </a:t>
            </a:r>
            <a:endParaRPr lang="cs-CZ" altLang="cs-CZ" sz="1800" b="1" dirty="0">
              <a:latin typeface="Calibri" panose="020F0502020204030204" pitchFamily="34" charset="0"/>
              <a:cs typeface="Calibri" panose="020F0502020204030204" pitchFamily="34" charset="0"/>
            </a:endParaRPr>
          </a:p>
        </p:txBody>
      </p:sp>
      <p:sp>
        <p:nvSpPr>
          <p:cNvPr id="11321" name="TextovéPole 11"/>
          <p:cNvSpPr txBox="1">
            <a:spLocks noChangeArrowheads="1"/>
          </p:cNvSpPr>
          <p:nvPr/>
        </p:nvSpPr>
        <p:spPr bwMode="auto">
          <a:xfrm>
            <a:off x="6493192" y="2073151"/>
            <a:ext cx="720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 A</a:t>
            </a:r>
            <a:r>
              <a:rPr lang="cs-CZ" altLang="cs-CZ" sz="1800" b="1" baseline="-25000">
                <a:latin typeface="Calibri" panose="020F0502020204030204" pitchFamily="34" charset="0"/>
                <a:cs typeface="Calibri" panose="020F0502020204030204" pitchFamily="34" charset="0"/>
              </a:rPr>
              <a:t>ij</a:t>
            </a:r>
            <a:endParaRPr lang="cs-CZ" altLang="cs-CZ" sz="1800" b="1">
              <a:latin typeface="Calibri" panose="020F0502020204030204" pitchFamily="34" charset="0"/>
              <a:cs typeface="Calibri" panose="020F0502020204030204" pitchFamily="34" charset="0"/>
            </a:endParaRPr>
          </a:p>
        </p:txBody>
      </p:sp>
      <p:sp>
        <p:nvSpPr>
          <p:cNvPr id="11322" name="TextovéPole 12"/>
          <p:cNvSpPr txBox="1">
            <a:spLocks noChangeArrowheads="1"/>
          </p:cNvSpPr>
          <p:nvPr/>
        </p:nvSpPr>
        <p:spPr bwMode="auto">
          <a:xfrm>
            <a:off x="6926579" y="1784226"/>
            <a:ext cx="71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 100</a:t>
            </a:r>
          </a:p>
        </p:txBody>
      </p:sp>
      <p:sp>
        <p:nvSpPr>
          <p:cNvPr id="11323" name="TextovéPole 13"/>
          <p:cNvSpPr txBox="1">
            <a:spLocks noChangeArrowheads="1"/>
          </p:cNvSpPr>
          <p:nvPr/>
        </p:nvSpPr>
        <p:spPr bwMode="auto">
          <a:xfrm>
            <a:off x="6637654" y="1784226"/>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 x</a:t>
            </a:r>
          </a:p>
        </p:txBody>
      </p:sp>
      <p:sp>
        <p:nvSpPr>
          <p:cNvPr id="11324" name="TextovéPole 14"/>
          <p:cNvSpPr txBox="1">
            <a:spLocks noChangeArrowheads="1"/>
          </p:cNvSpPr>
          <p:nvPr/>
        </p:nvSpPr>
        <p:spPr bwMode="auto">
          <a:xfrm>
            <a:off x="4692967" y="2647826"/>
            <a:ext cx="865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RH =</a:t>
            </a:r>
          </a:p>
        </p:txBody>
      </p:sp>
      <p:sp>
        <p:nvSpPr>
          <p:cNvPr id="11325" name="TextovéPole 15"/>
          <p:cNvSpPr txBox="1">
            <a:spLocks noChangeArrowheads="1"/>
          </p:cNvSpPr>
          <p:nvPr/>
        </p:nvSpPr>
        <p:spPr bwMode="auto">
          <a:xfrm>
            <a:off x="517842" y="2504951"/>
            <a:ext cx="4175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a:latin typeface="Calibri" panose="020F0502020204030204" pitchFamily="34" charset="0"/>
                <a:cs typeface="Calibri" panose="020F0502020204030204" pitchFamily="34" charset="0"/>
              </a:rPr>
              <a:t>Pro ukazatele u nichž nejlepší hodnota je hodnota největší</a:t>
            </a:r>
          </a:p>
        </p:txBody>
      </p:sp>
      <p:cxnSp>
        <p:nvCxnSpPr>
          <p:cNvPr id="17" name="Přímá spojovací čára 16"/>
          <p:cNvCxnSpPr/>
          <p:nvPr/>
        </p:nvCxnSpPr>
        <p:spPr>
          <a:xfrm>
            <a:off x="5629592" y="2792288"/>
            <a:ext cx="194468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27" name="TextovéPole 17"/>
          <p:cNvSpPr txBox="1">
            <a:spLocks noChangeArrowheads="1"/>
          </p:cNvSpPr>
          <p:nvPr/>
        </p:nvSpPr>
        <p:spPr bwMode="auto">
          <a:xfrm>
            <a:off x="6205854" y="2792288"/>
            <a:ext cx="936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max A</a:t>
            </a:r>
            <a:r>
              <a:rPr lang="cs-CZ" altLang="cs-CZ" sz="1800" b="1" baseline="-25000">
                <a:latin typeface="Calibri" panose="020F0502020204030204" pitchFamily="34" charset="0"/>
                <a:cs typeface="Calibri" panose="020F0502020204030204" pitchFamily="34" charset="0"/>
              </a:rPr>
              <a:t>ij  </a:t>
            </a:r>
            <a:endParaRPr lang="cs-CZ" altLang="cs-CZ" sz="1800" b="1">
              <a:latin typeface="Calibri" panose="020F0502020204030204" pitchFamily="34" charset="0"/>
              <a:cs typeface="Calibri" panose="020F0502020204030204" pitchFamily="34" charset="0"/>
            </a:endParaRPr>
          </a:p>
        </p:txBody>
      </p:sp>
      <p:sp>
        <p:nvSpPr>
          <p:cNvPr id="11328" name="TextovéPole 18"/>
          <p:cNvSpPr txBox="1">
            <a:spLocks noChangeArrowheads="1"/>
          </p:cNvSpPr>
          <p:nvPr/>
        </p:nvSpPr>
        <p:spPr bwMode="auto">
          <a:xfrm>
            <a:off x="5989954" y="2431926"/>
            <a:ext cx="719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 A</a:t>
            </a:r>
            <a:r>
              <a:rPr lang="cs-CZ" altLang="cs-CZ" sz="1800" b="1" baseline="-25000">
                <a:latin typeface="Calibri" panose="020F0502020204030204" pitchFamily="34" charset="0"/>
                <a:cs typeface="Calibri" panose="020F0502020204030204" pitchFamily="34" charset="0"/>
              </a:rPr>
              <a:t>ij</a:t>
            </a:r>
            <a:endParaRPr lang="cs-CZ" altLang="cs-CZ" sz="1800" b="1">
              <a:latin typeface="Calibri" panose="020F0502020204030204" pitchFamily="34" charset="0"/>
              <a:cs typeface="Calibri" panose="020F0502020204030204" pitchFamily="34" charset="0"/>
            </a:endParaRPr>
          </a:p>
        </p:txBody>
      </p:sp>
      <p:sp>
        <p:nvSpPr>
          <p:cNvPr id="11329" name="TextovéPole 19"/>
          <p:cNvSpPr txBox="1">
            <a:spLocks noChangeArrowheads="1"/>
          </p:cNvSpPr>
          <p:nvPr/>
        </p:nvSpPr>
        <p:spPr bwMode="auto">
          <a:xfrm>
            <a:off x="6637654" y="2431926"/>
            <a:ext cx="720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 100</a:t>
            </a:r>
          </a:p>
        </p:txBody>
      </p:sp>
      <p:sp>
        <p:nvSpPr>
          <p:cNvPr id="11330" name="TextovéPole 20"/>
          <p:cNvSpPr txBox="1">
            <a:spLocks noChangeArrowheads="1"/>
          </p:cNvSpPr>
          <p:nvPr/>
        </p:nvSpPr>
        <p:spPr bwMode="auto">
          <a:xfrm>
            <a:off x="6350317" y="2431926"/>
            <a:ext cx="503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800" b="1">
                <a:latin typeface="Calibri" panose="020F0502020204030204" pitchFamily="34" charset="0"/>
                <a:cs typeface="Calibri" panose="020F0502020204030204" pitchFamily="34" charset="0"/>
              </a:rPr>
              <a:t> x</a:t>
            </a:r>
          </a:p>
        </p:txBody>
      </p:sp>
      <p:sp>
        <p:nvSpPr>
          <p:cNvPr id="18" name="Rectangle 14"/>
          <p:cNvSpPr>
            <a:spLocks noChangeArrowheads="1"/>
          </p:cNvSpPr>
          <p:nvPr/>
        </p:nvSpPr>
        <p:spPr bwMode="auto">
          <a:xfrm>
            <a:off x="467544" y="404664"/>
            <a:ext cx="74898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cs typeface="Calibri" panose="020F0502020204030204" pitchFamily="34" charset="0"/>
              </a:rPr>
              <a:t>Výběr </a:t>
            </a:r>
            <a:r>
              <a:rPr lang="cs-CZ" altLang="cs-CZ" b="1" dirty="0" smtClean="0">
                <a:latin typeface="Calibri" panose="020F0502020204030204" pitchFamily="34" charset="0"/>
                <a:cs typeface="Calibri" panose="020F0502020204030204" pitchFamily="34" charset="0"/>
              </a:rPr>
              <a:t>dodavatelů - metody</a:t>
            </a:r>
            <a:endParaRPr lang="cs-CZ" altLang="cs-CZ" b="1" dirty="0">
              <a:latin typeface="Calibri" panose="020F0502020204030204" pitchFamily="34" charset="0"/>
              <a:cs typeface="Calibri" panose="020F0502020204030204" pitchFamily="34" charset="0"/>
            </a:endParaRPr>
          </a:p>
        </p:txBody>
      </p:sp>
      <p:sp>
        <p:nvSpPr>
          <p:cNvPr id="19" name="Text Box 13"/>
          <p:cNvSpPr txBox="1">
            <a:spLocks noChangeArrowheads="1"/>
          </p:cNvSpPr>
          <p:nvPr/>
        </p:nvSpPr>
        <p:spPr bwMode="auto">
          <a:xfrm>
            <a:off x="480539" y="3429000"/>
            <a:ext cx="3313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latin typeface="Calibri" panose="020F0502020204030204" pitchFamily="34" charset="0"/>
                <a:cs typeface="Calibri" panose="020F0502020204030204" pitchFamily="34" charset="0"/>
              </a:rPr>
              <a:t>Bodové hodnocení </a:t>
            </a:r>
          </a:p>
        </p:txBody>
      </p:sp>
      <p:graphicFrame>
        <p:nvGraphicFramePr>
          <p:cNvPr id="20" name="Group 186"/>
          <p:cNvGraphicFramePr>
            <a:graphicFrameLocks noGrp="1"/>
          </p:cNvGraphicFramePr>
          <p:nvPr>
            <p:extLst>
              <p:ext uri="{D42A27DB-BD31-4B8C-83A1-F6EECF244321}">
                <p14:modId xmlns:p14="http://schemas.microsoft.com/office/powerpoint/2010/main" val="3945822499"/>
              </p:ext>
            </p:extLst>
          </p:nvPr>
        </p:nvGraphicFramePr>
        <p:xfrm>
          <a:off x="556592" y="4365427"/>
          <a:ext cx="7272337" cy="742950"/>
        </p:xfrm>
        <a:graphic>
          <a:graphicData uri="http://schemas.openxmlformats.org/drawingml/2006/table">
            <a:tbl>
              <a:tblPr/>
              <a:tblGrid>
                <a:gridCol w="1152525">
                  <a:extLst>
                    <a:ext uri="{9D8B030D-6E8A-4147-A177-3AD203B41FA5}">
                      <a16:colId xmlns:a16="http://schemas.microsoft.com/office/drawing/2014/main" val="653249788"/>
                    </a:ext>
                  </a:extLst>
                </a:gridCol>
                <a:gridCol w="1223962">
                  <a:extLst>
                    <a:ext uri="{9D8B030D-6E8A-4147-A177-3AD203B41FA5}">
                      <a16:colId xmlns:a16="http://schemas.microsoft.com/office/drawing/2014/main" val="3824293750"/>
                    </a:ext>
                  </a:extLst>
                </a:gridCol>
                <a:gridCol w="1584325">
                  <a:extLst>
                    <a:ext uri="{9D8B030D-6E8A-4147-A177-3AD203B41FA5}">
                      <a16:colId xmlns:a16="http://schemas.microsoft.com/office/drawing/2014/main" val="577083862"/>
                    </a:ext>
                  </a:extLst>
                </a:gridCol>
                <a:gridCol w="1927225">
                  <a:extLst>
                    <a:ext uri="{9D8B030D-6E8A-4147-A177-3AD203B41FA5}">
                      <a16:colId xmlns:a16="http://schemas.microsoft.com/office/drawing/2014/main" val="2465921782"/>
                    </a:ext>
                  </a:extLst>
                </a:gridCol>
                <a:gridCol w="1384300">
                  <a:extLst>
                    <a:ext uri="{9D8B030D-6E8A-4147-A177-3AD203B41FA5}">
                      <a16:colId xmlns:a16="http://schemas.microsoft.com/office/drawing/2014/main" val="2896529230"/>
                    </a:ext>
                  </a:extLst>
                </a:gridCol>
              </a:tblGrid>
              <a:tr h="43815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Ukazatel</a:t>
                      </a:r>
                      <a:endPar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Nevyhovuje</a:t>
                      </a:r>
                      <a:endPar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Vyhovuje málo</a:t>
                      </a:r>
                      <a:endPar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Vyhovuje částečně</a:t>
                      </a:r>
                      <a:endPar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Vyhovuje plně</a:t>
                      </a: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5945611"/>
                  </a:ext>
                </a:extLst>
              </a:tr>
              <a:tr h="30480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Počet bodů</a:t>
                      </a: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1</a:t>
                      </a: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a:t>
                      </a: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a:t>
                      </a: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a:t>
                      </a:r>
                    </a:p>
                  </a:txBody>
                  <a:tcPr marT="45600" marB="456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4999360"/>
                  </a:ext>
                </a:extLst>
              </a:tr>
            </a:tbl>
          </a:graphicData>
        </a:graphic>
      </p:graphicFrame>
      <p:graphicFrame>
        <p:nvGraphicFramePr>
          <p:cNvPr id="21" name="Group 189"/>
          <p:cNvGraphicFramePr>
            <a:graphicFrameLocks noGrp="1"/>
          </p:cNvGraphicFramePr>
          <p:nvPr>
            <p:extLst>
              <p:ext uri="{D42A27DB-BD31-4B8C-83A1-F6EECF244321}">
                <p14:modId xmlns:p14="http://schemas.microsoft.com/office/powerpoint/2010/main" val="3250371697"/>
              </p:ext>
            </p:extLst>
          </p:nvPr>
        </p:nvGraphicFramePr>
        <p:xfrm>
          <a:off x="556592" y="5229027"/>
          <a:ext cx="7273925" cy="806451"/>
        </p:xfrm>
        <a:graphic>
          <a:graphicData uri="http://schemas.openxmlformats.org/drawingml/2006/table">
            <a:tbl>
              <a:tblPr/>
              <a:tblGrid>
                <a:gridCol w="1512887">
                  <a:extLst>
                    <a:ext uri="{9D8B030D-6E8A-4147-A177-3AD203B41FA5}">
                      <a16:colId xmlns:a16="http://schemas.microsoft.com/office/drawing/2014/main" val="1020093882"/>
                    </a:ext>
                  </a:extLst>
                </a:gridCol>
                <a:gridCol w="1246188">
                  <a:extLst>
                    <a:ext uri="{9D8B030D-6E8A-4147-A177-3AD203B41FA5}">
                      <a16:colId xmlns:a16="http://schemas.microsoft.com/office/drawing/2014/main" val="870412561"/>
                    </a:ext>
                  </a:extLst>
                </a:gridCol>
                <a:gridCol w="1057275">
                  <a:extLst>
                    <a:ext uri="{9D8B030D-6E8A-4147-A177-3AD203B41FA5}">
                      <a16:colId xmlns:a16="http://schemas.microsoft.com/office/drawing/2014/main" val="2031519205"/>
                    </a:ext>
                  </a:extLst>
                </a:gridCol>
                <a:gridCol w="1152525">
                  <a:extLst>
                    <a:ext uri="{9D8B030D-6E8A-4147-A177-3AD203B41FA5}">
                      <a16:colId xmlns:a16="http://schemas.microsoft.com/office/drawing/2014/main" val="2295010931"/>
                    </a:ext>
                  </a:extLst>
                </a:gridCol>
                <a:gridCol w="1314450">
                  <a:extLst>
                    <a:ext uri="{9D8B030D-6E8A-4147-A177-3AD203B41FA5}">
                      <a16:colId xmlns:a16="http://schemas.microsoft.com/office/drawing/2014/main" val="489416489"/>
                    </a:ext>
                  </a:extLst>
                </a:gridCol>
                <a:gridCol w="990600">
                  <a:extLst>
                    <a:ext uri="{9D8B030D-6E8A-4147-A177-3AD203B41FA5}">
                      <a16:colId xmlns:a16="http://schemas.microsoft.com/office/drawing/2014/main" val="1550378249"/>
                    </a:ext>
                  </a:extLst>
                </a:gridCol>
              </a:tblGrid>
              <a:tr h="446088">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Úroveň ukazatele</a:t>
                      </a:r>
                      <a:endPar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endParaRP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Velmi dobrá</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Dobrá</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Neutrální</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Přijatelná</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Špatná</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5490794"/>
                  </a:ext>
                </a:extLst>
              </a:tr>
              <a:tr h="36036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Počet bodů</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5</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4</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3</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14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1</a:t>
                      </a:r>
                    </a:p>
                  </a:txBody>
                  <a:tcPr marT="45760" marB="4576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74293337"/>
                  </a:ext>
                </a:extLst>
              </a:tr>
            </a:tbl>
          </a:graphicData>
        </a:graphic>
      </p:graphicFrame>
      <p:sp>
        <p:nvSpPr>
          <p:cNvPr id="22" name="Text Box 12"/>
          <p:cNvSpPr txBox="1">
            <a:spLocks noChangeArrowheads="1"/>
          </p:cNvSpPr>
          <p:nvPr/>
        </p:nvSpPr>
        <p:spPr bwMode="auto">
          <a:xfrm>
            <a:off x="485154" y="4005064"/>
            <a:ext cx="7615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dirty="0">
                <a:latin typeface="Calibri" panose="020F0502020204030204" pitchFamily="34" charset="0"/>
                <a:cs typeface="Calibri" panose="020F0502020204030204" pitchFamily="34" charset="0"/>
              </a:rPr>
              <a:t>Příklady hodnotících škál</a:t>
            </a:r>
            <a:endParaRPr lang="cs-CZ" altLang="cs-CZ" sz="1000" b="1" dirty="0">
              <a:latin typeface="Calibri" panose="020F0502020204030204" pitchFamily="34" charset="0"/>
              <a:cs typeface="Calibri" panose="020F0502020204030204" pitchFamily="34" charset="0"/>
            </a:endParaRPr>
          </a:p>
        </p:txBody>
      </p:sp>
      <p:sp>
        <p:nvSpPr>
          <p:cNvPr id="23" name="Text Box 12"/>
          <p:cNvSpPr txBox="1">
            <a:spLocks noChangeArrowheads="1"/>
          </p:cNvSpPr>
          <p:nvPr/>
        </p:nvSpPr>
        <p:spPr bwMode="auto">
          <a:xfrm>
            <a:off x="485154" y="6000552"/>
            <a:ext cx="76152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400" b="1">
                <a:latin typeface="Calibri" panose="020F0502020204030204" pitchFamily="34" charset="0"/>
                <a:cs typeface="Calibri" panose="020F0502020204030204" pitchFamily="34" charset="0"/>
              </a:rPr>
              <a:t>Pro přiřazení bodů je třeba určit u číselných ukazatelů intervaly v nichž ukazatel vyhovuje, vyhovuje málo …</a:t>
            </a:r>
            <a:endParaRPr lang="cs-CZ" altLang="cs-CZ" sz="1000" b="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5751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25"/>
                                        </p:tgtEl>
                                        <p:attrNameLst>
                                          <p:attrName>style.visibility</p:attrName>
                                        </p:attrNameLst>
                                      </p:cBhvr>
                                      <p:to>
                                        <p:strVal val="visible"/>
                                      </p:to>
                                    </p:set>
                                    <p:anim calcmode="lin" valueType="num">
                                      <p:cBhvr additive="base">
                                        <p:cTn id="12" dur="500" fill="hold"/>
                                        <p:tgtEl>
                                          <p:spTgt spid="38925"/>
                                        </p:tgtEl>
                                        <p:attrNameLst>
                                          <p:attrName>ppt_x</p:attrName>
                                        </p:attrNameLst>
                                      </p:cBhvr>
                                      <p:tavLst>
                                        <p:tav tm="0">
                                          <p:val>
                                            <p:strVal val="#ppt_x"/>
                                          </p:val>
                                        </p:tav>
                                        <p:tav tm="100000">
                                          <p:val>
                                            <p:strVal val="#ppt_x"/>
                                          </p:val>
                                        </p:tav>
                                      </p:tavLst>
                                    </p:anim>
                                    <p:anim calcmode="lin" valueType="num">
                                      <p:cBhvr additive="base">
                                        <p:cTn id="13"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317"/>
                                        </p:tgtEl>
                                        <p:attrNameLst>
                                          <p:attrName>style.visibility</p:attrName>
                                        </p:attrNameLst>
                                      </p:cBhvr>
                                      <p:to>
                                        <p:strVal val="visible"/>
                                      </p:to>
                                    </p:set>
                                    <p:animEffect transition="in" filter="fade">
                                      <p:cBhvr>
                                        <p:cTn id="18" dur="500"/>
                                        <p:tgtEl>
                                          <p:spTgt spid="11317"/>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320"/>
                                        </p:tgtEl>
                                        <p:attrNameLst>
                                          <p:attrName>style.visibility</p:attrName>
                                        </p:attrNameLst>
                                      </p:cBhvr>
                                      <p:to>
                                        <p:strVal val="visible"/>
                                      </p:to>
                                    </p:set>
                                    <p:animEffect transition="in" filter="fade">
                                      <p:cBhvr>
                                        <p:cTn id="24" dur="500"/>
                                        <p:tgtEl>
                                          <p:spTgt spid="113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321"/>
                                        </p:tgtEl>
                                        <p:attrNameLst>
                                          <p:attrName>style.visibility</p:attrName>
                                        </p:attrNameLst>
                                      </p:cBhvr>
                                      <p:to>
                                        <p:strVal val="visible"/>
                                      </p:to>
                                    </p:set>
                                    <p:animEffect transition="in" filter="fade">
                                      <p:cBhvr>
                                        <p:cTn id="27" dur="500"/>
                                        <p:tgtEl>
                                          <p:spTgt spid="1132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322"/>
                                        </p:tgtEl>
                                        <p:attrNameLst>
                                          <p:attrName>style.visibility</p:attrName>
                                        </p:attrNameLst>
                                      </p:cBhvr>
                                      <p:to>
                                        <p:strVal val="visible"/>
                                      </p:to>
                                    </p:set>
                                    <p:animEffect transition="in" filter="fade">
                                      <p:cBhvr>
                                        <p:cTn id="30" dur="500"/>
                                        <p:tgtEl>
                                          <p:spTgt spid="113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323"/>
                                        </p:tgtEl>
                                        <p:attrNameLst>
                                          <p:attrName>style.visibility</p:attrName>
                                        </p:attrNameLst>
                                      </p:cBhvr>
                                      <p:to>
                                        <p:strVal val="visible"/>
                                      </p:to>
                                    </p:set>
                                    <p:animEffect transition="in" filter="fade">
                                      <p:cBhvr>
                                        <p:cTn id="33" dur="500"/>
                                        <p:tgtEl>
                                          <p:spTgt spid="1132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318"/>
                                        </p:tgtEl>
                                        <p:attrNameLst>
                                          <p:attrName>style.visibility</p:attrName>
                                        </p:attrNameLst>
                                      </p:cBhvr>
                                      <p:to>
                                        <p:strVal val="visible"/>
                                      </p:to>
                                    </p:set>
                                    <p:animEffect transition="in" filter="fade">
                                      <p:cBhvr>
                                        <p:cTn id="36" dur="500"/>
                                        <p:tgtEl>
                                          <p:spTgt spid="113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1324"/>
                                        </p:tgtEl>
                                        <p:attrNameLst>
                                          <p:attrName>style.visibility</p:attrName>
                                        </p:attrNameLst>
                                      </p:cBhvr>
                                      <p:to>
                                        <p:strVal val="visible"/>
                                      </p:to>
                                    </p:set>
                                    <p:animEffect transition="in" filter="fade">
                                      <p:cBhvr>
                                        <p:cTn id="41" dur="500"/>
                                        <p:tgtEl>
                                          <p:spTgt spid="113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325"/>
                                        </p:tgtEl>
                                        <p:attrNameLst>
                                          <p:attrName>style.visibility</p:attrName>
                                        </p:attrNameLst>
                                      </p:cBhvr>
                                      <p:to>
                                        <p:strVal val="visible"/>
                                      </p:to>
                                    </p:set>
                                    <p:animEffect transition="in" filter="fade">
                                      <p:cBhvr>
                                        <p:cTn id="44" dur="500"/>
                                        <p:tgtEl>
                                          <p:spTgt spid="11325"/>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327"/>
                                        </p:tgtEl>
                                        <p:attrNameLst>
                                          <p:attrName>style.visibility</p:attrName>
                                        </p:attrNameLst>
                                      </p:cBhvr>
                                      <p:to>
                                        <p:strVal val="visible"/>
                                      </p:to>
                                    </p:set>
                                    <p:animEffect transition="in" filter="fade">
                                      <p:cBhvr>
                                        <p:cTn id="50" dur="500"/>
                                        <p:tgtEl>
                                          <p:spTgt spid="1132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1329"/>
                                        </p:tgtEl>
                                        <p:attrNameLst>
                                          <p:attrName>style.visibility</p:attrName>
                                        </p:attrNameLst>
                                      </p:cBhvr>
                                      <p:to>
                                        <p:strVal val="visible"/>
                                      </p:to>
                                    </p:set>
                                    <p:animEffect transition="in" filter="fade">
                                      <p:cBhvr>
                                        <p:cTn id="53" dur="500"/>
                                        <p:tgtEl>
                                          <p:spTgt spid="113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1330"/>
                                        </p:tgtEl>
                                        <p:attrNameLst>
                                          <p:attrName>style.visibility</p:attrName>
                                        </p:attrNameLst>
                                      </p:cBhvr>
                                      <p:to>
                                        <p:strVal val="visible"/>
                                      </p:to>
                                    </p:set>
                                    <p:animEffect transition="in" filter="fade">
                                      <p:cBhvr>
                                        <p:cTn id="56" dur="500"/>
                                        <p:tgtEl>
                                          <p:spTgt spid="1133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1328"/>
                                        </p:tgtEl>
                                        <p:attrNameLst>
                                          <p:attrName>style.visibility</p:attrName>
                                        </p:attrNameLst>
                                      </p:cBhvr>
                                      <p:to>
                                        <p:strVal val="visible"/>
                                      </p:to>
                                    </p:set>
                                    <p:animEffect transition="in" filter="fade">
                                      <p:cBhvr>
                                        <p:cTn id="59" dur="500"/>
                                        <p:tgtEl>
                                          <p:spTgt spid="1132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fill="hold"/>
                                        <p:tgtEl>
                                          <p:spTgt spid="19"/>
                                        </p:tgtEl>
                                        <p:attrNameLst>
                                          <p:attrName>ppt_x</p:attrName>
                                        </p:attrNameLst>
                                      </p:cBhvr>
                                      <p:tavLst>
                                        <p:tav tm="0">
                                          <p:val>
                                            <p:strVal val="#ppt_x"/>
                                          </p:val>
                                        </p:tav>
                                        <p:tav tm="100000">
                                          <p:val>
                                            <p:strVal val="#ppt_x"/>
                                          </p:val>
                                        </p:tav>
                                      </p:tavLst>
                                    </p:anim>
                                    <p:anim calcmode="lin" valueType="num">
                                      <p:cBhvr additive="base">
                                        <p:cTn id="6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500"/>
                                        <p:tgtEl>
                                          <p:spTgt spid="2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fade">
                                      <p:cBhvr>
                                        <p:cTn id="8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11317" grpId="0"/>
      <p:bldP spid="11318" grpId="0"/>
      <p:bldP spid="11320" grpId="0"/>
      <p:bldP spid="11321" grpId="0"/>
      <p:bldP spid="11322" grpId="0"/>
      <p:bldP spid="11323" grpId="0"/>
      <p:bldP spid="11324" grpId="0"/>
      <p:bldP spid="11325" grpId="0"/>
      <p:bldP spid="11327" grpId="0"/>
      <p:bldP spid="11328" grpId="0"/>
      <p:bldP spid="11329" grpId="0"/>
      <p:bldP spid="11330" grpId="0"/>
      <p:bldP spid="18" grpId="0" animBg="1"/>
      <p:bldP spid="19" grpId="0" autoUpdateAnimBg="0"/>
      <p:bldP spid="22" grpId="0"/>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5" name="Text Box 13"/>
          <p:cNvSpPr txBox="1">
            <a:spLocks noChangeArrowheads="1"/>
          </p:cNvSpPr>
          <p:nvPr/>
        </p:nvSpPr>
        <p:spPr bwMode="auto">
          <a:xfrm>
            <a:off x="593950" y="1412776"/>
            <a:ext cx="63738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pPr>
            <a:r>
              <a:rPr lang="cs-CZ" altLang="cs-CZ" sz="2800" b="1" dirty="0" smtClean="0">
                <a:latin typeface="Calibri" panose="020F0502020204030204" pitchFamily="34" charset="0"/>
                <a:cs typeface="Calibri" panose="020F0502020204030204" pitchFamily="34" charset="0"/>
              </a:rPr>
              <a:t>Vážené relativní hodnoty.</a:t>
            </a:r>
            <a:endParaRPr lang="cs-CZ" altLang="cs-CZ" sz="2800" b="1" dirty="0">
              <a:latin typeface="Calibri" panose="020F0502020204030204" pitchFamily="34" charset="0"/>
              <a:cs typeface="Calibri" panose="020F0502020204030204" pitchFamily="34" charset="0"/>
            </a:endParaRPr>
          </a:p>
        </p:txBody>
      </p:sp>
      <p:sp>
        <p:nvSpPr>
          <p:cNvPr id="18" name="Rectangle 14"/>
          <p:cNvSpPr>
            <a:spLocks noChangeArrowheads="1"/>
          </p:cNvSpPr>
          <p:nvPr/>
        </p:nvSpPr>
        <p:spPr bwMode="auto">
          <a:xfrm>
            <a:off x="467544" y="548680"/>
            <a:ext cx="74898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b="1" dirty="0">
                <a:latin typeface="Calibri" panose="020F0502020204030204" pitchFamily="34" charset="0"/>
                <a:cs typeface="Calibri" panose="020F0502020204030204" pitchFamily="34" charset="0"/>
              </a:rPr>
              <a:t>Výběr </a:t>
            </a:r>
            <a:r>
              <a:rPr lang="cs-CZ" altLang="cs-CZ" b="1" dirty="0" smtClean="0">
                <a:latin typeface="Calibri" panose="020F0502020204030204" pitchFamily="34" charset="0"/>
                <a:cs typeface="Calibri" panose="020F0502020204030204" pitchFamily="34" charset="0"/>
              </a:rPr>
              <a:t>dodavatelů - metody</a:t>
            </a:r>
            <a:endParaRPr lang="cs-CZ" altLang="cs-CZ" b="1" dirty="0">
              <a:latin typeface="Calibri" panose="020F0502020204030204" pitchFamily="34" charset="0"/>
              <a:cs typeface="Calibri" panose="020F0502020204030204" pitchFamily="34" charset="0"/>
            </a:endParaRPr>
          </a:p>
        </p:txBody>
      </p:sp>
      <p:sp>
        <p:nvSpPr>
          <p:cNvPr id="19" name="Text Box 13"/>
          <p:cNvSpPr txBox="1">
            <a:spLocks noChangeArrowheads="1"/>
          </p:cNvSpPr>
          <p:nvPr/>
        </p:nvSpPr>
        <p:spPr bwMode="auto">
          <a:xfrm>
            <a:off x="593950" y="2371892"/>
            <a:ext cx="5706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pPr>
            <a:r>
              <a:rPr lang="cs-CZ" altLang="cs-CZ" sz="2800" b="1" dirty="0" smtClean="0">
                <a:latin typeface="Calibri" panose="020F0502020204030204" pitchFamily="34" charset="0"/>
                <a:cs typeface="Calibri" panose="020F0502020204030204" pitchFamily="34" charset="0"/>
              </a:rPr>
              <a:t>Vážené bodové hodnocení. </a:t>
            </a:r>
            <a:endParaRPr lang="cs-CZ" altLang="cs-CZ" sz="2800" b="1" dirty="0">
              <a:latin typeface="Calibri" panose="020F0502020204030204" pitchFamily="34" charset="0"/>
              <a:cs typeface="Calibri" panose="020F0502020204030204" pitchFamily="34" charset="0"/>
            </a:endParaRPr>
          </a:p>
        </p:txBody>
      </p:sp>
      <p:sp>
        <p:nvSpPr>
          <p:cNvPr id="24" name="Text Box 13"/>
          <p:cNvSpPr txBox="1">
            <a:spLocks noChangeArrowheads="1"/>
          </p:cNvSpPr>
          <p:nvPr/>
        </p:nvSpPr>
        <p:spPr bwMode="auto">
          <a:xfrm>
            <a:off x="611560" y="3330353"/>
            <a:ext cx="5706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pPr>
            <a:r>
              <a:rPr lang="cs-CZ" altLang="cs-CZ" sz="2800" b="1" dirty="0" err="1" smtClean="0">
                <a:latin typeface="Calibri" panose="020F0502020204030204" pitchFamily="34" charset="0"/>
                <a:cs typeface="Calibri" panose="020F0502020204030204" pitchFamily="34" charset="0"/>
              </a:rPr>
              <a:t>Analytic</a:t>
            </a:r>
            <a:r>
              <a:rPr lang="cs-CZ" altLang="cs-CZ" sz="2800" b="1" dirty="0" smtClean="0">
                <a:latin typeface="Calibri" panose="020F0502020204030204" pitchFamily="34" charset="0"/>
                <a:cs typeface="Calibri" panose="020F0502020204030204" pitchFamily="34" charset="0"/>
              </a:rPr>
              <a:t> hierarchy </a:t>
            </a:r>
            <a:r>
              <a:rPr lang="cs-CZ" altLang="cs-CZ" sz="2800" b="1" dirty="0" err="1" smtClean="0">
                <a:latin typeface="Calibri" panose="020F0502020204030204" pitchFamily="34" charset="0"/>
                <a:cs typeface="Calibri" panose="020F0502020204030204" pitchFamily="34" charset="0"/>
              </a:rPr>
              <a:t>process</a:t>
            </a:r>
            <a:r>
              <a:rPr lang="cs-CZ" altLang="cs-CZ" sz="2800" b="1" dirty="0" smtClean="0">
                <a:latin typeface="Calibri" panose="020F0502020204030204" pitchFamily="34" charset="0"/>
                <a:cs typeface="Calibri" panose="020F0502020204030204" pitchFamily="34" charset="0"/>
              </a:rPr>
              <a:t>.</a:t>
            </a:r>
            <a:endParaRPr lang="cs-CZ" altLang="cs-CZ" sz="2800" b="1" dirty="0">
              <a:latin typeface="Calibri" panose="020F0502020204030204" pitchFamily="34" charset="0"/>
              <a:cs typeface="Calibri" panose="020F0502020204030204" pitchFamily="34" charset="0"/>
            </a:endParaRPr>
          </a:p>
        </p:txBody>
      </p:sp>
      <p:sp>
        <p:nvSpPr>
          <p:cNvPr id="25" name="Text Box 13"/>
          <p:cNvSpPr txBox="1">
            <a:spLocks noChangeArrowheads="1"/>
          </p:cNvSpPr>
          <p:nvPr/>
        </p:nvSpPr>
        <p:spPr bwMode="auto">
          <a:xfrm>
            <a:off x="593033" y="4288815"/>
            <a:ext cx="57062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a:spcBef>
                <a:spcPct val="50000"/>
              </a:spcBef>
            </a:pPr>
            <a:r>
              <a:rPr lang="cs-CZ" altLang="cs-CZ" sz="2800" b="1" dirty="0" err="1" smtClean="0">
                <a:latin typeface="Calibri" panose="020F0502020204030204" pitchFamily="34" charset="0"/>
                <a:cs typeface="Calibri" panose="020F0502020204030204" pitchFamily="34" charset="0"/>
              </a:rPr>
              <a:t>Analytic</a:t>
            </a:r>
            <a:r>
              <a:rPr lang="cs-CZ" altLang="cs-CZ" sz="2800" b="1" dirty="0" smtClean="0">
                <a:latin typeface="Calibri" panose="020F0502020204030204" pitchFamily="34" charset="0"/>
                <a:cs typeface="Calibri" panose="020F0502020204030204" pitchFamily="34" charset="0"/>
              </a:rPr>
              <a:t> network  </a:t>
            </a:r>
            <a:r>
              <a:rPr lang="cs-CZ" altLang="cs-CZ" sz="2800" b="1" dirty="0" err="1" smtClean="0">
                <a:latin typeface="Calibri" panose="020F0502020204030204" pitchFamily="34" charset="0"/>
                <a:cs typeface="Calibri" panose="020F0502020204030204" pitchFamily="34" charset="0"/>
              </a:rPr>
              <a:t>process</a:t>
            </a:r>
            <a:r>
              <a:rPr lang="cs-CZ" altLang="cs-CZ" sz="2800" b="1" dirty="0" smtClean="0">
                <a:latin typeface="Calibri" panose="020F0502020204030204" pitchFamily="34" charset="0"/>
                <a:cs typeface="Calibri" panose="020F0502020204030204" pitchFamily="34" charset="0"/>
              </a:rPr>
              <a:t>.</a:t>
            </a:r>
            <a:endParaRPr lang="cs-CZ" altLang="cs-CZ"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103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8925"/>
                                        </p:tgtEl>
                                        <p:attrNameLst>
                                          <p:attrName>style.visibility</p:attrName>
                                        </p:attrNameLst>
                                      </p:cBhvr>
                                      <p:to>
                                        <p:strVal val="visible"/>
                                      </p:to>
                                    </p:set>
                                    <p:anim calcmode="lin" valueType="num">
                                      <p:cBhvr additive="base">
                                        <p:cTn id="12" dur="500" fill="hold"/>
                                        <p:tgtEl>
                                          <p:spTgt spid="38925"/>
                                        </p:tgtEl>
                                        <p:attrNameLst>
                                          <p:attrName>ppt_x</p:attrName>
                                        </p:attrNameLst>
                                      </p:cBhvr>
                                      <p:tavLst>
                                        <p:tav tm="0">
                                          <p:val>
                                            <p:strVal val="#ppt_x"/>
                                          </p:val>
                                        </p:tav>
                                        <p:tav tm="100000">
                                          <p:val>
                                            <p:strVal val="#ppt_x"/>
                                          </p:val>
                                        </p:tav>
                                      </p:tavLst>
                                    </p:anim>
                                    <p:anim calcmode="lin" valueType="num">
                                      <p:cBhvr additive="base">
                                        <p:cTn id="13" dur="500" fill="hold"/>
                                        <p:tgtEl>
                                          <p:spTgt spid="389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5" grpId="0"/>
      <p:bldP spid="18" grpId="0" animBg="1"/>
      <p:bldP spid="19" grpId="0" autoUpdateAnimBg="0"/>
      <p:bldP spid="24" grpId="0" autoUpdateAnimBg="0"/>
      <p:bldP spid="2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13"/>
          <p:cNvSpPr>
            <a:spLocks noChangeArrowheads="1"/>
          </p:cNvSpPr>
          <p:nvPr/>
        </p:nvSpPr>
        <p:spPr bwMode="auto">
          <a:xfrm>
            <a:off x="755650" y="1628775"/>
            <a:ext cx="7632700"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cs-CZ" altLang="cs-CZ" sz="2400" b="1" dirty="0">
                <a:latin typeface="Calibri" panose="020F0502020204030204" pitchFamily="34" charset="0"/>
              </a:rPr>
              <a:t> Nákupní strategie rozhoduje o partnerech v logistickém </a:t>
            </a:r>
            <a:r>
              <a:rPr lang="cs-CZ" altLang="cs-CZ" sz="2400" b="1" dirty="0" smtClean="0">
                <a:latin typeface="Calibri" panose="020F0502020204030204" pitchFamily="34" charset="0"/>
              </a:rPr>
              <a:t>řetězci.</a:t>
            </a:r>
            <a:endParaRPr lang="cs-CZ" altLang="cs-CZ" sz="2400" b="1" dirty="0">
              <a:latin typeface="Calibri" panose="020F0502020204030204" pitchFamily="34" charset="0"/>
            </a:endParaRPr>
          </a:p>
        </p:txBody>
      </p:sp>
      <p:sp>
        <p:nvSpPr>
          <p:cNvPr id="6158" name="Rectangle 14"/>
          <p:cNvSpPr>
            <a:spLocks noChangeArrowheads="1"/>
          </p:cNvSpPr>
          <p:nvPr/>
        </p:nvSpPr>
        <p:spPr bwMode="auto">
          <a:xfrm>
            <a:off x="746125" y="2420938"/>
            <a:ext cx="7713663"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1" hangingPunct="1">
              <a:spcBef>
                <a:spcPct val="0"/>
              </a:spcBef>
            </a:pPr>
            <a:r>
              <a:rPr lang="cs-CZ" altLang="cs-CZ" sz="2400" b="1" dirty="0">
                <a:latin typeface="Calibri" panose="020F0502020204030204" pitchFamily="34" charset="0"/>
              </a:rPr>
              <a:t> Nákup výrazně ovlivňuje celkové náklady na činnost organizace, zejména náklady na materiál, energie a </a:t>
            </a:r>
            <a:r>
              <a:rPr lang="cs-CZ" altLang="cs-CZ" sz="2400" b="1" dirty="0" smtClean="0">
                <a:latin typeface="Calibri" panose="020F0502020204030204" pitchFamily="34" charset="0"/>
              </a:rPr>
              <a:t>služby. </a:t>
            </a:r>
            <a:endParaRPr lang="cs-CZ" altLang="cs-CZ" sz="2400" b="1" dirty="0">
              <a:latin typeface="Calibri" panose="020F0502020204030204" pitchFamily="34" charset="0"/>
            </a:endParaRPr>
          </a:p>
        </p:txBody>
      </p:sp>
      <p:sp>
        <p:nvSpPr>
          <p:cNvPr id="6159" name="Rectangle 15"/>
          <p:cNvSpPr>
            <a:spLocks noChangeArrowheads="1"/>
          </p:cNvSpPr>
          <p:nvPr/>
        </p:nvSpPr>
        <p:spPr bwMode="auto">
          <a:xfrm>
            <a:off x="755650" y="3284538"/>
            <a:ext cx="77041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1" hangingPunct="1">
              <a:spcBef>
                <a:spcPct val="0"/>
              </a:spcBef>
            </a:pPr>
            <a:r>
              <a:rPr lang="cs-CZ" altLang="cs-CZ" sz="2400" b="1" dirty="0">
                <a:latin typeface="Calibri" panose="020F0502020204030204" pitchFamily="34" charset="0"/>
              </a:rPr>
              <a:t> Prostředky je třeba vynakládat i na vlastní nákupní proces, máme na mysli náklady na provoz nákupních oddělení, náklady spojené s komunikací s dodavateli apod</a:t>
            </a:r>
            <a:r>
              <a:rPr lang="cs-CZ" altLang="cs-CZ" sz="2400" b="1" dirty="0" smtClean="0">
                <a:latin typeface="Calibri" panose="020F0502020204030204" pitchFamily="34" charset="0"/>
              </a:rPr>
              <a:t>.</a:t>
            </a:r>
            <a:endParaRPr lang="cs-CZ" altLang="cs-CZ" sz="2400" b="1" dirty="0">
              <a:latin typeface="Calibri" panose="020F0502020204030204" pitchFamily="34" charset="0"/>
            </a:endParaRPr>
          </a:p>
        </p:txBody>
      </p:sp>
      <p:sp>
        <p:nvSpPr>
          <p:cNvPr id="6160" name="Rectangle 16"/>
          <p:cNvSpPr>
            <a:spLocks noChangeArrowheads="1"/>
          </p:cNvSpPr>
          <p:nvPr/>
        </p:nvSpPr>
        <p:spPr bwMode="auto">
          <a:xfrm>
            <a:off x="787400" y="4492625"/>
            <a:ext cx="7699375" cy="831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1" hangingPunct="1">
              <a:spcBef>
                <a:spcPct val="0"/>
              </a:spcBef>
            </a:pPr>
            <a:r>
              <a:rPr lang="cs-CZ" altLang="cs-CZ" sz="2400" b="1" dirty="0">
                <a:latin typeface="Calibri" panose="020F0502020204030204" pitchFamily="34" charset="0"/>
              </a:rPr>
              <a:t> Nákupní rozhodování působí na výši zásob a nákladů na jejich </a:t>
            </a:r>
            <a:r>
              <a:rPr lang="cs-CZ" altLang="cs-CZ" sz="2400" b="1" dirty="0" smtClean="0">
                <a:latin typeface="Calibri" panose="020F0502020204030204" pitchFamily="34" charset="0"/>
              </a:rPr>
              <a:t>udržování.</a:t>
            </a:r>
            <a:endParaRPr lang="cs-CZ" altLang="cs-CZ" sz="2400" b="1" dirty="0">
              <a:latin typeface="Calibri" panose="020F0502020204030204" pitchFamily="34" charset="0"/>
            </a:endParaRPr>
          </a:p>
        </p:txBody>
      </p:sp>
      <p:sp>
        <p:nvSpPr>
          <p:cNvPr id="6161" name="Rectangle 17"/>
          <p:cNvSpPr>
            <a:spLocks noChangeArrowheads="1"/>
          </p:cNvSpPr>
          <p:nvPr/>
        </p:nvSpPr>
        <p:spPr bwMode="auto">
          <a:xfrm>
            <a:off x="755650" y="5324475"/>
            <a:ext cx="7704138"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tabLst>
                <a:tab pos="228600" algn="l"/>
              </a:tabLst>
              <a:defRPr sz="3200">
                <a:solidFill>
                  <a:schemeClr val="tx1"/>
                </a:solidFill>
                <a:latin typeface="Arial" panose="020B0604020202020204" pitchFamily="34" charset="0"/>
              </a:defRPr>
            </a:lvl1pPr>
            <a:lvl2pPr marL="742950" indent="-285750" eaLnBrk="0" hangingPunct="0">
              <a:spcBef>
                <a:spcPct val="20000"/>
              </a:spcBef>
              <a:buChar char="–"/>
              <a:tabLst>
                <a:tab pos="2286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286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286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28600" algn="l"/>
              </a:tabLst>
              <a:defRPr sz="2000">
                <a:solidFill>
                  <a:schemeClr val="tx1"/>
                </a:solidFill>
                <a:latin typeface="Arial" panose="020B0604020202020204" pitchFamily="34" charset="0"/>
              </a:defRPr>
            </a:lvl9pPr>
          </a:lstStyle>
          <a:p>
            <a:pPr eaLnBrk="1" hangingPunct="1">
              <a:spcBef>
                <a:spcPct val="0"/>
              </a:spcBef>
            </a:pPr>
            <a:r>
              <a:rPr lang="cs-CZ" altLang="cs-CZ" sz="2400" b="1">
                <a:latin typeface="Calibri" panose="020F0502020204030204" pitchFamily="34" charset="0"/>
              </a:rPr>
              <a:t>  Špatná nákupní rozhodnutí vyvolávají vícenáklady spojené s použitím nevhodně nakupovaných výrobků a služeb.</a:t>
            </a:r>
          </a:p>
        </p:txBody>
      </p:sp>
      <p:sp>
        <p:nvSpPr>
          <p:cNvPr id="5127" name="Text Box 18"/>
          <p:cNvSpPr txBox="1">
            <a:spLocks noChangeArrowheads="1"/>
          </p:cNvSpPr>
          <p:nvPr/>
        </p:nvSpPr>
        <p:spPr bwMode="auto">
          <a:xfrm>
            <a:off x="323850" y="404813"/>
            <a:ext cx="82804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b="1">
                <a:latin typeface="Calibri" panose="020F0502020204030204" pitchFamily="34" charset="0"/>
              </a:rPr>
              <a:t>Význam nákupu v řízení a vliv na efektivnost podnikání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box(in)">
                                      <p:cBhvr>
                                        <p:cTn id="7" dur="500"/>
                                        <p:tgtEl>
                                          <p:spTgt spid="6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58"/>
                                        </p:tgtEl>
                                        <p:attrNameLst>
                                          <p:attrName>style.visibility</p:attrName>
                                        </p:attrNameLst>
                                      </p:cBhvr>
                                      <p:to>
                                        <p:strVal val="visible"/>
                                      </p:to>
                                    </p:set>
                                    <p:animEffect transition="in" filter="box(in)">
                                      <p:cBhvr>
                                        <p:cTn id="12" dur="500"/>
                                        <p:tgtEl>
                                          <p:spTgt spid="61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9"/>
                                        </p:tgtEl>
                                        <p:attrNameLst>
                                          <p:attrName>style.visibility</p:attrName>
                                        </p:attrNameLst>
                                      </p:cBhvr>
                                      <p:to>
                                        <p:strVal val="visible"/>
                                      </p:to>
                                    </p:set>
                                    <p:animEffect transition="in" filter="box(in)">
                                      <p:cBhvr>
                                        <p:cTn id="17" dur="500"/>
                                        <p:tgtEl>
                                          <p:spTgt spid="61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160"/>
                                        </p:tgtEl>
                                        <p:attrNameLst>
                                          <p:attrName>style.visibility</p:attrName>
                                        </p:attrNameLst>
                                      </p:cBhvr>
                                      <p:to>
                                        <p:strVal val="visible"/>
                                      </p:to>
                                    </p:set>
                                    <p:animEffect transition="in" filter="box(in)">
                                      <p:cBhvr>
                                        <p:cTn id="22" dur="500"/>
                                        <p:tgtEl>
                                          <p:spTgt spid="616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161"/>
                                        </p:tgtEl>
                                        <p:attrNameLst>
                                          <p:attrName>style.visibility</p:attrName>
                                        </p:attrNameLst>
                                      </p:cBhvr>
                                      <p:to>
                                        <p:strVal val="visible"/>
                                      </p:to>
                                    </p:set>
                                    <p:animEffect transition="in" filter="box(in)">
                                      <p:cBhvr>
                                        <p:cTn id="27"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animBg="1"/>
      <p:bldP spid="6158" grpId="0" animBg="1"/>
      <p:bldP spid="6159" grpId="0" animBg="1"/>
      <p:bldP spid="6160" grpId="0" animBg="1"/>
      <p:bldP spid="61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395288" y="611188"/>
            <a:ext cx="8640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b="1">
                <a:latin typeface="Calibri" panose="020F0502020204030204" pitchFamily="34" charset="0"/>
              </a:rPr>
              <a:t>Příčiny růstu významu nákupu v řízení podniků</a:t>
            </a:r>
          </a:p>
        </p:txBody>
      </p:sp>
      <p:sp>
        <p:nvSpPr>
          <p:cNvPr id="7183" name="Text Box 15"/>
          <p:cNvSpPr txBox="1">
            <a:spLocks noChangeArrowheads="1"/>
          </p:cNvSpPr>
          <p:nvPr/>
        </p:nvSpPr>
        <p:spPr bwMode="auto">
          <a:xfrm>
            <a:off x="658813" y="2139950"/>
            <a:ext cx="1752600" cy="2584450"/>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latin typeface="Calibri" panose="020F0502020204030204" pitchFamily="34" charset="0"/>
              </a:rPr>
              <a:t>Důvody </a:t>
            </a:r>
          </a:p>
          <a:p>
            <a:pPr>
              <a:spcBef>
                <a:spcPct val="50000"/>
              </a:spcBef>
              <a:buFontTx/>
              <a:buNone/>
            </a:pPr>
            <a:r>
              <a:rPr lang="cs-CZ" altLang="cs-CZ" sz="1600" b="1" dirty="0" smtClean="0">
                <a:latin typeface="Calibri" panose="020F0502020204030204" pitchFamily="34" charset="0"/>
              </a:rPr>
              <a:t>Outsourcing.</a:t>
            </a:r>
            <a:endParaRPr lang="cs-CZ" altLang="cs-CZ" sz="1600" b="1" dirty="0">
              <a:latin typeface="Calibri" panose="020F0502020204030204" pitchFamily="34" charset="0"/>
            </a:endParaRPr>
          </a:p>
          <a:p>
            <a:pPr>
              <a:spcBef>
                <a:spcPct val="50000"/>
              </a:spcBef>
              <a:buFontTx/>
              <a:buNone/>
            </a:pPr>
            <a:r>
              <a:rPr lang="cs-CZ" altLang="cs-CZ" sz="1600" b="1" dirty="0">
                <a:latin typeface="Calibri" panose="020F0502020204030204" pitchFamily="34" charset="0"/>
              </a:rPr>
              <a:t>Stále užší   </a:t>
            </a:r>
            <a:r>
              <a:rPr lang="cs-CZ" altLang="cs-CZ" sz="1600" b="1" dirty="0" smtClean="0">
                <a:latin typeface="Calibri" panose="020F0502020204030204" pitchFamily="34" charset="0"/>
              </a:rPr>
              <a:t>specializace.</a:t>
            </a:r>
            <a:endParaRPr lang="cs-CZ" altLang="cs-CZ" sz="2400" b="1" dirty="0">
              <a:latin typeface="Calibri" panose="020F0502020204030204" pitchFamily="34" charset="0"/>
            </a:endParaRPr>
          </a:p>
          <a:p>
            <a:pPr>
              <a:spcBef>
                <a:spcPct val="50000"/>
              </a:spcBef>
              <a:buFontTx/>
              <a:buNone/>
            </a:pPr>
            <a:r>
              <a:rPr lang="cs-CZ" altLang="cs-CZ" sz="1600" b="1" dirty="0">
                <a:latin typeface="Calibri" panose="020F0502020204030204" pitchFamily="34" charset="0"/>
              </a:rPr>
              <a:t>Zeštíhlování    podnikových   </a:t>
            </a:r>
            <a:r>
              <a:rPr lang="cs-CZ" altLang="cs-CZ" sz="1600" b="1" dirty="0" smtClean="0">
                <a:latin typeface="Calibri" panose="020F0502020204030204" pitchFamily="34" charset="0"/>
              </a:rPr>
              <a:t>procesů.</a:t>
            </a:r>
            <a:endParaRPr lang="cs-CZ" altLang="cs-CZ" sz="1600" b="1" dirty="0">
              <a:latin typeface="Calibri" panose="020F0502020204030204" pitchFamily="34" charset="0"/>
            </a:endParaRPr>
          </a:p>
          <a:p>
            <a:pPr>
              <a:spcBef>
                <a:spcPct val="50000"/>
              </a:spcBef>
              <a:buFontTx/>
              <a:buNone/>
            </a:pPr>
            <a:r>
              <a:rPr lang="cs-CZ" altLang="cs-CZ" sz="1600" b="1" dirty="0">
                <a:latin typeface="Calibri" panose="020F0502020204030204" pitchFamily="34" charset="0"/>
              </a:rPr>
              <a:t>T typy </a:t>
            </a:r>
            <a:r>
              <a:rPr lang="cs-CZ" altLang="cs-CZ" sz="1600" b="1" dirty="0" smtClean="0">
                <a:latin typeface="Calibri" panose="020F0502020204030204" pitchFamily="34" charset="0"/>
              </a:rPr>
              <a:t>výroby.</a:t>
            </a:r>
            <a:endParaRPr lang="de-DE" altLang="cs-CZ" sz="1200" b="1" dirty="0">
              <a:latin typeface="Calibri" panose="020F0502020204030204" pitchFamily="34" charset="0"/>
            </a:endParaRPr>
          </a:p>
        </p:txBody>
      </p:sp>
      <p:sp>
        <p:nvSpPr>
          <p:cNvPr id="7184" name="Text Box 16"/>
          <p:cNvSpPr txBox="1">
            <a:spLocks noChangeArrowheads="1"/>
          </p:cNvSpPr>
          <p:nvPr/>
        </p:nvSpPr>
        <p:spPr bwMode="auto">
          <a:xfrm>
            <a:off x="2843213" y="1773238"/>
            <a:ext cx="5486400"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b="1">
                <a:latin typeface="Calibri" panose="020F0502020204030204" pitchFamily="34" charset="0"/>
              </a:rPr>
              <a:t>B2B zákazníci</a:t>
            </a:r>
            <a:endParaRPr lang="cs-CZ" altLang="cs-CZ" sz="1000">
              <a:latin typeface="Calibri" panose="020F0502020204030204" pitchFamily="34" charset="0"/>
            </a:endParaRPr>
          </a:p>
        </p:txBody>
      </p:sp>
      <p:sp>
        <p:nvSpPr>
          <p:cNvPr id="7185" name="Text Box 17"/>
          <p:cNvSpPr txBox="1">
            <a:spLocks noChangeArrowheads="1"/>
          </p:cNvSpPr>
          <p:nvPr/>
        </p:nvSpPr>
        <p:spPr bwMode="auto">
          <a:xfrm>
            <a:off x="2843213" y="2322513"/>
            <a:ext cx="365125"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V1</a:t>
            </a:r>
          </a:p>
        </p:txBody>
      </p:sp>
      <p:sp>
        <p:nvSpPr>
          <p:cNvPr id="7186" name="Text Box 18"/>
          <p:cNvSpPr txBox="1">
            <a:spLocks noChangeArrowheads="1"/>
          </p:cNvSpPr>
          <p:nvPr/>
        </p:nvSpPr>
        <p:spPr bwMode="auto">
          <a:xfrm>
            <a:off x="4672013" y="2322513"/>
            <a:ext cx="365125"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V5</a:t>
            </a:r>
          </a:p>
        </p:txBody>
      </p:sp>
      <p:sp>
        <p:nvSpPr>
          <p:cNvPr id="7187" name="Text Box 19"/>
          <p:cNvSpPr txBox="1">
            <a:spLocks noChangeArrowheads="1"/>
          </p:cNvSpPr>
          <p:nvPr/>
        </p:nvSpPr>
        <p:spPr bwMode="auto">
          <a:xfrm>
            <a:off x="4214813" y="2322513"/>
            <a:ext cx="365125"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V4</a:t>
            </a:r>
          </a:p>
        </p:txBody>
      </p:sp>
      <p:sp>
        <p:nvSpPr>
          <p:cNvPr id="7188" name="Text Box 20"/>
          <p:cNvSpPr txBox="1">
            <a:spLocks noChangeArrowheads="1"/>
          </p:cNvSpPr>
          <p:nvPr/>
        </p:nvSpPr>
        <p:spPr bwMode="auto">
          <a:xfrm>
            <a:off x="3757613" y="2322513"/>
            <a:ext cx="365125"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V3</a:t>
            </a:r>
          </a:p>
        </p:txBody>
      </p:sp>
      <p:sp>
        <p:nvSpPr>
          <p:cNvPr id="7189" name="Text Box 21"/>
          <p:cNvSpPr txBox="1">
            <a:spLocks noChangeArrowheads="1"/>
          </p:cNvSpPr>
          <p:nvPr/>
        </p:nvSpPr>
        <p:spPr bwMode="auto">
          <a:xfrm>
            <a:off x="3300413" y="2322513"/>
            <a:ext cx="365125"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V2</a:t>
            </a:r>
          </a:p>
        </p:txBody>
      </p:sp>
      <p:sp>
        <p:nvSpPr>
          <p:cNvPr id="7190" name="Text Box 22"/>
          <p:cNvSpPr txBox="1">
            <a:spLocks noChangeArrowheads="1"/>
          </p:cNvSpPr>
          <p:nvPr/>
        </p:nvSpPr>
        <p:spPr bwMode="auto">
          <a:xfrm>
            <a:off x="7339013" y="2306638"/>
            <a:ext cx="457200"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Vk-1</a:t>
            </a:r>
          </a:p>
        </p:txBody>
      </p:sp>
      <p:sp>
        <p:nvSpPr>
          <p:cNvPr id="7191" name="Text Box 23"/>
          <p:cNvSpPr txBox="1">
            <a:spLocks noChangeArrowheads="1"/>
          </p:cNvSpPr>
          <p:nvPr/>
        </p:nvSpPr>
        <p:spPr bwMode="auto">
          <a:xfrm>
            <a:off x="7962900" y="2322513"/>
            <a:ext cx="366713"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Vk</a:t>
            </a:r>
          </a:p>
        </p:txBody>
      </p:sp>
      <p:sp>
        <p:nvSpPr>
          <p:cNvPr id="7192" name="Text Box 24"/>
          <p:cNvSpPr txBox="1">
            <a:spLocks noChangeArrowheads="1"/>
          </p:cNvSpPr>
          <p:nvPr/>
        </p:nvSpPr>
        <p:spPr bwMode="auto">
          <a:xfrm>
            <a:off x="5219700" y="2322513"/>
            <a:ext cx="2103438" cy="2746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b="1">
                <a:latin typeface="Calibri" panose="020F0502020204030204" pitchFamily="34" charset="0"/>
              </a:rPr>
              <a:t>…… výrobky </a:t>
            </a:r>
            <a:r>
              <a:rPr lang="cs-CZ" altLang="cs-CZ" sz="1000">
                <a:latin typeface="Calibri" panose="020F0502020204030204" pitchFamily="34" charset="0"/>
              </a:rPr>
              <a:t>………..</a:t>
            </a:r>
          </a:p>
        </p:txBody>
      </p:sp>
      <p:sp>
        <p:nvSpPr>
          <p:cNvPr id="7193" name="Text Box 25"/>
          <p:cNvSpPr txBox="1">
            <a:spLocks noChangeArrowheads="1"/>
          </p:cNvSpPr>
          <p:nvPr/>
        </p:nvSpPr>
        <p:spPr bwMode="auto">
          <a:xfrm>
            <a:off x="2700338" y="3284538"/>
            <a:ext cx="1943100" cy="58578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b="1">
                <a:latin typeface="Calibri" panose="020F0502020204030204" pitchFamily="34" charset="0"/>
              </a:rPr>
              <a:t>B2B dodavatelé  komponent</a:t>
            </a:r>
            <a:endParaRPr lang="cs-CZ" altLang="cs-CZ" sz="1000">
              <a:latin typeface="Calibri" panose="020F0502020204030204" pitchFamily="34" charset="0"/>
            </a:endParaRPr>
          </a:p>
        </p:txBody>
      </p:sp>
      <p:sp>
        <p:nvSpPr>
          <p:cNvPr id="7194" name="Text Box 26"/>
          <p:cNvSpPr txBox="1">
            <a:spLocks noChangeArrowheads="1"/>
          </p:cNvSpPr>
          <p:nvPr/>
        </p:nvSpPr>
        <p:spPr bwMode="auto">
          <a:xfrm>
            <a:off x="6588125" y="3284538"/>
            <a:ext cx="1776413" cy="56197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b="1">
                <a:latin typeface="Calibri" panose="020F0502020204030204" pitchFamily="34" charset="0"/>
              </a:rPr>
              <a:t>B2B dodavatelé dílů,</a:t>
            </a:r>
            <a:r>
              <a:rPr lang="cs-CZ" altLang="cs-CZ" sz="1000" b="1">
                <a:latin typeface="Calibri" panose="020F0502020204030204" pitchFamily="34" charset="0"/>
              </a:rPr>
              <a:t>        </a:t>
            </a:r>
            <a:endParaRPr lang="cs-CZ" altLang="cs-CZ" sz="1000">
              <a:latin typeface="Calibri" panose="020F0502020204030204" pitchFamily="34" charset="0"/>
            </a:endParaRPr>
          </a:p>
          <a:p>
            <a:pPr algn="ctr">
              <a:spcBef>
                <a:spcPct val="0"/>
              </a:spcBef>
              <a:buFontTx/>
              <a:buNone/>
            </a:pPr>
            <a:endParaRPr lang="cs-CZ" altLang="cs-CZ" sz="1000" b="1">
              <a:latin typeface="Calibri" panose="020F0502020204030204" pitchFamily="34" charset="0"/>
            </a:endParaRPr>
          </a:p>
        </p:txBody>
      </p:sp>
      <p:sp>
        <p:nvSpPr>
          <p:cNvPr id="7195" name="Text Box 27"/>
          <p:cNvSpPr txBox="1">
            <a:spLocks noChangeArrowheads="1"/>
          </p:cNvSpPr>
          <p:nvPr/>
        </p:nvSpPr>
        <p:spPr bwMode="auto">
          <a:xfrm>
            <a:off x="4762500" y="4883150"/>
            <a:ext cx="1754188" cy="561975"/>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b="1">
                <a:latin typeface="Calibri" panose="020F0502020204030204" pitchFamily="34" charset="0"/>
              </a:rPr>
              <a:t>B2B dodavatelé surovin</a:t>
            </a:r>
            <a:endParaRPr lang="cs-CZ" altLang="cs-CZ" sz="1000">
              <a:latin typeface="Calibri" panose="020F0502020204030204" pitchFamily="34" charset="0"/>
            </a:endParaRPr>
          </a:p>
        </p:txBody>
      </p:sp>
      <p:sp>
        <p:nvSpPr>
          <p:cNvPr id="7196" name="Text Box 28"/>
          <p:cNvSpPr txBox="1">
            <a:spLocks noChangeArrowheads="1"/>
          </p:cNvSpPr>
          <p:nvPr/>
        </p:nvSpPr>
        <p:spPr bwMode="auto">
          <a:xfrm>
            <a:off x="2843213" y="2779713"/>
            <a:ext cx="5486400" cy="274637"/>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b="1">
                <a:latin typeface="Calibri" panose="020F0502020204030204" pitchFamily="34" charset="0"/>
              </a:rPr>
              <a:t>Montáž</a:t>
            </a:r>
            <a:endParaRPr lang="cs-CZ" altLang="cs-CZ" sz="1000">
              <a:latin typeface="Calibri" panose="020F0502020204030204" pitchFamily="34" charset="0"/>
            </a:endParaRPr>
          </a:p>
        </p:txBody>
      </p:sp>
      <p:sp>
        <p:nvSpPr>
          <p:cNvPr id="7197" name="Text Box 29"/>
          <p:cNvSpPr txBox="1">
            <a:spLocks noChangeArrowheads="1"/>
          </p:cNvSpPr>
          <p:nvPr/>
        </p:nvSpPr>
        <p:spPr bwMode="auto">
          <a:xfrm>
            <a:off x="4854575" y="3328988"/>
            <a:ext cx="365125" cy="2730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P1</a:t>
            </a:r>
          </a:p>
        </p:txBody>
      </p:sp>
      <p:sp>
        <p:nvSpPr>
          <p:cNvPr id="7198" name="Text Box 30"/>
          <p:cNvSpPr txBox="1">
            <a:spLocks noChangeArrowheads="1"/>
          </p:cNvSpPr>
          <p:nvPr/>
        </p:nvSpPr>
        <p:spPr bwMode="auto">
          <a:xfrm>
            <a:off x="5494338" y="3328988"/>
            <a:ext cx="366712" cy="2730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P2</a:t>
            </a:r>
          </a:p>
        </p:txBody>
      </p:sp>
      <p:sp>
        <p:nvSpPr>
          <p:cNvPr id="7199" name="Text Box 31"/>
          <p:cNvSpPr txBox="1">
            <a:spLocks noChangeArrowheads="1"/>
          </p:cNvSpPr>
          <p:nvPr/>
        </p:nvSpPr>
        <p:spPr bwMode="auto">
          <a:xfrm>
            <a:off x="6043613" y="3328988"/>
            <a:ext cx="365125" cy="27305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000">
                <a:latin typeface="Calibri" panose="020F0502020204030204" pitchFamily="34" charset="0"/>
              </a:rPr>
              <a:t>P3</a:t>
            </a:r>
          </a:p>
        </p:txBody>
      </p:sp>
      <p:sp>
        <p:nvSpPr>
          <p:cNvPr id="7200" name="Text Box 32"/>
          <p:cNvSpPr txBox="1">
            <a:spLocks noChangeArrowheads="1"/>
          </p:cNvSpPr>
          <p:nvPr/>
        </p:nvSpPr>
        <p:spPr bwMode="auto">
          <a:xfrm>
            <a:off x="4824413" y="3754438"/>
            <a:ext cx="1554162" cy="914400"/>
          </a:xfrm>
          <a:prstGeom prst="rect">
            <a:avLst/>
          </a:prstGeom>
          <a:solidFill>
            <a:srgbClr val="FFFFFF"/>
          </a:solidFill>
          <a:ln w="9525">
            <a:solidFill>
              <a:srgbClr val="000000"/>
            </a:solidFill>
            <a:miter lim="800000"/>
            <a:headEnd/>
            <a:tailEnd/>
          </a:ln>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1200" b="1">
                <a:latin typeface="Calibri" panose="020F0502020204030204" pitchFamily="34" charset="0"/>
              </a:rPr>
              <a:t>Vlastní výroba polotovarů, dílů</a:t>
            </a:r>
            <a:endParaRPr lang="cs-CZ" altLang="cs-CZ" sz="1000">
              <a:latin typeface="Calibri" panose="020F0502020204030204" pitchFamily="34" charset="0"/>
            </a:endParaRPr>
          </a:p>
        </p:txBody>
      </p:sp>
      <p:sp>
        <p:nvSpPr>
          <p:cNvPr id="7201" name="Line 33"/>
          <p:cNvSpPr>
            <a:spLocks noChangeShapeType="1"/>
          </p:cNvSpPr>
          <p:nvPr/>
        </p:nvSpPr>
        <p:spPr bwMode="auto">
          <a:xfrm flipH="1" flipV="1">
            <a:off x="3025775" y="3054350"/>
            <a:ext cx="33338" cy="230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2" name="Line 34"/>
          <p:cNvSpPr>
            <a:spLocks noChangeShapeType="1"/>
          </p:cNvSpPr>
          <p:nvPr/>
        </p:nvSpPr>
        <p:spPr bwMode="auto">
          <a:xfrm flipH="1" flipV="1">
            <a:off x="3390900" y="3054350"/>
            <a:ext cx="28575" cy="230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3" name="Line 35"/>
          <p:cNvSpPr>
            <a:spLocks noChangeShapeType="1"/>
          </p:cNvSpPr>
          <p:nvPr/>
        </p:nvSpPr>
        <p:spPr bwMode="auto">
          <a:xfrm flipH="1" flipV="1">
            <a:off x="4397375" y="3054350"/>
            <a:ext cx="30163" cy="230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4" name="Line 36"/>
          <p:cNvSpPr>
            <a:spLocks noChangeShapeType="1"/>
          </p:cNvSpPr>
          <p:nvPr/>
        </p:nvSpPr>
        <p:spPr bwMode="auto">
          <a:xfrm flipH="1" flipV="1">
            <a:off x="8054975" y="3054350"/>
            <a:ext cx="46038" cy="230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5" name="Line 37"/>
          <p:cNvSpPr>
            <a:spLocks noChangeShapeType="1"/>
          </p:cNvSpPr>
          <p:nvPr/>
        </p:nvSpPr>
        <p:spPr bwMode="auto">
          <a:xfrm flipH="1" flipV="1">
            <a:off x="7232650" y="3054350"/>
            <a:ext cx="3175" cy="230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6" name="Line 38"/>
          <p:cNvSpPr>
            <a:spLocks noChangeShapeType="1"/>
          </p:cNvSpPr>
          <p:nvPr/>
        </p:nvSpPr>
        <p:spPr bwMode="auto">
          <a:xfrm flipH="1" flipV="1">
            <a:off x="6865938" y="3054350"/>
            <a:ext cx="9525" cy="2301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7" name="Line 39"/>
          <p:cNvSpPr>
            <a:spLocks noChangeShapeType="1"/>
          </p:cNvSpPr>
          <p:nvPr/>
        </p:nvSpPr>
        <p:spPr bwMode="auto">
          <a:xfrm flipV="1">
            <a:off x="5037138" y="3054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8" name="Line 40"/>
          <p:cNvSpPr>
            <a:spLocks noChangeShapeType="1"/>
          </p:cNvSpPr>
          <p:nvPr/>
        </p:nvSpPr>
        <p:spPr bwMode="auto">
          <a:xfrm flipV="1">
            <a:off x="6226175" y="3054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09" name="Line 41"/>
          <p:cNvSpPr>
            <a:spLocks noChangeShapeType="1"/>
          </p:cNvSpPr>
          <p:nvPr/>
        </p:nvSpPr>
        <p:spPr bwMode="auto">
          <a:xfrm flipV="1">
            <a:off x="5676900" y="3054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0" name="Line 42"/>
          <p:cNvSpPr>
            <a:spLocks noChangeShapeType="1"/>
          </p:cNvSpPr>
          <p:nvPr/>
        </p:nvSpPr>
        <p:spPr bwMode="auto">
          <a:xfrm flipV="1">
            <a:off x="5037138" y="3602038"/>
            <a:ext cx="0" cy="184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1" name="Line 43"/>
          <p:cNvSpPr>
            <a:spLocks noChangeShapeType="1"/>
          </p:cNvSpPr>
          <p:nvPr/>
        </p:nvSpPr>
        <p:spPr bwMode="auto">
          <a:xfrm flipV="1">
            <a:off x="5676900" y="3602038"/>
            <a:ext cx="0" cy="184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2" name="Line 44"/>
          <p:cNvSpPr>
            <a:spLocks noChangeShapeType="1"/>
          </p:cNvSpPr>
          <p:nvPr/>
        </p:nvSpPr>
        <p:spPr bwMode="auto">
          <a:xfrm flipV="1">
            <a:off x="6226175" y="3602038"/>
            <a:ext cx="0" cy="1841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3" name="Line 45"/>
          <p:cNvSpPr>
            <a:spLocks noChangeShapeType="1"/>
          </p:cNvSpPr>
          <p:nvPr/>
        </p:nvSpPr>
        <p:spPr bwMode="auto">
          <a:xfrm flipV="1">
            <a:off x="4946650" y="469900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4" name="Line 46"/>
          <p:cNvSpPr>
            <a:spLocks noChangeShapeType="1"/>
          </p:cNvSpPr>
          <p:nvPr/>
        </p:nvSpPr>
        <p:spPr bwMode="auto">
          <a:xfrm flipV="1">
            <a:off x="5129213" y="469900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5" name="Line 47"/>
          <p:cNvSpPr>
            <a:spLocks noChangeShapeType="1"/>
          </p:cNvSpPr>
          <p:nvPr/>
        </p:nvSpPr>
        <p:spPr bwMode="auto">
          <a:xfrm flipV="1">
            <a:off x="6226175" y="469900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6" name="Line 48"/>
          <p:cNvSpPr>
            <a:spLocks noChangeShapeType="1"/>
          </p:cNvSpPr>
          <p:nvPr/>
        </p:nvSpPr>
        <p:spPr bwMode="auto">
          <a:xfrm flipV="1">
            <a:off x="3117850" y="259715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7" name="Line 49"/>
          <p:cNvSpPr>
            <a:spLocks noChangeShapeType="1"/>
          </p:cNvSpPr>
          <p:nvPr/>
        </p:nvSpPr>
        <p:spPr bwMode="auto">
          <a:xfrm flipV="1">
            <a:off x="3575050" y="259715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8" name="Line 50"/>
          <p:cNvSpPr>
            <a:spLocks noChangeShapeType="1"/>
          </p:cNvSpPr>
          <p:nvPr/>
        </p:nvSpPr>
        <p:spPr bwMode="auto">
          <a:xfrm flipV="1">
            <a:off x="4032250" y="259715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19" name="Line 51"/>
          <p:cNvSpPr>
            <a:spLocks noChangeShapeType="1"/>
          </p:cNvSpPr>
          <p:nvPr/>
        </p:nvSpPr>
        <p:spPr bwMode="auto">
          <a:xfrm flipV="1">
            <a:off x="4946650" y="259715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0" name="Line 52"/>
          <p:cNvSpPr>
            <a:spLocks noChangeShapeType="1"/>
          </p:cNvSpPr>
          <p:nvPr/>
        </p:nvSpPr>
        <p:spPr bwMode="auto">
          <a:xfrm flipV="1">
            <a:off x="4489450" y="259715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1" name="Line 53"/>
          <p:cNvSpPr>
            <a:spLocks noChangeShapeType="1"/>
          </p:cNvSpPr>
          <p:nvPr/>
        </p:nvSpPr>
        <p:spPr bwMode="auto">
          <a:xfrm flipV="1">
            <a:off x="8237538" y="2597150"/>
            <a:ext cx="0" cy="1825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2" name="Line 54"/>
          <p:cNvSpPr>
            <a:spLocks noChangeShapeType="1"/>
          </p:cNvSpPr>
          <p:nvPr/>
        </p:nvSpPr>
        <p:spPr bwMode="auto">
          <a:xfrm flipV="1">
            <a:off x="7567613" y="2611438"/>
            <a:ext cx="0" cy="1825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4" name="Text Box 56"/>
          <p:cNvSpPr txBox="1">
            <a:spLocks noChangeArrowheads="1"/>
          </p:cNvSpPr>
          <p:nvPr/>
        </p:nvSpPr>
        <p:spPr bwMode="auto">
          <a:xfrm>
            <a:off x="3492500" y="3876675"/>
            <a:ext cx="863600" cy="27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800" b="1">
                <a:latin typeface="Calibri" panose="020F0502020204030204" pitchFamily="34" charset="0"/>
              </a:rPr>
              <a:t>…polotovary… </a:t>
            </a:r>
          </a:p>
        </p:txBody>
      </p:sp>
      <p:sp>
        <p:nvSpPr>
          <p:cNvPr id="7225" name="Line 57"/>
          <p:cNvSpPr>
            <a:spLocks noChangeShapeType="1"/>
          </p:cNvSpPr>
          <p:nvPr/>
        </p:nvSpPr>
        <p:spPr bwMode="auto">
          <a:xfrm flipV="1">
            <a:off x="4946650" y="2038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6" name="Line 58"/>
          <p:cNvSpPr>
            <a:spLocks noChangeShapeType="1"/>
          </p:cNvSpPr>
          <p:nvPr/>
        </p:nvSpPr>
        <p:spPr bwMode="auto">
          <a:xfrm flipV="1">
            <a:off x="4489450" y="2038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7" name="Line 59"/>
          <p:cNvSpPr>
            <a:spLocks noChangeShapeType="1"/>
          </p:cNvSpPr>
          <p:nvPr/>
        </p:nvSpPr>
        <p:spPr bwMode="auto">
          <a:xfrm flipV="1">
            <a:off x="4032250" y="2038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8" name="Line 60"/>
          <p:cNvSpPr>
            <a:spLocks noChangeShapeType="1"/>
          </p:cNvSpPr>
          <p:nvPr/>
        </p:nvSpPr>
        <p:spPr bwMode="auto">
          <a:xfrm flipV="1">
            <a:off x="3575050" y="2038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29" name="Line 61"/>
          <p:cNvSpPr>
            <a:spLocks noChangeShapeType="1"/>
          </p:cNvSpPr>
          <p:nvPr/>
        </p:nvSpPr>
        <p:spPr bwMode="auto">
          <a:xfrm flipV="1">
            <a:off x="3117850" y="2038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30" name="Line 62"/>
          <p:cNvSpPr>
            <a:spLocks noChangeShapeType="1"/>
          </p:cNvSpPr>
          <p:nvPr/>
        </p:nvSpPr>
        <p:spPr bwMode="auto">
          <a:xfrm flipV="1">
            <a:off x="7567613" y="2001838"/>
            <a:ext cx="0" cy="27463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31" name="Line 63"/>
          <p:cNvSpPr>
            <a:spLocks noChangeShapeType="1"/>
          </p:cNvSpPr>
          <p:nvPr/>
        </p:nvSpPr>
        <p:spPr bwMode="auto">
          <a:xfrm flipV="1">
            <a:off x="8237538" y="2038350"/>
            <a:ext cx="0" cy="2746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7232" name="Text Box 64"/>
          <p:cNvSpPr txBox="1">
            <a:spLocks noChangeArrowheads="1"/>
          </p:cNvSpPr>
          <p:nvPr/>
        </p:nvSpPr>
        <p:spPr bwMode="auto">
          <a:xfrm>
            <a:off x="468313" y="5589588"/>
            <a:ext cx="8135937"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cs-CZ" altLang="cs-CZ" sz="2800" b="1">
                <a:latin typeface="Calibri" panose="020F0502020204030204" pitchFamily="34" charset="0"/>
              </a:rPr>
              <a:t>60 až 80% podíl nakupovaných výrobků a služeb na     celkových nákladech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83"/>
                                        </p:tgtEl>
                                        <p:attrNameLst>
                                          <p:attrName>style.visibility</p:attrName>
                                        </p:attrNameLst>
                                      </p:cBhvr>
                                      <p:to>
                                        <p:strVal val="visible"/>
                                      </p:to>
                                    </p:set>
                                    <p:anim calcmode="lin" valueType="num">
                                      <p:cBhvr additive="base">
                                        <p:cTn id="7" dur="500" fill="hold"/>
                                        <p:tgtEl>
                                          <p:spTgt spid="7183"/>
                                        </p:tgtEl>
                                        <p:attrNameLst>
                                          <p:attrName>ppt_x</p:attrName>
                                        </p:attrNameLst>
                                      </p:cBhvr>
                                      <p:tavLst>
                                        <p:tav tm="0">
                                          <p:val>
                                            <p:strVal val="0-#ppt_w/2"/>
                                          </p:val>
                                        </p:tav>
                                        <p:tav tm="100000">
                                          <p:val>
                                            <p:strVal val="#ppt_x"/>
                                          </p:val>
                                        </p:tav>
                                      </p:tavLst>
                                    </p:anim>
                                    <p:anim calcmode="lin" valueType="num">
                                      <p:cBhvr additive="base">
                                        <p:cTn id="8"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7184"/>
                                        </p:tgtEl>
                                        <p:attrNameLst>
                                          <p:attrName>style.visibility</p:attrName>
                                        </p:attrNameLst>
                                      </p:cBhvr>
                                      <p:to>
                                        <p:strVal val="visible"/>
                                      </p:to>
                                    </p:set>
                                    <p:animEffect transition="in" filter="box(in)">
                                      <p:cBhvr>
                                        <p:cTn id="13" dur="500"/>
                                        <p:tgtEl>
                                          <p:spTgt spid="7184"/>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7185"/>
                                        </p:tgtEl>
                                        <p:attrNameLst>
                                          <p:attrName>style.visibility</p:attrName>
                                        </p:attrNameLst>
                                      </p:cBhvr>
                                      <p:to>
                                        <p:strVal val="visible"/>
                                      </p:to>
                                    </p:set>
                                    <p:animEffect transition="in" filter="box(in)">
                                      <p:cBhvr>
                                        <p:cTn id="16" dur="500"/>
                                        <p:tgtEl>
                                          <p:spTgt spid="718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186"/>
                                        </p:tgtEl>
                                        <p:attrNameLst>
                                          <p:attrName>style.visibility</p:attrName>
                                        </p:attrNameLst>
                                      </p:cBhvr>
                                      <p:to>
                                        <p:strVal val="visible"/>
                                      </p:to>
                                    </p:set>
                                    <p:animEffect transition="in" filter="box(in)">
                                      <p:cBhvr>
                                        <p:cTn id="19" dur="500"/>
                                        <p:tgtEl>
                                          <p:spTgt spid="7186"/>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7187"/>
                                        </p:tgtEl>
                                        <p:attrNameLst>
                                          <p:attrName>style.visibility</p:attrName>
                                        </p:attrNameLst>
                                      </p:cBhvr>
                                      <p:to>
                                        <p:strVal val="visible"/>
                                      </p:to>
                                    </p:set>
                                    <p:animEffect transition="in" filter="box(in)">
                                      <p:cBhvr>
                                        <p:cTn id="22" dur="500"/>
                                        <p:tgtEl>
                                          <p:spTgt spid="718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188"/>
                                        </p:tgtEl>
                                        <p:attrNameLst>
                                          <p:attrName>style.visibility</p:attrName>
                                        </p:attrNameLst>
                                      </p:cBhvr>
                                      <p:to>
                                        <p:strVal val="visible"/>
                                      </p:to>
                                    </p:set>
                                    <p:animEffect transition="in" filter="box(in)">
                                      <p:cBhvr>
                                        <p:cTn id="25" dur="500"/>
                                        <p:tgtEl>
                                          <p:spTgt spid="7188"/>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7189"/>
                                        </p:tgtEl>
                                        <p:attrNameLst>
                                          <p:attrName>style.visibility</p:attrName>
                                        </p:attrNameLst>
                                      </p:cBhvr>
                                      <p:to>
                                        <p:strVal val="visible"/>
                                      </p:to>
                                    </p:set>
                                    <p:animEffect transition="in" filter="box(in)">
                                      <p:cBhvr>
                                        <p:cTn id="28" dur="500"/>
                                        <p:tgtEl>
                                          <p:spTgt spid="718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7190"/>
                                        </p:tgtEl>
                                        <p:attrNameLst>
                                          <p:attrName>style.visibility</p:attrName>
                                        </p:attrNameLst>
                                      </p:cBhvr>
                                      <p:to>
                                        <p:strVal val="visible"/>
                                      </p:to>
                                    </p:set>
                                    <p:animEffect transition="in" filter="box(in)">
                                      <p:cBhvr>
                                        <p:cTn id="31" dur="500"/>
                                        <p:tgtEl>
                                          <p:spTgt spid="719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7191"/>
                                        </p:tgtEl>
                                        <p:attrNameLst>
                                          <p:attrName>style.visibility</p:attrName>
                                        </p:attrNameLst>
                                      </p:cBhvr>
                                      <p:to>
                                        <p:strVal val="visible"/>
                                      </p:to>
                                    </p:set>
                                    <p:animEffect transition="in" filter="box(in)">
                                      <p:cBhvr>
                                        <p:cTn id="34" dur="500"/>
                                        <p:tgtEl>
                                          <p:spTgt spid="719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7192"/>
                                        </p:tgtEl>
                                        <p:attrNameLst>
                                          <p:attrName>style.visibility</p:attrName>
                                        </p:attrNameLst>
                                      </p:cBhvr>
                                      <p:to>
                                        <p:strVal val="visible"/>
                                      </p:to>
                                    </p:set>
                                    <p:animEffect transition="in" filter="box(in)">
                                      <p:cBhvr>
                                        <p:cTn id="37" dur="500"/>
                                        <p:tgtEl>
                                          <p:spTgt spid="719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7193"/>
                                        </p:tgtEl>
                                        <p:attrNameLst>
                                          <p:attrName>style.visibility</p:attrName>
                                        </p:attrNameLst>
                                      </p:cBhvr>
                                      <p:to>
                                        <p:strVal val="visible"/>
                                      </p:to>
                                    </p:set>
                                    <p:animEffect transition="in" filter="box(in)">
                                      <p:cBhvr>
                                        <p:cTn id="40" dur="500"/>
                                        <p:tgtEl>
                                          <p:spTgt spid="719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7194"/>
                                        </p:tgtEl>
                                        <p:attrNameLst>
                                          <p:attrName>style.visibility</p:attrName>
                                        </p:attrNameLst>
                                      </p:cBhvr>
                                      <p:to>
                                        <p:strVal val="visible"/>
                                      </p:to>
                                    </p:set>
                                    <p:animEffect transition="in" filter="box(in)">
                                      <p:cBhvr>
                                        <p:cTn id="43" dur="500"/>
                                        <p:tgtEl>
                                          <p:spTgt spid="719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7195"/>
                                        </p:tgtEl>
                                        <p:attrNameLst>
                                          <p:attrName>style.visibility</p:attrName>
                                        </p:attrNameLst>
                                      </p:cBhvr>
                                      <p:to>
                                        <p:strVal val="visible"/>
                                      </p:to>
                                    </p:set>
                                    <p:animEffect transition="in" filter="box(in)">
                                      <p:cBhvr>
                                        <p:cTn id="46" dur="500"/>
                                        <p:tgtEl>
                                          <p:spTgt spid="719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7196"/>
                                        </p:tgtEl>
                                        <p:attrNameLst>
                                          <p:attrName>style.visibility</p:attrName>
                                        </p:attrNameLst>
                                      </p:cBhvr>
                                      <p:to>
                                        <p:strVal val="visible"/>
                                      </p:to>
                                    </p:set>
                                    <p:animEffect transition="in" filter="box(in)">
                                      <p:cBhvr>
                                        <p:cTn id="49" dur="500"/>
                                        <p:tgtEl>
                                          <p:spTgt spid="719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7197"/>
                                        </p:tgtEl>
                                        <p:attrNameLst>
                                          <p:attrName>style.visibility</p:attrName>
                                        </p:attrNameLst>
                                      </p:cBhvr>
                                      <p:to>
                                        <p:strVal val="visible"/>
                                      </p:to>
                                    </p:set>
                                    <p:animEffect transition="in" filter="box(in)">
                                      <p:cBhvr>
                                        <p:cTn id="52" dur="500"/>
                                        <p:tgtEl>
                                          <p:spTgt spid="719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7198"/>
                                        </p:tgtEl>
                                        <p:attrNameLst>
                                          <p:attrName>style.visibility</p:attrName>
                                        </p:attrNameLst>
                                      </p:cBhvr>
                                      <p:to>
                                        <p:strVal val="visible"/>
                                      </p:to>
                                    </p:set>
                                    <p:animEffect transition="in" filter="box(in)">
                                      <p:cBhvr>
                                        <p:cTn id="55" dur="500"/>
                                        <p:tgtEl>
                                          <p:spTgt spid="7198"/>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7199"/>
                                        </p:tgtEl>
                                        <p:attrNameLst>
                                          <p:attrName>style.visibility</p:attrName>
                                        </p:attrNameLst>
                                      </p:cBhvr>
                                      <p:to>
                                        <p:strVal val="visible"/>
                                      </p:to>
                                    </p:set>
                                    <p:animEffect transition="in" filter="box(in)">
                                      <p:cBhvr>
                                        <p:cTn id="58" dur="500"/>
                                        <p:tgtEl>
                                          <p:spTgt spid="7199"/>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7200"/>
                                        </p:tgtEl>
                                        <p:attrNameLst>
                                          <p:attrName>style.visibility</p:attrName>
                                        </p:attrNameLst>
                                      </p:cBhvr>
                                      <p:to>
                                        <p:strVal val="visible"/>
                                      </p:to>
                                    </p:set>
                                    <p:animEffect transition="in" filter="box(in)">
                                      <p:cBhvr>
                                        <p:cTn id="61" dur="500"/>
                                        <p:tgtEl>
                                          <p:spTgt spid="7200"/>
                                        </p:tgtEl>
                                      </p:cBhvr>
                                    </p:animEffect>
                                  </p:childTnLst>
                                </p:cTn>
                              </p:par>
                              <p:par>
                                <p:cTn id="62" presetID="4" presetClass="entr" presetSubtype="16" fill="hold" nodeType="withEffect">
                                  <p:stCondLst>
                                    <p:cond delay="0"/>
                                  </p:stCondLst>
                                  <p:childTnLst>
                                    <p:set>
                                      <p:cBhvr>
                                        <p:cTn id="63" dur="1" fill="hold">
                                          <p:stCondLst>
                                            <p:cond delay="0"/>
                                          </p:stCondLst>
                                        </p:cTn>
                                        <p:tgtEl>
                                          <p:spTgt spid="7201"/>
                                        </p:tgtEl>
                                        <p:attrNameLst>
                                          <p:attrName>style.visibility</p:attrName>
                                        </p:attrNameLst>
                                      </p:cBhvr>
                                      <p:to>
                                        <p:strVal val="visible"/>
                                      </p:to>
                                    </p:set>
                                    <p:animEffect transition="in" filter="box(in)">
                                      <p:cBhvr>
                                        <p:cTn id="64" dur="500"/>
                                        <p:tgtEl>
                                          <p:spTgt spid="7201"/>
                                        </p:tgtEl>
                                      </p:cBhvr>
                                    </p:animEffect>
                                  </p:childTnLst>
                                </p:cTn>
                              </p:par>
                              <p:par>
                                <p:cTn id="65" presetID="4" presetClass="entr" presetSubtype="16" fill="hold" nodeType="withEffect">
                                  <p:stCondLst>
                                    <p:cond delay="0"/>
                                  </p:stCondLst>
                                  <p:childTnLst>
                                    <p:set>
                                      <p:cBhvr>
                                        <p:cTn id="66" dur="1" fill="hold">
                                          <p:stCondLst>
                                            <p:cond delay="0"/>
                                          </p:stCondLst>
                                        </p:cTn>
                                        <p:tgtEl>
                                          <p:spTgt spid="7202"/>
                                        </p:tgtEl>
                                        <p:attrNameLst>
                                          <p:attrName>style.visibility</p:attrName>
                                        </p:attrNameLst>
                                      </p:cBhvr>
                                      <p:to>
                                        <p:strVal val="visible"/>
                                      </p:to>
                                    </p:set>
                                    <p:animEffect transition="in" filter="box(in)">
                                      <p:cBhvr>
                                        <p:cTn id="67" dur="500"/>
                                        <p:tgtEl>
                                          <p:spTgt spid="7202"/>
                                        </p:tgtEl>
                                      </p:cBhvr>
                                    </p:animEffect>
                                  </p:childTnLst>
                                </p:cTn>
                              </p:par>
                              <p:par>
                                <p:cTn id="68" presetID="4" presetClass="entr" presetSubtype="16" fill="hold" nodeType="withEffect">
                                  <p:stCondLst>
                                    <p:cond delay="0"/>
                                  </p:stCondLst>
                                  <p:childTnLst>
                                    <p:set>
                                      <p:cBhvr>
                                        <p:cTn id="69" dur="1" fill="hold">
                                          <p:stCondLst>
                                            <p:cond delay="0"/>
                                          </p:stCondLst>
                                        </p:cTn>
                                        <p:tgtEl>
                                          <p:spTgt spid="7203"/>
                                        </p:tgtEl>
                                        <p:attrNameLst>
                                          <p:attrName>style.visibility</p:attrName>
                                        </p:attrNameLst>
                                      </p:cBhvr>
                                      <p:to>
                                        <p:strVal val="visible"/>
                                      </p:to>
                                    </p:set>
                                    <p:animEffect transition="in" filter="box(in)">
                                      <p:cBhvr>
                                        <p:cTn id="70" dur="500"/>
                                        <p:tgtEl>
                                          <p:spTgt spid="7203"/>
                                        </p:tgtEl>
                                      </p:cBhvr>
                                    </p:animEffect>
                                  </p:childTnLst>
                                </p:cTn>
                              </p:par>
                              <p:par>
                                <p:cTn id="71" presetID="4" presetClass="entr" presetSubtype="16" fill="hold" nodeType="withEffect">
                                  <p:stCondLst>
                                    <p:cond delay="0"/>
                                  </p:stCondLst>
                                  <p:childTnLst>
                                    <p:set>
                                      <p:cBhvr>
                                        <p:cTn id="72" dur="1" fill="hold">
                                          <p:stCondLst>
                                            <p:cond delay="0"/>
                                          </p:stCondLst>
                                        </p:cTn>
                                        <p:tgtEl>
                                          <p:spTgt spid="7204"/>
                                        </p:tgtEl>
                                        <p:attrNameLst>
                                          <p:attrName>style.visibility</p:attrName>
                                        </p:attrNameLst>
                                      </p:cBhvr>
                                      <p:to>
                                        <p:strVal val="visible"/>
                                      </p:to>
                                    </p:set>
                                    <p:animEffect transition="in" filter="box(in)">
                                      <p:cBhvr>
                                        <p:cTn id="73" dur="500"/>
                                        <p:tgtEl>
                                          <p:spTgt spid="7204"/>
                                        </p:tgtEl>
                                      </p:cBhvr>
                                    </p:animEffect>
                                  </p:childTnLst>
                                </p:cTn>
                              </p:par>
                              <p:par>
                                <p:cTn id="74" presetID="4" presetClass="entr" presetSubtype="16" fill="hold" nodeType="withEffect">
                                  <p:stCondLst>
                                    <p:cond delay="0"/>
                                  </p:stCondLst>
                                  <p:childTnLst>
                                    <p:set>
                                      <p:cBhvr>
                                        <p:cTn id="75" dur="1" fill="hold">
                                          <p:stCondLst>
                                            <p:cond delay="0"/>
                                          </p:stCondLst>
                                        </p:cTn>
                                        <p:tgtEl>
                                          <p:spTgt spid="7205"/>
                                        </p:tgtEl>
                                        <p:attrNameLst>
                                          <p:attrName>style.visibility</p:attrName>
                                        </p:attrNameLst>
                                      </p:cBhvr>
                                      <p:to>
                                        <p:strVal val="visible"/>
                                      </p:to>
                                    </p:set>
                                    <p:animEffect transition="in" filter="box(in)">
                                      <p:cBhvr>
                                        <p:cTn id="76" dur="500"/>
                                        <p:tgtEl>
                                          <p:spTgt spid="7205"/>
                                        </p:tgtEl>
                                      </p:cBhvr>
                                    </p:animEffect>
                                  </p:childTnLst>
                                </p:cTn>
                              </p:par>
                              <p:par>
                                <p:cTn id="77" presetID="4" presetClass="entr" presetSubtype="16" fill="hold" nodeType="withEffect">
                                  <p:stCondLst>
                                    <p:cond delay="0"/>
                                  </p:stCondLst>
                                  <p:childTnLst>
                                    <p:set>
                                      <p:cBhvr>
                                        <p:cTn id="78" dur="1" fill="hold">
                                          <p:stCondLst>
                                            <p:cond delay="0"/>
                                          </p:stCondLst>
                                        </p:cTn>
                                        <p:tgtEl>
                                          <p:spTgt spid="7206"/>
                                        </p:tgtEl>
                                        <p:attrNameLst>
                                          <p:attrName>style.visibility</p:attrName>
                                        </p:attrNameLst>
                                      </p:cBhvr>
                                      <p:to>
                                        <p:strVal val="visible"/>
                                      </p:to>
                                    </p:set>
                                    <p:animEffect transition="in" filter="box(in)">
                                      <p:cBhvr>
                                        <p:cTn id="79" dur="500"/>
                                        <p:tgtEl>
                                          <p:spTgt spid="7206"/>
                                        </p:tgtEl>
                                      </p:cBhvr>
                                    </p:animEffect>
                                  </p:childTnLst>
                                </p:cTn>
                              </p:par>
                              <p:par>
                                <p:cTn id="80" presetID="4" presetClass="entr" presetSubtype="16" fill="hold" nodeType="withEffect">
                                  <p:stCondLst>
                                    <p:cond delay="0"/>
                                  </p:stCondLst>
                                  <p:childTnLst>
                                    <p:set>
                                      <p:cBhvr>
                                        <p:cTn id="81" dur="1" fill="hold">
                                          <p:stCondLst>
                                            <p:cond delay="0"/>
                                          </p:stCondLst>
                                        </p:cTn>
                                        <p:tgtEl>
                                          <p:spTgt spid="7207"/>
                                        </p:tgtEl>
                                        <p:attrNameLst>
                                          <p:attrName>style.visibility</p:attrName>
                                        </p:attrNameLst>
                                      </p:cBhvr>
                                      <p:to>
                                        <p:strVal val="visible"/>
                                      </p:to>
                                    </p:set>
                                    <p:animEffect transition="in" filter="box(in)">
                                      <p:cBhvr>
                                        <p:cTn id="82" dur="500"/>
                                        <p:tgtEl>
                                          <p:spTgt spid="7207"/>
                                        </p:tgtEl>
                                      </p:cBhvr>
                                    </p:animEffect>
                                  </p:childTnLst>
                                </p:cTn>
                              </p:par>
                              <p:par>
                                <p:cTn id="83" presetID="4" presetClass="entr" presetSubtype="16" fill="hold" nodeType="withEffect">
                                  <p:stCondLst>
                                    <p:cond delay="0"/>
                                  </p:stCondLst>
                                  <p:childTnLst>
                                    <p:set>
                                      <p:cBhvr>
                                        <p:cTn id="84" dur="1" fill="hold">
                                          <p:stCondLst>
                                            <p:cond delay="0"/>
                                          </p:stCondLst>
                                        </p:cTn>
                                        <p:tgtEl>
                                          <p:spTgt spid="7208"/>
                                        </p:tgtEl>
                                        <p:attrNameLst>
                                          <p:attrName>style.visibility</p:attrName>
                                        </p:attrNameLst>
                                      </p:cBhvr>
                                      <p:to>
                                        <p:strVal val="visible"/>
                                      </p:to>
                                    </p:set>
                                    <p:animEffect transition="in" filter="box(in)">
                                      <p:cBhvr>
                                        <p:cTn id="85" dur="500"/>
                                        <p:tgtEl>
                                          <p:spTgt spid="7208"/>
                                        </p:tgtEl>
                                      </p:cBhvr>
                                    </p:animEffect>
                                  </p:childTnLst>
                                </p:cTn>
                              </p:par>
                              <p:par>
                                <p:cTn id="86" presetID="4" presetClass="entr" presetSubtype="16" fill="hold" nodeType="withEffect">
                                  <p:stCondLst>
                                    <p:cond delay="0"/>
                                  </p:stCondLst>
                                  <p:childTnLst>
                                    <p:set>
                                      <p:cBhvr>
                                        <p:cTn id="87" dur="1" fill="hold">
                                          <p:stCondLst>
                                            <p:cond delay="0"/>
                                          </p:stCondLst>
                                        </p:cTn>
                                        <p:tgtEl>
                                          <p:spTgt spid="7209"/>
                                        </p:tgtEl>
                                        <p:attrNameLst>
                                          <p:attrName>style.visibility</p:attrName>
                                        </p:attrNameLst>
                                      </p:cBhvr>
                                      <p:to>
                                        <p:strVal val="visible"/>
                                      </p:to>
                                    </p:set>
                                    <p:animEffect transition="in" filter="box(in)">
                                      <p:cBhvr>
                                        <p:cTn id="88" dur="500"/>
                                        <p:tgtEl>
                                          <p:spTgt spid="7209"/>
                                        </p:tgtEl>
                                      </p:cBhvr>
                                    </p:animEffect>
                                  </p:childTnLst>
                                </p:cTn>
                              </p:par>
                              <p:par>
                                <p:cTn id="89" presetID="4" presetClass="entr" presetSubtype="16" fill="hold" nodeType="withEffect">
                                  <p:stCondLst>
                                    <p:cond delay="0"/>
                                  </p:stCondLst>
                                  <p:childTnLst>
                                    <p:set>
                                      <p:cBhvr>
                                        <p:cTn id="90" dur="1" fill="hold">
                                          <p:stCondLst>
                                            <p:cond delay="0"/>
                                          </p:stCondLst>
                                        </p:cTn>
                                        <p:tgtEl>
                                          <p:spTgt spid="7210"/>
                                        </p:tgtEl>
                                        <p:attrNameLst>
                                          <p:attrName>style.visibility</p:attrName>
                                        </p:attrNameLst>
                                      </p:cBhvr>
                                      <p:to>
                                        <p:strVal val="visible"/>
                                      </p:to>
                                    </p:set>
                                    <p:animEffect transition="in" filter="box(in)">
                                      <p:cBhvr>
                                        <p:cTn id="91" dur="500"/>
                                        <p:tgtEl>
                                          <p:spTgt spid="7210"/>
                                        </p:tgtEl>
                                      </p:cBhvr>
                                    </p:animEffect>
                                  </p:childTnLst>
                                </p:cTn>
                              </p:par>
                              <p:par>
                                <p:cTn id="92" presetID="4" presetClass="entr" presetSubtype="16" fill="hold" nodeType="withEffect">
                                  <p:stCondLst>
                                    <p:cond delay="0"/>
                                  </p:stCondLst>
                                  <p:childTnLst>
                                    <p:set>
                                      <p:cBhvr>
                                        <p:cTn id="93" dur="1" fill="hold">
                                          <p:stCondLst>
                                            <p:cond delay="0"/>
                                          </p:stCondLst>
                                        </p:cTn>
                                        <p:tgtEl>
                                          <p:spTgt spid="7211"/>
                                        </p:tgtEl>
                                        <p:attrNameLst>
                                          <p:attrName>style.visibility</p:attrName>
                                        </p:attrNameLst>
                                      </p:cBhvr>
                                      <p:to>
                                        <p:strVal val="visible"/>
                                      </p:to>
                                    </p:set>
                                    <p:animEffect transition="in" filter="box(in)">
                                      <p:cBhvr>
                                        <p:cTn id="94" dur="500"/>
                                        <p:tgtEl>
                                          <p:spTgt spid="7211"/>
                                        </p:tgtEl>
                                      </p:cBhvr>
                                    </p:animEffect>
                                  </p:childTnLst>
                                </p:cTn>
                              </p:par>
                              <p:par>
                                <p:cTn id="95" presetID="4" presetClass="entr" presetSubtype="16" fill="hold" nodeType="withEffect">
                                  <p:stCondLst>
                                    <p:cond delay="0"/>
                                  </p:stCondLst>
                                  <p:childTnLst>
                                    <p:set>
                                      <p:cBhvr>
                                        <p:cTn id="96" dur="1" fill="hold">
                                          <p:stCondLst>
                                            <p:cond delay="0"/>
                                          </p:stCondLst>
                                        </p:cTn>
                                        <p:tgtEl>
                                          <p:spTgt spid="7212"/>
                                        </p:tgtEl>
                                        <p:attrNameLst>
                                          <p:attrName>style.visibility</p:attrName>
                                        </p:attrNameLst>
                                      </p:cBhvr>
                                      <p:to>
                                        <p:strVal val="visible"/>
                                      </p:to>
                                    </p:set>
                                    <p:animEffect transition="in" filter="box(in)">
                                      <p:cBhvr>
                                        <p:cTn id="97" dur="500"/>
                                        <p:tgtEl>
                                          <p:spTgt spid="7212"/>
                                        </p:tgtEl>
                                      </p:cBhvr>
                                    </p:animEffect>
                                  </p:childTnLst>
                                </p:cTn>
                              </p:par>
                              <p:par>
                                <p:cTn id="98" presetID="4" presetClass="entr" presetSubtype="16" fill="hold" nodeType="withEffect">
                                  <p:stCondLst>
                                    <p:cond delay="0"/>
                                  </p:stCondLst>
                                  <p:childTnLst>
                                    <p:set>
                                      <p:cBhvr>
                                        <p:cTn id="99" dur="1" fill="hold">
                                          <p:stCondLst>
                                            <p:cond delay="0"/>
                                          </p:stCondLst>
                                        </p:cTn>
                                        <p:tgtEl>
                                          <p:spTgt spid="7213"/>
                                        </p:tgtEl>
                                        <p:attrNameLst>
                                          <p:attrName>style.visibility</p:attrName>
                                        </p:attrNameLst>
                                      </p:cBhvr>
                                      <p:to>
                                        <p:strVal val="visible"/>
                                      </p:to>
                                    </p:set>
                                    <p:animEffect transition="in" filter="box(in)">
                                      <p:cBhvr>
                                        <p:cTn id="100" dur="500"/>
                                        <p:tgtEl>
                                          <p:spTgt spid="7213"/>
                                        </p:tgtEl>
                                      </p:cBhvr>
                                    </p:animEffect>
                                  </p:childTnLst>
                                </p:cTn>
                              </p:par>
                              <p:par>
                                <p:cTn id="101" presetID="4" presetClass="entr" presetSubtype="16" fill="hold" nodeType="withEffect">
                                  <p:stCondLst>
                                    <p:cond delay="0"/>
                                  </p:stCondLst>
                                  <p:childTnLst>
                                    <p:set>
                                      <p:cBhvr>
                                        <p:cTn id="102" dur="1" fill="hold">
                                          <p:stCondLst>
                                            <p:cond delay="0"/>
                                          </p:stCondLst>
                                        </p:cTn>
                                        <p:tgtEl>
                                          <p:spTgt spid="7214"/>
                                        </p:tgtEl>
                                        <p:attrNameLst>
                                          <p:attrName>style.visibility</p:attrName>
                                        </p:attrNameLst>
                                      </p:cBhvr>
                                      <p:to>
                                        <p:strVal val="visible"/>
                                      </p:to>
                                    </p:set>
                                    <p:animEffect transition="in" filter="box(in)">
                                      <p:cBhvr>
                                        <p:cTn id="103" dur="500"/>
                                        <p:tgtEl>
                                          <p:spTgt spid="7214"/>
                                        </p:tgtEl>
                                      </p:cBhvr>
                                    </p:animEffect>
                                  </p:childTnLst>
                                </p:cTn>
                              </p:par>
                              <p:par>
                                <p:cTn id="104" presetID="4" presetClass="entr" presetSubtype="16" fill="hold" nodeType="withEffect">
                                  <p:stCondLst>
                                    <p:cond delay="0"/>
                                  </p:stCondLst>
                                  <p:childTnLst>
                                    <p:set>
                                      <p:cBhvr>
                                        <p:cTn id="105" dur="1" fill="hold">
                                          <p:stCondLst>
                                            <p:cond delay="0"/>
                                          </p:stCondLst>
                                        </p:cTn>
                                        <p:tgtEl>
                                          <p:spTgt spid="7215"/>
                                        </p:tgtEl>
                                        <p:attrNameLst>
                                          <p:attrName>style.visibility</p:attrName>
                                        </p:attrNameLst>
                                      </p:cBhvr>
                                      <p:to>
                                        <p:strVal val="visible"/>
                                      </p:to>
                                    </p:set>
                                    <p:animEffect transition="in" filter="box(in)">
                                      <p:cBhvr>
                                        <p:cTn id="106" dur="500"/>
                                        <p:tgtEl>
                                          <p:spTgt spid="7215"/>
                                        </p:tgtEl>
                                      </p:cBhvr>
                                    </p:animEffect>
                                  </p:childTnLst>
                                </p:cTn>
                              </p:par>
                              <p:par>
                                <p:cTn id="107" presetID="4" presetClass="entr" presetSubtype="16" fill="hold" nodeType="withEffect">
                                  <p:stCondLst>
                                    <p:cond delay="0"/>
                                  </p:stCondLst>
                                  <p:childTnLst>
                                    <p:set>
                                      <p:cBhvr>
                                        <p:cTn id="108" dur="1" fill="hold">
                                          <p:stCondLst>
                                            <p:cond delay="0"/>
                                          </p:stCondLst>
                                        </p:cTn>
                                        <p:tgtEl>
                                          <p:spTgt spid="7216"/>
                                        </p:tgtEl>
                                        <p:attrNameLst>
                                          <p:attrName>style.visibility</p:attrName>
                                        </p:attrNameLst>
                                      </p:cBhvr>
                                      <p:to>
                                        <p:strVal val="visible"/>
                                      </p:to>
                                    </p:set>
                                    <p:animEffect transition="in" filter="box(in)">
                                      <p:cBhvr>
                                        <p:cTn id="109" dur="500"/>
                                        <p:tgtEl>
                                          <p:spTgt spid="7216"/>
                                        </p:tgtEl>
                                      </p:cBhvr>
                                    </p:animEffect>
                                  </p:childTnLst>
                                </p:cTn>
                              </p:par>
                              <p:par>
                                <p:cTn id="110" presetID="4" presetClass="entr" presetSubtype="16" fill="hold" nodeType="withEffect">
                                  <p:stCondLst>
                                    <p:cond delay="0"/>
                                  </p:stCondLst>
                                  <p:childTnLst>
                                    <p:set>
                                      <p:cBhvr>
                                        <p:cTn id="111" dur="1" fill="hold">
                                          <p:stCondLst>
                                            <p:cond delay="0"/>
                                          </p:stCondLst>
                                        </p:cTn>
                                        <p:tgtEl>
                                          <p:spTgt spid="7217"/>
                                        </p:tgtEl>
                                        <p:attrNameLst>
                                          <p:attrName>style.visibility</p:attrName>
                                        </p:attrNameLst>
                                      </p:cBhvr>
                                      <p:to>
                                        <p:strVal val="visible"/>
                                      </p:to>
                                    </p:set>
                                    <p:animEffect transition="in" filter="box(in)">
                                      <p:cBhvr>
                                        <p:cTn id="112" dur="500"/>
                                        <p:tgtEl>
                                          <p:spTgt spid="7217"/>
                                        </p:tgtEl>
                                      </p:cBhvr>
                                    </p:animEffect>
                                  </p:childTnLst>
                                </p:cTn>
                              </p:par>
                              <p:par>
                                <p:cTn id="113" presetID="4" presetClass="entr" presetSubtype="16" fill="hold" nodeType="withEffect">
                                  <p:stCondLst>
                                    <p:cond delay="0"/>
                                  </p:stCondLst>
                                  <p:childTnLst>
                                    <p:set>
                                      <p:cBhvr>
                                        <p:cTn id="114" dur="1" fill="hold">
                                          <p:stCondLst>
                                            <p:cond delay="0"/>
                                          </p:stCondLst>
                                        </p:cTn>
                                        <p:tgtEl>
                                          <p:spTgt spid="7218"/>
                                        </p:tgtEl>
                                        <p:attrNameLst>
                                          <p:attrName>style.visibility</p:attrName>
                                        </p:attrNameLst>
                                      </p:cBhvr>
                                      <p:to>
                                        <p:strVal val="visible"/>
                                      </p:to>
                                    </p:set>
                                    <p:animEffect transition="in" filter="box(in)">
                                      <p:cBhvr>
                                        <p:cTn id="115" dur="500"/>
                                        <p:tgtEl>
                                          <p:spTgt spid="7218"/>
                                        </p:tgtEl>
                                      </p:cBhvr>
                                    </p:animEffect>
                                  </p:childTnLst>
                                </p:cTn>
                              </p:par>
                              <p:par>
                                <p:cTn id="116" presetID="4" presetClass="entr" presetSubtype="16" fill="hold" nodeType="withEffect">
                                  <p:stCondLst>
                                    <p:cond delay="0"/>
                                  </p:stCondLst>
                                  <p:childTnLst>
                                    <p:set>
                                      <p:cBhvr>
                                        <p:cTn id="117" dur="1" fill="hold">
                                          <p:stCondLst>
                                            <p:cond delay="0"/>
                                          </p:stCondLst>
                                        </p:cTn>
                                        <p:tgtEl>
                                          <p:spTgt spid="7219"/>
                                        </p:tgtEl>
                                        <p:attrNameLst>
                                          <p:attrName>style.visibility</p:attrName>
                                        </p:attrNameLst>
                                      </p:cBhvr>
                                      <p:to>
                                        <p:strVal val="visible"/>
                                      </p:to>
                                    </p:set>
                                    <p:animEffect transition="in" filter="box(in)">
                                      <p:cBhvr>
                                        <p:cTn id="118" dur="500"/>
                                        <p:tgtEl>
                                          <p:spTgt spid="7219"/>
                                        </p:tgtEl>
                                      </p:cBhvr>
                                    </p:animEffect>
                                  </p:childTnLst>
                                </p:cTn>
                              </p:par>
                              <p:par>
                                <p:cTn id="119" presetID="4" presetClass="entr" presetSubtype="16" fill="hold" nodeType="withEffect">
                                  <p:stCondLst>
                                    <p:cond delay="0"/>
                                  </p:stCondLst>
                                  <p:childTnLst>
                                    <p:set>
                                      <p:cBhvr>
                                        <p:cTn id="120" dur="1" fill="hold">
                                          <p:stCondLst>
                                            <p:cond delay="0"/>
                                          </p:stCondLst>
                                        </p:cTn>
                                        <p:tgtEl>
                                          <p:spTgt spid="7220"/>
                                        </p:tgtEl>
                                        <p:attrNameLst>
                                          <p:attrName>style.visibility</p:attrName>
                                        </p:attrNameLst>
                                      </p:cBhvr>
                                      <p:to>
                                        <p:strVal val="visible"/>
                                      </p:to>
                                    </p:set>
                                    <p:animEffect transition="in" filter="box(in)">
                                      <p:cBhvr>
                                        <p:cTn id="121" dur="500"/>
                                        <p:tgtEl>
                                          <p:spTgt spid="7220"/>
                                        </p:tgtEl>
                                      </p:cBhvr>
                                    </p:animEffect>
                                  </p:childTnLst>
                                </p:cTn>
                              </p:par>
                              <p:par>
                                <p:cTn id="122" presetID="4" presetClass="entr" presetSubtype="16" fill="hold" nodeType="withEffect">
                                  <p:stCondLst>
                                    <p:cond delay="0"/>
                                  </p:stCondLst>
                                  <p:childTnLst>
                                    <p:set>
                                      <p:cBhvr>
                                        <p:cTn id="123" dur="1" fill="hold">
                                          <p:stCondLst>
                                            <p:cond delay="0"/>
                                          </p:stCondLst>
                                        </p:cTn>
                                        <p:tgtEl>
                                          <p:spTgt spid="7221"/>
                                        </p:tgtEl>
                                        <p:attrNameLst>
                                          <p:attrName>style.visibility</p:attrName>
                                        </p:attrNameLst>
                                      </p:cBhvr>
                                      <p:to>
                                        <p:strVal val="visible"/>
                                      </p:to>
                                    </p:set>
                                    <p:animEffect transition="in" filter="box(in)">
                                      <p:cBhvr>
                                        <p:cTn id="124" dur="500"/>
                                        <p:tgtEl>
                                          <p:spTgt spid="7221"/>
                                        </p:tgtEl>
                                      </p:cBhvr>
                                    </p:animEffect>
                                  </p:childTnLst>
                                </p:cTn>
                              </p:par>
                              <p:par>
                                <p:cTn id="125" presetID="4" presetClass="entr" presetSubtype="16" fill="hold" nodeType="withEffect">
                                  <p:stCondLst>
                                    <p:cond delay="0"/>
                                  </p:stCondLst>
                                  <p:childTnLst>
                                    <p:set>
                                      <p:cBhvr>
                                        <p:cTn id="126" dur="1" fill="hold">
                                          <p:stCondLst>
                                            <p:cond delay="0"/>
                                          </p:stCondLst>
                                        </p:cTn>
                                        <p:tgtEl>
                                          <p:spTgt spid="7222"/>
                                        </p:tgtEl>
                                        <p:attrNameLst>
                                          <p:attrName>style.visibility</p:attrName>
                                        </p:attrNameLst>
                                      </p:cBhvr>
                                      <p:to>
                                        <p:strVal val="visible"/>
                                      </p:to>
                                    </p:set>
                                    <p:animEffect transition="in" filter="box(in)">
                                      <p:cBhvr>
                                        <p:cTn id="127" dur="500"/>
                                        <p:tgtEl>
                                          <p:spTgt spid="7222"/>
                                        </p:tgtEl>
                                      </p:cBhvr>
                                    </p:animEffect>
                                  </p:childTnLst>
                                </p:cTn>
                              </p:par>
                              <p:par>
                                <p:cTn id="128" presetID="4" presetClass="entr" presetSubtype="16" fill="hold" grpId="0" nodeType="withEffect">
                                  <p:stCondLst>
                                    <p:cond delay="0"/>
                                  </p:stCondLst>
                                  <p:childTnLst>
                                    <p:set>
                                      <p:cBhvr>
                                        <p:cTn id="129" dur="1" fill="hold">
                                          <p:stCondLst>
                                            <p:cond delay="0"/>
                                          </p:stCondLst>
                                        </p:cTn>
                                        <p:tgtEl>
                                          <p:spTgt spid="7224"/>
                                        </p:tgtEl>
                                        <p:attrNameLst>
                                          <p:attrName>style.visibility</p:attrName>
                                        </p:attrNameLst>
                                      </p:cBhvr>
                                      <p:to>
                                        <p:strVal val="visible"/>
                                      </p:to>
                                    </p:set>
                                    <p:animEffect transition="in" filter="box(in)">
                                      <p:cBhvr>
                                        <p:cTn id="130" dur="500"/>
                                        <p:tgtEl>
                                          <p:spTgt spid="7224"/>
                                        </p:tgtEl>
                                      </p:cBhvr>
                                    </p:animEffect>
                                  </p:childTnLst>
                                </p:cTn>
                              </p:par>
                              <p:par>
                                <p:cTn id="131" presetID="4" presetClass="entr" presetSubtype="16" fill="hold" nodeType="withEffect">
                                  <p:stCondLst>
                                    <p:cond delay="0"/>
                                  </p:stCondLst>
                                  <p:childTnLst>
                                    <p:set>
                                      <p:cBhvr>
                                        <p:cTn id="132" dur="1" fill="hold">
                                          <p:stCondLst>
                                            <p:cond delay="0"/>
                                          </p:stCondLst>
                                        </p:cTn>
                                        <p:tgtEl>
                                          <p:spTgt spid="7225"/>
                                        </p:tgtEl>
                                        <p:attrNameLst>
                                          <p:attrName>style.visibility</p:attrName>
                                        </p:attrNameLst>
                                      </p:cBhvr>
                                      <p:to>
                                        <p:strVal val="visible"/>
                                      </p:to>
                                    </p:set>
                                    <p:animEffect transition="in" filter="box(in)">
                                      <p:cBhvr>
                                        <p:cTn id="133" dur="500"/>
                                        <p:tgtEl>
                                          <p:spTgt spid="7225"/>
                                        </p:tgtEl>
                                      </p:cBhvr>
                                    </p:animEffect>
                                  </p:childTnLst>
                                </p:cTn>
                              </p:par>
                              <p:par>
                                <p:cTn id="134" presetID="4" presetClass="entr" presetSubtype="16" fill="hold" nodeType="withEffect">
                                  <p:stCondLst>
                                    <p:cond delay="0"/>
                                  </p:stCondLst>
                                  <p:childTnLst>
                                    <p:set>
                                      <p:cBhvr>
                                        <p:cTn id="135" dur="1" fill="hold">
                                          <p:stCondLst>
                                            <p:cond delay="0"/>
                                          </p:stCondLst>
                                        </p:cTn>
                                        <p:tgtEl>
                                          <p:spTgt spid="7226"/>
                                        </p:tgtEl>
                                        <p:attrNameLst>
                                          <p:attrName>style.visibility</p:attrName>
                                        </p:attrNameLst>
                                      </p:cBhvr>
                                      <p:to>
                                        <p:strVal val="visible"/>
                                      </p:to>
                                    </p:set>
                                    <p:animEffect transition="in" filter="box(in)">
                                      <p:cBhvr>
                                        <p:cTn id="136" dur="500"/>
                                        <p:tgtEl>
                                          <p:spTgt spid="7226"/>
                                        </p:tgtEl>
                                      </p:cBhvr>
                                    </p:animEffect>
                                  </p:childTnLst>
                                </p:cTn>
                              </p:par>
                              <p:par>
                                <p:cTn id="137" presetID="4" presetClass="entr" presetSubtype="16" fill="hold" nodeType="withEffect">
                                  <p:stCondLst>
                                    <p:cond delay="0"/>
                                  </p:stCondLst>
                                  <p:childTnLst>
                                    <p:set>
                                      <p:cBhvr>
                                        <p:cTn id="138" dur="1" fill="hold">
                                          <p:stCondLst>
                                            <p:cond delay="0"/>
                                          </p:stCondLst>
                                        </p:cTn>
                                        <p:tgtEl>
                                          <p:spTgt spid="7227"/>
                                        </p:tgtEl>
                                        <p:attrNameLst>
                                          <p:attrName>style.visibility</p:attrName>
                                        </p:attrNameLst>
                                      </p:cBhvr>
                                      <p:to>
                                        <p:strVal val="visible"/>
                                      </p:to>
                                    </p:set>
                                    <p:animEffect transition="in" filter="box(in)">
                                      <p:cBhvr>
                                        <p:cTn id="139" dur="500"/>
                                        <p:tgtEl>
                                          <p:spTgt spid="7227"/>
                                        </p:tgtEl>
                                      </p:cBhvr>
                                    </p:animEffect>
                                  </p:childTnLst>
                                </p:cTn>
                              </p:par>
                              <p:par>
                                <p:cTn id="140" presetID="4" presetClass="entr" presetSubtype="16" fill="hold" nodeType="withEffect">
                                  <p:stCondLst>
                                    <p:cond delay="0"/>
                                  </p:stCondLst>
                                  <p:childTnLst>
                                    <p:set>
                                      <p:cBhvr>
                                        <p:cTn id="141" dur="1" fill="hold">
                                          <p:stCondLst>
                                            <p:cond delay="0"/>
                                          </p:stCondLst>
                                        </p:cTn>
                                        <p:tgtEl>
                                          <p:spTgt spid="7228"/>
                                        </p:tgtEl>
                                        <p:attrNameLst>
                                          <p:attrName>style.visibility</p:attrName>
                                        </p:attrNameLst>
                                      </p:cBhvr>
                                      <p:to>
                                        <p:strVal val="visible"/>
                                      </p:to>
                                    </p:set>
                                    <p:animEffect transition="in" filter="box(in)">
                                      <p:cBhvr>
                                        <p:cTn id="142" dur="500"/>
                                        <p:tgtEl>
                                          <p:spTgt spid="7228"/>
                                        </p:tgtEl>
                                      </p:cBhvr>
                                    </p:animEffect>
                                  </p:childTnLst>
                                </p:cTn>
                              </p:par>
                              <p:par>
                                <p:cTn id="143" presetID="4" presetClass="entr" presetSubtype="16" fill="hold" nodeType="withEffect">
                                  <p:stCondLst>
                                    <p:cond delay="0"/>
                                  </p:stCondLst>
                                  <p:childTnLst>
                                    <p:set>
                                      <p:cBhvr>
                                        <p:cTn id="144" dur="1" fill="hold">
                                          <p:stCondLst>
                                            <p:cond delay="0"/>
                                          </p:stCondLst>
                                        </p:cTn>
                                        <p:tgtEl>
                                          <p:spTgt spid="7229"/>
                                        </p:tgtEl>
                                        <p:attrNameLst>
                                          <p:attrName>style.visibility</p:attrName>
                                        </p:attrNameLst>
                                      </p:cBhvr>
                                      <p:to>
                                        <p:strVal val="visible"/>
                                      </p:to>
                                    </p:set>
                                    <p:animEffect transition="in" filter="box(in)">
                                      <p:cBhvr>
                                        <p:cTn id="145" dur="500"/>
                                        <p:tgtEl>
                                          <p:spTgt spid="7229"/>
                                        </p:tgtEl>
                                      </p:cBhvr>
                                    </p:animEffect>
                                  </p:childTnLst>
                                </p:cTn>
                              </p:par>
                              <p:par>
                                <p:cTn id="146" presetID="4" presetClass="entr" presetSubtype="16" fill="hold" nodeType="withEffect">
                                  <p:stCondLst>
                                    <p:cond delay="0"/>
                                  </p:stCondLst>
                                  <p:childTnLst>
                                    <p:set>
                                      <p:cBhvr>
                                        <p:cTn id="147" dur="1" fill="hold">
                                          <p:stCondLst>
                                            <p:cond delay="0"/>
                                          </p:stCondLst>
                                        </p:cTn>
                                        <p:tgtEl>
                                          <p:spTgt spid="7230"/>
                                        </p:tgtEl>
                                        <p:attrNameLst>
                                          <p:attrName>style.visibility</p:attrName>
                                        </p:attrNameLst>
                                      </p:cBhvr>
                                      <p:to>
                                        <p:strVal val="visible"/>
                                      </p:to>
                                    </p:set>
                                    <p:animEffect transition="in" filter="box(in)">
                                      <p:cBhvr>
                                        <p:cTn id="148" dur="500"/>
                                        <p:tgtEl>
                                          <p:spTgt spid="7230"/>
                                        </p:tgtEl>
                                      </p:cBhvr>
                                    </p:animEffect>
                                  </p:childTnLst>
                                </p:cTn>
                              </p:par>
                              <p:par>
                                <p:cTn id="149" presetID="4" presetClass="entr" presetSubtype="16" fill="hold" nodeType="withEffect">
                                  <p:stCondLst>
                                    <p:cond delay="0"/>
                                  </p:stCondLst>
                                  <p:childTnLst>
                                    <p:set>
                                      <p:cBhvr>
                                        <p:cTn id="150" dur="1" fill="hold">
                                          <p:stCondLst>
                                            <p:cond delay="0"/>
                                          </p:stCondLst>
                                        </p:cTn>
                                        <p:tgtEl>
                                          <p:spTgt spid="7231"/>
                                        </p:tgtEl>
                                        <p:attrNameLst>
                                          <p:attrName>style.visibility</p:attrName>
                                        </p:attrNameLst>
                                      </p:cBhvr>
                                      <p:to>
                                        <p:strVal val="visible"/>
                                      </p:to>
                                    </p:set>
                                    <p:animEffect transition="in" filter="box(in)">
                                      <p:cBhvr>
                                        <p:cTn id="151" dur="500"/>
                                        <p:tgtEl>
                                          <p:spTgt spid="7231"/>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2" presetClass="entr" presetSubtype="8" fill="hold" grpId="0" nodeType="clickEffect">
                                  <p:stCondLst>
                                    <p:cond delay="0"/>
                                  </p:stCondLst>
                                  <p:childTnLst>
                                    <p:set>
                                      <p:cBhvr>
                                        <p:cTn id="155" dur="1" fill="hold">
                                          <p:stCondLst>
                                            <p:cond delay="0"/>
                                          </p:stCondLst>
                                        </p:cTn>
                                        <p:tgtEl>
                                          <p:spTgt spid="7232"/>
                                        </p:tgtEl>
                                        <p:attrNameLst>
                                          <p:attrName>style.visibility</p:attrName>
                                        </p:attrNameLst>
                                      </p:cBhvr>
                                      <p:to>
                                        <p:strVal val="visible"/>
                                      </p:to>
                                    </p:set>
                                    <p:anim calcmode="lin" valueType="num">
                                      <p:cBhvr additive="base">
                                        <p:cTn id="156" dur="500" fill="hold"/>
                                        <p:tgtEl>
                                          <p:spTgt spid="7232"/>
                                        </p:tgtEl>
                                        <p:attrNameLst>
                                          <p:attrName>ppt_x</p:attrName>
                                        </p:attrNameLst>
                                      </p:cBhvr>
                                      <p:tavLst>
                                        <p:tav tm="0">
                                          <p:val>
                                            <p:strVal val="0-#ppt_w/2"/>
                                          </p:val>
                                        </p:tav>
                                        <p:tav tm="100000">
                                          <p:val>
                                            <p:strVal val="#ppt_x"/>
                                          </p:val>
                                        </p:tav>
                                      </p:tavLst>
                                    </p:anim>
                                    <p:anim calcmode="lin" valueType="num">
                                      <p:cBhvr additive="base">
                                        <p:cTn id="157" dur="500" fill="hold"/>
                                        <p:tgtEl>
                                          <p:spTgt spid="7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3" grpId="0" animBg="1" autoUpdateAnimBg="0"/>
      <p:bldP spid="7184" grpId="0" animBg="1"/>
      <p:bldP spid="7185" grpId="0" animBg="1"/>
      <p:bldP spid="7186" grpId="0" animBg="1"/>
      <p:bldP spid="7187" grpId="0" animBg="1"/>
      <p:bldP spid="7188" grpId="0" animBg="1"/>
      <p:bldP spid="7189" grpId="0" animBg="1"/>
      <p:bldP spid="7190" grpId="0" animBg="1"/>
      <p:bldP spid="7191" grpId="0" animBg="1"/>
      <p:bldP spid="7192" grpId="0" animBg="1"/>
      <p:bldP spid="7193" grpId="0" animBg="1"/>
      <p:bldP spid="7194" grpId="0" animBg="1"/>
      <p:bldP spid="7195" grpId="0" animBg="1"/>
      <p:bldP spid="7196" grpId="0" animBg="1"/>
      <p:bldP spid="7197" grpId="0" animBg="1"/>
      <p:bldP spid="7198" grpId="0" animBg="1"/>
      <p:bldP spid="7199" grpId="0" animBg="1"/>
      <p:bldP spid="7200" grpId="0" animBg="1"/>
      <p:bldP spid="7224" grpId="0" animBg="1"/>
      <p:bldP spid="7232"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3"/>
          <p:cNvSpPr txBox="1">
            <a:spLocks noChangeArrowheads="1"/>
          </p:cNvSpPr>
          <p:nvPr/>
        </p:nvSpPr>
        <p:spPr bwMode="auto">
          <a:xfrm>
            <a:off x="251718" y="548680"/>
            <a:ext cx="864076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b="1" dirty="0">
                <a:latin typeface="Calibri" panose="020F0502020204030204" pitchFamily="34" charset="0"/>
              </a:rPr>
              <a:t>Příčiny růstu významu nákupu v řízení podniků</a:t>
            </a:r>
          </a:p>
        </p:txBody>
      </p:sp>
      <p:pic>
        <p:nvPicPr>
          <p:cNvPr id="2" name="Obrázek 1"/>
          <p:cNvPicPr>
            <a:picLocks noChangeAspect="1"/>
          </p:cNvPicPr>
          <p:nvPr/>
        </p:nvPicPr>
        <p:blipFill>
          <a:blip r:embed="rId2"/>
          <a:stretch>
            <a:fillRect/>
          </a:stretch>
        </p:blipFill>
        <p:spPr>
          <a:xfrm>
            <a:off x="223217" y="1484784"/>
            <a:ext cx="8669263" cy="4767485"/>
          </a:xfrm>
          <a:prstGeom prst="rect">
            <a:avLst/>
          </a:prstGeom>
        </p:spPr>
      </p:pic>
    </p:spTree>
    <p:extLst>
      <p:ext uri="{BB962C8B-B14F-4D97-AF65-F5344CB8AC3E}">
        <p14:creationId xmlns:p14="http://schemas.microsoft.com/office/powerpoint/2010/main" val="984406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3"/>
          <p:cNvSpPr txBox="1">
            <a:spLocks noChangeArrowheads="1"/>
          </p:cNvSpPr>
          <p:nvPr/>
        </p:nvSpPr>
        <p:spPr bwMode="auto">
          <a:xfrm>
            <a:off x="-36513" y="549275"/>
            <a:ext cx="5976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b="1">
                <a:latin typeface="Calibri" panose="020F0502020204030204" pitchFamily="34" charset="0"/>
              </a:rPr>
              <a:t>Typy nákupních situací</a:t>
            </a:r>
          </a:p>
        </p:txBody>
      </p:sp>
      <p:sp>
        <p:nvSpPr>
          <p:cNvPr id="8207" name="Rectangle 15"/>
          <p:cNvSpPr>
            <a:spLocks noChangeArrowheads="1"/>
          </p:cNvSpPr>
          <p:nvPr/>
        </p:nvSpPr>
        <p:spPr bwMode="auto">
          <a:xfrm>
            <a:off x="881063" y="1412875"/>
            <a:ext cx="7380287" cy="1006475"/>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spcBef>
                <a:spcPct val="20000"/>
              </a:spcBef>
              <a:buChar char="•"/>
              <a:tabLst>
                <a:tab pos="266700" algn="l"/>
              </a:tabLst>
              <a:defRPr sz="3200">
                <a:solidFill>
                  <a:schemeClr val="tx1"/>
                </a:solidFill>
                <a:latin typeface="Arial" panose="020B0604020202020204" pitchFamily="34" charset="0"/>
              </a:defRPr>
            </a:lvl1pPr>
            <a:lvl2pPr marL="742950" indent="-285750" eaLnBrk="0" hangingPunct="0">
              <a:spcBef>
                <a:spcPct val="20000"/>
              </a:spcBef>
              <a:buChar char="–"/>
              <a:tabLst>
                <a:tab pos="2667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667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667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667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9pPr>
          </a:lstStyle>
          <a:p>
            <a:pPr algn="just" eaLnBrk="1" hangingPunct="1">
              <a:spcBef>
                <a:spcPct val="0"/>
              </a:spcBef>
              <a:buFont typeface="Symbol" panose="05050102010706020507" pitchFamily="18" charset="2"/>
              <a:buNone/>
            </a:pPr>
            <a:r>
              <a:rPr lang="cs-CZ" altLang="cs-CZ" sz="2400" b="1" dirty="0" smtClean="0">
                <a:solidFill>
                  <a:schemeClr val="accent2"/>
                </a:solidFill>
                <a:latin typeface="Calibri" panose="020F0502020204030204" pitchFamily="34" charset="0"/>
              </a:rPr>
              <a:t>Běžné</a:t>
            </a:r>
            <a:r>
              <a:rPr lang="cs-CZ" altLang="cs-CZ" sz="2400" b="1" dirty="0">
                <a:solidFill>
                  <a:schemeClr val="accent2"/>
                </a:solidFill>
                <a:latin typeface="Calibri" panose="020F0502020204030204" pitchFamily="34" charset="0"/>
              </a:rPr>
              <a:t>, opakované nákupy</a:t>
            </a:r>
            <a:r>
              <a:rPr lang="cs-CZ" altLang="cs-CZ" sz="1800" b="1" dirty="0">
                <a:latin typeface="Calibri" panose="020F0502020204030204" pitchFamily="34" charset="0"/>
              </a:rPr>
              <a:t> typické už vybraným dodavatelem se kterým je obvykle uzavřena dlouhodobá smlouva a kde jde v podstatě jen o vystavování operativních, standardních </a:t>
            </a:r>
            <a:r>
              <a:rPr lang="cs-CZ" altLang="cs-CZ" sz="1800" b="1" dirty="0" smtClean="0">
                <a:latin typeface="Calibri" panose="020F0502020204030204" pitchFamily="34" charset="0"/>
              </a:rPr>
              <a:t>objednávek.</a:t>
            </a:r>
            <a:endParaRPr lang="cs-CZ" altLang="cs-CZ" sz="1800" b="1" dirty="0">
              <a:latin typeface="Calibri" panose="020F0502020204030204" pitchFamily="34" charset="0"/>
            </a:endParaRPr>
          </a:p>
        </p:txBody>
      </p:sp>
      <p:sp>
        <p:nvSpPr>
          <p:cNvPr id="8208" name="Rectangle 16"/>
          <p:cNvSpPr>
            <a:spLocks noChangeArrowheads="1"/>
          </p:cNvSpPr>
          <p:nvPr/>
        </p:nvSpPr>
        <p:spPr bwMode="auto">
          <a:xfrm>
            <a:off x="900113" y="2997200"/>
            <a:ext cx="7343775" cy="1281113"/>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spcBef>
                <a:spcPct val="20000"/>
              </a:spcBef>
              <a:buChar char="•"/>
              <a:tabLst>
                <a:tab pos="266700" algn="l"/>
              </a:tabLst>
              <a:defRPr sz="3200">
                <a:solidFill>
                  <a:schemeClr val="tx1"/>
                </a:solidFill>
                <a:latin typeface="Arial" panose="020B0604020202020204" pitchFamily="34" charset="0"/>
              </a:defRPr>
            </a:lvl1pPr>
            <a:lvl2pPr marL="742950" indent="-285750" eaLnBrk="0" hangingPunct="0">
              <a:spcBef>
                <a:spcPct val="20000"/>
              </a:spcBef>
              <a:buChar char="–"/>
              <a:tabLst>
                <a:tab pos="2667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667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667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667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9pPr>
          </a:lstStyle>
          <a:p>
            <a:pPr algn="just" eaLnBrk="1" hangingPunct="1">
              <a:spcBef>
                <a:spcPct val="0"/>
              </a:spcBef>
              <a:buFont typeface="Symbol" panose="05050102010706020507" pitchFamily="18" charset="2"/>
              <a:buNone/>
            </a:pPr>
            <a:r>
              <a:rPr lang="cs-CZ" altLang="cs-CZ" sz="2400" b="1" dirty="0" smtClean="0">
                <a:solidFill>
                  <a:schemeClr val="accent2"/>
                </a:solidFill>
                <a:latin typeface="Calibri" panose="020F0502020204030204" pitchFamily="34" charset="0"/>
              </a:rPr>
              <a:t>Modifikované </a:t>
            </a:r>
            <a:r>
              <a:rPr lang="cs-CZ" altLang="cs-CZ" sz="2400" b="1" dirty="0">
                <a:solidFill>
                  <a:schemeClr val="accent2"/>
                </a:solidFill>
                <a:latin typeface="Calibri" panose="020F0502020204030204" pitchFamily="34" charset="0"/>
              </a:rPr>
              <a:t>nákupy</a:t>
            </a:r>
            <a:r>
              <a:rPr lang="cs-CZ" altLang="cs-CZ" sz="1800" b="1" dirty="0">
                <a:latin typeface="Calibri" panose="020F0502020204030204" pitchFamily="34" charset="0"/>
              </a:rPr>
              <a:t>, ke kterým dochází při změnách požadavků organizace např. na kvalitu dodávaných výrobků, na poskytované dodavatelské služby, balení apod. kdy může dojít i k případnému výběru nového </a:t>
            </a:r>
            <a:r>
              <a:rPr lang="cs-CZ" altLang="cs-CZ" sz="1800" b="1" dirty="0" smtClean="0">
                <a:latin typeface="Calibri" panose="020F0502020204030204" pitchFamily="34" charset="0"/>
              </a:rPr>
              <a:t>dodavatele.</a:t>
            </a:r>
            <a:endParaRPr lang="cs-CZ" altLang="cs-CZ" sz="1800" b="1" dirty="0">
              <a:latin typeface="Calibri" panose="020F0502020204030204" pitchFamily="34" charset="0"/>
            </a:endParaRPr>
          </a:p>
        </p:txBody>
      </p:sp>
      <p:sp>
        <p:nvSpPr>
          <p:cNvPr id="8209" name="Rectangle 17"/>
          <p:cNvSpPr>
            <a:spLocks noChangeArrowheads="1"/>
          </p:cNvSpPr>
          <p:nvPr/>
        </p:nvSpPr>
        <p:spPr bwMode="auto">
          <a:xfrm>
            <a:off x="973138" y="4941888"/>
            <a:ext cx="7343775" cy="731837"/>
          </a:xfrm>
          <a:prstGeom prst="rect">
            <a:avLst/>
          </a:prstGeom>
          <a:solidFill>
            <a:schemeClr val="bg1"/>
          </a:solidFill>
          <a:ln>
            <a:noFill/>
          </a:ln>
          <a:extLs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eaLnBrk="0" hangingPunct="0">
              <a:spcBef>
                <a:spcPct val="20000"/>
              </a:spcBef>
              <a:buChar char="•"/>
              <a:tabLst>
                <a:tab pos="266700" algn="l"/>
              </a:tabLst>
              <a:defRPr sz="3200">
                <a:solidFill>
                  <a:schemeClr val="tx1"/>
                </a:solidFill>
                <a:latin typeface="Arial" panose="020B0604020202020204" pitchFamily="34" charset="0"/>
              </a:defRPr>
            </a:lvl1pPr>
            <a:lvl2pPr marL="742950" indent="-285750" eaLnBrk="0" hangingPunct="0">
              <a:spcBef>
                <a:spcPct val="20000"/>
              </a:spcBef>
              <a:buChar char="–"/>
              <a:tabLst>
                <a:tab pos="266700" algn="l"/>
              </a:tabLst>
              <a:defRPr sz="2800">
                <a:solidFill>
                  <a:schemeClr val="tx1"/>
                </a:solidFill>
                <a:latin typeface="Arial" panose="020B0604020202020204" pitchFamily="34" charset="0"/>
              </a:defRPr>
            </a:lvl2pPr>
            <a:lvl3pPr marL="1143000" indent="-228600" eaLnBrk="0" hangingPunct="0">
              <a:spcBef>
                <a:spcPct val="20000"/>
              </a:spcBef>
              <a:buChar char="•"/>
              <a:tabLst>
                <a:tab pos="266700" algn="l"/>
              </a:tabLst>
              <a:defRPr sz="2400">
                <a:solidFill>
                  <a:schemeClr val="tx1"/>
                </a:solidFill>
                <a:latin typeface="Arial" panose="020B0604020202020204" pitchFamily="34" charset="0"/>
              </a:defRPr>
            </a:lvl3pPr>
            <a:lvl4pPr marL="1600200" indent="-228600" eaLnBrk="0" hangingPunct="0">
              <a:spcBef>
                <a:spcPct val="20000"/>
              </a:spcBef>
              <a:buChar char="–"/>
              <a:tabLst>
                <a:tab pos="266700" algn="l"/>
              </a:tabLst>
              <a:defRPr sz="2000">
                <a:solidFill>
                  <a:schemeClr val="tx1"/>
                </a:solidFill>
                <a:latin typeface="Arial" panose="020B0604020202020204" pitchFamily="34" charset="0"/>
              </a:defRPr>
            </a:lvl4pPr>
            <a:lvl5pPr marL="2057400" indent="-228600" eaLnBrk="0" hangingPunct="0">
              <a:spcBef>
                <a:spcPct val="20000"/>
              </a:spcBef>
              <a:buChar char="»"/>
              <a:tabLst>
                <a:tab pos="2667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9pPr>
          </a:lstStyle>
          <a:p>
            <a:pPr algn="just" eaLnBrk="1" hangingPunct="1">
              <a:spcBef>
                <a:spcPct val="0"/>
              </a:spcBef>
              <a:buFont typeface="Symbol" panose="05050102010706020507" pitchFamily="18" charset="2"/>
              <a:buNone/>
            </a:pPr>
            <a:r>
              <a:rPr lang="cs-CZ" altLang="cs-CZ" sz="2400" b="1" dirty="0" smtClean="0">
                <a:solidFill>
                  <a:schemeClr val="accent2"/>
                </a:solidFill>
                <a:latin typeface="Calibri" panose="020F0502020204030204" pitchFamily="34" charset="0"/>
              </a:rPr>
              <a:t>Nové </a:t>
            </a:r>
            <a:r>
              <a:rPr lang="cs-CZ" altLang="cs-CZ" sz="2400" b="1" dirty="0">
                <a:solidFill>
                  <a:schemeClr val="accent2"/>
                </a:solidFill>
                <a:latin typeface="Calibri" panose="020F0502020204030204" pitchFamily="34" charset="0"/>
              </a:rPr>
              <a:t>(první) nákupy</a:t>
            </a:r>
            <a:r>
              <a:rPr lang="cs-CZ" altLang="cs-CZ" sz="1800" b="1" dirty="0">
                <a:latin typeface="Calibri" panose="020F0502020204030204" pitchFamily="34" charset="0"/>
              </a:rPr>
              <a:t> vyvolané novými požadavky organizace, kdy je třeba rozhodnout o druhu výrobku, novém dodavateli apod.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Effect transition="in" filter="box(in)">
                                      <p:cBhvr>
                                        <p:cTn id="7" dur="500"/>
                                        <p:tgtEl>
                                          <p:spTgt spid="82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208"/>
                                        </p:tgtEl>
                                        <p:attrNameLst>
                                          <p:attrName>style.visibility</p:attrName>
                                        </p:attrNameLst>
                                      </p:cBhvr>
                                      <p:to>
                                        <p:strVal val="visible"/>
                                      </p:to>
                                    </p:set>
                                    <p:animEffect transition="in" filter="box(in)">
                                      <p:cBhvr>
                                        <p:cTn id="12" dur="500"/>
                                        <p:tgtEl>
                                          <p:spTgt spid="820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209"/>
                                        </p:tgtEl>
                                        <p:attrNameLst>
                                          <p:attrName>style.visibility</p:attrName>
                                        </p:attrNameLst>
                                      </p:cBhvr>
                                      <p:to>
                                        <p:strVal val="visible"/>
                                      </p:to>
                                    </p:set>
                                    <p:animEffect transition="in" filter="box(in)">
                                      <p:cBhvr>
                                        <p:cTn id="17" dur="500"/>
                                        <p:tgtEl>
                                          <p:spTgt spid="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animBg="1"/>
      <p:bldP spid="820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3"/>
          <p:cNvSpPr txBox="1">
            <a:spLocks noChangeArrowheads="1"/>
          </p:cNvSpPr>
          <p:nvPr/>
        </p:nvSpPr>
        <p:spPr bwMode="auto">
          <a:xfrm>
            <a:off x="468313" y="549275"/>
            <a:ext cx="70913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b="1">
                <a:latin typeface="Calibri" panose="020F0502020204030204" pitchFamily="34" charset="0"/>
              </a:rPr>
              <a:t>Nakupované položky - klasifikace</a:t>
            </a:r>
          </a:p>
        </p:txBody>
      </p:sp>
      <p:sp>
        <p:nvSpPr>
          <p:cNvPr id="8195" name="Text Box 15"/>
          <p:cNvSpPr txBox="1">
            <a:spLocks noChangeArrowheads="1"/>
          </p:cNvSpPr>
          <p:nvPr/>
        </p:nvSpPr>
        <p:spPr bwMode="auto">
          <a:xfrm>
            <a:off x="539750" y="1268413"/>
            <a:ext cx="7632700"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a:latin typeface="Calibri" panose="020F0502020204030204" pitchFamily="34" charset="0"/>
              </a:rPr>
              <a:t>A. Klasifikace podle druhu nakupovaných položek</a:t>
            </a:r>
          </a:p>
        </p:txBody>
      </p:sp>
      <p:sp>
        <p:nvSpPr>
          <p:cNvPr id="9237" name="Rectangle 21"/>
          <p:cNvSpPr>
            <a:spLocks noChangeArrowheads="1"/>
          </p:cNvSpPr>
          <p:nvPr/>
        </p:nvSpPr>
        <p:spPr bwMode="auto">
          <a:xfrm>
            <a:off x="6300788" y="4076700"/>
            <a:ext cx="2232025" cy="165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Často komoditní zboží, zboží stejné kvality a určení, dodává více výrobců</a:t>
            </a:r>
            <a:endParaRPr lang="cs-CZ" altLang="cs-CZ" sz="1400" b="1">
              <a:latin typeface="Calibri" panose="020F0502020204030204" pitchFamily="34" charset="0"/>
            </a:endParaRPr>
          </a:p>
        </p:txBody>
      </p:sp>
      <p:sp>
        <p:nvSpPr>
          <p:cNvPr id="9238" name="Rectangle 22"/>
          <p:cNvSpPr>
            <a:spLocks noChangeArrowheads="1"/>
          </p:cNvSpPr>
          <p:nvPr/>
        </p:nvSpPr>
        <p:spPr bwMode="auto">
          <a:xfrm>
            <a:off x="3851275" y="4076700"/>
            <a:ext cx="2449513" cy="165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Zpracované suroviny na materiály, energie, vhodné pro výrobu konečných výrobků</a:t>
            </a:r>
            <a:r>
              <a:rPr lang="cs-CZ" altLang="cs-CZ" sz="1200">
                <a:latin typeface="Calibri" panose="020F0502020204030204" pitchFamily="34" charset="0"/>
                <a:cs typeface="Times New Roman" panose="02020603050405020304" pitchFamily="18" charset="0"/>
              </a:rPr>
              <a:t>                 </a:t>
            </a:r>
          </a:p>
          <a:p>
            <a:pPr eaLnBrk="1" hangingPunct="1">
              <a:spcBef>
                <a:spcPct val="0"/>
              </a:spcBef>
              <a:buFontTx/>
              <a:buNone/>
            </a:pPr>
            <a:endParaRPr lang="cs-CZ" altLang="cs-CZ" sz="1200">
              <a:latin typeface="Calibri" panose="020F0502020204030204" pitchFamily="34" charset="0"/>
              <a:cs typeface="Times New Roman" panose="02020603050405020304" pitchFamily="18" charset="0"/>
            </a:endParaRPr>
          </a:p>
        </p:txBody>
      </p:sp>
      <p:sp>
        <p:nvSpPr>
          <p:cNvPr id="9239" name="Rectangle 23"/>
          <p:cNvSpPr>
            <a:spLocks noChangeArrowheads="1"/>
          </p:cNvSpPr>
          <p:nvPr/>
        </p:nvSpPr>
        <p:spPr bwMode="auto">
          <a:xfrm>
            <a:off x="1979613" y="4076700"/>
            <a:ext cx="1871662" cy="165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Plasty, celulóza, pohonné hmoty, hutní materiály, základní chemikálie, kovy, elektřina, mouka…</a:t>
            </a:r>
            <a:endParaRPr lang="cs-CZ" altLang="cs-CZ" sz="1200">
              <a:latin typeface="Calibri" panose="020F0502020204030204" pitchFamily="34" charset="0"/>
            </a:endParaRPr>
          </a:p>
        </p:txBody>
      </p:sp>
      <p:sp>
        <p:nvSpPr>
          <p:cNvPr id="9240" name="Rectangle 24"/>
          <p:cNvSpPr>
            <a:spLocks noChangeArrowheads="1"/>
          </p:cNvSpPr>
          <p:nvPr/>
        </p:nvSpPr>
        <p:spPr bwMode="auto">
          <a:xfrm>
            <a:off x="611188" y="4076700"/>
            <a:ext cx="1296987" cy="1657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Materiály, energie </a:t>
            </a:r>
            <a:r>
              <a:rPr lang="cs-CZ" altLang="cs-CZ" sz="1200">
                <a:latin typeface="Calibri" panose="020F0502020204030204" pitchFamily="34" charset="0"/>
              </a:rPr>
              <a:t> </a:t>
            </a:r>
          </a:p>
          <a:p>
            <a:pPr eaLnBrk="1" hangingPunct="1">
              <a:spcBef>
                <a:spcPct val="0"/>
              </a:spcBef>
              <a:buFontTx/>
              <a:buNone/>
            </a:pPr>
            <a:endParaRPr lang="cs-CZ" altLang="cs-CZ" sz="1200">
              <a:latin typeface="Calibri" panose="020F0502020204030204" pitchFamily="34" charset="0"/>
            </a:endParaRPr>
          </a:p>
          <a:p>
            <a:pPr eaLnBrk="1" hangingPunct="1">
              <a:spcBef>
                <a:spcPct val="0"/>
              </a:spcBef>
              <a:buFontTx/>
              <a:buNone/>
            </a:pPr>
            <a:endParaRPr lang="cs-CZ" altLang="cs-CZ" sz="1200">
              <a:latin typeface="Calibri" panose="020F0502020204030204" pitchFamily="34" charset="0"/>
            </a:endParaRPr>
          </a:p>
          <a:p>
            <a:pPr eaLnBrk="1" hangingPunct="1">
              <a:spcBef>
                <a:spcPct val="0"/>
              </a:spcBef>
              <a:buFontTx/>
              <a:buNone/>
            </a:pPr>
            <a:endParaRPr lang="cs-CZ" altLang="cs-CZ" sz="1200">
              <a:latin typeface="Calibri" panose="020F0502020204030204" pitchFamily="34" charset="0"/>
            </a:endParaRPr>
          </a:p>
          <a:p>
            <a:pPr eaLnBrk="1" hangingPunct="1">
              <a:spcBef>
                <a:spcPct val="0"/>
              </a:spcBef>
              <a:buFontTx/>
              <a:buNone/>
            </a:pPr>
            <a:endParaRPr lang="cs-CZ" altLang="cs-CZ" sz="1200">
              <a:latin typeface="Calibri" panose="020F0502020204030204" pitchFamily="34" charset="0"/>
            </a:endParaRPr>
          </a:p>
        </p:txBody>
      </p:sp>
      <p:sp>
        <p:nvSpPr>
          <p:cNvPr id="9241" name="Rectangle 25"/>
          <p:cNvSpPr>
            <a:spLocks noChangeArrowheads="1"/>
          </p:cNvSpPr>
          <p:nvPr/>
        </p:nvSpPr>
        <p:spPr bwMode="auto">
          <a:xfrm>
            <a:off x="6300788" y="2720975"/>
            <a:ext cx="2232025" cy="135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Objemné výrobky, vysoké náklady na dopravu, manipulaci, skladování</a:t>
            </a:r>
            <a:endParaRPr lang="cs-CZ" altLang="cs-CZ" sz="1400" b="1">
              <a:latin typeface="Calibri" panose="020F0502020204030204" pitchFamily="34" charset="0"/>
            </a:endParaRPr>
          </a:p>
        </p:txBody>
      </p:sp>
      <p:sp>
        <p:nvSpPr>
          <p:cNvPr id="9242" name="Rectangle 26"/>
          <p:cNvSpPr>
            <a:spLocks noChangeArrowheads="1"/>
          </p:cNvSpPr>
          <p:nvPr/>
        </p:nvSpPr>
        <p:spPr bwMode="auto">
          <a:xfrm>
            <a:off x="3863975" y="2720975"/>
            <a:ext cx="2508250" cy="135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Produkty těžařských společností, zemědělských podniků, minimální technologická úprava</a:t>
            </a:r>
            <a:endParaRPr lang="cs-CZ" altLang="cs-CZ" sz="1400" b="1">
              <a:latin typeface="Calibri" panose="020F0502020204030204" pitchFamily="34" charset="0"/>
            </a:endParaRPr>
          </a:p>
        </p:txBody>
      </p:sp>
      <p:sp>
        <p:nvSpPr>
          <p:cNvPr id="9243" name="Rectangle 27"/>
          <p:cNvSpPr>
            <a:spLocks noChangeArrowheads="1"/>
          </p:cNvSpPr>
          <p:nvPr/>
        </p:nvSpPr>
        <p:spPr bwMode="auto">
          <a:xfrm>
            <a:off x="1951038" y="2720975"/>
            <a:ext cx="1900237" cy="135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Uhlí, rudy, dřevo, rudy, ropa, zemní plyn, zemědělské produkty</a:t>
            </a:r>
            <a:endParaRPr lang="cs-CZ" altLang="cs-CZ" sz="1200">
              <a:latin typeface="Calibri" panose="020F0502020204030204" pitchFamily="34" charset="0"/>
            </a:endParaRPr>
          </a:p>
        </p:txBody>
      </p:sp>
      <p:sp>
        <p:nvSpPr>
          <p:cNvPr id="9244" name="Rectangle 28"/>
          <p:cNvSpPr>
            <a:spLocks noChangeArrowheads="1"/>
          </p:cNvSpPr>
          <p:nvPr/>
        </p:nvSpPr>
        <p:spPr bwMode="auto">
          <a:xfrm>
            <a:off x="639763" y="2720975"/>
            <a:ext cx="1311275" cy="1355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Suroviny       </a:t>
            </a: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p:txBody>
      </p:sp>
      <p:sp>
        <p:nvSpPr>
          <p:cNvPr id="9245" name="Rectangle 29"/>
          <p:cNvSpPr>
            <a:spLocks noChangeArrowheads="1"/>
          </p:cNvSpPr>
          <p:nvPr/>
        </p:nvSpPr>
        <p:spPr bwMode="auto">
          <a:xfrm>
            <a:off x="6300788" y="2205038"/>
            <a:ext cx="2232025"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Specifika</a:t>
            </a:r>
            <a:endParaRPr lang="cs-CZ" altLang="cs-CZ" sz="1400" b="1">
              <a:latin typeface="Calibri" panose="020F0502020204030204" pitchFamily="34" charset="0"/>
            </a:endParaRPr>
          </a:p>
        </p:txBody>
      </p:sp>
      <p:sp>
        <p:nvSpPr>
          <p:cNvPr id="9246" name="Rectangle 30"/>
          <p:cNvSpPr>
            <a:spLocks noChangeArrowheads="1"/>
          </p:cNvSpPr>
          <p:nvPr/>
        </p:nvSpPr>
        <p:spPr bwMode="auto">
          <a:xfrm>
            <a:off x="3863975" y="2205038"/>
            <a:ext cx="2436813"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Charakteristika</a:t>
            </a:r>
            <a:endParaRPr lang="cs-CZ" altLang="cs-CZ" sz="1400" b="1">
              <a:latin typeface="Calibri" panose="020F0502020204030204" pitchFamily="34" charset="0"/>
            </a:endParaRPr>
          </a:p>
        </p:txBody>
      </p:sp>
      <p:sp>
        <p:nvSpPr>
          <p:cNvPr id="9247" name="Rectangle 31"/>
          <p:cNvSpPr>
            <a:spLocks noChangeArrowheads="1"/>
          </p:cNvSpPr>
          <p:nvPr/>
        </p:nvSpPr>
        <p:spPr bwMode="auto">
          <a:xfrm>
            <a:off x="1951038" y="2205038"/>
            <a:ext cx="1912937"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Příklady</a:t>
            </a:r>
            <a:endParaRPr lang="cs-CZ" altLang="cs-CZ" sz="1400" b="1">
              <a:latin typeface="Calibri" panose="020F0502020204030204" pitchFamily="34" charset="0"/>
            </a:endParaRPr>
          </a:p>
        </p:txBody>
      </p:sp>
      <p:sp>
        <p:nvSpPr>
          <p:cNvPr id="9248" name="Rectangle 32"/>
          <p:cNvSpPr>
            <a:spLocks noChangeArrowheads="1"/>
          </p:cNvSpPr>
          <p:nvPr/>
        </p:nvSpPr>
        <p:spPr bwMode="auto">
          <a:xfrm>
            <a:off x="639763" y="2205038"/>
            <a:ext cx="1311275" cy="515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Nakupované zboží</a:t>
            </a:r>
            <a:endParaRPr lang="cs-CZ" altLang="cs-CZ" sz="1400" b="1">
              <a:latin typeface="Calibri" panose="020F0502020204030204" pitchFamily="34" charset="0"/>
            </a:endParaRPr>
          </a:p>
        </p:txBody>
      </p:sp>
      <p:sp>
        <p:nvSpPr>
          <p:cNvPr id="8208" name="Line 33"/>
          <p:cNvSpPr>
            <a:spLocks noChangeShapeType="1"/>
          </p:cNvSpPr>
          <p:nvPr/>
        </p:nvSpPr>
        <p:spPr bwMode="auto">
          <a:xfrm>
            <a:off x="639763" y="2205038"/>
            <a:ext cx="7893050"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09" name="Line 34"/>
          <p:cNvSpPr>
            <a:spLocks noChangeShapeType="1"/>
          </p:cNvSpPr>
          <p:nvPr/>
        </p:nvSpPr>
        <p:spPr bwMode="auto">
          <a:xfrm>
            <a:off x="611188" y="5734050"/>
            <a:ext cx="7921625"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0" name="Line 37"/>
          <p:cNvSpPr>
            <a:spLocks noChangeShapeType="1"/>
          </p:cNvSpPr>
          <p:nvPr/>
        </p:nvSpPr>
        <p:spPr bwMode="auto">
          <a:xfrm flipV="1">
            <a:off x="639763" y="2708275"/>
            <a:ext cx="7820025" cy="1270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1" name="Line 38"/>
          <p:cNvSpPr>
            <a:spLocks noChangeShapeType="1"/>
          </p:cNvSpPr>
          <p:nvPr/>
        </p:nvSpPr>
        <p:spPr bwMode="auto">
          <a:xfrm flipH="1">
            <a:off x="1908175" y="2205038"/>
            <a:ext cx="42863" cy="35290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2" name="Line 39"/>
          <p:cNvSpPr>
            <a:spLocks noChangeShapeType="1"/>
          </p:cNvSpPr>
          <p:nvPr/>
        </p:nvSpPr>
        <p:spPr bwMode="auto">
          <a:xfrm flipH="1">
            <a:off x="3851275" y="2205038"/>
            <a:ext cx="12700" cy="35290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3" name="Line 40"/>
          <p:cNvSpPr>
            <a:spLocks noChangeShapeType="1"/>
          </p:cNvSpPr>
          <p:nvPr/>
        </p:nvSpPr>
        <p:spPr bwMode="auto">
          <a:xfrm>
            <a:off x="6300788" y="2205038"/>
            <a:ext cx="0" cy="3529012"/>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4" name="Line 43"/>
          <p:cNvSpPr>
            <a:spLocks noChangeShapeType="1"/>
          </p:cNvSpPr>
          <p:nvPr/>
        </p:nvSpPr>
        <p:spPr bwMode="auto">
          <a:xfrm>
            <a:off x="611188" y="4076700"/>
            <a:ext cx="79216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5" name="Line 44"/>
          <p:cNvSpPr>
            <a:spLocks noChangeShapeType="1"/>
          </p:cNvSpPr>
          <p:nvPr/>
        </p:nvSpPr>
        <p:spPr bwMode="auto">
          <a:xfrm>
            <a:off x="8532813" y="2205038"/>
            <a:ext cx="0" cy="35290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216" name="Line 45"/>
          <p:cNvSpPr>
            <a:spLocks noChangeShapeType="1"/>
          </p:cNvSpPr>
          <p:nvPr/>
        </p:nvSpPr>
        <p:spPr bwMode="auto">
          <a:xfrm>
            <a:off x="611188" y="2205038"/>
            <a:ext cx="0" cy="35290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45"/>
                                        </p:tgtEl>
                                        <p:attrNameLst>
                                          <p:attrName>style.visibility</p:attrName>
                                        </p:attrNameLst>
                                      </p:cBhvr>
                                      <p:to>
                                        <p:strVal val="visible"/>
                                      </p:to>
                                    </p:set>
                                    <p:anim calcmode="lin" valueType="num">
                                      <p:cBhvr additive="base">
                                        <p:cTn id="7" dur="500" fill="hold"/>
                                        <p:tgtEl>
                                          <p:spTgt spid="9245"/>
                                        </p:tgtEl>
                                        <p:attrNameLst>
                                          <p:attrName>ppt_x</p:attrName>
                                        </p:attrNameLst>
                                      </p:cBhvr>
                                      <p:tavLst>
                                        <p:tav tm="0">
                                          <p:val>
                                            <p:strVal val="#ppt_x"/>
                                          </p:val>
                                        </p:tav>
                                        <p:tav tm="100000">
                                          <p:val>
                                            <p:strVal val="#ppt_x"/>
                                          </p:val>
                                        </p:tav>
                                      </p:tavLst>
                                    </p:anim>
                                    <p:anim calcmode="lin" valueType="num">
                                      <p:cBhvr additive="base">
                                        <p:cTn id="8" dur="500" fill="hold"/>
                                        <p:tgtEl>
                                          <p:spTgt spid="924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46"/>
                                        </p:tgtEl>
                                        <p:attrNameLst>
                                          <p:attrName>style.visibility</p:attrName>
                                        </p:attrNameLst>
                                      </p:cBhvr>
                                      <p:to>
                                        <p:strVal val="visible"/>
                                      </p:to>
                                    </p:set>
                                    <p:anim calcmode="lin" valueType="num">
                                      <p:cBhvr additive="base">
                                        <p:cTn id="11" dur="500" fill="hold"/>
                                        <p:tgtEl>
                                          <p:spTgt spid="9246"/>
                                        </p:tgtEl>
                                        <p:attrNameLst>
                                          <p:attrName>ppt_x</p:attrName>
                                        </p:attrNameLst>
                                      </p:cBhvr>
                                      <p:tavLst>
                                        <p:tav tm="0">
                                          <p:val>
                                            <p:strVal val="#ppt_x"/>
                                          </p:val>
                                        </p:tav>
                                        <p:tav tm="100000">
                                          <p:val>
                                            <p:strVal val="#ppt_x"/>
                                          </p:val>
                                        </p:tav>
                                      </p:tavLst>
                                    </p:anim>
                                    <p:anim calcmode="lin" valueType="num">
                                      <p:cBhvr additive="base">
                                        <p:cTn id="12" dur="500" fill="hold"/>
                                        <p:tgtEl>
                                          <p:spTgt spid="92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47"/>
                                        </p:tgtEl>
                                        <p:attrNameLst>
                                          <p:attrName>style.visibility</p:attrName>
                                        </p:attrNameLst>
                                      </p:cBhvr>
                                      <p:to>
                                        <p:strVal val="visible"/>
                                      </p:to>
                                    </p:set>
                                    <p:anim calcmode="lin" valueType="num">
                                      <p:cBhvr additive="base">
                                        <p:cTn id="15" dur="500" fill="hold"/>
                                        <p:tgtEl>
                                          <p:spTgt spid="9247"/>
                                        </p:tgtEl>
                                        <p:attrNameLst>
                                          <p:attrName>ppt_x</p:attrName>
                                        </p:attrNameLst>
                                      </p:cBhvr>
                                      <p:tavLst>
                                        <p:tav tm="0">
                                          <p:val>
                                            <p:strVal val="#ppt_x"/>
                                          </p:val>
                                        </p:tav>
                                        <p:tav tm="100000">
                                          <p:val>
                                            <p:strVal val="#ppt_x"/>
                                          </p:val>
                                        </p:tav>
                                      </p:tavLst>
                                    </p:anim>
                                    <p:anim calcmode="lin" valueType="num">
                                      <p:cBhvr additive="base">
                                        <p:cTn id="16" dur="500" fill="hold"/>
                                        <p:tgtEl>
                                          <p:spTgt spid="924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48"/>
                                        </p:tgtEl>
                                        <p:attrNameLst>
                                          <p:attrName>style.visibility</p:attrName>
                                        </p:attrNameLst>
                                      </p:cBhvr>
                                      <p:to>
                                        <p:strVal val="visible"/>
                                      </p:to>
                                    </p:set>
                                    <p:anim calcmode="lin" valueType="num">
                                      <p:cBhvr additive="base">
                                        <p:cTn id="19" dur="500" fill="hold"/>
                                        <p:tgtEl>
                                          <p:spTgt spid="9248"/>
                                        </p:tgtEl>
                                        <p:attrNameLst>
                                          <p:attrName>ppt_x</p:attrName>
                                        </p:attrNameLst>
                                      </p:cBhvr>
                                      <p:tavLst>
                                        <p:tav tm="0">
                                          <p:val>
                                            <p:strVal val="#ppt_x"/>
                                          </p:val>
                                        </p:tav>
                                        <p:tav tm="100000">
                                          <p:val>
                                            <p:strVal val="#ppt_x"/>
                                          </p:val>
                                        </p:tav>
                                      </p:tavLst>
                                    </p:anim>
                                    <p:anim calcmode="lin" valueType="num">
                                      <p:cBhvr additive="base">
                                        <p:cTn id="20" dur="500" fill="hold"/>
                                        <p:tgtEl>
                                          <p:spTgt spid="9248"/>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44"/>
                                        </p:tgtEl>
                                        <p:attrNameLst>
                                          <p:attrName>style.visibility</p:attrName>
                                        </p:attrNameLst>
                                      </p:cBhvr>
                                      <p:to>
                                        <p:strVal val="visible"/>
                                      </p:to>
                                    </p:set>
                                    <p:anim calcmode="lin" valueType="num">
                                      <p:cBhvr additive="base">
                                        <p:cTn id="25" dur="500" fill="hold"/>
                                        <p:tgtEl>
                                          <p:spTgt spid="9244"/>
                                        </p:tgtEl>
                                        <p:attrNameLst>
                                          <p:attrName>ppt_x</p:attrName>
                                        </p:attrNameLst>
                                      </p:cBhvr>
                                      <p:tavLst>
                                        <p:tav tm="0">
                                          <p:val>
                                            <p:strVal val="#ppt_x"/>
                                          </p:val>
                                        </p:tav>
                                        <p:tav tm="100000">
                                          <p:val>
                                            <p:strVal val="#ppt_x"/>
                                          </p:val>
                                        </p:tav>
                                      </p:tavLst>
                                    </p:anim>
                                    <p:anim calcmode="lin" valueType="num">
                                      <p:cBhvr additive="base">
                                        <p:cTn id="26" dur="500" fill="hold"/>
                                        <p:tgtEl>
                                          <p:spTgt spid="924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43"/>
                                        </p:tgtEl>
                                        <p:attrNameLst>
                                          <p:attrName>style.visibility</p:attrName>
                                        </p:attrNameLst>
                                      </p:cBhvr>
                                      <p:to>
                                        <p:strVal val="visible"/>
                                      </p:to>
                                    </p:set>
                                    <p:anim calcmode="lin" valueType="num">
                                      <p:cBhvr additive="base">
                                        <p:cTn id="31" dur="500" fill="hold"/>
                                        <p:tgtEl>
                                          <p:spTgt spid="9243"/>
                                        </p:tgtEl>
                                        <p:attrNameLst>
                                          <p:attrName>ppt_x</p:attrName>
                                        </p:attrNameLst>
                                      </p:cBhvr>
                                      <p:tavLst>
                                        <p:tav tm="0">
                                          <p:val>
                                            <p:strVal val="#ppt_x"/>
                                          </p:val>
                                        </p:tav>
                                        <p:tav tm="100000">
                                          <p:val>
                                            <p:strVal val="#ppt_x"/>
                                          </p:val>
                                        </p:tav>
                                      </p:tavLst>
                                    </p:anim>
                                    <p:anim calcmode="lin" valueType="num">
                                      <p:cBhvr additive="base">
                                        <p:cTn id="32" dur="500" fill="hold"/>
                                        <p:tgtEl>
                                          <p:spTgt spid="924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242">
                                            <p:txEl>
                                              <p:pRg st="0" end="0"/>
                                            </p:txEl>
                                          </p:spTgt>
                                        </p:tgtEl>
                                        <p:attrNameLst>
                                          <p:attrName>style.visibility</p:attrName>
                                        </p:attrNameLst>
                                      </p:cBhvr>
                                      <p:to>
                                        <p:strVal val="visible"/>
                                      </p:to>
                                    </p:set>
                                    <p:anim calcmode="lin" valueType="num">
                                      <p:cBhvr additive="base">
                                        <p:cTn id="37" dur="500" fill="hold"/>
                                        <p:tgtEl>
                                          <p:spTgt spid="924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241">
                                            <p:txEl>
                                              <p:pRg st="0" end="0"/>
                                            </p:txEl>
                                          </p:spTgt>
                                        </p:tgtEl>
                                        <p:attrNameLst>
                                          <p:attrName>style.visibility</p:attrName>
                                        </p:attrNameLst>
                                      </p:cBhvr>
                                      <p:to>
                                        <p:strVal val="visible"/>
                                      </p:to>
                                    </p:set>
                                    <p:anim calcmode="lin" valueType="num">
                                      <p:cBhvr additive="base">
                                        <p:cTn id="43" dur="500" fill="hold"/>
                                        <p:tgtEl>
                                          <p:spTgt spid="924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240">
                                            <p:txEl>
                                              <p:pRg st="0" end="0"/>
                                            </p:txEl>
                                          </p:spTgt>
                                        </p:tgtEl>
                                        <p:attrNameLst>
                                          <p:attrName>style.visibility</p:attrName>
                                        </p:attrNameLst>
                                      </p:cBhvr>
                                      <p:to>
                                        <p:strVal val="visible"/>
                                      </p:to>
                                    </p:set>
                                    <p:anim calcmode="lin" valueType="num">
                                      <p:cBhvr additive="base">
                                        <p:cTn id="49" dur="500" fill="hold"/>
                                        <p:tgtEl>
                                          <p:spTgt spid="924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239">
                                            <p:txEl>
                                              <p:pRg st="0" end="0"/>
                                            </p:txEl>
                                          </p:spTgt>
                                        </p:tgtEl>
                                        <p:attrNameLst>
                                          <p:attrName>style.visibility</p:attrName>
                                        </p:attrNameLst>
                                      </p:cBhvr>
                                      <p:to>
                                        <p:strVal val="visible"/>
                                      </p:to>
                                    </p:set>
                                    <p:anim calcmode="lin" valueType="num">
                                      <p:cBhvr additive="base">
                                        <p:cTn id="55" dur="500" fill="hold"/>
                                        <p:tgtEl>
                                          <p:spTgt spid="9239">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2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2" presetClass="entr" presetSubtype="4" fill="hold" nodeType="clickEffect">
                                  <p:stCondLst>
                                    <p:cond delay="0"/>
                                  </p:stCondLst>
                                  <p:childTnLst>
                                    <p:set>
                                      <p:cBhvr>
                                        <p:cTn id="60" dur="1" fill="hold">
                                          <p:stCondLst>
                                            <p:cond delay="0"/>
                                          </p:stCondLst>
                                        </p:cTn>
                                        <p:tgtEl>
                                          <p:spTgt spid="9238">
                                            <p:txEl>
                                              <p:pRg st="0" end="0"/>
                                            </p:txEl>
                                          </p:spTgt>
                                        </p:tgtEl>
                                        <p:attrNameLst>
                                          <p:attrName>style.visibility</p:attrName>
                                        </p:attrNameLst>
                                      </p:cBhvr>
                                      <p:to>
                                        <p:strVal val="visible"/>
                                      </p:to>
                                    </p:set>
                                    <p:animEffect transition="in" filter="slide(fromBottom)">
                                      <p:cBhvr>
                                        <p:cTn id="61" dur="500"/>
                                        <p:tgtEl>
                                          <p:spTgt spid="9238">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9237">
                                            <p:txEl>
                                              <p:pRg st="0" end="0"/>
                                            </p:txEl>
                                          </p:spTgt>
                                        </p:tgtEl>
                                        <p:attrNameLst>
                                          <p:attrName>style.visibility</p:attrName>
                                        </p:attrNameLst>
                                      </p:cBhvr>
                                      <p:to>
                                        <p:strVal val="visible"/>
                                      </p:to>
                                    </p:set>
                                    <p:anim calcmode="lin" valueType="num">
                                      <p:cBhvr additive="base">
                                        <p:cTn id="66" dur="500" fill="hold"/>
                                        <p:tgtEl>
                                          <p:spTgt spid="9237">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923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3" grpId="0" animBg="1"/>
      <p:bldP spid="9244" grpId="0" animBg="1"/>
      <p:bldP spid="9245" grpId="0" animBg="1"/>
      <p:bldP spid="9246" grpId="0" animBg="1"/>
      <p:bldP spid="9247" grpId="0" animBg="1"/>
      <p:bldP spid="92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4"/>
          <p:cNvSpPr txBox="1">
            <a:spLocks noChangeArrowheads="1"/>
          </p:cNvSpPr>
          <p:nvPr/>
        </p:nvSpPr>
        <p:spPr bwMode="auto">
          <a:xfrm>
            <a:off x="539750" y="1196975"/>
            <a:ext cx="73453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cs-CZ" altLang="cs-CZ" sz="2400" b="1">
                <a:latin typeface="Calibri" panose="020F0502020204030204" pitchFamily="34" charset="0"/>
              </a:rPr>
              <a:t>A. Klasifikace podle druhu nakupovaných položek</a:t>
            </a:r>
          </a:p>
        </p:txBody>
      </p:sp>
      <p:sp>
        <p:nvSpPr>
          <p:cNvPr id="16430" name="Rectangle 46"/>
          <p:cNvSpPr>
            <a:spLocks noChangeArrowheads="1"/>
          </p:cNvSpPr>
          <p:nvPr/>
        </p:nvSpPr>
        <p:spPr bwMode="auto">
          <a:xfrm>
            <a:off x="6216650" y="4364038"/>
            <a:ext cx="2305050" cy="1728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Finančně náročné, rizikové nákupy  </a:t>
            </a:r>
          </a:p>
          <a:p>
            <a:pPr eaLnBrk="1" hangingPunct="1">
              <a:spcBef>
                <a:spcPct val="0"/>
              </a:spcBef>
              <a:buFontTx/>
              <a:buNone/>
            </a:pPr>
            <a:endParaRPr lang="cs-CZ" altLang="cs-CZ" sz="1400" b="1">
              <a:latin typeface="Calibri" panose="020F0502020204030204" pitchFamily="34" charset="0"/>
            </a:endParaRPr>
          </a:p>
        </p:txBody>
      </p:sp>
      <p:sp>
        <p:nvSpPr>
          <p:cNvPr id="16431" name="Rectangle 47"/>
          <p:cNvSpPr>
            <a:spLocks noChangeArrowheads="1"/>
          </p:cNvSpPr>
          <p:nvPr/>
        </p:nvSpPr>
        <p:spPr bwMode="auto">
          <a:xfrm>
            <a:off x="3779838" y="4364038"/>
            <a:ext cx="2436812" cy="1728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Prostředky vkládané do stálých aktiv nutných pro výrobní a ostatní podnikatelskou činnost</a:t>
            </a:r>
          </a:p>
        </p:txBody>
      </p:sp>
      <p:sp>
        <p:nvSpPr>
          <p:cNvPr id="16432" name="Rectangle 48"/>
          <p:cNvSpPr>
            <a:spLocks noChangeArrowheads="1"/>
          </p:cNvSpPr>
          <p:nvPr/>
        </p:nvSpPr>
        <p:spPr bwMode="auto">
          <a:xfrm>
            <a:off x="1866900" y="4364038"/>
            <a:ext cx="1912938" cy="1728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Stroje, výrobní linky, počítače, dopravní prostředky, </a:t>
            </a:r>
          </a:p>
          <a:p>
            <a:pPr eaLnBrk="1" hangingPunct="1">
              <a:spcBef>
                <a:spcPct val="0"/>
              </a:spcBef>
              <a:buFontTx/>
              <a:buNone/>
            </a:pPr>
            <a:r>
              <a:rPr lang="cs-CZ" altLang="cs-CZ" sz="1400" b="1">
                <a:latin typeface="Calibri" panose="020F0502020204030204" pitchFamily="34" charset="0"/>
              </a:rPr>
              <a:t>výrobny</a:t>
            </a:r>
          </a:p>
        </p:txBody>
      </p:sp>
      <p:sp>
        <p:nvSpPr>
          <p:cNvPr id="16433" name="Rectangle 49"/>
          <p:cNvSpPr>
            <a:spLocks noChangeArrowheads="1"/>
          </p:cNvSpPr>
          <p:nvPr/>
        </p:nvSpPr>
        <p:spPr bwMode="auto">
          <a:xfrm>
            <a:off x="600075" y="4364038"/>
            <a:ext cx="1266825" cy="1728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rPr>
              <a:t>Zařízení, investiční celky</a:t>
            </a:r>
          </a:p>
        </p:txBody>
      </p:sp>
      <p:sp>
        <p:nvSpPr>
          <p:cNvPr id="16438" name="Rectangle 54"/>
          <p:cNvSpPr>
            <a:spLocks noChangeArrowheads="1"/>
          </p:cNvSpPr>
          <p:nvPr/>
        </p:nvSpPr>
        <p:spPr bwMode="auto">
          <a:xfrm>
            <a:off x="6288088" y="2565400"/>
            <a:ext cx="2260600"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Specifika</a:t>
            </a:r>
            <a:endParaRPr lang="cs-CZ" altLang="cs-CZ" sz="1400" b="1">
              <a:latin typeface="Calibri" panose="020F0502020204030204" pitchFamily="34" charset="0"/>
            </a:endParaRPr>
          </a:p>
        </p:txBody>
      </p:sp>
      <p:sp>
        <p:nvSpPr>
          <p:cNvPr id="16439" name="Rectangle 55"/>
          <p:cNvSpPr>
            <a:spLocks noChangeArrowheads="1"/>
          </p:cNvSpPr>
          <p:nvPr/>
        </p:nvSpPr>
        <p:spPr bwMode="auto">
          <a:xfrm>
            <a:off x="3851275" y="2565400"/>
            <a:ext cx="2436813"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Charakteristika</a:t>
            </a:r>
            <a:endParaRPr lang="cs-CZ" altLang="cs-CZ" sz="1400" b="1">
              <a:latin typeface="Calibri" panose="020F0502020204030204" pitchFamily="34" charset="0"/>
            </a:endParaRPr>
          </a:p>
        </p:txBody>
      </p:sp>
      <p:sp>
        <p:nvSpPr>
          <p:cNvPr id="16440" name="Rectangle 56"/>
          <p:cNvSpPr>
            <a:spLocks noChangeArrowheads="1"/>
          </p:cNvSpPr>
          <p:nvPr/>
        </p:nvSpPr>
        <p:spPr bwMode="auto">
          <a:xfrm>
            <a:off x="1938338" y="2565400"/>
            <a:ext cx="1912937"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Příklady</a:t>
            </a:r>
            <a:endParaRPr lang="cs-CZ" altLang="cs-CZ" sz="1400" b="1">
              <a:latin typeface="Calibri" panose="020F0502020204030204" pitchFamily="34" charset="0"/>
            </a:endParaRPr>
          </a:p>
        </p:txBody>
      </p:sp>
      <p:sp>
        <p:nvSpPr>
          <p:cNvPr id="16441" name="Rectangle 57"/>
          <p:cNvSpPr>
            <a:spLocks noChangeArrowheads="1"/>
          </p:cNvSpPr>
          <p:nvPr/>
        </p:nvSpPr>
        <p:spPr bwMode="auto">
          <a:xfrm>
            <a:off x="627063" y="2565400"/>
            <a:ext cx="1311275" cy="515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cs-CZ" altLang="cs-CZ" sz="1400" b="1">
                <a:latin typeface="Calibri" panose="020F0502020204030204" pitchFamily="34" charset="0"/>
                <a:cs typeface="Times New Roman" panose="02020603050405020304" pitchFamily="18" charset="0"/>
              </a:rPr>
              <a:t>Nakupované zboží</a:t>
            </a:r>
            <a:endParaRPr lang="cs-CZ" altLang="cs-CZ" sz="1400" b="1">
              <a:latin typeface="Calibri" panose="020F0502020204030204" pitchFamily="34" charset="0"/>
            </a:endParaRPr>
          </a:p>
        </p:txBody>
      </p:sp>
      <p:sp>
        <p:nvSpPr>
          <p:cNvPr id="9227" name="Line 58"/>
          <p:cNvSpPr>
            <a:spLocks noChangeShapeType="1"/>
          </p:cNvSpPr>
          <p:nvPr/>
        </p:nvSpPr>
        <p:spPr bwMode="auto">
          <a:xfrm>
            <a:off x="627063" y="2565400"/>
            <a:ext cx="7921625"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28" name="Line 62"/>
          <p:cNvSpPr>
            <a:spLocks noChangeShapeType="1"/>
          </p:cNvSpPr>
          <p:nvPr/>
        </p:nvSpPr>
        <p:spPr bwMode="auto">
          <a:xfrm>
            <a:off x="627063" y="3081338"/>
            <a:ext cx="792162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29" name="Line 66"/>
          <p:cNvSpPr>
            <a:spLocks noChangeShapeType="1"/>
          </p:cNvSpPr>
          <p:nvPr/>
        </p:nvSpPr>
        <p:spPr bwMode="auto">
          <a:xfrm>
            <a:off x="611188" y="4292600"/>
            <a:ext cx="7921625" cy="1588"/>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453" name="Rectangle 69"/>
          <p:cNvSpPr>
            <a:spLocks noChangeArrowheads="1"/>
          </p:cNvSpPr>
          <p:nvPr/>
        </p:nvSpPr>
        <p:spPr bwMode="auto">
          <a:xfrm>
            <a:off x="6227763" y="3068638"/>
            <a:ext cx="2305050" cy="1223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Nevyžadují další zpracování                </a:t>
            </a: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p:txBody>
      </p:sp>
      <p:sp>
        <p:nvSpPr>
          <p:cNvPr id="16454" name="Rectangle 70"/>
          <p:cNvSpPr>
            <a:spLocks noChangeArrowheads="1"/>
          </p:cNvSpPr>
          <p:nvPr/>
        </p:nvSpPr>
        <p:spPr bwMode="auto">
          <a:xfrm>
            <a:off x="3835400" y="3068638"/>
            <a:ext cx="2392363" cy="1223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Výrobky určené </a:t>
            </a:r>
          </a:p>
          <a:p>
            <a:pPr>
              <a:spcBef>
                <a:spcPct val="0"/>
              </a:spcBef>
              <a:buFontTx/>
              <a:buNone/>
            </a:pPr>
            <a:r>
              <a:rPr lang="cs-CZ" altLang="cs-CZ" sz="1400" b="1">
                <a:latin typeface="Calibri" panose="020F0502020204030204" pitchFamily="34" charset="0"/>
                <a:cs typeface="Times New Roman" panose="02020603050405020304" pitchFamily="18" charset="0"/>
              </a:rPr>
              <a:t>- k přímé montáži,</a:t>
            </a:r>
          </a:p>
          <a:p>
            <a:pPr>
              <a:spcBef>
                <a:spcPct val="0"/>
              </a:spcBef>
              <a:buFontTx/>
              <a:buChar char="-"/>
            </a:pPr>
            <a:r>
              <a:rPr lang="cs-CZ" altLang="cs-CZ" sz="1400" b="1">
                <a:latin typeface="Calibri" panose="020F0502020204030204" pitchFamily="34" charset="0"/>
                <a:cs typeface="Times New Roman" panose="02020603050405020304" pitchFamily="18" charset="0"/>
              </a:rPr>
              <a:t>komponenty do směsných finálních výrobků</a:t>
            </a:r>
            <a:r>
              <a:rPr lang="cs-CZ" altLang="cs-CZ" sz="1000">
                <a:latin typeface="Calibri" panose="020F0502020204030204" pitchFamily="34" charset="0"/>
                <a:cs typeface="Times New Roman" panose="02020603050405020304" pitchFamily="18" charset="0"/>
              </a:rPr>
              <a:t>  </a:t>
            </a:r>
          </a:p>
          <a:p>
            <a:pPr>
              <a:spcBef>
                <a:spcPct val="0"/>
              </a:spcBef>
              <a:buFontTx/>
              <a:buChar char="-"/>
            </a:pPr>
            <a:endParaRPr lang="cs-CZ" altLang="cs-CZ" sz="1000">
              <a:latin typeface="Calibri" panose="020F0502020204030204" pitchFamily="34" charset="0"/>
              <a:cs typeface="Times New Roman" panose="02020603050405020304" pitchFamily="18" charset="0"/>
            </a:endParaRPr>
          </a:p>
        </p:txBody>
      </p:sp>
      <p:sp>
        <p:nvSpPr>
          <p:cNvPr id="16455" name="Rectangle 71"/>
          <p:cNvSpPr>
            <a:spLocks noChangeArrowheads="1"/>
          </p:cNvSpPr>
          <p:nvPr/>
        </p:nvSpPr>
        <p:spPr bwMode="auto">
          <a:xfrm>
            <a:off x="1922463" y="3068638"/>
            <a:ext cx="2001837" cy="1223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Motory, ventily, integrované obvody, barvářské polotovary, ovocné koncentráty, pečící přípravky …</a:t>
            </a:r>
            <a:endParaRPr lang="cs-CZ" altLang="cs-CZ" sz="1200">
              <a:latin typeface="Calibri" panose="020F0502020204030204" pitchFamily="34" charset="0"/>
            </a:endParaRPr>
          </a:p>
        </p:txBody>
      </p:sp>
      <p:sp>
        <p:nvSpPr>
          <p:cNvPr id="16456" name="Rectangle 72"/>
          <p:cNvSpPr>
            <a:spLocks noChangeArrowheads="1"/>
          </p:cNvSpPr>
          <p:nvPr/>
        </p:nvSpPr>
        <p:spPr bwMode="auto">
          <a:xfrm>
            <a:off x="611188" y="3068638"/>
            <a:ext cx="1368425" cy="1223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b="1">
                <a:latin typeface="Calibri" panose="020F0502020204030204" pitchFamily="34" charset="0"/>
                <a:cs typeface="Times New Roman" panose="02020603050405020304" pitchFamily="18" charset="0"/>
              </a:rPr>
              <a:t>Díly, montážní skupiny, polotovary </a:t>
            </a: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a:p>
            <a:pPr eaLnBrk="1" hangingPunct="1">
              <a:spcBef>
                <a:spcPct val="0"/>
              </a:spcBef>
              <a:buFontTx/>
              <a:buNone/>
            </a:pPr>
            <a:endParaRPr lang="cs-CZ" altLang="cs-CZ" sz="1400" b="1">
              <a:latin typeface="Calibri" panose="020F0502020204030204" pitchFamily="34" charset="0"/>
              <a:cs typeface="Times New Roman" panose="02020603050405020304" pitchFamily="18" charset="0"/>
            </a:endParaRPr>
          </a:p>
        </p:txBody>
      </p:sp>
      <p:sp>
        <p:nvSpPr>
          <p:cNvPr id="9234" name="Line 74"/>
          <p:cNvSpPr>
            <a:spLocks noChangeShapeType="1"/>
          </p:cNvSpPr>
          <p:nvPr/>
        </p:nvSpPr>
        <p:spPr bwMode="auto">
          <a:xfrm>
            <a:off x="611188" y="3068638"/>
            <a:ext cx="7921625"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35" name="Line 75"/>
          <p:cNvSpPr>
            <a:spLocks noChangeShapeType="1"/>
          </p:cNvSpPr>
          <p:nvPr/>
        </p:nvSpPr>
        <p:spPr bwMode="auto">
          <a:xfrm flipH="1">
            <a:off x="1908175" y="2565400"/>
            <a:ext cx="0" cy="302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36" name="Line 76"/>
          <p:cNvSpPr>
            <a:spLocks noChangeShapeType="1"/>
          </p:cNvSpPr>
          <p:nvPr/>
        </p:nvSpPr>
        <p:spPr bwMode="auto">
          <a:xfrm flipH="1">
            <a:off x="6084888" y="2565400"/>
            <a:ext cx="0" cy="302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37" name="Line 77"/>
          <p:cNvSpPr>
            <a:spLocks noChangeShapeType="1"/>
          </p:cNvSpPr>
          <p:nvPr/>
        </p:nvSpPr>
        <p:spPr bwMode="auto">
          <a:xfrm>
            <a:off x="3779838" y="2565400"/>
            <a:ext cx="0" cy="3022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38" name="Line 78"/>
          <p:cNvSpPr>
            <a:spLocks noChangeShapeType="1"/>
          </p:cNvSpPr>
          <p:nvPr/>
        </p:nvSpPr>
        <p:spPr bwMode="auto">
          <a:xfrm>
            <a:off x="611188" y="2565400"/>
            <a:ext cx="0" cy="3022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39" name="Line 79"/>
          <p:cNvSpPr>
            <a:spLocks noChangeShapeType="1"/>
          </p:cNvSpPr>
          <p:nvPr/>
        </p:nvSpPr>
        <p:spPr bwMode="auto">
          <a:xfrm flipH="1">
            <a:off x="8532813" y="2565400"/>
            <a:ext cx="0" cy="3022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40" name="Line 80"/>
          <p:cNvSpPr>
            <a:spLocks noChangeShapeType="1"/>
          </p:cNvSpPr>
          <p:nvPr/>
        </p:nvSpPr>
        <p:spPr bwMode="auto">
          <a:xfrm>
            <a:off x="611188" y="5588000"/>
            <a:ext cx="7921625" cy="0"/>
          </a:xfrm>
          <a:prstGeom prst="line">
            <a:avLst/>
          </a:prstGeom>
          <a:noFill/>
          <a:ln w="254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438"/>
                                        </p:tgtEl>
                                        <p:attrNameLst>
                                          <p:attrName>style.visibility</p:attrName>
                                        </p:attrNameLst>
                                      </p:cBhvr>
                                      <p:to>
                                        <p:strVal val="visible"/>
                                      </p:to>
                                    </p:set>
                                    <p:anim calcmode="lin" valueType="num">
                                      <p:cBhvr additive="base">
                                        <p:cTn id="7" dur="500" fill="hold"/>
                                        <p:tgtEl>
                                          <p:spTgt spid="16438"/>
                                        </p:tgtEl>
                                        <p:attrNameLst>
                                          <p:attrName>ppt_x</p:attrName>
                                        </p:attrNameLst>
                                      </p:cBhvr>
                                      <p:tavLst>
                                        <p:tav tm="0">
                                          <p:val>
                                            <p:strVal val="#ppt_x"/>
                                          </p:val>
                                        </p:tav>
                                        <p:tav tm="100000">
                                          <p:val>
                                            <p:strVal val="#ppt_x"/>
                                          </p:val>
                                        </p:tav>
                                      </p:tavLst>
                                    </p:anim>
                                    <p:anim calcmode="lin" valueType="num">
                                      <p:cBhvr additive="base">
                                        <p:cTn id="8" dur="500" fill="hold"/>
                                        <p:tgtEl>
                                          <p:spTgt spid="1643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439"/>
                                        </p:tgtEl>
                                        <p:attrNameLst>
                                          <p:attrName>style.visibility</p:attrName>
                                        </p:attrNameLst>
                                      </p:cBhvr>
                                      <p:to>
                                        <p:strVal val="visible"/>
                                      </p:to>
                                    </p:set>
                                    <p:anim calcmode="lin" valueType="num">
                                      <p:cBhvr additive="base">
                                        <p:cTn id="11" dur="500" fill="hold"/>
                                        <p:tgtEl>
                                          <p:spTgt spid="16439"/>
                                        </p:tgtEl>
                                        <p:attrNameLst>
                                          <p:attrName>ppt_x</p:attrName>
                                        </p:attrNameLst>
                                      </p:cBhvr>
                                      <p:tavLst>
                                        <p:tav tm="0">
                                          <p:val>
                                            <p:strVal val="#ppt_x"/>
                                          </p:val>
                                        </p:tav>
                                        <p:tav tm="100000">
                                          <p:val>
                                            <p:strVal val="#ppt_x"/>
                                          </p:val>
                                        </p:tav>
                                      </p:tavLst>
                                    </p:anim>
                                    <p:anim calcmode="lin" valueType="num">
                                      <p:cBhvr additive="base">
                                        <p:cTn id="12" dur="500" fill="hold"/>
                                        <p:tgtEl>
                                          <p:spTgt spid="1643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440"/>
                                        </p:tgtEl>
                                        <p:attrNameLst>
                                          <p:attrName>style.visibility</p:attrName>
                                        </p:attrNameLst>
                                      </p:cBhvr>
                                      <p:to>
                                        <p:strVal val="visible"/>
                                      </p:to>
                                    </p:set>
                                    <p:anim calcmode="lin" valueType="num">
                                      <p:cBhvr additive="base">
                                        <p:cTn id="15" dur="500" fill="hold"/>
                                        <p:tgtEl>
                                          <p:spTgt spid="16440"/>
                                        </p:tgtEl>
                                        <p:attrNameLst>
                                          <p:attrName>ppt_x</p:attrName>
                                        </p:attrNameLst>
                                      </p:cBhvr>
                                      <p:tavLst>
                                        <p:tav tm="0">
                                          <p:val>
                                            <p:strVal val="#ppt_x"/>
                                          </p:val>
                                        </p:tav>
                                        <p:tav tm="100000">
                                          <p:val>
                                            <p:strVal val="#ppt_x"/>
                                          </p:val>
                                        </p:tav>
                                      </p:tavLst>
                                    </p:anim>
                                    <p:anim calcmode="lin" valueType="num">
                                      <p:cBhvr additive="base">
                                        <p:cTn id="16" dur="500" fill="hold"/>
                                        <p:tgtEl>
                                          <p:spTgt spid="1644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441"/>
                                        </p:tgtEl>
                                        <p:attrNameLst>
                                          <p:attrName>style.visibility</p:attrName>
                                        </p:attrNameLst>
                                      </p:cBhvr>
                                      <p:to>
                                        <p:strVal val="visible"/>
                                      </p:to>
                                    </p:set>
                                    <p:anim calcmode="lin" valueType="num">
                                      <p:cBhvr additive="base">
                                        <p:cTn id="19" dur="500" fill="hold"/>
                                        <p:tgtEl>
                                          <p:spTgt spid="16441"/>
                                        </p:tgtEl>
                                        <p:attrNameLst>
                                          <p:attrName>ppt_x</p:attrName>
                                        </p:attrNameLst>
                                      </p:cBhvr>
                                      <p:tavLst>
                                        <p:tav tm="0">
                                          <p:val>
                                            <p:strVal val="#ppt_x"/>
                                          </p:val>
                                        </p:tav>
                                        <p:tav tm="100000">
                                          <p:val>
                                            <p:strVal val="#ppt_x"/>
                                          </p:val>
                                        </p:tav>
                                      </p:tavLst>
                                    </p:anim>
                                    <p:anim calcmode="lin" valueType="num">
                                      <p:cBhvr additive="base">
                                        <p:cTn id="20" dur="500" fill="hold"/>
                                        <p:tgtEl>
                                          <p:spTgt spid="1644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433">
                                            <p:txEl>
                                              <p:pRg st="0" end="0"/>
                                            </p:txEl>
                                          </p:spTgt>
                                        </p:tgtEl>
                                        <p:attrNameLst>
                                          <p:attrName>style.visibility</p:attrName>
                                        </p:attrNameLst>
                                      </p:cBhvr>
                                      <p:to>
                                        <p:strVal val="visible"/>
                                      </p:to>
                                    </p:set>
                                    <p:anim calcmode="lin" valueType="num">
                                      <p:cBhvr additive="base">
                                        <p:cTn id="25" dur="500" fill="hold"/>
                                        <p:tgtEl>
                                          <p:spTgt spid="1643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4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432">
                                            <p:txEl>
                                              <p:pRg st="0" end="0"/>
                                            </p:txEl>
                                          </p:spTgt>
                                        </p:tgtEl>
                                        <p:attrNameLst>
                                          <p:attrName>style.visibility</p:attrName>
                                        </p:attrNameLst>
                                      </p:cBhvr>
                                      <p:to>
                                        <p:strVal val="visible"/>
                                      </p:to>
                                    </p:set>
                                    <p:anim calcmode="lin" valueType="num">
                                      <p:cBhvr additive="base">
                                        <p:cTn id="31" dur="500" fill="hold"/>
                                        <p:tgtEl>
                                          <p:spTgt spid="1643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4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432">
                                            <p:txEl>
                                              <p:pRg st="1" end="1"/>
                                            </p:txEl>
                                          </p:spTgt>
                                        </p:tgtEl>
                                        <p:attrNameLst>
                                          <p:attrName>style.visibility</p:attrName>
                                        </p:attrNameLst>
                                      </p:cBhvr>
                                      <p:to>
                                        <p:strVal val="visible"/>
                                      </p:to>
                                    </p:set>
                                    <p:anim calcmode="lin" valueType="num">
                                      <p:cBhvr additive="base">
                                        <p:cTn id="37" dur="500" fill="hold"/>
                                        <p:tgtEl>
                                          <p:spTgt spid="16432">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4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2" presetClass="entr" presetSubtype="4" fill="hold" nodeType="clickEffect">
                                  <p:stCondLst>
                                    <p:cond delay="0"/>
                                  </p:stCondLst>
                                  <p:childTnLst>
                                    <p:set>
                                      <p:cBhvr>
                                        <p:cTn id="42" dur="1" fill="hold">
                                          <p:stCondLst>
                                            <p:cond delay="0"/>
                                          </p:stCondLst>
                                        </p:cTn>
                                        <p:tgtEl>
                                          <p:spTgt spid="16431">
                                            <p:txEl>
                                              <p:pRg st="0" end="0"/>
                                            </p:txEl>
                                          </p:spTgt>
                                        </p:tgtEl>
                                        <p:attrNameLst>
                                          <p:attrName>style.visibility</p:attrName>
                                        </p:attrNameLst>
                                      </p:cBhvr>
                                      <p:to>
                                        <p:strVal val="visible"/>
                                      </p:to>
                                    </p:set>
                                    <p:animEffect transition="in" filter="slide(fromBottom)">
                                      <p:cBhvr>
                                        <p:cTn id="43" dur="500"/>
                                        <p:tgtEl>
                                          <p:spTgt spid="16431">
                                            <p:txEl>
                                              <p:pRg st="0" end="0"/>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nodeType="clickEffect">
                                  <p:stCondLst>
                                    <p:cond delay="0"/>
                                  </p:stCondLst>
                                  <p:childTnLst>
                                    <p:set>
                                      <p:cBhvr>
                                        <p:cTn id="47" dur="1" fill="hold">
                                          <p:stCondLst>
                                            <p:cond delay="0"/>
                                          </p:stCondLst>
                                        </p:cTn>
                                        <p:tgtEl>
                                          <p:spTgt spid="16430">
                                            <p:txEl>
                                              <p:pRg st="0" end="0"/>
                                            </p:txEl>
                                          </p:spTgt>
                                        </p:tgtEl>
                                        <p:attrNameLst>
                                          <p:attrName>style.visibility</p:attrName>
                                        </p:attrNameLst>
                                      </p:cBhvr>
                                      <p:to>
                                        <p:strVal val="visible"/>
                                      </p:to>
                                    </p:set>
                                    <p:anim calcmode="lin" valueType="num">
                                      <p:cBhvr additive="base">
                                        <p:cTn id="48" dur="500" fill="hold"/>
                                        <p:tgtEl>
                                          <p:spTgt spid="1643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4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6456"/>
                                        </p:tgtEl>
                                        <p:attrNameLst>
                                          <p:attrName>style.visibility</p:attrName>
                                        </p:attrNameLst>
                                      </p:cBhvr>
                                      <p:to>
                                        <p:strVal val="visible"/>
                                      </p:to>
                                    </p:set>
                                    <p:anim calcmode="lin" valueType="num">
                                      <p:cBhvr additive="base">
                                        <p:cTn id="54" dur="500" fill="hold"/>
                                        <p:tgtEl>
                                          <p:spTgt spid="16456"/>
                                        </p:tgtEl>
                                        <p:attrNameLst>
                                          <p:attrName>ppt_x</p:attrName>
                                        </p:attrNameLst>
                                      </p:cBhvr>
                                      <p:tavLst>
                                        <p:tav tm="0">
                                          <p:val>
                                            <p:strVal val="#ppt_x"/>
                                          </p:val>
                                        </p:tav>
                                        <p:tav tm="100000">
                                          <p:val>
                                            <p:strVal val="#ppt_x"/>
                                          </p:val>
                                        </p:tav>
                                      </p:tavLst>
                                    </p:anim>
                                    <p:anim calcmode="lin" valueType="num">
                                      <p:cBhvr additive="base">
                                        <p:cTn id="55" dur="500" fill="hold"/>
                                        <p:tgtEl>
                                          <p:spTgt spid="16456"/>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455"/>
                                        </p:tgtEl>
                                        <p:attrNameLst>
                                          <p:attrName>style.visibility</p:attrName>
                                        </p:attrNameLst>
                                      </p:cBhvr>
                                      <p:to>
                                        <p:strVal val="visible"/>
                                      </p:to>
                                    </p:set>
                                    <p:anim calcmode="lin" valueType="num">
                                      <p:cBhvr additive="base">
                                        <p:cTn id="60" dur="500" fill="hold"/>
                                        <p:tgtEl>
                                          <p:spTgt spid="16455"/>
                                        </p:tgtEl>
                                        <p:attrNameLst>
                                          <p:attrName>ppt_x</p:attrName>
                                        </p:attrNameLst>
                                      </p:cBhvr>
                                      <p:tavLst>
                                        <p:tav tm="0">
                                          <p:val>
                                            <p:strVal val="#ppt_x"/>
                                          </p:val>
                                        </p:tav>
                                        <p:tav tm="100000">
                                          <p:val>
                                            <p:strVal val="#ppt_x"/>
                                          </p:val>
                                        </p:tav>
                                      </p:tavLst>
                                    </p:anim>
                                    <p:anim calcmode="lin" valueType="num">
                                      <p:cBhvr additive="base">
                                        <p:cTn id="61" dur="500" fill="hold"/>
                                        <p:tgtEl>
                                          <p:spTgt spid="16455"/>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6454">
                                            <p:txEl>
                                              <p:pRg st="0" end="0"/>
                                            </p:txEl>
                                          </p:spTgt>
                                        </p:tgtEl>
                                        <p:attrNameLst>
                                          <p:attrName>style.visibility</p:attrName>
                                        </p:attrNameLst>
                                      </p:cBhvr>
                                      <p:to>
                                        <p:strVal val="visible"/>
                                      </p:to>
                                    </p:set>
                                    <p:anim calcmode="lin" valueType="num">
                                      <p:cBhvr additive="base">
                                        <p:cTn id="66" dur="500" fill="hold"/>
                                        <p:tgtEl>
                                          <p:spTgt spid="16454">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6454">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6454">
                                            <p:txEl>
                                              <p:pRg st="1" end="1"/>
                                            </p:txEl>
                                          </p:spTgt>
                                        </p:tgtEl>
                                        <p:attrNameLst>
                                          <p:attrName>style.visibility</p:attrName>
                                        </p:attrNameLst>
                                      </p:cBhvr>
                                      <p:to>
                                        <p:strVal val="visible"/>
                                      </p:to>
                                    </p:set>
                                    <p:anim calcmode="lin" valueType="num">
                                      <p:cBhvr additive="base">
                                        <p:cTn id="70" dur="500" fill="hold"/>
                                        <p:tgtEl>
                                          <p:spTgt spid="16454">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6454">
                                            <p:txEl>
                                              <p:pRg st="1" end="1"/>
                                            </p:txEl>
                                          </p:spTgt>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16454">
                                            <p:txEl>
                                              <p:pRg st="2" end="2"/>
                                            </p:txEl>
                                          </p:spTgt>
                                        </p:tgtEl>
                                        <p:attrNameLst>
                                          <p:attrName>style.visibility</p:attrName>
                                        </p:attrNameLst>
                                      </p:cBhvr>
                                      <p:to>
                                        <p:strVal val="visible"/>
                                      </p:to>
                                    </p:set>
                                    <p:anim calcmode="lin" valueType="num">
                                      <p:cBhvr additive="base">
                                        <p:cTn id="74" dur="500" fill="hold"/>
                                        <p:tgtEl>
                                          <p:spTgt spid="16454">
                                            <p:txEl>
                                              <p:pRg st="2" end="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164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6453"/>
                                        </p:tgtEl>
                                        <p:attrNameLst>
                                          <p:attrName>style.visibility</p:attrName>
                                        </p:attrNameLst>
                                      </p:cBhvr>
                                      <p:to>
                                        <p:strVal val="visible"/>
                                      </p:to>
                                    </p:set>
                                    <p:anim calcmode="lin" valueType="num">
                                      <p:cBhvr additive="base">
                                        <p:cTn id="80" dur="500" fill="hold"/>
                                        <p:tgtEl>
                                          <p:spTgt spid="16453"/>
                                        </p:tgtEl>
                                        <p:attrNameLst>
                                          <p:attrName>ppt_x</p:attrName>
                                        </p:attrNameLst>
                                      </p:cBhvr>
                                      <p:tavLst>
                                        <p:tav tm="0">
                                          <p:val>
                                            <p:strVal val="#ppt_x"/>
                                          </p:val>
                                        </p:tav>
                                        <p:tav tm="100000">
                                          <p:val>
                                            <p:strVal val="#ppt_x"/>
                                          </p:val>
                                        </p:tav>
                                      </p:tavLst>
                                    </p:anim>
                                    <p:anim calcmode="lin" valueType="num">
                                      <p:cBhvr additive="base">
                                        <p:cTn id="81" dur="500" fill="hold"/>
                                        <p:tgtEl>
                                          <p:spTgt spid="16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38" grpId="0" animBg="1"/>
      <p:bldP spid="16439" grpId="0" animBg="1"/>
      <p:bldP spid="16440" grpId="0" animBg="1"/>
      <p:bldP spid="16441" grpId="0" animBg="1"/>
      <p:bldP spid="16453" grpId="0" animBg="1"/>
      <p:bldP spid="16455" grpId="0" animBg="1"/>
      <p:bldP spid="16456" grpId="0" animBg="1"/>
    </p:bld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1185</TotalTime>
  <Words>2164</Words>
  <Application>Microsoft Office PowerPoint</Application>
  <PresentationFormat>Předvádění na obrazovce (4:3)</PresentationFormat>
  <Paragraphs>366</Paragraphs>
  <Slides>32</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32</vt:i4>
      </vt:variant>
    </vt:vector>
  </HeadingPairs>
  <TitlesOfParts>
    <vt:vector size="39" baseType="lpstr">
      <vt:lpstr>Arial</vt:lpstr>
      <vt:lpstr>Calibri</vt:lpstr>
      <vt:lpstr>Symbol</vt:lpstr>
      <vt:lpstr>Times New Roman</vt:lpstr>
      <vt:lpstr>Wingdings</vt:lpstr>
      <vt:lpstr>Výchozí návrh</vt: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Ivan Gros</dc:creator>
  <cp:lastModifiedBy>jakub.dyntar</cp:lastModifiedBy>
  <cp:revision>65</cp:revision>
  <dcterms:created xsi:type="dcterms:W3CDTF">2007-01-23T13:14:40Z</dcterms:created>
  <dcterms:modified xsi:type="dcterms:W3CDTF">2024-04-17T08:11:53Z</dcterms:modified>
</cp:coreProperties>
</file>