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270" r:id="rId3"/>
    <p:sldId id="274" r:id="rId4"/>
    <p:sldId id="271" r:id="rId5"/>
    <p:sldId id="272" r:id="rId6"/>
    <p:sldId id="273"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4" r:id="rId25"/>
    <p:sldId id="292" r:id="rId26"/>
    <p:sldId id="293"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9" r:id="rId41"/>
    <p:sldId id="308" r:id="rId42"/>
    <p:sldId id="310" r:id="rId43"/>
    <p:sldId id="311" r:id="rId44"/>
    <p:sldId id="312" r:id="rId45"/>
    <p:sldId id="313" r:id="rId46"/>
    <p:sldId id="314" r:id="rId47"/>
    <p:sldId id="316" r:id="rId48"/>
    <p:sldId id="315" r:id="rId49"/>
    <p:sldId id="317" r:id="rId50"/>
  </p:sldIdLst>
  <p:sldSz cx="9144000" cy="6858000" type="screen4x3"/>
  <p:notesSz cx="7099300"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9" autoAdjust="0"/>
    <p:restoredTop sz="94660"/>
  </p:normalViewPr>
  <p:slideViewPr>
    <p:cSldViewPr>
      <p:cViewPr varScale="1">
        <p:scale>
          <a:sx n="150" d="100"/>
          <a:sy n="150" d="100"/>
        </p:scale>
        <p:origin x="1938"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2CB73736-B707-4EC4-BCC4-F90CDC587666}" type="datetimeFigureOut">
              <a:rPr lang="cs-CZ" smtClean="0"/>
              <a:t>17.04.2024</a:t>
            </a:fld>
            <a:endParaRPr lang="cs-CZ"/>
          </a:p>
        </p:txBody>
      </p:sp>
      <p:sp>
        <p:nvSpPr>
          <p:cNvPr id="4" name="Zástupný symbol pro zápatí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13793628-53BB-4C51-AD2C-842F6F53F55C}" type="slidenum">
              <a:rPr lang="cs-CZ" smtClean="0"/>
              <a:t>‹#›</a:t>
            </a:fld>
            <a:endParaRPr lang="cs-CZ"/>
          </a:p>
        </p:txBody>
      </p:sp>
    </p:spTree>
    <p:extLst>
      <p:ext uri="{BB962C8B-B14F-4D97-AF65-F5344CB8AC3E}">
        <p14:creationId xmlns:p14="http://schemas.microsoft.com/office/powerpoint/2010/main" val="42869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83298AC4-8CB6-4022-966D-BB70D24BBEAB}" type="datetimeFigureOut">
              <a:rPr lang="cs-CZ" smtClean="0"/>
              <a:t>17.04.2024</a:t>
            </a:fld>
            <a:endParaRPr lang="cs-CZ"/>
          </a:p>
        </p:txBody>
      </p:sp>
      <p:sp>
        <p:nvSpPr>
          <p:cNvPr id="4" name="Zástupný symbol pro obrázek snímku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C2013284-4B52-456E-A220-16AA57F52BC1}" type="slidenum">
              <a:rPr lang="cs-CZ" smtClean="0"/>
              <a:t>‹#›</a:t>
            </a:fld>
            <a:endParaRPr lang="cs-CZ"/>
          </a:p>
        </p:txBody>
      </p:sp>
    </p:spTree>
    <p:extLst>
      <p:ext uri="{BB962C8B-B14F-4D97-AF65-F5344CB8AC3E}">
        <p14:creationId xmlns:p14="http://schemas.microsoft.com/office/powerpoint/2010/main" val="29847788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2013284-4B52-456E-A220-16AA57F52BC1}" type="slidenum">
              <a:rPr lang="cs-CZ" smtClean="0"/>
              <a:t>1</a:t>
            </a:fld>
            <a:endParaRPr lang="cs-CZ"/>
          </a:p>
        </p:txBody>
      </p:sp>
    </p:spTree>
    <p:extLst>
      <p:ext uri="{BB962C8B-B14F-4D97-AF65-F5344CB8AC3E}">
        <p14:creationId xmlns:p14="http://schemas.microsoft.com/office/powerpoint/2010/main" val="1882707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Většina</a:t>
            </a:r>
            <a:r>
              <a:rPr lang="cs-CZ" baseline="0" dirty="0" smtClean="0"/>
              <a:t> dnešních termovizních kamer je tohoto typu (</a:t>
            </a:r>
            <a:r>
              <a:rPr lang="cs-CZ" baseline="0" dirty="0" err="1" smtClean="0"/>
              <a:t>mikrobolometry</a:t>
            </a:r>
            <a:r>
              <a:rPr lang="cs-CZ" baseline="0" dirty="0" smtClean="0"/>
              <a:t>).</a:t>
            </a:r>
            <a:endParaRPr lang="cs-CZ" dirty="0"/>
          </a:p>
        </p:txBody>
      </p:sp>
      <p:sp>
        <p:nvSpPr>
          <p:cNvPr id="4" name="Zástupný symbol pro číslo snímku 3"/>
          <p:cNvSpPr>
            <a:spLocks noGrp="1"/>
          </p:cNvSpPr>
          <p:nvPr>
            <p:ph type="sldNum" sz="quarter" idx="10"/>
          </p:nvPr>
        </p:nvSpPr>
        <p:spPr/>
        <p:txBody>
          <a:bodyPr/>
          <a:lstStyle/>
          <a:p>
            <a:fld id="{C2013284-4B52-456E-A220-16AA57F52BC1}" type="slidenum">
              <a:rPr lang="cs-CZ" smtClean="0"/>
              <a:t>21</a:t>
            </a:fld>
            <a:endParaRPr lang="cs-CZ"/>
          </a:p>
        </p:txBody>
      </p:sp>
    </p:spTree>
    <p:extLst>
      <p:ext uri="{BB962C8B-B14F-4D97-AF65-F5344CB8AC3E}">
        <p14:creationId xmlns:p14="http://schemas.microsoft.com/office/powerpoint/2010/main" val="371602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73166E9-8D71-4105-BD6C-B5880B71D4FB}" type="slidenum">
              <a:rPr lang="cs-CZ" smtClean="0"/>
              <a:pPr/>
              <a:t>‹#›</a:t>
            </a:fld>
            <a:endParaRPr lang="cs-CZ"/>
          </a:p>
        </p:txBody>
      </p:sp>
    </p:spTree>
    <p:extLst>
      <p:ext uri="{BB962C8B-B14F-4D97-AF65-F5344CB8AC3E}">
        <p14:creationId xmlns:p14="http://schemas.microsoft.com/office/powerpoint/2010/main" val="284779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73166E9-8D71-4105-BD6C-B5880B71D4FB}" type="slidenum">
              <a:rPr lang="cs-CZ" smtClean="0"/>
              <a:pPr/>
              <a:t>‹#›</a:t>
            </a:fld>
            <a:endParaRPr lang="cs-CZ"/>
          </a:p>
        </p:txBody>
      </p:sp>
    </p:spTree>
    <p:extLst>
      <p:ext uri="{BB962C8B-B14F-4D97-AF65-F5344CB8AC3E}">
        <p14:creationId xmlns:p14="http://schemas.microsoft.com/office/powerpoint/2010/main" val="39887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73166E9-8D71-4105-BD6C-B5880B71D4FB}" type="slidenum">
              <a:rPr lang="cs-CZ" smtClean="0"/>
              <a:pPr/>
              <a:t>‹#›</a:t>
            </a:fld>
            <a:endParaRPr lang="cs-CZ"/>
          </a:p>
        </p:txBody>
      </p:sp>
    </p:spTree>
    <p:extLst>
      <p:ext uri="{BB962C8B-B14F-4D97-AF65-F5344CB8AC3E}">
        <p14:creationId xmlns:p14="http://schemas.microsoft.com/office/powerpoint/2010/main" val="347007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73166E9-8D71-4105-BD6C-B5880B71D4FB}" type="slidenum">
              <a:rPr lang="cs-CZ" smtClean="0"/>
              <a:pPr/>
              <a:t>‹#›</a:t>
            </a:fld>
            <a:endParaRPr lang="cs-CZ"/>
          </a:p>
        </p:txBody>
      </p:sp>
    </p:spTree>
    <p:extLst>
      <p:ext uri="{BB962C8B-B14F-4D97-AF65-F5344CB8AC3E}">
        <p14:creationId xmlns:p14="http://schemas.microsoft.com/office/powerpoint/2010/main" val="3212457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73166E9-8D71-4105-BD6C-B5880B71D4FB}" type="slidenum">
              <a:rPr lang="cs-CZ" smtClean="0"/>
              <a:pPr/>
              <a:t>‹#›</a:t>
            </a:fld>
            <a:endParaRPr lang="cs-CZ"/>
          </a:p>
        </p:txBody>
      </p:sp>
    </p:spTree>
    <p:extLst>
      <p:ext uri="{BB962C8B-B14F-4D97-AF65-F5344CB8AC3E}">
        <p14:creationId xmlns:p14="http://schemas.microsoft.com/office/powerpoint/2010/main" val="1638788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73166E9-8D71-4105-BD6C-B5880B71D4FB}" type="slidenum">
              <a:rPr lang="cs-CZ" smtClean="0"/>
              <a:pPr/>
              <a:t>‹#›</a:t>
            </a:fld>
            <a:endParaRPr lang="cs-CZ"/>
          </a:p>
        </p:txBody>
      </p:sp>
    </p:spTree>
    <p:extLst>
      <p:ext uri="{BB962C8B-B14F-4D97-AF65-F5344CB8AC3E}">
        <p14:creationId xmlns:p14="http://schemas.microsoft.com/office/powerpoint/2010/main" val="2470233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73166E9-8D71-4105-BD6C-B5880B71D4FB}" type="slidenum">
              <a:rPr lang="cs-CZ" smtClean="0"/>
              <a:pPr/>
              <a:t>‹#›</a:t>
            </a:fld>
            <a:endParaRPr lang="cs-CZ"/>
          </a:p>
        </p:txBody>
      </p:sp>
    </p:spTree>
    <p:extLst>
      <p:ext uri="{BB962C8B-B14F-4D97-AF65-F5344CB8AC3E}">
        <p14:creationId xmlns:p14="http://schemas.microsoft.com/office/powerpoint/2010/main" val="31997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73166E9-8D71-4105-BD6C-B5880B71D4FB}" type="slidenum">
              <a:rPr lang="cs-CZ" smtClean="0"/>
              <a:pPr/>
              <a:t>‹#›</a:t>
            </a:fld>
            <a:endParaRPr lang="cs-CZ"/>
          </a:p>
        </p:txBody>
      </p:sp>
    </p:spTree>
    <p:extLst>
      <p:ext uri="{BB962C8B-B14F-4D97-AF65-F5344CB8AC3E}">
        <p14:creationId xmlns:p14="http://schemas.microsoft.com/office/powerpoint/2010/main" val="1046563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a:t>
            </a:fld>
            <a:endParaRPr lang="cs-CZ"/>
          </a:p>
        </p:txBody>
      </p:sp>
    </p:spTree>
    <p:extLst>
      <p:ext uri="{BB962C8B-B14F-4D97-AF65-F5344CB8AC3E}">
        <p14:creationId xmlns:p14="http://schemas.microsoft.com/office/powerpoint/2010/main" val="340609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73166E9-8D71-4105-BD6C-B5880B71D4FB}" type="slidenum">
              <a:rPr lang="cs-CZ" smtClean="0"/>
              <a:pPr/>
              <a:t>‹#›</a:t>
            </a:fld>
            <a:endParaRPr lang="cs-CZ"/>
          </a:p>
        </p:txBody>
      </p:sp>
    </p:spTree>
    <p:extLst>
      <p:ext uri="{BB962C8B-B14F-4D97-AF65-F5344CB8AC3E}">
        <p14:creationId xmlns:p14="http://schemas.microsoft.com/office/powerpoint/2010/main" val="96240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73166E9-8D71-4105-BD6C-B5880B71D4FB}" type="slidenum">
              <a:rPr lang="cs-CZ" smtClean="0"/>
              <a:pPr/>
              <a:t>‹#›</a:t>
            </a:fld>
            <a:endParaRPr lang="cs-CZ"/>
          </a:p>
        </p:txBody>
      </p:sp>
    </p:spTree>
    <p:extLst>
      <p:ext uri="{BB962C8B-B14F-4D97-AF65-F5344CB8AC3E}">
        <p14:creationId xmlns:p14="http://schemas.microsoft.com/office/powerpoint/2010/main" val="3761153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166E9-8D71-4105-BD6C-B5880B71D4FB}" type="slidenum">
              <a:rPr lang="cs-CZ" smtClean="0"/>
              <a:pPr/>
              <a:t>‹#›</a:t>
            </a:fld>
            <a:endParaRPr lang="cs-CZ"/>
          </a:p>
        </p:txBody>
      </p:sp>
    </p:spTree>
    <p:extLst>
      <p:ext uri="{BB962C8B-B14F-4D97-AF65-F5344CB8AC3E}">
        <p14:creationId xmlns:p14="http://schemas.microsoft.com/office/powerpoint/2010/main" val="2283624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gif"/><Relationship Id="rId1" Type="http://schemas.microsoft.com/office/2007/relationships/media" Target="../media/media1.gif"/><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4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4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1.jpeg"/><Relationship Id="rId18" Type="http://schemas.openxmlformats.org/officeDocument/2006/relationships/image" Target="../media/image56.jpeg"/><Relationship Id="rId3" Type="http://schemas.microsoft.com/office/2007/relationships/hdphoto" Target="../media/hdphoto4.wdp"/><Relationship Id="rId7" Type="http://schemas.openxmlformats.org/officeDocument/2006/relationships/image" Target="../media/image46.jpeg"/><Relationship Id="rId12" Type="http://schemas.openxmlformats.org/officeDocument/2006/relationships/image" Target="../media/image50.png"/><Relationship Id="rId17" Type="http://schemas.openxmlformats.org/officeDocument/2006/relationships/image" Target="../media/image55.jpeg"/><Relationship Id="rId2" Type="http://schemas.openxmlformats.org/officeDocument/2006/relationships/image" Target="../media/image42.jpeg"/><Relationship Id="rId16" Type="http://schemas.openxmlformats.org/officeDocument/2006/relationships/image" Target="../media/image54.jpeg"/><Relationship Id="rId20"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45.jpeg"/><Relationship Id="rId11" Type="http://schemas.microsoft.com/office/2007/relationships/hdphoto" Target="../media/hdphoto5.wdp"/><Relationship Id="rId5" Type="http://schemas.openxmlformats.org/officeDocument/2006/relationships/image" Target="../media/image44.jpeg"/><Relationship Id="rId15" Type="http://schemas.openxmlformats.org/officeDocument/2006/relationships/image" Target="../media/image53.jpeg"/><Relationship Id="rId10" Type="http://schemas.openxmlformats.org/officeDocument/2006/relationships/image" Target="../media/image49.jpeg"/><Relationship Id="rId19" Type="http://schemas.openxmlformats.org/officeDocument/2006/relationships/image" Target="../media/image57.jpeg"/><Relationship Id="rId4" Type="http://schemas.openxmlformats.org/officeDocument/2006/relationships/image" Target="../media/image43.jpeg"/><Relationship Id="rId9" Type="http://schemas.openxmlformats.org/officeDocument/2006/relationships/image" Target="../media/image48.jpeg"/><Relationship Id="rId14" Type="http://schemas.openxmlformats.org/officeDocument/2006/relationships/image" Target="../media/image52.png"/></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jpeg"/></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67.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4.png"/><Relationship Id="rId4" Type="http://schemas.openxmlformats.org/officeDocument/2006/relationships/image" Target="../media/image70.png"/></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jpeg"/></Relationships>
</file>

<file path=ppt/slides/_rels/slide4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4.png"/></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043679" y="3234750"/>
            <a:ext cx="6840690" cy="779704"/>
          </a:xfrm>
        </p:spPr>
        <p:txBody>
          <a:bodyPr>
            <a:normAutofit fontScale="77500" lnSpcReduction="20000"/>
          </a:bodyPr>
          <a:lstStyle/>
          <a:p>
            <a:r>
              <a:rPr lang="cs-CZ" b="1" dirty="0">
                <a:solidFill>
                  <a:srgbClr val="7030A0"/>
                </a:solidFill>
              </a:rPr>
              <a:t>Základní druhy </a:t>
            </a:r>
            <a:r>
              <a:rPr lang="cs-CZ" b="1" dirty="0" smtClean="0">
                <a:solidFill>
                  <a:srgbClr val="7030A0"/>
                </a:solidFill>
              </a:rPr>
              <a:t>senzorů </a:t>
            </a:r>
            <a:r>
              <a:rPr lang="cs-CZ" dirty="0" smtClean="0">
                <a:solidFill>
                  <a:srgbClr val="7030A0"/>
                </a:solidFill>
              </a:rPr>
              <a:t>(pokračování)  </a:t>
            </a:r>
          </a:p>
          <a:p>
            <a:r>
              <a:rPr lang="cs-CZ" b="1" dirty="0" smtClean="0">
                <a:solidFill>
                  <a:srgbClr val="7030A0"/>
                </a:solidFill>
              </a:rPr>
              <a:t>Pokročilá senzorika</a:t>
            </a:r>
            <a:endParaRPr lang="cs-CZ" b="1" dirty="0">
              <a:solidFill>
                <a:srgbClr val="7030A0"/>
              </a:solidFill>
            </a:endParaRPr>
          </a:p>
        </p:txBody>
      </p:sp>
      <p:sp>
        <p:nvSpPr>
          <p:cNvPr id="6" name="Podnadpis 2"/>
          <p:cNvSpPr txBox="1">
            <a:spLocks/>
          </p:cNvSpPr>
          <p:nvPr/>
        </p:nvSpPr>
        <p:spPr>
          <a:xfrm>
            <a:off x="1415344" y="4480599"/>
            <a:ext cx="6400800" cy="4944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cs-CZ" sz="2000" dirty="0" smtClean="0">
                <a:solidFill>
                  <a:schemeClr val="tx1"/>
                </a:solidFill>
              </a:rPr>
              <a:t>Ing. Michal Starý, Ph.D.</a:t>
            </a:r>
          </a:p>
        </p:txBody>
      </p:sp>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8424" y="2579064"/>
            <a:ext cx="838200" cy="295275"/>
          </a:xfrm>
          <a:prstGeom prst="rect">
            <a:avLst/>
          </a:prstGeom>
        </p:spPr>
      </p:pic>
      <p:pic>
        <p:nvPicPr>
          <p:cNvPr id="12" name="Picture 1"/>
          <p:cNvPicPr/>
          <p:nvPr/>
        </p:nvPicPr>
        <p:blipFill>
          <a:blip r:embed="rId4" cstate="print">
            <a:extLst>
              <a:ext uri="{28A0092B-C50C-407E-A947-70E740481C1C}">
                <a14:useLocalDpi xmlns:a14="http://schemas.microsoft.com/office/drawing/2010/main" val="0"/>
              </a:ext>
            </a:extLst>
          </a:blip>
          <a:stretch>
            <a:fillRect/>
          </a:stretch>
        </p:blipFill>
        <p:spPr>
          <a:xfrm>
            <a:off x="1258939" y="329297"/>
            <a:ext cx="6602095" cy="859790"/>
          </a:xfrm>
          <a:prstGeom prst="rect">
            <a:avLst/>
          </a:prstGeom>
        </p:spPr>
      </p:pic>
      <p:sp>
        <p:nvSpPr>
          <p:cNvPr id="13" name="TextovéPole 12"/>
          <p:cNvSpPr txBox="1"/>
          <p:nvPr/>
        </p:nvSpPr>
        <p:spPr>
          <a:xfrm>
            <a:off x="1636078" y="1515050"/>
            <a:ext cx="6627071" cy="1477328"/>
          </a:xfrm>
          <a:prstGeom prst="rect">
            <a:avLst/>
          </a:prstGeom>
          <a:noFill/>
        </p:spPr>
        <p:txBody>
          <a:bodyPr wrap="none" rtlCol="0">
            <a:spAutoFit/>
          </a:bodyPr>
          <a:lstStyle/>
          <a:p>
            <a:pPr algn="ctr"/>
            <a:r>
              <a:rPr lang="cs-CZ" b="1" dirty="0"/>
              <a:t>Nové možnosti rozvoje vzdělávání na Technické univerzitě v </a:t>
            </a:r>
            <a:r>
              <a:rPr lang="cs-CZ" b="1" dirty="0" smtClean="0"/>
              <a:t>Liberci</a:t>
            </a:r>
          </a:p>
          <a:p>
            <a:pPr algn="ctr"/>
            <a:endParaRPr lang="cs-CZ" sz="800" dirty="0"/>
          </a:p>
          <a:p>
            <a:pPr algn="ctr"/>
            <a:r>
              <a:rPr lang="cs-CZ" sz="1400" b="1" u="sng" dirty="0"/>
              <a:t>Specifický cíl A3:Tvorba nových profesně zaměřených studijních </a:t>
            </a:r>
            <a:r>
              <a:rPr lang="cs-CZ" sz="1400" b="1" u="sng" dirty="0" smtClean="0"/>
              <a:t>programů</a:t>
            </a:r>
          </a:p>
          <a:p>
            <a:pPr algn="ctr"/>
            <a:endParaRPr lang="cs-CZ" sz="1400" b="1" u="sng" dirty="0"/>
          </a:p>
          <a:p>
            <a:pPr algn="ctr"/>
            <a:r>
              <a:rPr lang="cs-CZ" b="1" dirty="0" smtClean="0"/>
              <a:t>NPO_TUL_MSMT-16598/2022</a:t>
            </a:r>
            <a:endParaRPr lang="cs-CZ" b="1" dirty="0"/>
          </a:p>
          <a:p>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1365369507"/>
              </p:ext>
            </p:extLst>
          </p:nvPr>
        </p:nvGraphicFramePr>
        <p:xfrm>
          <a:off x="1709420" y="4044318"/>
          <a:ext cx="5725160" cy="182880"/>
        </p:xfrm>
        <a:graphic>
          <a:graphicData uri="http://schemas.openxmlformats.org/drawingml/2006/table">
            <a:tbl>
              <a:tblPr firstRow="1" firstCol="1" bandRow="1">
                <a:tableStyleId>{5C22544A-7EE6-4342-B048-85BDC9FD1C3A}</a:tableStyleId>
              </a:tblPr>
              <a:tblGrid>
                <a:gridCol w="1908175">
                  <a:extLst>
                    <a:ext uri="{9D8B030D-6E8A-4147-A177-3AD203B41FA5}">
                      <a16:colId xmlns:a16="http://schemas.microsoft.com/office/drawing/2014/main" val="222842396"/>
                    </a:ext>
                  </a:extLst>
                </a:gridCol>
                <a:gridCol w="1908175">
                  <a:extLst>
                    <a:ext uri="{9D8B030D-6E8A-4147-A177-3AD203B41FA5}">
                      <a16:colId xmlns:a16="http://schemas.microsoft.com/office/drawing/2014/main" val="4242503758"/>
                    </a:ext>
                  </a:extLst>
                </a:gridCol>
                <a:gridCol w="1908810">
                  <a:extLst>
                    <a:ext uri="{9D8B030D-6E8A-4147-A177-3AD203B41FA5}">
                      <a16:colId xmlns:a16="http://schemas.microsoft.com/office/drawing/2014/main" val="3883100167"/>
                    </a:ext>
                  </a:extLst>
                </a:gridCol>
              </a:tblGrid>
              <a:tr h="0">
                <a:tc>
                  <a:txBody>
                    <a:bodyPr/>
                    <a:lstStyle/>
                    <a:p>
                      <a:pPr>
                        <a:spcAft>
                          <a:spcPts val="0"/>
                        </a:spcAft>
                      </a:pPr>
                      <a:endParaRPr lang="cs-CZ"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endParaRPr lang="cs-CZ"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endParaRPr lang="cs-CZ"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3787227"/>
                  </a:ext>
                </a:extLst>
              </a:tr>
            </a:tbl>
          </a:graphicData>
        </a:graphic>
      </p:graphicFrame>
      <p:pic>
        <p:nvPicPr>
          <p:cNvPr id="1027" name="Obrázek 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679" y="5817744"/>
            <a:ext cx="161925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Obrázek 3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8600" y="5817744"/>
            <a:ext cx="9620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Obrázek 33" descr="Foto / Photo: Logo MŠM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6296" y="5817744"/>
            <a:ext cx="866775" cy="428625"/>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9"/>
          <p:cNvSpPr>
            <a:spLocks noGrp="1"/>
          </p:cNvSpPr>
          <p:nvPr>
            <p:ph type="sldNum" sz="quarter" idx="12"/>
          </p:nvPr>
        </p:nvSpPr>
        <p:spPr/>
        <p:txBody>
          <a:bodyPr/>
          <a:lstStyle/>
          <a:p>
            <a:fld id="{C73166E9-8D71-4105-BD6C-B5880B71D4FB}" type="slidenum">
              <a:rPr lang="cs-CZ" smtClean="0"/>
              <a:pPr/>
              <a:t>1</a:t>
            </a:fld>
            <a:endParaRPr lang="cs-CZ"/>
          </a:p>
        </p:txBody>
      </p:sp>
    </p:spTree>
    <p:extLst>
      <p:ext uri="{BB962C8B-B14F-4D97-AF65-F5344CB8AC3E}">
        <p14:creationId xmlns:p14="http://schemas.microsoft.com/office/powerpoint/2010/main" val="1221957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10</a:t>
            </a:fld>
            <a:endParaRPr lang="cs-CZ" dirty="0"/>
          </a:p>
        </p:txBody>
      </p:sp>
      <p:sp>
        <p:nvSpPr>
          <p:cNvPr id="5" name="Obdélník 11"/>
          <p:cNvSpPr>
            <a:spLocks noChangeArrowheads="1"/>
          </p:cNvSpPr>
          <p:nvPr/>
        </p:nvSpPr>
        <p:spPr bwMode="auto">
          <a:xfrm>
            <a:off x="467544" y="620688"/>
            <a:ext cx="8064500" cy="461665"/>
          </a:xfrm>
          <a:prstGeom prst="rect">
            <a:avLst/>
          </a:prstGeom>
          <a:noFill/>
          <a:ln w="9525">
            <a:noFill/>
            <a:miter lim="800000"/>
            <a:headEnd/>
            <a:tailEnd/>
          </a:ln>
        </p:spPr>
        <p:txBody>
          <a:bodyPr>
            <a:spAutoFit/>
          </a:bodyPr>
          <a:lstStyle/>
          <a:p>
            <a:r>
              <a:rPr lang="cs-CZ" sz="2400" b="1" dirty="0" smtClean="0"/>
              <a:t>Senzory teploty</a:t>
            </a:r>
            <a:endParaRPr lang="cs-CZ" sz="2400" b="1" dirty="0"/>
          </a:p>
        </p:txBody>
      </p:sp>
      <p:sp>
        <p:nvSpPr>
          <p:cNvPr id="7" name="Obdélník 11"/>
          <p:cNvSpPr>
            <a:spLocks noChangeArrowheads="1"/>
          </p:cNvSpPr>
          <p:nvPr/>
        </p:nvSpPr>
        <p:spPr bwMode="auto">
          <a:xfrm>
            <a:off x="446691" y="1196752"/>
            <a:ext cx="8136136" cy="4401205"/>
          </a:xfrm>
          <a:prstGeom prst="rect">
            <a:avLst/>
          </a:prstGeom>
          <a:noFill/>
          <a:ln w="9525">
            <a:noFill/>
            <a:miter lim="800000"/>
            <a:headEnd/>
            <a:tailEnd/>
          </a:ln>
        </p:spPr>
        <p:txBody>
          <a:bodyPr wrap="square">
            <a:spAutoFit/>
          </a:bodyPr>
          <a:lstStyle/>
          <a:p>
            <a:pPr marL="0" indent="0">
              <a:buNone/>
            </a:pPr>
            <a:r>
              <a:rPr lang="cs-CZ" sz="2000" dirty="0" smtClean="0"/>
              <a:t>Teplota souvisí s kinetickou energií částic látky.</a:t>
            </a:r>
          </a:p>
          <a:p>
            <a:pPr marL="0" indent="0">
              <a:buNone/>
            </a:pPr>
            <a:endParaRPr lang="cs-CZ" sz="2000" dirty="0" smtClean="0"/>
          </a:p>
          <a:p>
            <a:pPr marL="0" indent="0">
              <a:buNone/>
            </a:pPr>
            <a:endParaRPr lang="cs-CZ" sz="2000" dirty="0" smtClean="0"/>
          </a:p>
          <a:p>
            <a:pPr marL="0" indent="0">
              <a:buNone/>
            </a:pPr>
            <a:endParaRPr lang="cs-CZ" sz="2000" dirty="0" smtClean="0"/>
          </a:p>
          <a:p>
            <a:pPr marL="0" indent="0">
              <a:buNone/>
            </a:pPr>
            <a:endParaRPr lang="cs-CZ" sz="2000" dirty="0" smtClean="0"/>
          </a:p>
          <a:p>
            <a:pPr marL="0" indent="0">
              <a:buNone/>
            </a:pPr>
            <a:endParaRPr lang="cs-CZ" sz="2000" dirty="0" smtClean="0"/>
          </a:p>
          <a:p>
            <a:pPr marL="0" indent="0">
              <a:buNone/>
            </a:pPr>
            <a:endParaRPr lang="cs-CZ" sz="2000" dirty="0" smtClean="0"/>
          </a:p>
          <a:p>
            <a:pPr marL="0" indent="0">
              <a:buNone/>
            </a:pPr>
            <a:endParaRPr lang="cs-CZ" sz="2000" dirty="0" smtClean="0"/>
          </a:p>
          <a:p>
            <a:endParaRPr lang="cs-CZ" sz="2000" dirty="0" smtClean="0"/>
          </a:p>
          <a:p>
            <a:endParaRPr lang="cs-CZ" sz="2000" dirty="0" smtClean="0"/>
          </a:p>
          <a:p>
            <a:endParaRPr lang="cs-CZ" sz="2000" dirty="0" smtClean="0"/>
          </a:p>
          <a:p>
            <a:r>
              <a:rPr lang="cs-CZ" sz="2000" dirty="0" smtClean="0"/>
              <a:t>Měření teploty:</a:t>
            </a:r>
          </a:p>
          <a:p>
            <a:pPr marL="352425" indent="-352425">
              <a:buFont typeface="Arial" pitchFamily="34" charset="0"/>
              <a:buChar char="•"/>
            </a:pPr>
            <a:r>
              <a:rPr lang="cs-CZ" sz="2000" dirty="0" smtClean="0"/>
              <a:t>kontaktní a </a:t>
            </a:r>
          </a:p>
          <a:p>
            <a:pPr marL="352425" indent="-352425">
              <a:buFont typeface="Arial" pitchFamily="34" charset="0"/>
              <a:buChar char="•"/>
            </a:pPr>
            <a:r>
              <a:rPr lang="cs-CZ" sz="2000" dirty="0" smtClean="0"/>
              <a:t>bezkontaktní.  </a:t>
            </a:r>
          </a:p>
        </p:txBody>
      </p:sp>
      <p:pic>
        <p:nvPicPr>
          <p:cNvPr id="2" name="Thermally_Agitated_Molecul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259632" y="1772816"/>
            <a:ext cx="2448272" cy="2448272"/>
          </a:xfrm>
          <a:prstGeom prst="rect">
            <a:avLst/>
          </a:prstGeom>
        </p:spPr>
      </p:pic>
      <p:sp>
        <p:nvSpPr>
          <p:cNvPr id="8" name="Obdélník 7"/>
          <p:cNvSpPr/>
          <p:nvPr/>
        </p:nvSpPr>
        <p:spPr>
          <a:xfrm>
            <a:off x="3923928" y="3573016"/>
            <a:ext cx="2952328" cy="738664"/>
          </a:xfrm>
          <a:prstGeom prst="rect">
            <a:avLst/>
          </a:prstGeom>
        </p:spPr>
        <p:txBody>
          <a:bodyPr wrap="square">
            <a:spAutoFit/>
          </a:bodyPr>
          <a:lstStyle/>
          <a:p>
            <a:r>
              <a:rPr lang="cs-CZ" sz="1400" i="1" dirty="0" smtClean="0">
                <a:solidFill>
                  <a:srgbClr val="000000"/>
                </a:solidFill>
              </a:rPr>
              <a:t>Zdroj: https</a:t>
            </a:r>
            <a:r>
              <a:rPr lang="cs-CZ" sz="1400" i="1" dirty="0">
                <a:solidFill>
                  <a:srgbClr val="000000"/>
                </a:solidFill>
              </a:rPr>
              <a:t>://commons.wikimedia.org/wiki/File:Thermally_Agitated_Molecule.gif</a:t>
            </a:r>
            <a:endParaRPr lang="cs-CZ" sz="1400" b="0" i="1" dirty="0">
              <a:solidFill>
                <a:srgbClr val="000000"/>
              </a:solidFill>
              <a:effectLst/>
            </a:endParaRPr>
          </a:p>
        </p:txBody>
      </p:sp>
    </p:spTree>
    <p:extLst>
      <p:ext uri="{BB962C8B-B14F-4D97-AF65-F5344CB8AC3E}">
        <p14:creationId xmlns:p14="http://schemas.microsoft.com/office/powerpoint/2010/main" val="275241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11</a:t>
            </a:fld>
            <a:endParaRPr lang="cs-CZ" dirty="0"/>
          </a:p>
        </p:txBody>
      </p:sp>
      <p:sp>
        <p:nvSpPr>
          <p:cNvPr id="5" name="Obdélník 11"/>
          <p:cNvSpPr>
            <a:spLocks noChangeArrowheads="1"/>
          </p:cNvSpPr>
          <p:nvPr/>
        </p:nvSpPr>
        <p:spPr bwMode="auto">
          <a:xfrm>
            <a:off x="467544" y="620688"/>
            <a:ext cx="8064500" cy="461665"/>
          </a:xfrm>
          <a:prstGeom prst="rect">
            <a:avLst/>
          </a:prstGeom>
          <a:noFill/>
          <a:ln w="9525">
            <a:noFill/>
            <a:miter lim="800000"/>
            <a:headEnd/>
            <a:tailEnd/>
          </a:ln>
        </p:spPr>
        <p:txBody>
          <a:bodyPr>
            <a:spAutoFit/>
          </a:bodyPr>
          <a:lstStyle/>
          <a:p>
            <a:r>
              <a:rPr lang="cs-CZ" sz="2400" b="1" dirty="0" smtClean="0"/>
              <a:t>Kontaktní senzory teploty</a:t>
            </a:r>
            <a:endParaRPr lang="cs-CZ" sz="2400" b="1" dirty="0"/>
          </a:p>
        </p:txBody>
      </p:sp>
      <p:sp>
        <p:nvSpPr>
          <p:cNvPr id="7" name="Obdélník 11"/>
          <p:cNvSpPr>
            <a:spLocks noChangeArrowheads="1"/>
          </p:cNvSpPr>
          <p:nvPr/>
        </p:nvSpPr>
        <p:spPr bwMode="auto">
          <a:xfrm>
            <a:off x="467544" y="1124744"/>
            <a:ext cx="8136136" cy="5016758"/>
          </a:xfrm>
          <a:prstGeom prst="rect">
            <a:avLst/>
          </a:prstGeom>
          <a:noFill/>
          <a:ln w="9525">
            <a:noFill/>
            <a:miter lim="800000"/>
            <a:headEnd/>
            <a:tailEnd/>
          </a:ln>
        </p:spPr>
        <p:txBody>
          <a:bodyPr wrap="square">
            <a:spAutoFit/>
          </a:bodyPr>
          <a:lstStyle/>
          <a:p>
            <a:r>
              <a:rPr lang="cs-CZ" sz="2000" dirty="0" smtClean="0"/>
              <a:t>Kontaktní senzory teploty mohou být </a:t>
            </a:r>
            <a:r>
              <a:rPr lang="cs-CZ" sz="2000" b="1" dirty="0" smtClean="0"/>
              <a:t>založeny na několika fyzikálních principech</a:t>
            </a:r>
            <a:r>
              <a:rPr lang="cs-CZ" sz="2000" dirty="0" smtClean="0"/>
              <a:t>. </a:t>
            </a:r>
          </a:p>
          <a:p>
            <a:endParaRPr lang="cs-CZ" sz="2000" dirty="0" smtClean="0"/>
          </a:p>
          <a:p>
            <a:r>
              <a:rPr lang="cs-CZ" sz="2000" dirty="0" smtClean="0"/>
              <a:t>Obecně rozeznáváme především tyto typy teploměrů:</a:t>
            </a:r>
          </a:p>
          <a:p>
            <a:pPr marL="352425" lvl="0" indent="-352425">
              <a:buFont typeface="Arial" pitchFamily="34" charset="0"/>
              <a:buChar char="•"/>
            </a:pPr>
            <a:r>
              <a:rPr lang="cs-CZ" sz="2000" dirty="0" smtClean="0"/>
              <a:t>Kapalinové teploměry.</a:t>
            </a:r>
          </a:p>
          <a:p>
            <a:pPr marL="352425" indent="-352425">
              <a:buFont typeface="Arial" pitchFamily="34" charset="0"/>
              <a:buChar char="•"/>
            </a:pPr>
            <a:r>
              <a:rPr lang="cs-CZ" sz="2000" dirty="0" smtClean="0"/>
              <a:t>Plynové teploměry.</a:t>
            </a:r>
          </a:p>
          <a:p>
            <a:pPr marL="352425" indent="-352425">
              <a:buFont typeface="Arial" pitchFamily="34" charset="0"/>
              <a:buChar char="•"/>
            </a:pPr>
            <a:r>
              <a:rPr lang="cs-CZ" sz="2000" dirty="0" smtClean="0"/>
              <a:t>Teploměry tenzní.</a:t>
            </a:r>
          </a:p>
          <a:p>
            <a:pPr marL="352425" indent="-352425">
              <a:buFont typeface="Arial" pitchFamily="34" charset="0"/>
              <a:buChar char="•"/>
            </a:pPr>
            <a:r>
              <a:rPr lang="cs-CZ" sz="2000" dirty="0" smtClean="0"/>
              <a:t>Bimetalové teploměry.</a:t>
            </a:r>
          </a:p>
          <a:p>
            <a:pPr marL="352425" indent="-352425">
              <a:buFont typeface="Arial" pitchFamily="34" charset="0"/>
              <a:buChar char="•"/>
            </a:pPr>
            <a:r>
              <a:rPr lang="cs-CZ" sz="2000" dirty="0" err="1" smtClean="0"/>
              <a:t>Bimateriálové</a:t>
            </a:r>
            <a:r>
              <a:rPr lang="cs-CZ" sz="2000" dirty="0" smtClean="0"/>
              <a:t> teploměry.</a:t>
            </a:r>
          </a:p>
          <a:p>
            <a:pPr marL="352425" indent="-352425">
              <a:buFont typeface="Arial" pitchFamily="34" charset="0"/>
              <a:buChar char="•"/>
            </a:pPr>
            <a:r>
              <a:rPr lang="cs-CZ" sz="2000" b="1" dirty="0" smtClean="0"/>
              <a:t>Odporové teploměry (elektrické).</a:t>
            </a:r>
          </a:p>
          <a:p>
            <a:pPr marL="352425" indent="-352425">
              <a:buFont typeface="Arial" pitchFamily="34" charset="0"/>
              <a:buChar char="•"/>
            </a:pPr>
            <a:r>
              <a:rPr lang="cs-CZ" sz="2000" b="1" dirty="0" smtClean="0"/>
              <a:t>Termoelektrické teploměry (elektrické).</a:t>
            </a:r>
          </a:p>
          <a:p>
            <a:endParaRPr lang="cs-CZ" sz="2000" b="1" dirty="0" smtClean="0"/>
          </a:p>
          <a:p>
            <a:r>
              <a:rPr lang="cs-CZ" sz="2000" dirty="0" smtClean="0"/>
              <a:t>Elektrické senzory pro měření teplot využívají přesné definice teplotní závislosti některé </a:t>
            </a:r>
            <a:r>
              <a:rPr lang="cs-CZ" sz="2000" b="1" dirty="0" smtClean="0"/>
              <a:t>elektrické veličiny na teplotě</a:t>
            </a:r>
            <a:r>
              <a:rPr lang="cs-CZ" sz="2000" dirty="0" smtClean="0"/>
              <a:t>. </a:t>
            </a:r>
          </a:p>
          <a:p>
            <a:endParaRPr lang="cs-CZ" sz="2000" dirty="0" smtClean="0"/>
          </a:p>
          <a:p>
            <a:r>
              <a:rPr lang="cs-CZ" sz="2000" dirty="0" smtClean="0"/>
              <a:t>Jsou díky svému elektrickému výstupu nejrozšířenějšími v automatizaci.</a:t>
            </a:r>
            <a:endParaRPr lang="cs-CZ" sz="2000" b="1" dirty="0" smtClean="0"/>
          </a:p>
        </p:txBody>
      </p:sp>
    </p:spTree>
    <p:extLst>
      <p:ext uri="{BB962C8B-B14F-4D97-AF65-F5344CB8AC3E}">
        <p14:creationId xmlns:p14="http://schemas.microsoft.com/office/powerpoint/2010/main" val="4207829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12</a:t>
            </a:fld>
            <a:endParaRPr lang="cs-CZ" dirty="0"/>
          </a:p>
        </p:txBody>
      </p:sp>
      <p:sp>
        <p:nvSpPr>
          <p:cNvPr id="5" name="Obdélník 11"/>
          <p:cNvSpPr>
            <a:spLocks noChangeArrowheads="1"/>
          </p:cNvSpPr>
          <p:nvPr/>
        </p:nvSpPr>
        <p:spPr bwMode="auto">
          <a:xfrm>
            <a:off x="467544" y="620688"/>
            <a:ext cx="7776864" cy="461665"/>
          </a:xfrm>
          <a:prstGeom prst="rect">
            <a:avLst/>
          </a:prstGeom>
          <a:noFill/>
          <a:ln w="9525">
            <a:noFill/>
            <a:miter lim="800000"/>
            <a:headEnd/>
            <a:tailEnd/>
          </a:ln>
        </p:spPr>
        <p:txBody>
          <a:bodyPr wrap="square">
            <a:spAutoFit/>
          </a:bodyPr>
          <a:lstStyle/>
          <a:p>
            <a:r>
              <a:rPr lang="cs-CZ" sz="2400" b="1" dirty="0"/>
              <a:t>Kontaktní senzory </a:t>
            </a:r>
            <a:r>
              <a:rPr lang="cs-CZ" sz="2400" b="1" dirty="0" smtClean="0"/>
              <a:t>teploty – odporové teploměry</a:t>
            </a:r>
            <a:endParaRPr lang="cs-CZ" sz="2400" b="1" dirty="0"/>
          </a:p>
        </p:txBody>
      </p:sp>
      <p:sp>
        <p:nvSpPr>
          <p:cNvPr id="6" name="Obdélník 11"/>
          <p:cNvSpPr>
            <a:spLocks noChangeArrowheads="1"/>
          </p:cNvSpPr>
          <p:nvPr/>
        </p:nvSpPr>
        <p:spPr bwMode="auto">
          <a:xfrm>
            <a:off x="431726" y="1124744"/>
            <a:ext cx="8136136" cy="3416320"/>
          </a:xfrm>
          <a:prstGeom prst="rect">
            <a:avLst/>
          </a:prstGeom>
          <a:noFill/>
          <a:ln w="9525">
            <a:noFill/>
            <a:miter lim="800000"/>
            <a:headEnd/>
            <a:tailEnd/>
          </a:ln>
        </p:spPr>
        <p:txBody>
          <a:bodyPr wrap="square">
            <a:spAutoFit/>
          </a:bodyPr>
          <a:lstStyle/>
          <a:p>
            <a:r>
              <a:rPr lang="cs-CZ" sz="2000" dirty="0" smtClean="0"/>
              <a:t>Odporové teploměry využívají </a:t>
            </a:r>
            <a:r>
              <a:rPr lang="cs-CZ" sz="2000" b="1" dirty="0" smtClean="0"/>
              <a:t>závislost elektrického odporu vodiče (resp. polovodiče) na teplotě</a:t>
            </a:r>
            <a:r>
              <a:rPr lang="cs-CZ" sz="2000" dirty="0" smtClean="0"/>
              <a:t>. </a:t>
            </a:r>
          </a:p>
          <a:p>
            <a:endParaRPr lang="cs-CZ" sz="800" dirty="0" smtClean="0"/>
          </a:p>
          <a:p>
            <a:r>
              <a:rPr lang="cs-CZ" sz="2000" dirty="0" smtClean="0"/>
              <a:t>Podle použitého principu měření teploty rozdělujeme dotykové snímače na: </a:t>
            </a:r>
          </a:p>
          <a:p>
            <a:pPr marL="352425" indent="-352425">
              <a:buFont typeface="Arial" pitchFamily="34" charset="0"/>
              <a:buChar char="•"/>
            </a:pPr>
            <a:r>
              <a:rPr lang="cs-CZ" sz="2000" dirty="0" smtClean="0"/>
              <a:t>odporové kovové,</a:t>
            </a:r>
          </a:p>
          <a:p>
            <a:pPr marL="352425" indent="-352425">
              <a:buFont typeface="Arial" pitchFamily="34" charset="0"/>
              <a:buChar char="•"/>
            </a:pPr>
            <a:r>
              <a:rPr lang="cs-CZ" sz="2000" dirty="0" smtClean="0"/>
              <a:t>odporové polovodičové, </a:t>
            </a:r>
          </a:p>
          <a:p>
            <a:pPr marL="352425" indent="-352425">
              <a:buFont typeface="Arial" pitchFamily="34" charset="0"/>
              <a:buChar char="•"/>
            </a:pPr>
            <a:r>
              <a:rPr lang="cs-CZ" sz="2000" dirty="0" smtClean="0"/>
              <a:t>polovodičové s PN přechodem.</a:t>
            </a:r>
          </a:p>
          <a:p>
            <a:pPr marL="352425" indent="-352425">
              <a:buFont typeface="Arial" pitchFamily="34" charset="0"/>
              <a:buChar char="•"/>
            </a:pPr>
            <a:endParaRPr lang="cs-CZ" sz="800" dirty="0"/>
          </a:p>
          <a:p>
            <a:r>
              <a:rPr lang="cs-CZ" sz="2000" dirty="0"/>
              <a:t>U </a:t>
            </a:r>
            <a:r>
              <a:rPr lang="cs-CZ" sz="2000" b="1" u="sng" dirty="0"/>
              <a:t>odporových kovových teploměrů</a:t>
            </a:r>
            <a:r>
              <a:rPr lang="cs-CZ" sz="2000" dirty="0"/>
              <a:t> atomy krystalové mřížky kovu s</a:t>
            </a:r>
            <a:r>
              <a:rPr lang="cs-CZ" sz="2000" b="1" dirty="0"/>
              <a:t> rostoucí teplotou zvyšují amplitudu svých kmitů a kladou tak větší odpor průchodu elektronů</a:t>
            </a:r>
            <a:r>
              <a:rPr lang="cs-CZ" sz="2000" dirty="0"/>
              <a:t>. </a:t>
            </a:r>
            <a:r>
              <a:rPr lang="cs-CZ" sz="2000" dirty="0" smtClean="0"/>
              <a:t>Většinou se zde využívá platina, popř. nikl, měď, molybden, … .</a:t>
            </a:r>
            <a:endParaRPr lang="cs-CZ" sz="2000" dirty="0"/>
          </a:p>
          <a:p>
            <a:endParaRPr lang="cs-CZ" sz="2000" dirty="0"/>
          </a:p>
        </p:txBody>
      </p:sp>
      <p:sp>
        <p:nvSpPr>
          <p:cNvPr id="2" name="Obdélník 1"/>
          <p:cNvSpPr/>
          <p:nvPr/>
        </p:nvSpPr>
        <p:spPr>
          <a:xfrm>
            <a:off x="424258" y="4293096"/>
            <a:ext cx="8143604" cy="1631216"/>
          </a:xfrm>
          <a:prstGeom prst="rect">
            <a:avLst/>
          </a:prstGeom>
        </p:spPr>
        <p:txBody>
          <a:bodyPr wrap="square">
            <a:spAutoFit/>
          </a:bodyPr>
          <a:lstStyle/>
          <a:p>
            <a:pPr algn="just"/>
            <a:r>
              <a:rPr lang="cs-CZ" sz="2000" b="1" dirty="0" smtClean="0"/>
              <a:t>Výhody</a:t>
            </a:r>
            <a:r>
              <a:rPr lang="cs-CZ" sz="2000" dirty="0" smtClean="0"/>
              <a:t>: široký </a:t>
            </a:r>
            <a:r>
              <a:rPr lang="cs-CZ" sz="2000" dirty="0"/>
              <a:t>teplotní </a:t>
            </a:r>
            <a:r>
              <a:rPr lang="cs-CZ" sz="2000" dirty="0" smtClean="0"/>
              <a:t>rozsah, vysoká </a:t>
            </a:r>
            <a:r>
              <a:rPr lang="cs-CZ" sz="2000" dirty="0"/>
              <a:t>odolnost vůči elektrickému </a:t>
            </a:r>
            <a:r>
              <a:rPr lang="cs-CZ" sz="2000" dirty="0" smtClean="0"/>
              <a:t>rušení, vysoká přesnost, dlouhá životnost, vynikající </a:t>
            </a:r>
            <a:r>
              <a:rPr lang="cs-CZ" sz="2000" dirty="0"/>
              <a:t>dlouhodobá stálost odporu.</a:t>
            </a:r>
          </a:p>
          <a:p>
            <a:pPr algn="just"/>
            <a:endParaRPr lang="cs-CZ" sz="2000" dirty="0"/>
          </a:p>
          <a:p>
            <a:pPr algn="just"/>
            <a:r>
              <a:rPr lang="cs-CZ" sz="2000" b="1" dirty="0" smtClean="0"/>
              <a:t>Nevýhody</a:t>
            </a:r>
            <a:r>
              <a:rPr lang="cs-CZ" sz="2000" dirty="0" smtClean="0"/>
              <a:t>: citlivost </a:t>
            </a:r>
            <a:r>
              <a:rPr lang="cs-CZ" sz="2000" dirty="0"/>
              <a:t>na magnetické pole (</a:t>
            </a:r>
            <a:r>
              <a:rPr lang="cs-CZ" sz="2000" dirty="0" smtClean="0"/>
              <a:t>především při </a:t>
            </a:r>
            <a:r>
              <a:rPr lang="cs-CZ" sz="2000" dirty="0"/>
              <a:t>nižších teplotách</a:t>
            </a:r>
            <a:r>
              <a:rPr lang="cs-CZ" sz="2000" dirty="0" smtClean="0"/>
              <a:t>), citlivost </a:t>
            </a:r>
            <a:r>
              <a:rPr lang="cs-CZ" sz="2000" dirty="0"/>
              <a:t>na vibrace.</a:t>
            </a:r>
          </a:p>
        </p:txBody>
      </p:sp>
    </p:spTree>
    <p:extLst>
      <p:ext uri="{BB962C8B-B14F-4D97-AF65-F5344CB8AC3E}">
        <p14:creationId xmlns:p14="http://schemas.microsoft.com/office/powerpoint/2010/main" val="1460541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13</a:t>
            </a:fld>
            <a:endParaRPr lang="cs-CZ" dirty="0"/>
          </a:p>
        </p:txBody>
      </p:sp>
      <p:sp>
        <p:nvSpPr>
          <p:cNvPr id="5" name="Obdélník 11"/>
          <p:cNvSpPr>
            <a:spLocks noChangeArrowheads="1"/>
          </p:cNvSpPr>
          <p:nvPr/>
        </p:nvSpPr>
        <p:spPr bwMode="auto">
          <a:xfrm>
            <a:off x="467544" y="620688"/>
            <a:ext cx="7776864" cy="461665"/>
          </a:xfrm>
          <a:prstGeom prst="rect">
            <a:avLst/>
          </a:prstGeom>
          <a:noFill/>
          <a:ln w="9525">
            <a:noFill/>
            <a:miter lim="800000"/>
            <a:headEnd/>
            <a:tailEnd/>
          </a:ln>
        </p:spPr>
        <p:txBody>
          <a:bodyPr wrap="square">
            <a:spAutoFit/>
          </a:bodyPr>
          <a:lstStyle/>
          <a:p>
            <a:r>
              <a:rPr lang="cs-CZ" sz="2400" b="1" dirty="0"/>
              <a:t>Kontaktní senzory </a:t>
            </a:r>
            <a:r>
              <a:rPr lang="cs-CZ" sz="2400" b="1" dirty="0" smtClean="0"/>
              <a:t>teploty – odporové teploměry</a:t>
            </a:r>
            <a:endParaRPr lang="cs-CZ" sz="2400" b="1" dirty="0"/>
          </a:p>
        </p:txBody>
      </p:sp>
      <p:sp>
        <p:nvSpPr>
          <p:cNvPr id="7" name="Obdélník 11"/>
          <p:cNvSpPr>
            <a:spLocks noChangeArrowheads="1"/>
          </p:cNvSpPr>
          <p:nvPr/>
        </p:nvSpPr>
        <p:spPr bwMode="auto">
          <a:xfrm>
            <a:off x="496303" y="1124744"/>
            <a:ext cx="8136136" cy="3539430"/>
          </a:xfrm>
          <a:prstGeom prst="rect">
            <a:avLst/>
          </a:prstGeom>
          <a:noFill/>
          <a:ln w="9525">
            <a:noFill/>
            <a:miter lim="800000"/>
            <a:headEnd/>
            <a:tailEnd/>
          </a:ln>
        </p:spPr>
        <p:txBody>
          <a:bodyPr wrap="square">
            <a:spAutoFit/>
          </a:bodyPr>
          <a:lstStyle/>
          <a:p>
            <a:pPr algn="just"/>
            <a:r>
              <a:rPr lang="cs-CZ" sz="2000" dirty="0" smtClean="0"/>
              <a:t>V případě </a:t>
            </a:r>
            <a:r>
              <a:rPr lang="cs-CZ" sz="2000" b="1" u="sng" dirty="0" smtClean="0"/>
              <a:t>odporových polovodičových teploměrů</a:t>
            </a:r>
            <a:r>
              <a:rPr lang="cs-CZ" sz="2000" dirty="0" smtClean="0"/>
              <a:t> je změna odporu způsobena teplotní závislostí koncentrace nosičů náboje. </a:t>
            </a:r>
          </a:p>
          <a:p>
            <a:pPr algn="just"/>
            <a:endParaRPr lang="cs-CZ" sz="800" dirty="0" smtClean="0"/>
          </a:p>
          <a:p>
            <a:pPr marL="352425" indent="-352425" algn="just"/>
            <a:r>
              <a:rPr lang="cs-CZ" sz="2000" dirty="0" smtClean="0"/>
              <a:t>U polovodičů je třeba k uvolnění elektronů dodat energii:</a:t>
            </a:r>
          </a:p>
          <a:p>
            <a:pPr marL="352425" indent="-352425" algn="just">
              <a:buFont typeface="Arial" pitchFamily="34" charset="0"/>
              <a:buChar char="•"/>
            </a:pPr>
            <a:r>
              <a:rPr lang="cs-CZ" sz="2000" dirty="0" smtClean="0"/>
              <a:t>elektromagnetického pole, </a:t>
            </a:r>
          </a:p>
          <a:p>
            <a:pPr marL="352425" indent="-352425" algn="just">
              <a:buFont typeface="Arial" pitchFamily="34" charset="0"/>
              <a:buChar char="•"/>
            </a:pPr>
            <a:r>
              <a:rPr lang="cs-CZ" sz="2000" dirty="0" smtClean="0"/>
              <a:t>elektromagnetickým zářením, </a:t>
            </a:r>
          </a:p>
          <a:p>
            <a:pPr marL="352425" indent="-352425" algn="just">
              <a:buFont typeface="Arial" pitchFamily="34" charset="0"/>
              <a:buChar char="•"/>
            </a:pPr>
            <a:r>
              <a:rPr lang="cs-CZ" sz="2000" dirty="0" smtClean="0"/>
              <a:t>nebo formou tepla. </a:t>
            </a:r>
          </a:p>
          <a:p>
            <a:pPr algn="just"/>
            <a:endParaRPr lang="cs-CZ" sz="800" dirty="0" smtClean="0"/>
          </a:p>
          <a:p>
            <a:pPr algn="just"/>
            <a:r>
              <a:rPr lang="cs-CZ" sz="2000" dirty="0" smtClean="0"/>
              <a:t>Čím je vyšší teplota, tím se zvětšuje koncentrace volných elektronů a elektrický odpor se zmenšuje. </a:t>
            </a:r>
          </a:p>
          <a:p>
            <a:pPr algn="just"/>
            <a:endParaRPr lang="cs-CZ" sz="800" dirty="0" smtClean="0"/>
          </a:p>
          <a:p>
            <a:pPr algn="just"/>
            <a:r>
              <a:rPr lang="cs-CZ" sz="2000" dirty="0" smtClean="0"/>
              <a:t>Používají se především pro měření nízkých a středních teplot v rozmezí 4,2 K až 600 K (-268,95 °C až 326,85 °C).</a:t>
            </a:r>
          </a:p>
        </p:txBody>
      </p:sp>
      <p:sp>
        <p:nvSpPr>
          <p:cNvPr id="3" name="Obdélník 2"/>
          <p:cNvSpPr/>
          <p:nvPr/>
        </p:nvSpPr>
        <p:spPr>
          <a:xfrm>
            <a:off x="496303" y="4664174"/>
            <a:ext cx="7344816" cy="1631216"/>
          </a:xfrm>
          <a:prstGeom prst="rect">
            <a:avLst/>
          </a:prstGeom>
        </p:spPr>
        <p:txBody>
          <a:bodyPr wrap="square">
            <a:spAutoFit/>
          </a:bodyPr>
          <a:lstStyle/>
          <a:p>
            <a:r>
              <a:rPr lang="cs-CZ" sz="2000" dirty="0"/>
              <a:t>Rozdělení:</a:t>
            </a:r>
          </a:p>
          <a:p>
            <a:pPr marL="352425" indent="-352425">
              <a:buFont typeface="Arial" pitchFamily="34" charset="0"/>
              <a:buChar char="•"/>
            </a:pPr>
            <a:r>
              <a:rPr lang="cs-CZ" sz="2000" dirty="0"/>
              <a:t>termistory:</a:t>
            </a:r>
          </a:p>
          <a:p>
            <a:pPr lvl="1"/>
            <a:r>
              <a:rPr lang="cs-CZ" sz="2000" dirty="0" smtClean="0"/>
              <a:t>- </a:t>
            </a:r>
            <a:r>
              <a:rPr lang="cs-CZ" sz="2000" dirty="0" err="1" smtClean="0"/>
              <a:t>negastory</a:t>
            </a:r>
            <a:r>
              <a:rPr lang="cs-CZ" sz="2000" dirty="0" smtClean="0"/>
              <a:t> </a:t>
            </a:r>
            <a:r>
              <a:rPr lang="cs-CZ" sz="2000" dirty="0"/>
              <a:t>(termistor NTC - Negative Temperatur </a:t>
            </a:r>
            <a:r>
              <a:rPr lang="cs-CZ" sz="2000" dirty="0" err="1"/>
              <a:t>Coefficient</a:t>
            </a:r>
            <a:r>
              <a:rPr lang="cs-CZ" sz="2000" dirty="0"/>
              <a:t>),</a:t>
            </a:r>
          </a:p>
          <a:p>
            <a:pPr lvl="1"/>
            <a:r>
              <a:rPr lang="cs-CZ" sz="2000" dirty="0" smtClean="0"/>
              <a:t>- </a:t>
            </a:r>
            <a:r>
              <a:rPr lang="cs-CZ" sz="2000" dirty="0" err="1" smtClean="0"/>
              <a:t>posistory</a:t>
            </a:r>
            <a:r>
              <a:rPr lang="cs-CZ" sz="2000" dirty="0" smtClean="0"/>
              <a:t> </a:t>
            </a:r>
            <a:r>
              <a:rPr lang="cs-CZ" sz="2000" dirty="0"/>
              <a:t>(termistor PTC - Positive Temperatur </a:t>
            </a:r>
            <a:r>
              <a:rPr lang="cs-CZ" sz="2000" dirty="0" err="1"/>
              <a:t>Coefficient</a:t>
            </a:r>
            <a:r>
              <a:rPr lang="cs-CZ" sz="2000" dirty="0"/>
              <a:t>),</a:t>
            </a:r>
            <a:r>
              <a:rPr lang="cs-CZ" sz="2000" b="1" dirty="0"/>
              <a:t> </a:t>
            </a:r>
            <a:endParaRPr lang="cs-CZ" sz="2000" dirty="0"/>
          </a:p>
          <a:p>
            <a:pPr marL="352425" indent="-352425">
              <a:buFont typeface="Arial" pitchFamily="34" charset="0"/>
              <a:buChar char="•"/>
            </a:pPr>
            <a:r>
              <a:rPr lang="cs-CZ" sz="2000" dirty="0"/>
              <a:t>monokrystalické </a:t>
            </a:r>
            <a:r>
              <a:rPr lang="cs-CZ" sz="2000" dirty="0" smtClean="0"/>
              <a:t>křemíkové </a:t>
            </a:r>
            <a:r>
              <a:rPr lang="cs-CZ" sz="2000" dirty="0"/>
              <a:t>snímače.</a:t>
            </a:r>
          </a:p>
        </p:txBody>
      </p:sp>
      <p:pic>
        <p:nvPicPr>
          <p:cNvPr id="8" name="Picture 2" descr="http://elkys.cz/wp-content/uploads/2019/08/118-013.jpg"/>
          <p:cNvPicPr>
            <a:picLocks noChangeAspect="1" noChangeArrowheads="1"/>
          </p:cNvPicPr>
          <p:nvPr/>
        </p:nvPicPr>
        <p:blipFill rotWithShape="1">
          <a:blip r:embed="rId2" cstate="print"/>
          <a:srcRect l="21053" t="7720" r="21052" b="3509"/>
          <a:stretch/>
        </p:blipFill>
        <p:spPr bwMode="auto">
          <a:xfrm>
            <a:off x="7020272" y="1484784"/>
            <a:ext cx="1540927" cy="1772066"/>
          </a:xfrm>
          <a:prstGeom prst="rect">
            <a:avLst/>
          </a:prstGeom>
          <a:noFill/>
        </p:spPr>
      </p:pic>
    </p:spTree>
    <p:extLst>
      <p:ext uri="{BB962C8B-B14F-4D97-AF65-F5344CB8AC3E}">
        <p14:creationId xmlns:p14="http://schemas.microsoft.com/office/powerpoint/2010/main" val="3896955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14</a:t>
            </a:fld>
            <a:endParaRPr lang="cs-CZ" dirty="0"/>
          </a:p>
        </p:txBody>
      </p:sp>
      <p:sp>
        <p:nvSpPr>
          <p:cNvPr id="5" name="Obdélník 11"/>
          <p:cNvSpPr>
            <a:spLocks noChangeArrowheads="1"/>
          </p:cNvSpPr>
          <p:nvPr/>
        </p:nvSpPr>
        <p:spPr bwMode="auto">
          <a:xfrm>
            <a:off x="467544" y="620688"/>
            <a:ext cx="7776864" cy="461665"/>
          </a:xfrm>
          <a:prstGeom prst="rect">
            <a:avLst/>
          </a:prstGeom>
          <a:noFill/>
          <a:ln w="9525">
            <a:noFill/>
            <a:miter lim="800000"/>
            <a:headEnd/>
            <a:tailEnd/>
          </a:ln>
        </p:spPr>
        <p:txBody>
          <a:bodyPr wrap="square">
            <a:spAutoFit/>
          </a:bodyPr>
          <a:lstStyle/>
          <a:p>
            <a:r>
              <a:rPr lang="cs-CZ" sz="2400" b="1" dirty="0"/>
              <a:t>Kontaktní senzory </a:t>
            </a:r>
            <a:r>
              <a:rPr lang="cs-CZ" sz="2400" b="1" dirty="0" smtClean="0"/>
              <a:t>teploty – odporové teploměry</a:t>
            </a:r>
            <a:endParaRPr lang="cs-CZ" sz="2400" b="1" dirty="0"/>
          </a:p>
        </p:txBody>
      </p:sp>
      <p:sp>
        <p:nvSpPr>
          <p:cNvPr id="9" name="Obdélník 11"/>
          <p:cNvSpPr>
            <a:spLocks noChangeArrowheads="1"/>
          </p:cNvSpPr>
          <p:nvPr/>
        </p:nvSpPr>
        <p:spPr bwMode="auto">
          <a:xfrm>
            <a:off x="467544" y="1196752"/>
            <a:ext cx="8136136" cy="1569660"/>
          </a:xfrm>
          <a:prstGeom prst="rect">
            <a:avLst/>
          </a:prstGeom>
          <a:noFill/>
          <a:ln w="9525">
            <a:noFill/>
            <a:miter lim="800000"/>
            <a:headEnd/>
            <a:tailEnd/>
          </a:ln>
        </p:spPr>
        <p:txBody>
          <a:bodyPr wrap="square">
            <a:spAutoFit/>
          </a:bodyPr>
          <a:lstStyle/>
          <a:p>
            <a:r>
              <a:rPr lang="cs-CZ" sz="2000" dirty="0" smtClean="0"/>
              <a:t>Mezi </a:t>
            </a:r>
            <a:r>
              <a:rPr lang="cs-CZ" sz="2000" b="1" u="sng" dirty="0" smtClean="0"/>
              <a:t>polovodičové snímače s přechodem PN</a:t>
            </a:r>
            <a:r>
              <a:rPr lang="cs-CZ" sz="2000" dirty="0" smtClean="0"/>
              <a:t> můžeme zařadit diody a tranzistory. </a:t>
            </a:r>
          </a:p>
          <a:p>
            <a:endParaRPr lang="cs-CZ" sz="800" dirty="0" smtClean="0"/>
          </a:p>
          <a:p>
            <a:r>
              <a:rPr lang="cs-CZ" sz="2000" dirty="0" smtClean="0"/>
              <a:t>Používají se v rozsahu teplot 1 K až 400 K. </a:t>
            </a:r>
          </a:p>
          <a:p>
            <a:endParaRPr lang="cs-CZ" sz="800" dirty="0" smtClean="0"/>
          </a:p>
          <a:p>
            <a:r>
              <a:rPr lang="cs-CZ" sz="2000" dirty="0" smtClean="0"/>
              <a:t>Snímače jsou založeny na teplotní závislosti PN přechodu. </a:t>
            </a:r>
            <a:endParaRPr lang="cs-CZ" sz="2000" dirty="0"/>
          </a:p>
        </p:txBody>
      </p:sp>
    </p:spTree>
    <p:extLst>
      <p:ext uri="{BB962C8B-B14F-4D97-AF65-F5344CB8AC3E}">
        <p14:creationId xmlns:p14="http://schemas.microsoft.com/office/powerpoint/2010/main" val="3892465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15</a:t>
            </a:fld>
            <a:endParaRPr lang="cs-CZ" dirty="0"/>
          </a:p>
        </p:txBody>
      </p:sp>
      <p:sp>
        <p:nvSpPr>
          <p:cNvPr id="5" name="Obdélník 11"/>
          <p:cNvSpPr>
            <a:spLocks noChangeArrowheads="1"/>
          </p:cNvSpPr>
          <p:nvPr/>
        </p:nvSpPr>
        <p:spPr bwMode="auto">
          <a:xfrm>
            <a:off x="467544" y="620688"/>
            <a:ext cx="7776864" cy="461665"/>
          </a:xfrm>
          <a:prstGeom prst="rect">
            <a:avLst/>
          </a:prstGeom>
          <a:noFill/>
          <a:ln w="9525">
            <a:noFill/>
            <a:miter lim="800000"/>
            <a:headEnd/>
            <a:tailEnd/>
          </a:ln>
        </p:spPr>
        <p:txBody>
          <a:bodyPr wrap="square">
            <a:spAutoFit/>
          </a:bodyPr>
          <a:lstStyle/>
          <a:p>
            <a:r>
              <a:rPr lang="cs-CZ" sz="2400" b="1" dirty="0"/>
              <a:t>Kontaktní senzory </a:t>
            </a:r>
            <a:r>
              <a:rPr lang="cs-CZ" sz="2400" b="1" dirty="0" smtClean="0"/>
              <a:t>teploty – termoelektrické teploměry</a:t>
            </a:r>
            <a:endParaRPr lang="cs-CZ" sz="2400" b="1" dirty="0"/>
          </a:p>
        </p:txBody>
      </p:sp>
      <p:sp>
        <p:nvSpPr>
          <p:cNvPr id="6" name="Obdélník 11"/>
          <p:cNvSpPr>
            <a:spLocks noChangeArrowheads="1"/>
          </p:cNvSpPr>
          <p:nvPr/>
        </p:nvSpPr>
        <p:spPr bwMode="auto">
          <a:xfrm>
            <a:off x="467544" y="1124744"/>
            <a:ext cx="8136136" cy="2492990"/>
          </a:xfrm>
          <a:prstGeom prst="rect">
            <a:avLst/>
          </a:prstGeom>
          <a:noFill/>
          <a:ln w="9525">
            <a:noFill/>
            <a:miter lim="800000"/>
            <a:headEnd/>
            <a:tailEnd/>
          </a:ln>
        </p:spPr>
        <p:txBody>
          <a:bodyPr wrap="square">
            <a:spAutoFit/>
          </a:bodyPr>
          <a:lstStyle/>
          <a:p>
            <a:pPr algn="just">
              <a:buNone/>
            </a:pPr>
            <a:r>
              <a:rPr lang="cs-CZ" altLang="cs-CZ" sz="2000" dirty="0" smtClean="0"/>
              <a:t>Princip: </a:t>
            </a:r>
            <a:r>
              <a:rPr lang="cs-CZ" altLang="cs-CZ" sz="2000" b="1" dirty="0" err="1" smtClean="0"/>
              <a:t>Seebeckův</a:t>
            </a:r>
            <a:r>
              <a:rPr lang="cs-CZ" altLang="cs-CZ" sz="2000" b="1" dirty="0" smtClean="0"/>
              <a:t>  jev </a:t>
            </a:r>
            <a:r>
              <a:rPr lang="cs-CZ" altLang="cs-CZ" sz="2000" dirty="0" smtClean="0"/>
              <a:t>(1821).</a:t>
            </a:r>
          </a:p>
          <a:p>
            <a:pPr algn="just">
              <a:buNone/>
            </a:pPr>
            <a:endParaRPr lang="cs-CZ" sz="800" dirty="0"/>
          </a:p>
          <a:p>
            <a:pPr algn="just">
              <a:buNone/>
            </a:pPr>
            <a:r>
              <a:rPr lang="cs-CZ" sz="2000" dirty="0" smtClean="0"/>
              <a:t>Rozdíl </a:t>
            </a:r>
            <a:r>
              <a:rPr lang="cs-CZ" sz="2000" dirty="0"/>
              <a:t>v součtu napětí v jednotlivých drátech z různých materiálů udává měřitelné napětí, které </a:t>
            </a:r>
            <a:r>
              <a:rPr lang="cs-CZ" sz="2000" b="1" dirty="0"/>
              <a:t>je měřítkem teplotní diference mezi místem spojení obou drátů a koncovkami měřicího přístroje. </a:t>
            </a:r>
          </a:p>
          <a:p>
            <a:pPr algn="just">
              <a:buNone/>
            </a:pPr>
            <a:endParaRPr lang="cs-CZ" sz="800" dirty="0"/>
          </a:p>
          <a:p>
            <a:pPr algn="just">
              <a:buNone/>
            </a:pPr>
            <a:r>
              <a:rPr lang="cs-CZ" sz="2000" dirty="0"/>
              <a:t>Termoelektrické napětí tedy </a:t>
            </a:r>
            <a:r>
              <a:rPr lang="cs-CZ" sz="2000" b="1" dirty="0"/>
              <a:t>závisí na teplotách spojů </a:t>
            </a:r>
            <a:r>
              <a:rPr lang="cs-CZ" sz="2000" dirty="0"/>
              <a:t>a </a:t>
            </a:r>
            <a:r>
              <a:rPr lang="cs-CZ" sz="2000" b="1" dirty="0"/>
              <a:t>nikoliv na rozložení teploty podél vodičů</a:t>
            </a:r>
            <a:r>
              <a:rPr lang="cs-CZ" sz="2000" dirty="0"/>
              <a:t> (pokud jsou materiály vodičů homogenní).</a:t>
            </a:r>
            <a:endParaRPr lang="cs-CZ" altLang="cs-CZ" sz="2000" dirty="0"/>
          </a:p>
          <a:p>
            <a:pPr algn="just">
              <a:buNone/>
            </a:pPr>
            <a:endParaRPr lang="cs-CZ" altLang="cs-CZ" sz="2000" dirty="0" smtClean="0"/>
          </a:p>
        </p:txBody>
      </p:sp>
      <p:sp>
        <p:nvSpPr>
          <p:cNvPr id="22" name="Obdélník 21"/>
          <p:cNvSpPr/>
          <p:nvPr/>
        </p:nvSpPr>
        <p:spPr>
          <a:xfrm>
            <a:off x="683568" y="5908662"/>
            <a:ext cx="8208912" cy="307777"/>
          </a:xfrm>
          <a:prstGeom prst="rect">
            <a:avLst/>
          </a:prstGeom>
        </p:spPr>
        <p:txBody>
          <a:bodyPr wrap="square">
            <a:spAutoFit/>
          </a:bodyPr>
          <a:lstStyle/>
          <a:p>
            <a:r>
              <a:rPr lang="cs-CZ" sz="1400" i="1" dirty="0"/>
              <a:t>Zdroj: Skripta Novotný F. a kol: Úvod do automatizace a robotizace ve strojírenství. TUL 2020.</a:t>
            </a:r>
          </a:p>
        </p:txBody>
      </p:sp>
      <p:grpSp>
        <p:nvGrpSpPr>
          <p:cNvPr id="23" name="Skupina 22"/>
          <p:cNvGrpSpPr/>
          <p:nvPr/>
        </p:nvGrpSpPr>
        <p:grpSpPr>
          <a:xfrm>
            <a:off x="1355417" y="3700495"/>
            <a:ext cx="6528951" cy="1840270"/>
            <a:chOff x="4067882" y="3356992"/>
            <a:chExt cx="4604825" cy="1840270"/>
          </a:xfrm>
        </p:grpSpPr>
        <p:grpSp>
          <p:nvGrpSpPr>
            <p:cNvPr id="24" name="Skupina 23"/>
            <p:cNvGrpSpPr/>
            <p:nvPr/>
          </p:nvGrpSpPr>
          <p:grpSpPr>
            <a:xfrm>
              <a:off x="4427984" y="3717032"/>
              <a:ext cx="3679485" cy="1080120"/>
              <a:chOff x="309470" y="3115920"/>
              <a:chExt cx="5260750" cy="1052878"/>
            </a:xfrm>
          </p:grpSpPr>
          <p:grpSp>
            <p:nvGrpSpPr>
              <p:cNvPr id="33" name="Skupina 32"/>
              <p:cNvGrpSpPr/>
              <p:nvPr/>
            </p:nvGrpSpPr>
            <p:grpSpPr>
              <a:xfrm>
                <a:off x="309470" y="3115920"/>
                <a:ext cx="5058820" cy="1052878"/>
                <a:chOff x="309470" y="3115920"/>
                <a:chExt cx="5058820" cy="1052878"/>
              </a:xfrm>
            </p:grpSpPr>
            <p:cxnSp>
              <p:nvCxnSpPr>
                <p:cNvPr id="35" name="Přímá spojnice 22"/>
                <p:cNvCxnSpPr/>
                <p:nvPr/>
              </p:nvCxnSpPr>
              <p:spPr>
                <a:xfrm flipV="1">
                  <a:off x="370430" y="3169920"/>
                  <a:ext cx="303940" cy="46616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Přímá spojnice 23"/>
                <p:cNvCxnSpPr/>
                <p:nvPr/>
              </p:nvCxnSpPr>
              <p:spPr>
                <a:xfrm flipH="1" flipV="1">
                  <a:off x="370430" y="3636088"/>
                  <a:ext cx="296320" cy="4863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Přímá spojnice 24"/>
                <p:cNvCxnSpPr/>
                <p:nvPr/>
              </p:nvCxnSpPr>
              <p:spPr>
                <a:xfrm flipV="1">
                  <a:off x="674370" y="3169920"/>
                  <a:ext cx="4648200" cy="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Přímá spojnice 25"/>
                <p:cNvCxnSpPr/>
                <p:nvPr/>
              </p:nvCxnSpPr>
              <p:spPr>
                <a:xfrm flipV="1">
                  <a:off x="666750" y="4114798"/>
                  <a:ext cx="4648200" cy="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9" name="Ovál 26"/>
                <p:cNvSpPr/>
                <p:nvPr/>
              </p:nvSpPr>
              <p:spPr>
                <a:xfrm>
                  <a:off x="309470" y="3582090"/>
                  <a:ext cx="10668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40" name="Ovál 27"/>
                <p:cNvSpPr/>
                <p:nvPr/>
              </p:nvSpPr>
              <p:spPr>
                <a:xfrm>
                  <a:off x="5261610" y="3115920"/>
                  <a:ext cx="106680" cy="108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41" name="Ovál 28"/>
                <p:cNvSpPr/>
                <p:nvPr/>
              </p:nvSpPr>
              <p:spPr>
                <a:xfrm>
                  <a:off x="5261610" y="4060798"/>
                  <a:ext cx="106680" cy="108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grpSp>
          <p:cxnSp>
            <p:nvCxnSpPr>
              <p:cNvPr id="34" name="Přímá spojnice se šipkou 21"/>
              <p:cNvCxnSpPr/>
              <p:nvPr/>
            </p:nvCxnSpPr>
            <p:spPr>
              <a:xfrm>
                <a:off x="5570220" y="3169920"/>
                <a:ext cx="0" cy="99887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Skupina 24"/>
            <p:cNvGrpSpPr/>
            <p:nvPr/>
          </p:nvGrpSpPr>
          <p:grpSpPr>
            <a:xfrm>
              <a:off x="4067882" y="3356992"/>
              <a:ext cx="4604825" cy="1840270"/>
              <a:chOff x="4067882" y="3356992"/>
              <a:chExt cx="4604825" cy="1840270"/>
            </a:xfrm>
          </p:grpSpPr>
          <p:grpSp>
            <p:nvGrpSpPr>
              <p:cNvPr id="26" name="Group 16"/>
              <p:cNvGrpSpPr>
                <a:grpSpLocks/>
              </p:cNvGrpSpPr>
              <p:nvPr/>
            </p:nvGrpSpPr>
            <p:grpSpPr bwMode="auto">
              <a:xfrm>
                <a:off x="4067882" y="3789212"/>
                <a:ext cx="4604825" cy="666817"/>
                <a:chOff x="4821" y="1450"/>
                <a:chExt cx="3445" cy="415"/>
              </a:xfrm>
            </p:grpSpPr>
            <p:sp>
              <p:nvSpPr>
                <p:cNvPr id="31" name="Text Box 24"/>
                <p:cNvSpPr txBox="1">
                  <a:spLocks noChangeArrowheads="1"/>
                </p:cNvSpPr>
                <p:nvPr/>
              </p:nvSpPr>
              <p:spPr bwMode="auto">
                <a:xfrm>
                  <a:off x="4821" y="1450"/>
                  <a:ext cx="40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cs-CZ" altLang="cs-CZ" sz="2000" dirty="0" err="1" smtClean="0"/>
                    <a:t>T</a:t>
                  </a:r>
                  <a:r>
                    <a:rPr lang="cs-CZ" altLang="cs-CZ" sz="2000" baseline="-25000" dirty="0" err="1" smtClean="0"/>
                    <a:t>m</a:t>
                  </a:r>
                  <a:endParaRPr lang="en-US" altLang="cs-CZ" sz="2000" baseline="-25000" dirty="0"/>
                </a:p>
              </p:txBody>
            </p:sp>
            <p:sp>
              <p:nvSpPr>
                <p:cNvPr id="32" name="Text Box 24"/>
                <p:cNvSpPr txBox="1">
                  <a:spLocks noChangeArrowheads="1"/>
                </p:cNvSpPr>
                <p:nvPr/>
              </p:nvSpPr>
              <p:spPr bwMode="auto">
                <a:xfrm>
                  <a:off x="7858" y="1616"/>
                  <a:ext cx="40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cs-CZ" altLang="cs-CZ" sz="2000" dirty="0" smtClean="0"/>
                    <a:t>T</a:t>
                  </a:r>
                  <a:r>
                    <a:rPr lang="cs-CZ" altLang="cs-CZ" sz="2000" baseline="-25000" dirty="0" smtClean="0"/>
                    <a:t>0</a:t>
                  </a:r>
                  <a:endParaRPr lang="en-US" altLang="cs-CZ" sz="2000" baseline="-25000" dirty="0"/>
                </a:p>
              </p:txBody>
            </p:sp>
          </p:grpSp>
          <p:sp>
            <p:nvSpPr>
              <p:cNvPr id="27" name="Obdélník 26"/>
              <p:cNvSpPr/>
              <p:nvPr/>
            </p:nvSpPr>
            <p:spPr>
              <a:xfrm>
                <a:off x="4644009" y="3356992"/>
                <a:ext cx="3888432" cy="400110"/>
              </a:xfrm>
              <a:prstGeom prst="rect">
                <a:avLst/>
              </a:prstGeom>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2000" dirty="0">
                    <a:cs typeface="Arial" panose="020B0604020202020204" pitchFamily="34" charset="0"/>
                  </a:rPr>
                  <a:t>kov </a:t>
                </a:r>
                <a:r>
                  <a:rPr lang="cs-CZ" sz="2000" dirty="0" smtClean="0">
                    <a:cs typeface="Arial" panose="020B0604020202020204" pitchFamily="34" charset="0"/>
                  </a:rPr>
                  <a:t>A </a:t>
                </a:r>
                <a:r>
                  <a:rPr lang="cs-CZ" sz="2000" dirty="0">
                    <a:cs typeface="Arial" panose="020B0604020202020204" pitchFamily="34" charset="0"/>
                  </a:rPr>
                  <a:t>– termoelektrický koeficient </a:t>
                </a:r>
                <a:r>
                  <a:rPr lang="el-GR" sz="2000" dirty="0" smtClean="0">
                    <a:cs typeface="Arial" panose="020B0604020202020204" pitchFamily="34" charset="0"/>
                  </a:rPr>
                  <a:t>α</a:t>
                </a:r>
                <a:r>
                  <a:rPr lang="cs-CZ" sz="2000" baseline="-25000" dirty="0" smtClean="0">
                    <a:cs typeface="Arial" panose="020B0604020202020204" pitchFamily="34" charset="0"/>
                  </a:rPr>
                  <a:t>A</a:t>
                </a:r>
                <a:endParaRPr lang="cs-CZ" sz="2000" baseline="-25000" dirty="0">
                  <a:cs typeface="Arial" panose="020B0604020202020204" pitchFamily="34" charset="0"/>
                </a:endParaRPr>
              </a:p>
            </p:txBody>
          </p:sp>
          <p:sp>
            <p:nvSpPr>
              <p:cNvPr id="28" name="Obdélník 27"/>
              <p:cNvSpPr/>
              <p:nvPr/>
            </p:nvSpPr>
            <p:spPr>
              <a:xfrm>
                <a:off x="4716016" y="4797152"/>
                <a:ext cx="3816424" cy="400110"/>
              </a:xfrm>
              <a:prstGeom prst="rect">
                <a:avLst/>
              </a:prstGeom>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2000" dirty="0">
                    <a:cs typeface="Arial" panose="020B0604020202020204" pitchFamily="34" charset="0"/>
                  </a:rPr>
                  <a:t>kov B</a:t>
                </a:r>
                <a:r>
                  <a:rPr lang="cs-CZ" sz="2000" dirty="0" smtClean="0">
                    <a:cs typeface="Arial" panose="020B0604020202020204" pitchFamily="34" charset="0"/>
                  </a:rPr>
                  <a:t> </a:t>
                </a:r>
                <a:r>
                  <a:rPr lang="cs-CZ" sz="2000" dirty="0">
                    <a:cs typeface="Arial" panose="020B0604020202020204" pitchFamily="34" charset="0"/>
                  </a:rPr>
                  <a:t>– termoelektrický koeficient </a:t>
                </a:r>
                <a:r>
                  <a:rPr lang="el-GR" sz="2000" dirty="0" smtClean="0">
                    <a:cs typeface="Arial" panose="020B0604020202020204" pitchFamily="34" charset="0"/>
                  </a:rPr>
                  <a:t>α</a:t>
                </a:r>
                <a:r>
                  <a:rPr lang="cs-CZ" sz="2000" baseline="-25000" dirty="0">
                    <a:cs typeface="Arial" panose="020B0604020202020204" pitchFamily="34" charset="0"/>
                  </a:rPr>
                  <a:t>B</a:t>
                </a:r>
              </a:p>
            </p:txBody>
          </p:sp>
          <p:sp>
            <p:nvSpPr>
              <p:cNvPr id="29" name="Obdélník 28"/>
              <p:cNvSpPr/>
              <p:nvPr/>
            </p:nvSpPr>
            <p:spPr>
              <a:xfrm>
                <a:off x="4860032" y="3933056"/>
                <a:ext cx="2960241" cy="400110"/>
              </a:xfrm>
              <a:prstGeom prst="rect">
                <a:avLst/>
              </a:prstGeom>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2000" dirty="0">
                    <a:cs typeface="Arial" panose="020B0604020202020204" pitchFamily="34" charset="0"/>
                  </a:rPr>
                  <a:t>elektrické </a:t>
                </a:r>
                <a:r>
                  <a:rPr lang="cs-CZ" sz="2000" dirty="0" smtClean="0">
                    <a:cs typeface="Arial" panose="020B0604020202020204" pitchFamily="34" charset="0"/>
                  </a:rPr>
                  <a:t>napětí</a:t>
                </a:r>
              </a:p>
            </p:txBody>
          </p:sp>
          <p:pic>
            <p:nvPicPr>
              <p:cNvPr id="30" name="Obrázek 29"/>
              <p:cNvPicPr>
                <a:picLocks noChangeAspect="1"/>
              </p:cNvPicPr>
              <p:nvPr/>
            </p:nvPicPr>
            <p:blipFill>
              <a:blip r:embed="rId2" cstate="print"/>
              <a:stretch>
                <a:fillRect/>
              </a:stretch>
            </p:blipFill>
            <p:spPr>
              <a:xfrm>
                <a:off x="4067944" y="4437112"/>
                <a:ext cx="421666" cy="541457"/>
              </a:xfrm>
              <a:prstGeom prst="rect">
                <a:avLst/>
              </a:prstGeom>
            </p:spPr>
          </p:pic>
        </p:grpSp>
      </p:grpSp>
      <p:pic>
        <p:nvPicPr>
          <p:cNvPr id="42" name="Object 2"/>
          <p:cNvPicPr>
            <a:picLocks noChangeAspect="1" noChangeArrowheads="1"/>
          </p:cNvPicPr>
          <p:nvPr/>
        </p:nvPicPr>
        <p:blipFill>
          <a:blip r:embed="rId3" cstate="print"/>
          <a:srcRect/>
          <a:stretch>
            <a:fillRect/>
          </a:stretch>
        </p:blipFill>
        <p:spPr bwMode="auto">
          <a:xfrm>
            <a:off x="4907195" y="4445731"/>
            <a:ext cx="1727200" cy="296862"/>
          </a:xfrm>
          <a:prstGeom prst="rect">
            <a:avLst/>
          </a:prstGeom>
          <a:noFill/>
        </p:spPr>
      </p:pic>
    </p:spTree>
    <p:extLst>
      <p:ext uri="{BB962C8B-B14F-4D97-AF65-F5344CB8AC3E}">
        <p14:creationId xmlns:p14="http://schemas.microsoft.com/office/powerpoint/2010/main" val="255313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16</a:t>
            </a:fld>
            <a:endParaRPr lang="cs-CZ" dirty="0"/>
          </a:p>
        </p:txBody>
      </p:sp>
      <p:sp>
        <p:nvSpPr>
          <p:cNvPr id="5" name="Obdélník 11"/>
          <p:cNvSpPr>
            <a:spLocks noChangeArrowheads="1"/>
          </p:cNvSpPr>
          <p:nvPr/>
        </p:nvSpPr>
        <p:spPr bwMode="auto">
          <a:xfrm>
            <a:off x="467544" y="620688"/>
            <a:ext cx="7776864" cy="461665"/>
          </a:xfrm>
          <a:prstGeom prst="rect">
            <a:avLst/>
          </a:prstGeom>
          <a:noFill/>
          <a:ln w="9525">
            <a:noFill/>
            <a:miter lim="800000"/>
            <a:headEnd/>
            <a:tailEnd/>
          </a:ln>
        </p:spPr>
        <p:txBody>
          <a:bodyPr wrap="square">
            <a:spAutoFit/>
          </a:bodyPr>
          <a:lstStyle/>
          <a:p>
            <a:r>
              <a:rPr lang="cs-CZ" sz="2400" b="1" dirty="0"/>
              <a:t>Kontaktní senzory </a:t>
            </a:r>
            <a:r>
              <a:rPr lang="cs-CZ" sz="2400" b="1" dirty="0" smtClean="0"/>
              <a:t>teploty – termoelektrické teploměry</a:t>
            </a:r>
            <a:endParaRPr lang="cs-CZ" sz="2400" b="1"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110" y="1904789"/>
            <a:ext cx="6256124" cy="3930596"/>
          </a:xfrm>
          <a:prstGeom prst="rect">
            <a:avLst/>
          </a:prstGeom>
        </p:spPr>
      </p:pic>
      <p:sp>
        <p:nvSpPr>
          <p:cNvPr id="3" name="Obdélník 2"/>
          <p:cNvSpPr/>
          <p:nvPr/>
        </p:nvSpPr>
        <p:spPr>
          <a:xfrm>
            <a:off x="6009906" y="5581484"/>
            <a:ext cx="2186111" cy="307777"/>
          </a:xfrm>
          <a:prstGeom prst="rect">
            <a:avLst/>
          </a:prstGeom>
        </p:spPr>
        <p:txBody>
          <a:bodyPr wrap="none">
            <a:spAutoFit/>
          </a:bodyPr>
          <a:lstStyle/>
          <a:p>
            <a:r>
              <a:rPr lang="cs-CZ" sz="1400" i="1" dirty="0" smtClean="0"/>
              <a:t>Zdroj: https</a:t>
            </a:r>
            <a:r>
              <a:rPr lang="cs-CZ" sz="1400" i="1" dirty="0"/>
              <a:t>://www.jumo.cz</a:t>
            </a:r>
          </a:p>
        </p:txBody>
      </p:sp>
      <p:sp>
        <p:nvSpPr>
          <p:cNvPr id="9" name="TextovéPole 8"/>
          <p:cNvSpPr txBox="1"/>
          <p:nvPr/>
        </p:nvSpPr>
        <p:spPr>
          <a:xfrm>
            <a:off x="1043608" y="5926187"/>
            <a:ext cx="7802735" cy="400110"/>
          </a:xfrm>
          <a:prstGeom prst="rect">
            <a:avLst/>
          </a:prstGeom>
          <a:noFill/>
        </p:spPr>
        <p:txBody>
          <a:bodyPr wrap="square" rtlCol="0">
            <a:spAutoFit/>
          </a:bodyPr>
          <a:lstStyle/>
          <a:p>
            <a:r>
              <a:rPr lang="cs-CZ" sz="2000" dirty="0" smtClean="0"/>
              <a:t>Napětí různých termočlánků vzhledem k referenční teplotě 0°C</a:t>
            </a:r>
            <a:endParaRPr lang="cs-CZ" sz="2000" dirty="0"/>
          </a:p>
        </p:txBody>
      </p:sp>
      <p:sp>
        <p:nvSpPr>
          <p:cNvPr id="10" name="Obdélník 9"/>
          <p:cNvSpPr/>
          <p:nvPr/>
        </p:nvSpPr>
        <p:spPr>
          <a:xfrm>
            <a:off x="467544" y="1150020"/>
            <a:ext cx="8219256" cy="1015663"/>
          </a:xfrm>
          <a:prstGeom prst="rect">
            <a:avLst/>
          </a:prstGeom>
        </p:spPr>
        <p:txBody>
          <a:bodyPr wrap="square">
            <a:spAutoFit/>
          </a:bodyPr>
          <a:lstStyle/>
          <a:p>
            <a:pPr algn="just"/>
            <a:r>
              <a:rPr lang="cs-CZ" sz="2000" dirty="0" smtClean="0"/>
              <a:t>Podle druhu </a:t>
            </a:r>
            <a:r>
              <a:rPr lang="cs-CZ" sz="2000" dirty="0"/>
              <a:t>kombinovaných materiálů </a:t>
            </a:r>
            <a:r>
              <a:rPr lang="cs-CZ" sz="2000" dirty="0" smtClean="0"/>
              <a:t>se stanoví </a:t>
            </a:r>
            <a:r>
              <a:rPr lang="cs-CZ" sz="2000" dirty="0"/>
              <a:t>reprodukovatelná závislost </a:t>
            </a:r>
            <a:r>
              <a:rPr lang="cs-CZ" sz="2000" dirty="0" smtClean="0"/>
              <a:t>termoelektrického </a:t>
            </a:r>
            <a:r>
              <a:rPr lang="cs-CZ" sz="2000" dirty="0"/>
              <a:t>napětí na teplotní diferenci </a:t>
            </a:r>
            <a:r>
              <a:rPr lang="cs-CZ" sz="2000" dirty="0" smtClean="0"/>
              <a:t>mezi </a:t>
            </a:r>
            <a:r>
              <a:rPr lang="cs-CZ" sz="2000" dirty="0"/>
              <a:t>vnesenou </a:t>
            </a:r>
            <a:r>
              <a:rPr lang="cs-CZ" sz="2000" dirty="0" smtClean="0"/>
              <a:t>teplotou </a:t>
            </a:r>
            <a:r>
              <a:rPr lang="cs-CZ" sz="2000" dirty="0"/>
              <a:t>a referenčním bodem.</a:t>
            </a:r>
          </a:p>
        </p:txBody>
      </p:sp>
    </p:spTree>
    <p:extLst>
      <p:ext uri="{BB962C8B-B14F-4D97-AF65-F5344CB8AC3E}">
        <p14:creationId xmlns:p14="http://schemas.microsoft.com/office/powerpoint/2010/main" val="1825128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17</a:t>
            </a:fld>
            <a:endParaRPr lang="cs-CZ" dirty="0"/>
          </a:p>
        </p:txBody>
      </p:sp>
      <p:sp>
        <p:nvSpPr>
          <p:cNvPr id="5" name="Obdélník 11"/>
          <p:cNvSpPr>
            <a:spLocks noChangeArrowheads="1"/>
          </p:cNvSpPr>
          <p:nvPr/>
        </p:nvSpPr>
        <p:spPr bwMode="auto">
          <a:xfrm>
            <a:off x="467544" y="620688"/>
            <a:ext cx="7776864" cy="461665"/>
          </a:xfrm>
          <a:prstGeom prst="rect">
            <a:avLst/>
          </a:prstGeom>
          <a:noFill/>
          <a:ln w="9525">
            <a:noFill/>
            <a:miter lim="800000"/>
            <a:headEnd/>
            <a:tailEnd/>
          </a:ln>
        </p:spPr>
        <p:txBody>
          <a:bodyPr wrap="square">
            <a:spAutoFit/>
          </a:bodyPr>
          <a:lstStyle/>
          <a:p>
            <a:r>
              <a:rPr lang="cs-CZ" sz="2400" b="1" dirty="0"/>
              <a:t>Kontaktní senzory </a:t>
            </a:r>
            <a:r>
              <a:rPr lang="cs-CZ" sz="2400" b="1" dirty="0" smtClean="0"/>
              <a:t>teploty – termoelektrické teploměry</a:t>
            </a:r>
            <a:endParaRPr lang="cs-CZ" sz="2400" b="1" dirty="0"/>
          </a:p>
        </p:txBody>
      </p:sp>
      <p:sp>
        <p:nvSpPr>
          <p:cNvPr id="8" name="Obdélník 11"/>
          <p:cNvSpPr>
            <a:spLocks noChangeArrowheads="1"/>
          </p:cNvSpPr>
          <p:nvPr/>
        </p:nvSpPr>
        <p:spPr bwMode="auto">
          <a:xfrm>
            <a:off x="467544" y="1268760"/>
            <a:ext cx="8136136" cy="4093428"/>
          </a:xfrm>
          <a:prstGeom prst="rect">
            <a:avLst/>
          </a:prstGeom>
          <a:noFill/>
          <a:ln w="9525">
            <a:noFill/>
            <a:miter lim="800000"/>
            <a:headEnd/>
            <a:tailEnd/>
          </a:ln>
        </p:spPr>
        <p:txBody>
          <a:bodyPr wrap="square">
            <a:spAutoFit/>
          </a:bodyPr>
          <a:lstStyle/>
          <a:p>
            <a:pPr algn="just"/>
            <a:r>
              <a:rPr lang="cs-CZ" sz="2000" dirty="0" smtClean="0"/>
              <a:t>Nejčastější typy termoelektrických teploměrů jsou :</a:t>
            </a:r>
          </a:p>
          <a:p>
            <a:pPr algn="just"/>
            <a:endParaRPr lang="cs-CZ" sz="2000" dirty="0" smtClean="0"/>
          </a:p>
          <a:p>
            <a:pPr algn="just"/>
            <a:r>
              <a:rPr lang="cs-CZ" sz="2000" b="1" dirty="0" smtClean="0"/>
              <a:t>Platina- Rhodium-Platina (</a:t>
            </a:r>
            <a:r>
              <a:rPr lang="cs-CZ" sz="2000" b="1" dirty="0" err="1" smtClean="0"/>
              <a:t>Pt-RhPt</a:t>
            </a:r>
            <a:r>
              <a:rPr lang="cs-CZ" sz="2000" b="1" dirty="0" smtClean="0"/>
              <a:t>) Typ S, Typ R</a:t>
            </a:r>
            <a:r>
              <a:rPr lang="cs-CZ" sz="2000" dirty="0" smtClean="0"/>
              <a:t>: teplotní rozsah 0 až             1 300°C, nízký koeficient teplotního napětí, velmi přesný a reprodukovatelný, odolný proti oxidaci a korozi také při vyšších teplotách.</a:t>
            </a:r>
          </a:p>
          <a:p>
            <a:pPr algn="just"/>
            <a:endParaRPr lang="cs-CZ" sz="2000" dirty="0" smtClean="0"/>
          </a:p>
          <a:p>
            <a:pPr algn="just"/>
            <a:r>
              <a:rPr lang="cs-CZ" sz="2000" b="1" dirty="0" smtClean="0"/>
              <a:t>Nikl-Chrom-Nikl (</a:t>
            </a:r>
            <a:r>
              <a:rPr lang="cs-CZ" sz="2000" b="1" dirty="0" err="1" smtClean="0"/>
              <a:t>NiCr</a:t>
            </a:r>
            <a:r>
              <a:rPr lang="cs-CZ" sz="2000" b="1" dirty="0" smtClean="0"/>
              <a:t>-Ni) Typ K</a:t>
            </a:r>
            <a:r>
              <a:rPr lang="cs-CZ" sz="2000" dirty="0" smtClean="0"/>
              <a:t>: teplotní rozsah -50 až 1 000°C, nízký koeficient teplotního napětí, relativně přesný a odolný, dostatečná linearita křivky napětí, od 600°C zokujení oxidací.</a:t>
            </a:r>
          </a:p>
          <a:p>
            <a:pPr algn="just"/>
            <a:endParaRPr lang="cs-CZ" sz="2000" dirty="0" smtClean="0"/>
          </a:p>
          <a:p>
            <a:pPr algn="just"/>
            <a:r>
              <a:rPr lang="cs-CZ" sz="2000" b="1" dirty="0" smtClean="0"/>
              <a:t>Železo-Měď-Nikl (</a:t>
            </a:r>
            <a:r>
              <a:rPr lang="cs-CZ" sz="2000" b="1" dirty="0" err="1" smtClean="0"/>
              <a:t>Fe-CuNi</a:t>
            </a:r>
            <a:r>
              <a:rPr lang="cs-CZ" sz="2000" b="1" dirty="0" smtClean="0"/>
              <a:t>) Typ J</a:t>
            </a:r>
            <a:r>
              <a:rPr lang="cs-CZ" sz="2000" dirty="0" smtClean="0"/>
              <a:t>: teplotní rozsah -200 až 700°C, vysoký koeficient teplotního napětí, bez stálosti termoelektrických vlastností v čase, železo je silně náchylné ke korozi.</a:t>
            </a:r>
          </a:p>
        </p:txBody>
      </p:sp>
    </p:spTree>
    <p:extLst>
      <p:ext uri="{BB962C8B-B14F-4D97-AF65-F5344CB8AC3E}">
        <p14:creationId xmlns:p14="http://schemas.microsoft.com/office/powerpoint/2010/main" val="1143765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18</a:t>
            </a:fld>
            <a:endParaRPr lang="cs-CZ" dirty="0"/>
          </a:p>
        </p:txBody>
      </p:sp>
      <p:sp>
        <p:nvSpPr>
          <p:cNvPr id="5" name="Obdélník 11"/>
          <p:cNvSpPr>
            <a:spLocks noChangeArrowheads="1"/>
          </p:cNvSpPr>
          <p:nvPr/>
        </p:nvSpPr>
        <p:spPr bwMode="auto">
          <a:xfrm>
            <a:off x="467544" y="620688"/>
            <a:ext cx="7776864" cy="461665"/>
          </a:xfrm>
          <a:prstGeom prst="rect">
            <a:avLst/>
          </a:prstGeom>
          <a:noFill/>
          <a:ln w="9525">
            <a:noFill/>
            <a:miter lim="800000"/>
            <a:headEnd/>
            <a:tailEnd/>
          </a:ln>
        </p:spPr>
        <p:txBody>
          <a:bodyPr wrap="square">
            <a:spAutoFit/>
          </a:bodyPr>
          <a:lstStyle/>
          <a:p>
            <a:r>
              <a:rPr lang="cs-CZ" sz="2400" b="1" dirty="0"/>
              <a:t>Kontaktní senzory </a:t>
            </a:r>
            <a:r>
              <a:rPr lang="cs-CZ" sz="2400" b="1" dirty="0" smtClean="0"/>
              <a:t>teploty – termoelektrické teploměry</a:t>
            </a:r>
            <a:endParaRPr lang="cs-CZ" sz="2400" b="1" dirty="0"/>
          </a:p>
        </p:txBody>
      </p:sp>
      <p:sp>
        <p:nvSpPr>
          <p:cNvPr id="6" name="Obdélník 11"/>
          <p:cNvSpPr>
            <a:spLocks noChangeArrowheads="1"/>
          </p:cNvSpPr>
          <p:nvPr/>
        </p:nvSpPr>
        <p:spPr bwMode="auto">
          <a:xfrm>
            <a:off x="467544" y="1196752"/>
            <a:ext cx="8136136" cy="4708981"/>
          </a:xfrm>
          <a:prstGeom prst="rect">
            <a:avLst/>
          </a:prstGeom>
          <a:noFill/>
          <a:ln w="9525">
            <a:noFill/>
            <a:miter lim="800000"/>
            <a:headEnd/>
            <a:tailEnd/>
          </a:ln>
        </p:spPr>
        <p:txBody>
          <a:bodyPr wrap="square">
            <a:spAutoFit/>
          </a:bodyPr>
          <a:lstStyle/>
          <a:p>
            <a:r>
              <a:rPr lang="cs-CZ" sz="2000" b="1" dirty="0" smtClean="0"/>
              <a:t>Výhody </a:t>
            </a:r>
            <a:r>
              <a:rPr lang="cs-CZ" sz="2000" dirty="0" smtClean="0"/>
              <a:t>použití termoelektrických teploměrů: </a:t>
            </a:r>
          </a:p>
          <a:p>
            <a:pPr marL="352425" indent="-352425">
              <a:buFont typeface="Arial" pitchFamily="34" charset="0"/>
              <a:buChar char="•"/>
            </a:pPr>
            <a:r>
              <a:rPr lang="cs-CZ" sz="2000" dirty="0" smtClean="0"/>
              <a:t>schopné měřit teplotu v širokém rozsahu,</a:t>
            </a:r>
          </a:p>
          <a:p>
            <a:pPr marL="352425" indent="-352425">
              <a:buFont typeface="Arial" pitchFamily="34" charset="0"/>
              <a:buChar char="•"/>
            </a:pPr>
            <a:r>
              <a:rPr lang="cs-CZ" sz="2000" dirty="0" smtClean="0"/>
              <a:t>velmi malé rozměry,</a:t>
            </a:r>
          </a:p>
          <a:p>
            <a:pPr marL="352425" indent="-352425">
              <a:buFont typeface="Arial" pitchFamily="34" charset="0"/>
              <a:buChar char="•"/>
            </a:pPr>
            <a:r>
              <a:rPr lang="cs-CZ" sz="2000" dirty="0" smtClean="0"/>
              <a:t>rychlá odezva,</a:t>
            </a:r>
          </a:p>
          <a:p>
            <a:pPr marL="352425" indent="-352425">
              <a:buFont typeface="Arial" pitchFamily="34" charset="0"/>
              <a:buChar char="•"/>
            </a:pPr>
            <a:r>
              <a:rPr lang="cs-CZ" sz="2000" dirty="0" smtClean="0"/>
              <a:t>malá hmotnost,</a:t>
            </a:r>
          </a:p>
          <a:p>
            <a:pPr marL="352425" indent="-352425">
              <a:buFont typeface="Arial" pitchFamily="34" charset="0"/>
              <a:buChar char="•"/>
            </a:pPr>
            <a:r>
              <a:rPr lang="cs-CZ" sz="2000" dirty="0" smtClean="0"/>
              <a:t>ohebnost (u plášťových termočlánků),</a:t>
            </a:r>
          </a:p>
          <a:p>
            <a:pPr marL="352425" indent="-352425">
              <a:buFont typeface="Arial" pitchFamily="34" charset="0"/>
              <a:buChar char="•"/>
            </a:pPr>
            <a:r>
              <a:rPr lang="cs-CZ" sz="2000" dirty="0" smtClean="0"/>
              <a:t>mechanická odolnost (drsné pracovní podmínky, rázy, otřesy, vibrace).</a:t>
            </a:r>
          </a:p>
          <a:p>
            <a:pPr marL="352425" indent="-352425">
              <a:buFont typeface="Arial" pitchFamily="34" charset="0"/>
              <a:buChar char="•"/>
            </a:pPr>
            <a:endParaRPr lang="cs-CZ" sz="2000" dirty="0" smtClean="0"/>
          </a:p>
          <a:p>
            <a:r>
              <a:rPr lang="cs-CZ" sz="2000" b="1" dirty="0" smtClean="0"/>
              <a:t>Nevýhody </a:t>
            </a:r>
            <a:r>
              <a:rPr lang="cs-CZ" sz="2000" dirty="0" smtClean="0"/>
              <a:t>použití termoelektrických teploměrů: </a:t>
            </a:r>
          </a:p>
          <a:p>
            <a:pPr marL="352425" indent="-352425">
              <a:buFont typeface="Arial" pitchFamily="34" charset="0"/>
              <a:buChar char="•"/>
            </a:pPr>
            <a:r>
              <a:rPr lang="cs-CZ" sz="2000" dirty="0" smtClean="0"/>
              <a:t>nelineární převodní charakteristika,</a:t>
            </a:r>
          </a:p>
          <a:p>
            <a:pPr marL="352425" indent="-352425">
              <a:buFont typeface="Arial" pitchFamily="34" charset="0"/>
              <a:buChar char="•"/>
            </a:pPr>
            <a:r>
              <a:rPr lang="cs-CZ" sz="2000" dirty="0" smtClean="0"/>
              <a:t>velké výrobní tolerance (odchylky, nejistoty),</a:t>
            </a:r>
          </a:p>
          <a:p>
            <a:pPr marL="352425" indent="-352425">
              <a:buFont typeface="Arial" pitchFamily="34" charset="0"/>
              <a:buChar char="•"/>
            </a:pPr>
            <a:r>
              <a:rPr lang="cs-CZ" sz="2000" dirty="0" smtClean="0"/>
              <a:t>ovlivňování přesnosti změnami přechodových odporů,</a:t>
            </a:r>
          </a:p>
          <a:p>
            <a:pPr marL="352425" indent="-352425">
              <a:buFont typeface="Arial" pitchFamily="34" charset="0"/>
              <a:buChar char="•"/>
            </a:pPr>
            <a:r>
              <a:rPr lang="cs-CZ" sz="2000" dirty="0" smtClean="0"/>
              <a:t>potřeba kvalifikované obsluhy,</a:t>
            </a:r>
          </a:p>
          <a:p>
            <a:pPr marL="352425" indent="-352425">
              <a:buFont typeface="Arial" pitchFamily="34" charset="0"/>
              <a:buChar char="•"/>
            </a:pPr>
            <a:r>
              <a:rPr lang="cs-CZ" sz="2000" dirty="0" smtClean="0"/>
              <a:t>obtížné měřit na pohybujících se objektech. </a:t>
            </a:r>
          </a:p>
          <a:p>
            <a:pPr>
              <a:buNone/>
            </a:pPr>
            <a:endParaRPr lang="cs-CZ" sz="2000" dirty="0" smtClean="0"/>
          </a:p>
        </p:txBody>
      </p:sp>
      <p:pic>
        <p:nvPicPr>
          <p:cNvPr id="7" name="Obrázek 6"/>
          <p:cNvPicPr>
            <a:picLocks noChangeAspect="1"/>
          </p:cNvPicPr>
          <p:nvPr/>
        </p:nvPicPr>
        <p:blipFill rotWithShape="1">
          <a:blip r:embed="rId2">
            <a:extLst>
              <a:ext uri="{28A0092B-C50C-407E-A947-70E740481C1C}">
                <a14:useLocalDpi xmlns:a14="http://schemas.microsoft.com/office/drawing/2010/main" val="0"/>
              </a:ext>
            </a:extLst>
          </a:blip>
          <a:srcRect l="3770" r="19732"/>
          <a:stretch/>
        </p:blipFill>
        <p:spPr>
          <a:xfrm rot="5400000">
            <a:off x="6123607" y="811380"/>
            <a:ext cx="1906936" cy="2512722"/>
          </a:xfrm>
          <a:prstGeom prst="rect">
            <a:avLst/>
          </a:prstGeom>
        </p:spPr>
      </p:pic>
      <p:pic>
        <p:nvPicPr>
          <p:cNvPr id="10" name="Obrázek 9"/>
          <p:cNvPicPr>
            <a:picLocks noChangeAspect="1"/>
          </p:cNvPicPr>
          <p:nvPr/>
        </p:nvPicPr>
        <p:blipFill rotWithShape="1">
          <a:blip r:embed="rId3">
            <a:extLst>
              <a:ext uri="{28A0092B-C50C-407E-A947-70E740481C1C}">
                <a14:useLocalDpi xmlns:a14="http://schemas.microsoft.com/office/drawing/2010/main" val="0"/>
              </a:ext>
            </a:extLst>
          </a:blip>
          <a:srcRect l="12570" t="7935" r="10330" b="9324"/>
          <a:stretch/>
        </p:blipFill>
        <p:spPr>
          <a:xfrm>
            <a:off x="5832553" y="3370560"/>
            <a:ext cx="2952328" cy="3168352"/>
          </a:xfrm>
          <a:prstGeom prst="rect">
            <a:avLst/>
          </a:prstGeom>
        </p:spPr>
      </p:pic>
    </p:spTree>
    <p:extLst>
      <p:ext uri="{BB962C8B-B14F-4D97-AF65-F5344CB8AC3E}">
        <p14:creationId xmlns:p14="http://schemas.microsoft.com/office/powerpoint/2010/main" val="1763940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19</a:t>
            </a:fld>
            <a:endParaRPr lang="cs-CZ" dirty="0"/>
          </a:p>
        </p:txBody>
      </p:sp>
      <p:sp>
        <p:nvSpPr>
          <p:cNvPr id="5" name="Obdélník 11"/>
          <p:cNvSpPr>
            <a:spLocks noChangeArrowheads="1"/>
          </p:cNvSpPr>
          <p:nvPr/>
        </p:nvSpPr>
        <p:spPr bwMode="auto">
          <a:xfrm>
            <a:off x="467544" y="620688"/>
            <a:ext cx="7776864" cy="461665"/>
          </a:xfrm>
          <a:prstGeom prst="rect">
            <a:avLst/>
          </a:prstGeom>
          <a:noFill/>
          <a:ln w="9525">
            <a:noFill/>
            <a:miter lim="800000"/>
            <a:headEnd/>
            <a:tailEnd/>
          </a:ln>
        </p:spPr>
        <p:txBody>
          <a:bodyPr wrap="square">
            <a:spAutoFit/>
          </a:bodyPr>
          <a:lstStyle/>
          <a:p>
            <a:r>
              <a:rPr lang="cs-CZ" sz="2400" b="1" dirty="0" smtClean="0"/>
              <a:t>Bezkontaktní </a:t>
            </a:r>
            <a:r>
              <a:rPr lang="cs-CZ" sz="2400" b="1" dirty="0"/>
              <a:t>senzory </a:t>
            </a:r>
            <a:r>
              <a:rPr lang="cs-CZ" sz="2400" b="1" dirty="0" smtClean="0"/>
              <a:t>teploty</a:t>
            </a:r>
            <a:endParaRPr lang="cs-CZ" sz="2400" b="1" dirty="0"/>
          </a:p>
        </p:txBody>
      </p:sp>
      <p:sp>
        <p:nvSpPr>
          <p:cNvPr id="8" name="Obdélník 11"/>
          <p:cNvSpPr>
            <a:spLocks noChangeArrowheads="1"/>
          </p:cNvSpPr>
          <p:nvPr/>
        </p:nvSpPr>
        <p:spPr bwMode="auto">
          <a:xfrm>
            <a:off x="467544" y="1124744"/>
            <a:ext cx="8136136" cy="5386090"/>
          </a:xfrm>
          <a:prstGeom prst="rect">
            <a:avLst/>
          </a:prstGeom>
          <a:noFill/>
          <a:ln w="9525">
            <a:noFill/>
            <a:miter lim="800000"/>
            <a:headEnd/>
            <a:tailEnd/>
          </a:ln>
        </p:spPr>
        <p:txBody>
          <a:bodyPr wrap="square">
            <a:spAutoFit/>
          </a:bodyPr>
          <a:lstStyle/>
          <a:p>
            <a:r>
              <a:rPr lang="cs-CZ" sz="2000" dirty="0" smtClean="0"/>
              <a:t>Při měření je nutno znát</a:t>
            </a:r>
            <a:r>
              <a:rPr lang="cs-CZ" sz="2000" b="1" dirty="0" smtClean="0"/>
              <a:t> co </a:t>
            </a:r>
            <a:r>
              <a:rPr lang="cs-CZ" sz="2000" dirty="0" smtClean="0"/>
              <a:t>a </a:t>
            </a:r>
            <a:r>
              <a:rPr lang="cs-CZ" sz="2000" b="1" dirty="0" smtClean="0"/>
              <a:t>jak</a:t>
            </a:r>
            <a:r>
              <a:rPr lang="cs-CZ" sz="2000" dirty="0" smtClean="0"/>
              <a:t> měříme. Mají mnohem vyšší nároky na znalosti při </a:t>
            </a:r>
            <a:r>
              <a:rPr lang="cs-CZ" sz="2000" b="1" dirty="0" smtClean="0"/>
              <a:t>nastavení snímače, kalibraci a interpretaci</a:t>
            </a:r>
            <a:r>
              <a:rPr lang="cs-CZ" sz="2000" dirty="0" smtClean="0"/>
              <a:t> výsledků.</a:t>
            </a:r>
          </a:p>
          <a:p>
            <a:endParaRPr lang="cs-CZ" sz="600" dirty="0" smtClean="0"/>
          </a:p>
          <a:p>
            <a:r>
              <a:rPr lang="cs-CZ" sz="2000" dirty="0" smtClean="0"/>
              <a:t>Pro bezkontaktní detekci teploty jsou používány senzory dvou provedení - </a:t>
            </a:r>
            <a:r>
              <a:rPr lang="cs-CZ" sz="2000" b="1" dirty="0" smtClean="0"/>
              <a:t>tepelné</a:t>
            </a:r>
            <a:r>
              <a:rPr lang="cs-CZ" sz="2000" dirty="0" smtClean="0"/>
              <a:t> nebo </a:t>
            </a:r>
            <a:r>
              <a:rPr lang="cs-CZ" sz="2000" b="1" dirty="0" smtClean="0"/>
              <a:t>kvantové</a:t>
            </a:r>
            <a:r>
              <a:rPr lang="cs-CZ" sz="2000" dirty="0" smtClean="0"/>
              <a:t>.</a:t>
            </a:r>
          </a:p>
          <a:p>
            <a:endParaRPr lang="cs-CZ" sz="600" dirty="0" smtClean="0"/>
          </a:p>
          <a:p>
            <a:r>
              <a:rPr lang="cs-CZ" sz="2000" dirty="0" smtClean="0"/>
              <a:t>Provedení snímače:</a:t>
            </a:r>
          </a:p>
          <a:p>
            <a:pPr marL="352425" indent="-352425">
              <a:buFont typeface="Arial" pitchFamily="34" charset="0"/>
              <a:buChar char="•"/>
            </a:pPr>
            <a:r>
              <a:rPr lang="cs-CZ" sz="2000" dirty="0" smtClean="0"/>
              <a:t>bodové (pyrometry),</a:t>
            </a:r>
          </a:p>
          <a:p>
            <a:pPr marL="352425" indent="-352425">
              <a:buFont typeface="Arial" pitchFamily="34" charset="0"/>
              <a:buChar char="•"/>
            </a:pPr>
            <a:r>
              <a:rPr lang="cs-CZ" sz="2000" dirty="0" smtClean="0"/>
              <a:t>řadové (snímání teplotních polí, termografie), </a:t>
            </a:r>
          </a:p>
          <a:p>
            <a:pPr marL="352425" indent="-352425">
              <a:buFont typeface="Arial" pitchFamily="34" charset="0"/>
              <a:buChar char="•"/>
            </a:pPr>
            <a:r>
              <a:rPr lang="cs-CZ" sz="2000" dirty="0" smtClean="0"/>
              <a:t>plošné (snímání teplotních polí, termografie).</a:t>
            </a:r>
          </a:p>
          <a:p>
            <a:pPr marL="352425" indent="-352425">
              <a:buFont typeface="Arial" pitchFamily="34" charset="0"/>
              <a:buChar char="•"/>
            </a:pPr>
            <a:endParaRPr lang="cs-CZ" sz="600" dirty="0"/>
          </a:p>
          <a:p>
            <a:r>
              <a:rPr lang="cs-CZ" sz="2000" b="1" dirty="0" smtClean="0"/>
              <a:t>Výhody</a:t>
            </a:r>
            <a:r>
              <a:rPr lang="cs-CZ" sz="2000" dirty="0" smtClean="0"/>
              <a:t>: zanedbatelný </a:t>
            </a:r>
            <a:r>
              <a:rPr lang="cs-CZ" sz="2000" dirty="0"/>
              <a:t>vliv měřícího zařízení na měřený </a:t>
            </a:r>
            <a:r>
              <a:rPr lang="cs-CZ" sz="2000" dirty="0" smtClean="0"/>
              <a:t>objekt, možnost </a:t>
            </a:r>
            <a:r>
              <a:rPr lang="cs-CZ" sz="2000" dirty="0"/>
              <a:t>měření teploty na rotujících nebo pohybujících se </a:t>
            </a:r>
            <a:r>
              <a:rPr lang="cs-CZ" sz="2000" dirty="0" smtClean="0"/>
              <a:t>objektech, měření </a:t>
            </a:r>
            <a:r>
              <a:rPr lang="cs-CZ" sz="2000" dirty="0"/>
              <a:t>teploty z bezpečné </a:t>
            </a:r>
            <a:r>
              <a:rPr lang="cs-CZ" sz="2000" dirty="0" smtClean="0"/>
              <a:t>vzdálenosti, možnost </a:t>
            </a:r>
            <a:r>
              <a:rPr lang="cs-CZ" sz="2000" dirty="0"/>
              <a:t>měření rychlých </a:t>
            </a:r>
            <a:r>
              <a:rPr lang="cs-CZ" sz="2000" dirty="0" smtClean="0"/>
              <a:t>změn, u </a:t>
            </a:r>
            <a:r>
              <a:rPr lang="cs-CZ" sz="2000" dirty="0"/>
              <a:t>termografie lze měřit a počítačově vyhodnocovat celá teplotní pole. </a:t>
            </a:r>
          </a:p>
          <a:p>
            <a:pPr marL="352425" indent="-352425"/>
            <a:endParaRPr lang="cs-CZ" sz="600" dirty="0"/>
          </a:p>
          <a:p>
            <a:r>
              <a:rPr lang="cs-CZ" sz="2000" b="1" dirty="0"/>
              <a:t>Nevýhody</a:t>
            </a:r>
            <a:r>
              <a:rPr lang="cs-CZ" sz="2000" dirty="0"/>
              <a:t> </a:t>
            </a:r>
            <a:r>
              <a:rPr lang="cs-CZ" sz="2000" dirty="0" smtClean="0"/>
              <a:t>jsou především v </a:t>
            </a:r>
            <a:r>
              <a:rPr lang="cs-CZ" sz="2000" b="1" dirty="0" smtClean="0"/>
              <a:t>nejistotě</a:t>
            </a:r>
            <a:r>
              <a:rPr lang="cs-CZ" sz="2000" dirty="0" smtClean="0"/>
              <a:t> </a:t>
            </a:r>
            <a:r>
              <a:rPr lang="cs-CZ" sz="2000" dirty="0"/>
              <a:t>měření </a:t>
            </a:r>
            <a:r>
              <a:rPr lang="cs-CZ" sz="2000" b="1" dirty="0" smtClean="0"/>
              <a:t>způsobené</a:t>
            </a:r>
            <a:r>
              <a:rPr lang="cs-CZ" sz="2000" dirty="0" smtClean="0"/>
              <a:t>: neznalostí </a:t>
            </a:r>
            <a:r>
              <a:rPr lang="cs-CZ" sz="2000" dirty="0"/>
              <a:t>správné hodnoty emisivity povrchu </a:t>
            </a:r>
            <a:r>
              <a:rPr lang="cs-CZ" sz="2000" dirty="0" smtClean="0"/>
              <a:t>tělesa, neznalostí </a:t>
            </a:r>
            <a:r>
              <a:rPr lang="cs-CZ" sz="2000" dirty="0"/>
              <a:t>správné hodnoty propustnosti prostředí mezi čidlem a </a:t>
            </a:r>
            <a:r>
              <a:rPr lang="cs-CZ" sz="2000" dirty="0" smtClean="0"/>
              <a:t>objektem, nepřesnou </a:t>
            </a:r>
            <a:r>
              <a:rPr lang="cs-CZ" sz="2000" dirty="0"/>
              <a:t>korekcí </a:t>
            </a:r>
            <a:r>
              <a:rPr lang="cs-CZ" sz="2000" dirty="0" smtClean="0"/>
              <a:t>parazitního odraženého </a:t>
            </a:r>
            <a:r>
              <a:rPr lang="cs-CZ" sz="2000" dirty="0"/>
              <a:t>záření z okolního prostředí na měřený objekt</a:t>
            </a:r>
            <a:r>
              <a:rPr lang="cs-CZ" sz="2000" dirty="0" smtClean="0"/>
              <a:t>.</a:t>
            </a:r>
          </a:p>
        </p:txBody>
      </p:sp>
    </p:spTree>
    <p:extLst>
      <p:ext uri="{BB962C8B-B14F-4D97-AF65-F5344CB8AC3E}">
        <p14:creationId xmlns:p14="http://schemas.microsoft.com/office/powerpoint/2010/main" val="3687343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2</a:t>
            </a:fld>
            <a:endParaRPr lang="cs-CZ" dirty="0"/>
          </a:p>
        </p:txBody>
      </p:sp>
      <p:sp>
        <p:nvSpPr>
          <p:cNvPr id="5" name="Obdélník 11"/>
          <p:cNvSpPr>
            <a:spLocks noChangeArrowheads="1"/>
          </p:cNvSpPr>
          <p:nvPr/>
        </p:nvSpPr>
        <p:spPr bwMode="auto">
          <a:xfrm>
            <a:off x="467544" y="620688"/>
            <a:ext cx="8064500" cy="461665"/>
          </a:xfrm>
          <a:prstGeom prst="rect">
            <a:avLst/>
          </a:prstGeom>
          <a:noFill/>
          <a:ln w="9525">
            <a:noFill/>
            <a:miter lim="800000"/>
            <a:headEnd/>
            <a:tailEnd/>
          </a:ln>
        </p:spPr>
        <p:txBody>
          <a:bodyPr>
            <a:spAutoFit/>
          </a:bodyPr>
          <a:lstStyle/>
          <a:p>
            <a:r>
              <a:rPr lang="cs-CZ" sz="2400" b="1" dirty="0" smtClean="0"/>
              <a:t>Senzory náklonu</a:t>
            </a:r>
            <a:endParaRPr lang="cs-CZ" sz="2400" b="1" dirty="0"/>
          </a:p>
        </p:txBody>
      </p:sp>
      <p:sp>
        <p:nvSpPr>
          <p:cNvPr id="6" name="Obdélník 11"/>
          <p:cNvSpPr>
            <a:spLocks noChangeArrowheads="1"/>
          </p:cNvSpPr>
          <p:nvPr/>
        </p:nvSpPr>
        <p:spPr bwMode="auto">
          <a:xfrm>
            <a:off x="467544" y="1108795"/>
            <a:ext cx="8136136" cy="2369880"/>
          </a:xfrm>
          <a:prstGeom prst="rect">
            <a:avLst/>
          </a:prstGeom>
          <a:noFill/>
          <a:ln w="9525">
            <a:noFill/>
            <a:miter lim="800000"/>
            <a:headEnd/>
            <a:tailEnd/>
          </a:ln>
        </p:spPr>
        <p:txBody>
          <a:bodyPr wrap="square">
            <a:spAutoFit/>
          </a:bodyPr>
          <a:lstStyle/>
          <a:p>
            <a:pPr algn="just"/>
            <a:r>
              <a:rPr lang="cs-CZ" sz="2000" b="1" dirty="0" smtClean="0">
                <a:cs typeface="Calibri" panose="020F0502020204030204" pitchFamily="34" charset="0"/>
              </a:rPr>
              <a:t>Inklinometry reagují na náklon</a:t>
            </a:r>
            <a:r>
              <a:rPr lang="cs-CZ" sz="2000" dirty="0" smtClean="0">
                <a:cs typeface="Calibri" panose="020F0502020204030204" pitchFamily="34" charset="0"/>
              </a:rPr>
              <a:t>, přičemž se využívá řada principů.</a:t>
            </a:r>
          </a:p>
          <a:p>
            <a:pPr algn="just"/>
            <a:endParaRPr lang="cs-CZ" sz="800" dirty="0" smtClean="0">
              <a:cs typeface="Calibri" panose="020F0502020204030204" pitchFamily="34" charset="0"/>
            </a:endParaRPr>
          </a:p>
          <a:p>
            <a:pPr marL="352425" indent="-352425" algn="just">
              <a:spcAft>
                <a:spcPts val="600"/>
              </a:spcAft>
              <a:buFont typeface="Arial" pitchFamily="34" charset="0"/>
              <a:buChar char="•"/>
            </a:pPr>
            <a:r>
              <a:rPr lang="cs-CZ" sz="2000" dirty="0" smtClean="0">
                <a:cs typeface="Calibri" panose="020F0502020204030204" pitchFamily="34" charset="0"/>
              </a:rPr>
              <a:t>Princip </a:t>
            </a:r>
            <a:r>
              <a:rPr lang="cs-CZ" sz="2000" b="1" dirty="0" smtClean="0">
                <a:cs typeface="Calibri" panose="020F0502020204030204" pitchFamily="34" charset="0"/>
              </a:rPr>
              <a:t>fluidních článků</a:t>
            </a:r>
            <a:r>
              <a:rPr lang="cs-CZ" sz="2000" dirty="0" smtClean="0">
                <a:cs typeface="Calibri" panose="020F0502020204030204" pitchFamily="34" charset="0"/>
              </a:rPr>
              <a:t> – kapalinový snímač je z velké části naplněný </a:t>
            </a:r>
            <a:r>
              <a:rPr lang="cs-CZ" sz="2000" b="1" dirty="0" smtClean="0">
                <a:cs typeface="Calibri" panose="020F0502020204030204" pitchFamily="34" charset="0"/>
              </a:rPr>
              <a:t>elektrolytem</a:t>
            </a:r>
            <a:r>
              <a:rPr lang="cs-CZ" sz="2000" dirty="0" smtClean="0">
                <a:cs typeface="Calibri" panose="020F0502020204030204" pitchFamily="34" charset="0"/>
              </a:rPr>
              <a:t> a na jeho stěnách jsou </a:t>
            </a:r>
            <a:r>
              <a:rPr lang="cs-CZ" sz="2000" b="1" dirty="0" smtClean="0">
                <a:cs typeface="Calibri" panose="020F0502020204030204" pitchFamily="34" charset="0"/>
              </a:rPr>
              <a:t>elektrody</a:t>
            </a:r>
            <a:r>
              <a:rPr lang="cs-CZ" sz="2000" dirty="0" smtClean="0">
                <a:cs typeface="Calibri" panose="020F0502020204030204" pitchFamily="34" charset="0"/>
              </a:rPr>
              <a:t>. V okamžiku, kdy se těleso a tedy i snímač nakloní, </a:t>
            </a:r>
            <a:r>
              <a:rPr lang="cs-CZ" sz="2000" b="1" dirty="0" smtClean="0">
                <a:cs typeface="Calibri" panose="020F0502020204030204" pitchFamily="34" charset="0"/>
              </a:rPr>
              <a:t>změní se výška hladiny elektrolytu </a:t>
            </a:r>
            <a:r>
              <a:rPr lang="cs-CZ" sz="2000" dirty="0" smtClean="0">
                <a:cs typeface="Calibri" panose="020F0502020204030204" pitchFamily="34" charset="0"/>
              </a:rPr>
              <a:t>nad elektrodami a tím pádem se zvýší či sníží vodivost mezi elektrodami. Na základě toho pak snímač dokáže vyhodnotit, jak veliký je sklon – a to s velikou přesností.</a:t>
            </a:r>
          </a:p>
        </p:txBody>
      </p:sp>
      <p:pic>
        <p:nvPicPr>
          <p:cNvPr id="2" name="Obrázek 1"/>
          <p:cNvPicPr>
            <a:picLocks noChangeAspect="1"/>
          </p:cNvPicPr>
          <p:nvPr/>
        </p:nvPicPr>
        <p:blipFill>
          <a:blip r:embed="rId2"/>
          <a:stretch>
            <a:fillRect/>
          </a:stretch>
        </p:blipFill>
        <p:spPr>
          <a:xfrm>
            <a:off x="4788024" y="3284984"/>
            <a:ext cx="3957439" cy="2223969"/>
          </a:xfrm>
          <a:prstGeom prst="rect">
            <a:avLst/>
          </a:prstGeom>
        </p:spPr>
      </p:pic>
      <p:sp>
        <p:nvSpPr>
          <p:cNvPr id="7" name="Obdélník 6"/>
          <p:cNvSpPr/>
          <p:nvPr/>
        </p:nvSpPr>
        <p:spPr>
          <a:xfrm>
            <a:off x="467544" y="3478675"/>
            <a:ext cx="4178697" cy="2308324"/>
          </a:xfrm>
          <a:prstGeom prst="rect">
            <a:avLst/>
          </a:prstGeom>
        </p:spPr>
        <p:txBody>
          <a:bodyPr wrap="square">
            <a:spAutoFit/>
          </a:bodyPr>
          <a:lstStyle/>
          <a:p>
            <a:pPr marL="352425" indent="-352425" algn="just">
              <a:buFont typeface="Arial" pitchFamily="34" charset="0"/>
              <a:buChar char="•"/>
            </a:pPr>
            <a:r>
              <a:rPr lang="cs-CZ" dirty="0">
                <a:cs typeface="Calibri" panose="020F0502020204030204" pitchFamily="34" charset="0"/>
              </a:rPr>
              <a:t>Princip </a:t>
            </a:r>
            <a:r>
              <a:rPr lang="cs-CZ" b="1" dirty="0">
                <a:cs typeface="Calibri" panose="020F0502020204030204" pitchFamily="34" charset="0"/>
              </a:rPr>
              <a:t>magnetického kyvadla </a:t>
            </a:r>
            <a:r>
              <a:rPr lang="cs-CZ" dirty="0">
                <a:cs typeface="Calibri" panose="020F0502020204030204" pitchFamily="34" charset="0"/>
              </a:rPr>
              <a:t>– vychýlení je uvnitř snímáno dvěma </a:t>
            </a:r>
            <a:r>
              <a:rPr lang="cs-CZ" b="1" dirty="0">
                <a:cs typeface="Calibri" panose="020F0502020204030204" pitchFamily="34" charset="0"/>
              </a:rPr>
              <a:t>Hallovými senzory magnetického pole </a:t>
            </a:r>
            <a:r>
              <a:rPr lang="cs-CZ" dirty="0">
                <a:cs typeface="Calibri" panose="020F0502020204030204" pitchFamily="34" charset="0"/>
              </a:rPr>
              <a:t>(každý pro jednu polaritu náklonu). Přesněji řešeno kyvadlo je zde realizováno jako miniaturní </a:t>
            </a:r>
            <a:r>
              <a:rPr lang="cs-CZ" b="1" dirty="0">
                <a:cs typeface="Calibri" panose="020F0502020204030204" pitchFamily="34" charset="0"/>
              </a:rPr>
              <a:t>drážka ve tvaru „V“, </a:t>
            </a:r>
            <a:r>
              <a:rPr lang="cs-CZ" dirty="0">
                <a:cs typeface="Calibri" panose="020F0502020204030204" pitchFamily="34" charset="0"/>
              </a:rPr>
              <a:t>ve které se pohybuje </a:t>
            </a:r>
            <a:r>
              <a:rPr lang="cs-CZ" b="1" dirty="0">
                <a:cs typeface="Calibri" panose="020F0502020204030204" pitchFamily="34" charset="0"/>
              </a:rPr>
              <a:t>kulička z magnetického materiálu</a:t>
            </a:r>
            <a:r>
              <a:rPr lang="cs-CZ" dirty="0">
                <a:cs typeface="Calibri" panose="020F0502020204030204" pitchFamily="34" charset="0"/>
              </a:rPr>
              <a:t>.</a:t>
            </a:r>
          </a:p>
        </p:txBody>
      </p:sp>
      <p:sp>
        <p:nvSpPr>
          <p:cNvPr id="9" name="TextovéPole 8"/>
          <p:cNvSpPr txBox="1"/>
          <p:nvPr/>
        </p:nvSpPr>
        <p:spPr>
          <a:xfrm>
            <a:off x="6764386" y="5085184"/>
            <a:ext cx="1944216" cy="307777"/>
          </a:xfrm>
          <a:prstGeom prst="rect">
            <a:avLst/>
          </a:prstGeom>
          <a:noFill/>
        </p:spPr>
        <p:txBody>
          <a:bodyPr wrap="square" rtlCol="0">
            <a:spAutoFit/>
          </a:bodyPr>
          <a:lstStyle/>
          <a:p>
            <a:r>
              <a:rPr lang="cs-CZ" sz="1400" i="1" dirty="0" smtClean="0"/>
              <a:t>Zdroj: www.sick.com</a:t>
            </a:r>
            <a:endParaRPr lang="cs-CZ" sz="1400" i="1" dirty="0"/>
          </a:p>
        </p:txBody>
      </p:sp>
    </p:spTree>
    <p:extLst>
      <p:ext uri="{BB962C8B-B14F-4D97-AF65-F5344CB8AC3E}">
        <p14:creationId xmlns:p14="http://schemas.microsoft.com/office/powerpoint/2010/main" val="1282002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20</a:t>
            </a:fld>
            <a:endParaRPr lang="cs-CZ" dirty="0"/>
          </a:p>
        </p:txBody>
      </p:sp>
      <p:sp>
        <p:nvSpPr>
          <p:cNvPr id="5" name="Obdélník 11"/>
          <p:cNvSpPr>
            <a:spLocks noChangeArrowheads="1"/>
          </p:cNvSpPr>
          <p:nvPr/>
        </p:nvSpPr>
        <p:spPr bwMode="auto">
          <a:xfrm>
            <a:off x="467544" y="620688"/>
            <a:ext cx="7776864" cy="461665"/>
          </a:xfrm>
          <a:prstGeom prst="rect">
            <a:avLst/>
          </a:prstGeom>
          <a:noFill/>
          <a:ln w="9525">
            <a:noFill/>
            <a:miter lim="800000"/>
            <a:headEnd/>
            <a:tailEnd/>
          </a:ln>
        </p:spPr>
        <p:txBody>
          <a:bodyPr wrap="square">
            <a:spAutoFit/>
          </a:bodyPr>
          <a:lstStyle/>
          <a:p>
            <a:r>
              <a:rPr lang="cs-CZ" sz="2400" b="1" dirty="0" smtClean="0"/>
              <a:t>Bezkontaktní </a:t>
            </a:r>
            <a:r>
              <a:rPr lang="cs-CZ" sz="2400" b="1" dirty="0"/>
              <a:t>senzory </a:t>
            </a:r>
            <a:r>
              <a:rPr lang="cs-CZ" sz="2400" b="1" dirty="0" smtClean="0"/>
              <a:t>teploty – tepelné snímače</a:t>
            </a:r>
            <a:endParaRPr lang="cs-CZ" sz="2400" b="1" dirty="0"/>
          </a:p>
        </p:txBody>
      </p:sp>
      <p:sp>
        <p:nvSpPr>
          <p:cNvPr id="6" name="Obdélník 11"/>
          <p:cNvSpPr>
            <a:spLocks noChangeArrowheads="1"/>
          </p:cNvSpPr>
          <p:nvPr/>
        </p:nvSpPr>
        <p:spPr bwMode="auto">
          <a:xfrm>
            <a:off x="467544" y="1210972"/>
            <a:ext cx="8136136" cy="1815882"/>
          </a:xfrm>
          <a:prstGeom prst="rect">
            <a:avLst/>
          </a:prstGeom>
          <a:noFill/>
          <a:ln w="9525">
            <a:noFill/>
            <a:miter lim="800000"/>
            <a:headEnd/>
            <a:tailEnd/>
          </a:ln>
        </p:spPr>
        <p:txBody>
          <a:bodyPr wrap="square">
            <a:spAutoFit/>
          </a:bodyPr>
          <a:lstStyle/>
          <a:p>
            <a:pPr marL="0" indent="0" algn="just">
              <a:buNone/>
              <a:tabLst>
                <a:tab pos="0" algn="l"/>
              </a:tabLst>
            </a:pPr>
            <a:r>
              <a:rPr lang="cs-CZ" sz="2000" dirty="0" smtClean="0"/>
              <a:t>Založeno na </a:t>
            </a:r>
            <a:r>
              <a:rPr lang="cs-CZ" sz="2000" b="1" dirty="0" smtClean="0"/>
              <a:t>absorpci fotonů, které způsobí oteplení citlivé části detektoru </a:t>
            </a:r>
            <a:r>
              <a:rPr lang="cs-CZ" sz="2000" dirty="0" smtClean="0"/>
              <a:t>a pohlcená energie se vyhodnocuje nepřímo. </a:t>
            </a:r>
          </a:p>
          <a:p>
            <a:pPr marL="0" indent="0" algn="just">
              <a:buNone/>
              <a:tabLst>
                <a:tab pos="0" algn="l"/>
              </a:tabLst>
            </a:pPr>
            <a:endParaRPr lang="cs-CZ" sz="600" dirty="0" smtClean="0"/>
          </a:p>
          <a:p>
            <a:pPr marL="0" indent="0" algn="just">
              <a:buNone/>
              <a:tabLst>
                <a:tab pos="0" algn="l"/>
              </a:tabLst>
            </a:pPr>
            <a:r>
              <a:rPr lang="cs-CZ" sz="2000" dirty="0" smtClean="0"/>
              <a:t>Fungují tak na principu změny elektrických vlastností v závislosti na intenzitě dopadajícího infračerveného záření. </a:t>
            </a:r>
          </a:p>
          <a:p>
            <a:pPr marL="0" indent="0" algn="just">
              <a:buNone/>
              <a:tabLst>
                <a:tab pos="0" algn="l"/>
              </a:tabLst>
            </a:pPr>
            <a:endParaRPr lang="cs-CZ" sz="600" dirty="0" smtClean="0"/>
          </a:p>
          <a:p>
            <a:pPr marL="0" indent="0" algn="just">
              <a:buNone/>
              <a:tabLst>
                <a:tab pos="0" algn="l"/>
              </a:tabLst>
            </a:pPr>
            <a:r>
              <a:rPr lang="cs-CZ" sz="2000" dirty="0" smtClean="0"/>
              <a:t>Snímače pak mohou být:</a:t>
            </a:r>
          </a:p>
        </p:txBody>
      </p:sp>
      <p:sp>
        <p:nvSpPr>
          <p:cNvPr id="2" name="Obdélník 1"/>
          <p:cNvSpPr/>
          <p:nvPr/>
        </p:nvSpPr>
        <p:spPr>
          <a:xfrm>
            <a:off x="484109" y="2953866"/>
            <a:ext cx="6069091" cy="3170099"/>
          </a:xfrm>
          <a:prstGeom prst="rect">
            <a:avLst/>
          </a:prstGeom>
        </p:spPr>
        <p:txBody>
          <a:bodyPr wrap="square">
            <a:spAutoFit/>
          </a:bodyPr>
          <a:lstStyle/>
          <a:p>
            <a:pPr marL="355600" indent="-355600" algn="just">
              <a:buFont typeface="Arial" pitchFamily="34" charset="0"/>
              <a:buChar char="•"/>
              <a:tabLst>
                <a:tab pos="0" algn="l"/>
              </a:tabLst>
            </a:pPr>
            <a:r>
              <a:rPr lang="cs-CZ" sz="2000" b="1" dirty="0"/>
              <a:t>termoelektrické</a:t>
            </a:r>
            <a:r>
              <a:rPr lang="cs-CZ" sz="2000" dirty="0"/>
              <a:t>, </a:t>
            </a:r>
            <a:r>
              <a:rPr lang="cs-CZ" sz="2000" dirty="0" smtClean="0"/>
              <a:t>sériově </a:t>
            </a:r>
            <a:r>
              <a:rPr lang="cs-CZ" sz="2000" dirty="0"/>
              <a:t>řazené termoelektrické články, které jsou konstruovány jako tenké kovové pásky získané technologií tenkých vrstev,</a:t>
            </a:r>
          </a:p>
          <a:p>
            <a:pPr marL="355600" indent="-355600" algn="just">
              <a:buFont typeface="Arial" pitchFamily="34" charset="0"/>
              <a:buChar char="•"/>
              <a:tabLst>
                <a:tab pos="0" algn="l"/>
              </a:tabLst>
            </a:pPr>
            <a:r>
              <a:rPr lang="cs-CZ" sz="2000" b="1" dirty="0"/>
              <a:t>pyroelektrické</a:t>
            </a:r>
            <a:r>
              <a:rPr lang="cs-CZ" sz="2000" dirty="0"/>
              <a:t>, využívají pyroelektrického jevu, jsou založeny na spontánní polarizaci při změně teploty. </a:t>
            </a:r>
          </a:p>
          <a:p>
            <a:pPr marL="355600" indent="-355600" algn="just">
              <a:buFont typeface="Arial" pitchFamily="34" charset="0"/>
              <a:buChar char="•"/>
              <a:tabLst>
                <a:tab pos="355600" algn="l"/>
              </a:tabLst>
            </a:pPr>
            <a:r>
              <a:rPr lang="cs-CZ" sz="2000" b="1" dirty="0" smtClean="0"/>
              <a:t>bolometrické</a:t>
            </a:r>
            <a:r>
              <a:rPr lang="cs-CZ" sz="2000" dirty="0"/>
              <a:t>, založeny na změně elektrického odporu, pohlcené záření způsobí změnu teploty odporového čidla a tím i změnu jeho elektrického proudu. Intenzita dopadajícího záření může být tedy určena ze změn odporu bolometru.</a:t>
            </a:r>
          </a:p>
        </p:txBody>
      </p:sp>
      <p:sp>
        <p:nvSpPr>
          <p:cNvPr id="3" name="Obdélník 2"/>
          <p:cNvSpPr/>
          <p:nvPr/>
        </p:nvSpPr>
        <p:spPr>
          <a:xfrm>
            <a:off x="6804248" y="3212976"/>
            <a:ext cx="2088232" cy="1323439"/>
          </a:xfrm>
          <a:prstGeom prst="rect">
            <a:avLst/>
          </a:prstGeom>
        </p:spPr>
        <p:txBody>
          <a:bodyPr wrap="square">
            <a:spAutoFit/>
          </a:bodyPr>
          <a:lstStyle/>
          <a:p>
            <a:pPr>
              <a:tabLst>
                <a:tab pos="355600" algn="l"/>
              </a:tabLst>
            </a:pPr>
            <a:r>
              <a:rPr lang="cs-CZ" sz="2000" dirty="0" smtClean="0"/>
              <a:t>V </a:t>
            </a:r>
            <a:r>
              <a:rPr lang="cs-CZ" sz="2000" dirty="0"/>
              <a:t>obou případech je měřeno napětí. Pouze bodové snímače</a:t>
            </a:r>
            <a:r>
              <a:rPr lang="cs-CZ" sz="2000" dirty="0" smtClean="0"/>
              <a:t>.</a:t>
            </a:r>
            <a:endParaRPr lang="cs-CZ" sz="2000" dirty="0"/>
          </a:p>
        </p:txBody>
      </p:sp>
      <p:sp>
        <p:nvSpPr>
          <p:cNvPr id="9" name="Pravá složená závorka 8"/>
          <p:cNvSpPr/>
          <p:nvPr/>
        </p:nvSpPr>
        <p:spPr>
          <a:xfrm>
            <a:off x="6536094" y="3088838"/>
            <a:ext cx="233958" cy="1376747"/>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3947079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21</a:t>
            </a:fld>
            <a:endParaRPr lang="cs-CZ" dirty="0"/>
          </a:p>
        </p:txBody>
      </p:sp>
      <p:sp>
        <p:nvSpPr>
          <p:cNvPr id="5" name="Obdélník 11"/>
          <p:cNvSpPr>
            <a:spLocks noChangeArrowheads="1"/>
          </p:cNvSpPr>
          <p:nvPr/>
        </p:nvSpPr>
        <p:spPr bwMode="auto">
          <a:xfrm>
            <a:off x="467544" y="620688"/>
            <a:ext cx="8219256" cy="461665"/>
          </a:xfrm>
          <a:prstGeom prst="rect">
            <a:avLst/>
          </a:prstGeom>
          <a:noFill/>
          <a:ln w="9525">
            <a:noFill/>
            <a:miter lim="800000"/>
            <a:headEnd/>
            <a:tailEnd/>
          </a:ln>
        </p:spPr>
        <p:txBody>
          <a:bodyPr wrap="square">
            <a:spAutoFit/>
          </a:bodyPr>
          <a:lstStyle/>
          <a:p>
            <a:r>
              <a:rPr lang="cs-CZ" sz="2400" b="1" dirty="0" smtClean="0"/>
              <a:t>Bezkontaktní </a:t>
            </a:r>
            <a:r>
              <a:rPr lang="cs-CZ" sz="2400" b="1" dirty="0"/>
              <a:t>senzory </a:t>
            </a:r>
            <a:r>
              <a:rPr lang="cs-CZ" sz="2400" b="1" dirty="0" smtClean="0"/>
              <a:t>teploty </a:t>
            </a:r>
            <a:r>
              <a:rPr lang="cs-CZ" sz="2400" b="1" smtClean="0"/>
              <a:t>– bolometrické tepelné </a:t>
            </a:r>
            <a:r>
              <a:rPr lang="cs-CZ" sz="2400" b="1" dirty="0" smtClean="0"/>
              <a:t>snímače</a:t>
            </a:r>
            <a:endParaRPr lang="cs-CZ" sz="2400" b="1" dirty="0"/>
          </a:p>
        </p:txBody>
      </p:sp>
      <p:sp>
        <p:nvSpPr>
          <p:cNvPr id="8" name="Obdélník 11"/>
          <p:cNvSpPr>
            <a:spLocks noChangeArrowheads="1"/>
          </p:cNvSpPr>
          <p:nvPr/>
        </p:nvSpPr>
        <p:spPr bwMode="auto">
          <a:xfrm>
            <a:off x="509104" y="1115145"/>
            <a:ext cx="8136136" cy="2123658"/>
          </a:xfrm>
          <a:prstGeom prst="rect">
            <a:avLst/>
          </a:prstGeom>
          <a:noFill/>
          <a:ln w="9525">
            <a:noFill/>
            <a:miter lim="800000"/>
            <a:headEnd/>
            <a:tailEnd/>
          </a:ln>
        </p:spPr>
        <p:txBody>
          <a:bodyPr wrap="square">
            <a:spAutoFit/>
          </a:bodyPr>
          <a:lstStyle/>
          <a:p>
            <a:pPr algn="just"/>
            <a:r>
              <a:rPr lang="cs-CZ" sz="2000" dirty="0" smtClean="0"/>
              <a:t>Aby byla změna teploty bolometru úměrná pouze absorbovanému infračervenému elektromagnetickému záření, musí být vlastní bolometr tepelně izolován od svého okolí. </a:t>
            </a:r>
          </a:p>
          <a:p>
            <a:pPr algn="just"/>
            <a:endParaRPr lang="cs-CZ" sz="600" dirty="0" smtClean="0"/>
          </a:p>
          <a:p>
            <a:pPr algn="just"/>
            <a:r>
              <a:rPr lang="cs-CZ" sz="2000" dirty="0" smtClean="0"/>
              <a:t>Pro získání obrazových dat se používají tzv. mikrobolometry, které vytvářejí mikrobolometrické pole. </a:t>
            </a:r>
          </a:p>
          <a:p>
            <a:pPr algn="just"/>
            <a:endParaRPr lang="cs-CZ" sz="600" dirty="0"/>
          </a:p>
          <a:p>
            <a:pPr algn="just"/>
            <a:r>
              <a:rPr lang="cs-CZ" sz="2000" b="1" dirty="0" smtClean="0"/>
              <a:t>Výhody:</a:t>
            </a:r>
            <a:r>
              <a:rPr lang="cs-CZ" sz="2000" dirty="0" smtClean="0"/>
              <a:t> relativně nízká cena, nevyžaduje chlazení (=</a:t>
            </a:r>
            <a:r>
              <a:rPr lang="en-US" sz="2000" dirty="0" smtClean="0"/>
              <a:t>&gt;</a:t>
            </a:r>
            <a:r>
              <a:rPr lang="cs-CZ" sz="2000" dirty="0" smtClean="0"/>
              <a:t> nižší hmotnost)</a:t>
            </a:r>
          </a:p>
        </p:txBody>
      </p:sp>
      <p:pic>
        <p:nvPicPr>
          <p:cNvPr id="10" name="Picture 2" descr="VÃ½sledek obrÃ¡zku pro mikrobolometr"/>
          <p:cNvPicPr>
            <a:picLocks noChangeAspect="1" noChangeArrowheads="1"/>
          </p:cNvPicPr>
          <p:nvPr/>
        </p:nvPicPr>
        <p:blipFill rotWithShape="1">
          <a:blip r:embed="rId3" cstate="print"/>
          <a:srcRect r="20619"/>
          <a:stretch/>
        </p:blipFill>
        <p:spPr bwMode="auto">
          <a:xfrm>
            <a:off x="611560" y="3480515"/>
            <a:ext cx="4896544" cy="2199751"/>
          </a:xfrm>
          <a:prstGeom prst="rect">
            <a:avLst/>
          </a:prstGeom>
          <a:noFill/>
        </p:spPr>
      </p:pic>
      <p:sp>
        <p:nvSpPr>
          <p:cNvPr id="11" name="TextovéPole 10"/>
          <p:cNvSpPr txBox="1"/>
          <p:nvPr/>
        </p:nvSpPr>
        <p:spPr>
          <a:xfrm>
            <a:off x="611560" y="5768089"/>
            <a:ext cx="2350195" cy="307777"/>
          </a:xfrm>
          <a:prstGeom prst="rect">
            <a:avLst/>
          </a:prstGeom>
          <a:noFill/>
        </p:spPr>
        <p:txBody>
          <a:bodyPr wrap="none" rtlCol="0">
            <a:spAutoFit/>
          </a:bodyPr>
          <a:lstStyle/>
          <a:p>
            <a:r>
              <a:rPr lang="cs-CZ" sz="1400" i="1" dirty="0" smtClean="0"/>
              <a:t>Zdroj: www.termokamera.cz/ </a:t>
            </a:r>
            <a:endParaRPr lang="cs-CZ" sz="1400" i="1" dirty="0"/>
          </a:p>
        </p:txBody>
      </p:sp>
      <p:pic>
        <p:nvPicPr>
          <p:cNvPr id="12" name="Obrázek 11"/>
          <p:cNvPicPr>
            <a:picLocks noChangeAspect="1"/>
          </p:cNvPicPr>
          <p:nvPr/>
        </p:nvPicPr>
        <p:blipFill>
          <a:blip r:embed="rId4"/>
          <a:stretch>
            <a:fillRect/>
          </a:stretch>
        </p:blipFill>
        <p:spPr>
          <a:xfrm>
            <a:off x="6374259" y="3175594"/>
            <a:ext cx="1542902" cy="2592495"/>
          </a:xfrm>
          <a:prstGeom prst="rect">
            <a:avLst/>
          </a:prstGeom>
        </p:spPr>
      </p:pic>
      <p:sp>
        <p:nvSpPr>
          <p:cNvPr id="13" name="TextovéPole 12"/>
          <p:cNvSpPr txBox="1"/>
          <p:nvPr/>
        </p:nvSpPr>
        <p:spPr>
          <a:xfrm>
            <a:off x="6140119" y="5623386"/>
            <a:ext cx="2148473" cy="707886"/>
          </a:xfrm>
          <a:prstGeom prst="rect">
            <a:avLst/>
          </a:prstGeom>
          <a:noFill/>
        </p:spPr>
        <p:txBody>
          <a:bodyPr wrap="none" rtlCol="0">
            <a:spAutoFit/>
          </a:bodyPr>
          <a:lstStyle/>
          <a:p>
            <a:r>
              <a:rPr lang="cs-CZ" sz="2000" dirty="0" smtClean="0"/>
              <a:t>Termovizní kamera</a:t>
            </a:r>
          </a:p>
          <a:p>
            <a:pPr algn="ctr"/>
            <a:r>
              <a:rPr lang="cs-CZ" sz="2000" dirty="0" err="1" smtClean="0"/>
              <a:t>Flir</a:t>
            </a:r>
            <a:r>
              <a:rPr lang="cs-CZ" sz="2000" dirty="0" smtClean="0"/>
              <a:t> (TG297)</a:t>
            </a:r>
            <a:endParaRPr lang="cs-CZ" sz="2000" dirty="0"/>
          </a:p>
        </p:txBody>
      </p:sp>
    </p:spTree>
    <p:extLst>
      <p:ext uri="{BB962C8B-B14F-4D97-AF65-F5344CB8AC3E}">
        <p14:creationId xmlns:p14="http://schemas.microsoft.com/office/powerpoint/2010/main" val="2563527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22</a:t>
            </a:fld>
            <a:endParaRPr lang="cs-CZ" dirty="0"/>
          </a:p>
        </p:txBody>
      </p:sp>
      <p:sp>
        <p:nvSpPr>
          <p:cNvPr id="5" name="Obdélník 11"/>
          <p:cNvSpPr>
            <a:spLocks noChangeArrowheads="1"/>
          </p:cNvSpPr>
          <p:nvPr/>
        </p:nvSpPr>
        <p:spPr bwMode="auto">
          <a:xfrm>
            <a:off x="467544" y="620688"/>
            <a:ext cx="8219256" cy="461665"/>
          </a:xfrm>
          <a:prstGeom prst="rect">
            <a:avLst/>
          </a:prstGeom>
          <a:noFill/>
          <a:ln w="9525">
            <a:noFill/>
            <a:miter lim="800000"/>
            <a:headEnd/>
            <a:tailEnd/>
          </a:ln>
        </p:spPr>
        <p:txBody>
          <a:bodyPr wrap="square">
            <a:spAutoFit/>
          </a:bodyPr>
          <a:lstStyle/>
          <a:p>
            <a:r>
              <a:rPr lang="cs-CZ" sz="2400" b="1" dirty="0" smtClean="0"/>
              <a:t>Bezkontaktní </a:t>
            </a:r>
            <a:r>
              <a:rPr lang="cs-CZ" sz="2400" b="1" dirty="0"/>
              <a:t>senzory </a:t>
            </a:r>
            <a:r>
              <a:rPr lang="cs-CZ" sz="2400" b="1" dirty="0" smtClean="0"/>
              <a:t>teploty – kvantové snímače</a:t>
            </a:r>
            <a:endParaRPr lang="cs-CZ" sz="2400" b="1" dirty="0"/>
          </a:p>
        </p:txBody>
      </p:sp>
      <p:sp>
        <p:nvSpPr>
          <p:cNvPr id="7" name="Obdélník 11"/>
          <p:cNvSpPr>
            <a:spLocks noChangeArrowheads="1"/>
          </p:cNvSpPr>
          <p:nvPr/>
        </p:nvSpPr>
        <p:spPr bwMode="auto">
          <a:xfrm>
            <a:off x="467544" y="1196752"/>
            <a:ext cx="8136136" cy="4985980"/>
          </a:xfrm>
          <a:prstGeom prst="rect">
            <a:avLst/>
          </a:prstGeom>
          <a:noFill/>
          <a:ln w="9525">
            <a:noFill/>
            <a:miter lim="800000"/>
            <a:headEnd/>
            <a:tailEnd/>
          </a:ln>
        </p:spPr>
        <p:txBody>
          <a:bodyPr wrap="square">
            <a:spAutoFit/>
          </a:bodyPr>
          <a:lstStyle/>
          <a:p>
            <a:pPr algn="just"/>
            <a:r>
              <a:rPr lang="cs-CZ" sz="2000" b="1" dirty="0" smtClean="0"/>
              <a:t>Kvantové snímače </a:t>
            </a:r>
            <a:r>
              <a:rPr lang="cs-CZ" sz="2000" dirty="0" smtClean="0"/>
              <a:t>jsou založeny na principu vnějšího nebo vnitřního fotoefektu. V praxi se v současné době uplatňují především snímače polovodičové, tedy založené na vnitřním fotoefektu. Fungují tak na stejném principu snímače pro viditelné spektrum a mohou být také založeny buď na </a:t>
            </a:r>
            <a:r>
              <a:rPr lang="cs-CZ" sz="2000" b="1" dirty="0" err="1" smtClean="0"/>
              <a:t>fotovoltaickém</a:t>
            </a:r>
            <a:r>
              <a:rPr lang="cs-CZ" sz="2000" dirty="0" smtClean="0"/>
              <a:t> nebo </a:t>
            </a:r>
            <a:r>
              <a:rPr lang="cs-CZ" sz="2000" b="1" dirty="0" err="1" smtClean="0"/>
              <a:t>fotovodivostním</a:t>
            </a:r>
            <a:r>
              <a:rPr lang="cs-CZ" sz="2000" b="1" i="1" dirty="0" smtClean="0"/>
              <a:t> </a:t>
            </a:r>
            <a:r>
              <a:rPr lang="cs-CZ" sz="2000" dirty="0" smtClean="0"/>
              <a:t>principu. </a:t>
            </a:r>
          </a:p>
          <a:p>
            <a:pPr algn="just"/>
            <a:endParaRPr lang="cs-CZ" sz="600" dirty="0" smtClean="0"/>
          </a:p>
          <a:p>
            <a:pPr algn="just"/>
            <a:r>
              <a:rPr lang="cs-CZ" sz="2000" dirty="0" err="1" smtClean="0"/>
              <a:t>Fotovodivostní</a:t>
            </a:r>
            <a:r>
              <a:rPr lang="cs-CZ" sz="2000" dirty="0" smtClean="0"/>
              <a:t> snímače mají v porovnání s </a:t>
            </a:r>
            <a:r>
              <a:rPr lang="cs-CZ" sz="2000" dirty="0" err="1" smtClean="0"/>
              <a:t>fotovoltaickými</a:t>
            </a:r>
            <a:r>
              <a:rPr lang="cs-CZ" sz="2000" dirty="0" smtClean="0"/>
              <a:t> snímači obvykle vyšší citlivost a větší odstup signálu od šumu, ale je nutné je obvykle chladit na velmi nízké teploty. Proto jsou častěji používány snímače na </a:t>
            </a:r>
            <a:r>
              <a:rPr lang="cs-CZ" sz="2000" dirty="0" err="1" smtClean="0"/>
              <a:t>fotovoltaickém</a:t>
            </a:r>
            <a:r>
              <a:rPr lang="cs-CZ" sz="2000" dirty="0" smtClean="0"/>
              <a:t> principu. </a:t>
            </a:r>
          </a:p>
          <a:p>
            <a:pPr algn="just"/>
            <a:endParaRPr lang="cs-CZ" sz="600" dirty="0" smtClean="0"/>
          </a:p>
          <a:p>
            <a:pPr algn="just"/>
            <a:r>
              <a:rPr lang="cs-CZ" sz="2000" dirty="0"/>
              <a:t>Oproti bolometrům jsou </a:t>
            </a:r>
            <a:r>
              <a:rPr lang="cs-CZ" sz="2000" b="1" dirty="0"/>
              <a:t>kvantové snímače citlivější</a:t>
            </a:r>
            <a:r>
              <a:rPr lang="cs-CZ" sz="2000" dirty="0"/>
              <a:t>, ale mají schopnost detekovat záření pouze </a:t>
            </a:r>
            <a:r>
              <a:rPr lang="cs-CZ" sz="2000" b="1" dirty="0"/>
              <a:t>v úzkém rozsahu vlnových </a:t>
            </a:r>
            <a:r>
              <a:rPr lang="cs-CZ" sz="2000" b="1" dirty="0" smtClean="0"/>
              <a:t>délek</a:t>
            </a:r>
            <a:r>
              <a:rPr lang="cs-CZ" sz="2000" dirty="0" smtClean="0"/>
              <a:t>. </a:t>
            </a:r>
            <a:r>
              <a:rPr lang="cs-CZ" sz="2000" dirty="0"/>
              <a:t>Pásmo citlivosti je odlišné v závislosti na jejich </a:t>
            </a:r>
            <a:r>
              <a:rPr lang="cs-CZ" sz="2000" dirty="0" smtClean="0"/>
              <a:t>typu (</a:t>
            </a:r>
            <a:r>
              <a:rPr lang="cs-CZ" sz="2000" dirty="0" err="1" smtClean="0"/>
              <a:t>PtSi</a:t>
            </a:r>
            <a:r>
              <a:rPr lang="cs-CZ" sz="2000" dirty="0" smtClean="0"/>
              <a:t>, </a:t>
            </a:r>
            <a:r>
              <a:rPr lang="cs-CZ" sz="2000" dirty="0" err="1" smtClean="0"/>
              <a:t>InSb</a:t>
            </a:r>
            <a:r>
              <a:rPr lang="cs-CZ" sz="2000" dirty="0" smtClean="0"/>
              <a:t>, QWIP, </a:t>
            </a:r>
            <a:r>
              <a:rPr lang="cs-CZ" sz="2000" dirty="0" err="1" smtClean="0"/>
              <a:t>SiAs</a:t>
            </a:r>
            <a:r>
              <a:rPr lang="cs-CZ" sz="2000" dirty="0" smtClean="0"/>
              <a:t>, …).</a:t>
            </a:r>
          </a:p>
          <a:p>
            <a:pPr algn="just"/>
            <a:endParaRPr lang="cs-CZ" sz="600" dirty="0" smtClean="0"/>
          </a:p>
          <a:p>
            <a:pPr algn="just"/>
            <a:r>
              <a:rPr lang="cs-CZ" sz="2000" dirty="0" smtClean="0"/>
              <a:t>Mohou </a:t>
            </a:r>
            <a:r>
              <a:rPr lang="cs-CZ" sz="2000" dirty="0"/>
              <a:t>být bodové (použití u pyrometrů), řádkové nebo plošné (</a:t>
            </a:r>
            <a:r>
              <a:rPr lang="cs-CZ" sz="2000" dirty="0" err="1"/>
              <a:t>termovize</a:t>
            </a:r>
            <a:r>
              <a:rPr lang="cs-CZ" sz="2000" dirty="0"/>
              <a:t>) a ve většině případů je nutné je aktivně chladit.</a:t>
            </a:r>
          </a:p>
          <a:p>
            <a:pPr algn="just"/>
            <a:endParaRPr lang="cs-CZ" sz="2000" dirty="0" smtClean="0"/>
          </a:p>
        </p:txBody>
      </p:sp>
    </p:spTree>
    <p:extLst>
      <p:ext uri="{BB962C8B-B14F-4D97-AF65-F5344CB8AC3E}">
        <p14:creationId xmlns:p14="http://schemas.microsoft.com/office/powerpoint/2010/main" val="1923204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23</a:t>
            </a:fld>
            <a:endParaRPr lang="cs-CZ" dirty="0"/>
          </a:p>
        </p:txBody>
      </p:sp>
      <p:sp>
        <p:nvSpPr>
          <p:cNvPr id="5" name="Obdélník 11"/>
          <p:cNvSpPr>
            <a:spLocks noChangeArrowheads="1"/>
          </p:cNvSpPr>
          <p:nvPr/>
        </p:nvSpPr>
        <p:spPr bwMode="auto">
          <a:xfrm>
            <a:off x="467544" y="620688"/>
            <a:ext cx="8219256" cy="461665"/>
          </a:xfrm>
          <a:prstGeom prst="rect">
            <a:avLst/>
          </a:prstGeom>
          <a:noFill/>
          <a:ln w="9525">
            <a:noFill/>
            <a:miter lim="800000"/>
            <a:headEnd/>
            <a:tailEnd/>
          </a:ln>
        </p:spPr>
        <p:txBody>
          <a:bodyPr wrap="square">
            <a:spAutoFit/>
          </a:bodyPr>
          <a:lstStyle/>
          <a:p>
            <a:r>
              <a:rPr lang="cs-CZ" sz="2400" b="1" dirty="0" smtClean="0"/>
              <a:t>Bezkontaktní </a:t>
            </a:r>
            <a:r>
              <a:rPr lang="cs-CZ" sz="2400" b="1" dirty="0"/>
              <a:t>senzory </a:t>
            </a:r>
            <a:r>
              <a:rPr lang="cs-CZ" sz="2400" b="1" dirty="0" smtClean="0"/>
              <a:t>teploty – kvantové snímače</a:t>
            </a:r>
            <a:endParaRPr lang="cs-CZ" sz="2400" b="1" dirty="0"/>
          </a:p>
        </p:txBody>
      </p:sp>
      <p:sp>
        <p:nvSpPr>
          <p:cNvPr id="6" name="Obdélník 11"/>
          <p:cNvSpPr>
            <a:spLocks noChangeArrowheads="1"/>
          </p:cNvSpPr>
          <p:nvPr/>
        </p:nvSpPr>
        <p:spPr bwMode="auto">
          <a:xfrm>
            <a:off x="539552" y="1229849"/>
            <a:ext cx="8136136" cy="400110"/>
          </a:xfrm>
          <a:prstGeom prst="rect">
            <a:avLst/>
          </a:prstGeom>
          <a:noFill/>
          <a:ln w="9525">
            <a:noFill/>
            <a:miter lim="800000"/>
            <a:headEnd/>
            <a:tailEnd/>
          </a:ln>
        </p:spPr>
        <p:txBody>
          <a:bodyPr wrap="square">
            <a:spAutoFit/>
          </a:bodyPr>
          <a:lstStyle/>
          <a:p>
            <a:r>
              <a:rPr lang="cs-CZ" sz="2000" dirty="0" smtClean="0"/>
              <a:t>Porovnání kvantových a tepelných snímačů</a:t>
            </a:r>
          </a:p>
        </p:txBody>
      </p:sp>
      <p:graphicFrame>
        <p:nvGraphicFramePr>
          <p:cNvPr id="8" name="Zástupný symbol pro obsah 3"/>
          <p:cNvGraphicFramePr>
            <a:graphicFrameLocks/>
          </p:cNvGraphicFramePr>
          <p:nvPr/>
        </p:nvGraphicFramePr>
        <p:xfrm>
          <a:off x="539552" y="1988838"/>
          <a:ext cx="7560840" cy="3672410"/>
        </p:xfrm>
        <a:graphic>
          <a:graphicData uri="http://schemas.openxmlformats.org/drawingml/2006/table">
            <a:tbl>
              <a:tblPr/>
              <a:tblGrid>
                <a:gridCol w="2520280">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tblGrid>
              <a:tr h="524630">
                <a:tc>
                  <a:txBody>
                    <a:bodyPr/>
                    <a:lstStyle/>
                    <a:p>
                      <a:pPr algn="just">
                        <a:lnSpc>
                          <a:spcPct val="110000"/>
                        </a:lnSpc>
                        <a:spcAft>
                          <a:spcPts val="0"/>
                        </a:spcAft>
                      </a:pPr>
                      <a:r>
                        <a:rPr lang="cs-CZ" sz="1800" b="1" dirty="0">
                          <a:solidFill>
                            <a:srgbClr val="FFFFFF"/>
                          </a:solidFill>
                          <a:latin typeface="Calibri"/>
                          <a:ea typeface="Times New Roman"/>
                          <a:cs typeface="Times New Roman"/>
                        </a:rPr>
                        <a:t>Vlastnost</a:t>
                      </a:r>
                      <a:endParaRPr lang="cs-CZ" sz="1800" dirty="0">
                        <a:latin typeface="Calibri"/>
                        <a:ea typeface="Times New Roman"/>
                        <a:cs typeface="Times New Roman"/>
                      </a:endParaRPr>
                    </a:p>
                  </a:txBody>
                  <a:tcPr marL="152400" marR="15240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just">
                        <a:lnSpc>
                          <a:spcPct val="110000"/>
                        </a:lnSpc>
                        <a:spcAft>
                          <a:spcPts val="0"/>
                        </a:spcAft>
                      </a:pPr>
                      <a:r>
                        <a:rPr lang="cs-CZ" sz="1800" b="1" dirty="0">
                          <a:solidFill>
                            <a:srgbClr val="FFFFFF"/>
                          </a:solidFill>
                          <a:latin typeface="Calibri"/>
                          <a:ea typeface="Times New Roman"/>
                          <a:cs typeface="Times New Roman"/>
                        </a:rPr>
                        <a:t>Kvantový snímač</a:t>
                      </a:r>
                      <a:endParaRPr lang="cs-CZ" sz="1800" dirty="0">
                        <a:latin typeface="Calibri"/>
                        <a:ea typeface="Times New Roman"/>
                        <a:cs typeface="Times New Roman"/>
                      </a:endParaRPr>
                    </a:p>
                  </a:txBody>
                  <a:tcPr marL="152400" marR="15240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just">
                        <a:lnSpc>
                          <a:spcPct val="110000"/>
                        </a:lnSpc>
                        <a:spcAft>
                          <a:spcPts val="0"/>
                        </a:spcAft>
                      </a:pPr>
                      <a:r>
                        <a:rPr lang="cs-CZ" sz="1800" b="1">
                          <a:solidFill>
                            <a:srgbClr val="FFFFFF"/>
                          </a:solidFill>
                          <a:latin typeface="Calibri"/>
                          <a:ea typeface="Times New Roman"/>
                          <a:cs typeface="Times New Roman"/>
                        </a:rPr>
                        <a:t>Tepelný snímač</a:t>
                      </a:r>
                      <a:endParaRPr lang="cs-CZ" sz="1800">
                        <a:latin typeface="Calibri"/>
                        <a:ea typeface="Times New Roman"/>
                        <a:cs typeface="Times New Roman"/>
                      </a:endParaRPr>
                    </a:p>
                  </a:txBody>
                  <a:tcPr marL="152400" marR="15240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extLst>
                  <a:ext uri="{0D108BD9-81ED-4DB2-BD59-A6C34878D82A}">
                    <a16:rowId xmlns:a16="http://schemas.microsoft.com/office/drawing/2014/main" val="10000"/>
                  </a:ext>
                </a:extLst>
              </a:tr>
              <a:tr h="524630">
                <a:tc>
                  <a:txBody>
                    <a:bodyPr/>
                    <a:lstStyle/>
                    <a:p>
                      <a:pPr algn="just">
                        <a:lnSpc>
                          <a:spcPct val="110000"/>
                        </a:lnSpc>
                        <a:spcAft>
                          <a:spcPts val="0"/>
                        </a:spcAft>
                      </a:pPr>
                      <a:r>
                        <a:rPr lang="cs-CZ" sz="1800">
                          <a:latin typeface="Calibri"/>
                          <a:ea typeface="Times New Roman"/>
                          <a:cs typeface="Times New Roman"/>
                        </a:rPr>
                        <a:t>Spektrální citlivost</a:t>
                      </a:r>
                    </a:p>
                  </a:txBody>
                  <a:tcPr marL="152400" marR="15240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Aft>
                          <a:spcPts val="0"/>
                        </a:spcAft>
                      </a:pPr>
                      <a:r>
                        <a:rPr lang="cs-CZ" sz="1800" dirty="0">
                          <a:latin typeface="Calibri"/>
                          <a:ea typeface="Times New Roman"/>
                          <a:cs typeface="Times New Roman"/>
                        </a:rPr>
                        <a:t>Omezená</a:t>
                      </a:r>
                    </a:p>
                  </a:txBody>
                  <a:tcPr marL="152400" marR="15240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Aft>
                          <a:spcPts val="0"/>
                        </a:spcAft>
                      </a:pPr>
                      <a:r>
                        <a:rPr lang="cs-CZ" sz="1800" dirty="0">
                          <a:latin typeface="Calibri"/>
                          <a:ea typeface="Times New Roman"/>
                          <a:cs typeface="Times New Roman"/>
                        </a:rPr>
                        <a:t>Široká</a:t>
                      </a:r>
                    </a:p>
                  </a:txBody>
                  <a:tcPr marL="152400" marR="15240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24630">
                <a:tc>
                  <a:txBody>
                    <a:bodyPr/>
                    <a:lstStyle/>
                    <a:p>
                      <a:pPr algn="just">
                        <a:lnSpc>
                          <a:spcPct val="110000"/>
                        </a:lnSpc>
                        <a:spcAft>
                          <a:spcPts val="0"/>
                        </a:spcAft>
                      </a:pPr>
                      <a:r>
                        <a:rPr lang="cs-CZ" sz="1800">
                          <a:latin typeface="Calibri"/>
                          <a:ea typeface="Times New Roman"/>
                          <a:cs typeface="Times New Roman"/>
                        </a:rPr>
                        <a:t>Citlivost</a:t>
                      </a:r>
                    </a:p>
                  </a:txBody>
                  <a:tcPr marL="152400" marR="15240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Aft>
                          <a:spcPts val="0"/>
                        </a:spcAft>
                      </a:pPr>
                      <a:r>
                        <a:rPr lang="cs-CZ" sz="1800" dirty="0">
                          <a:latin typeface="Calibri"/>
                          <a:ea typeface="Times New Roman"/>
                          <a:cs typeface="Times New Roman"/>
                        </a:rPr>
                        <a:t>Vysoká</a:t>
                      </a:r>
                    </a:p>
                  </a:txBody>
                  <a:tcPr marL="152400" marR="15240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Aft>
                          <a:spcPts val="0"/>
                        </a:spcAft>
                      </a:pPr>
                      <a:r>
                        <a:rPr lang="cs-CZ" sz="1800" dirty="0">
                          <a:latin typeface="Calibri"/>
                          <a:ea typeface="Times New Roman"/>
                          <a:cs typeface="Times New Roman"/>
                        </a:rPr>
                        <a:t>Nízká</a:t>
                      </a:r>
                    </a:p>
                  </a:txBody>
                  <a:tcPr marL="152400" marR="15240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24630">
                <a:tc>
                  <a:txBody>
                    <a:bodyPr/>
                    <a:lstStyle/>
                    <a:p>
                      <a:pPr algn="just">
                        <a:lnSpc>
                          <a:spcPct val="110000"/>
                        </a:lnSpc>
                        <a:spcAft>
                          <a:spcPts val="0"/>
                        </a:spcAft>
                      </a:pPr>
                      <a:r>
                        <a:rPr lang="cs-CZ" sz="1800">
                          <a:latin typeface="Calibri"/>
                          <a:ea typeface="Times New Roman"/>
                          <a:cs typeface="Times New Roman"/>
                        </a:rPr>
                        <a:t>Časová konstanta</a:t>
                      </a:r>
                    </a:p>
                  </a:txBody>
                  <a:tcPr marL="152400" marR="15240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Aft>
                          <a:spcPts val="0"/>
                        </a:spcAft>
                      </a:pPr>
                      <a:r>
                        <a:rPr lang="cs-CZ" sz="1800">
                          <a:latin typeface="Calibri"/>
                          <a:ea typeface="Times New Roman"/>
                          <a:cs typeface="Times New Roman"/>
                        </a:rPr>
                        <a:t>Velmi krátká (cca µs)</a:t>
                      </a:r>
                    </a:p>
                  </a:txBody>
                  <a:tcPr marL="152400" marR="15240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Aft>
                          <a:spcPts val="0"/>
                        </a:spcAft>
                      </a:pPr>
                      <a:r>
                        <a:rPr lang="cs-CZ" sz="1800">
                          <a:latin typeface="Calibri"/>
                          <a:ea typeface="Times New Roman"/>
                          <a:cs typeface="Times New Roman"/>
                        </a:rPr>
                        <a:t>Střední (cca ms)</a:t>
                      </a:r>
                    </a:p>
                  </a:txBody>
                  <a:tcPr marL="152400" marR="15240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24630">
                <a:tc>
                  <a:txBody>
                    <a:bodyPr/>
                    <a:lstStyle/>
                    <a:p>
                      <a:pPr algn="just">
                        <a:lnSpc>
                          <a:spcPct val="110000"/>
                        </a:lnSpc>
                        <a:spcAft>
                          <a:spcPts val="0"/>
                        </a:spcAft>
                      </a:pPr>
                      <a:r>
                        <a:rPr lang="cs-CZ" sz="1800">
                          <a:latin typeface="Calibri"/>
                          <a:ea typeface="Times New Roman"/>
                          <a:cs typeface="Times New Roman"/>
                        </a:rPr>
                        <a:t>Nejčastější typ</a:t>
                      </a:r>
                    </a:p>
                  </a:txBody>
                  <a:tcPr marL="152400" marR="15240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Aft>
                          <a:spcPts val="0"/>
                        </a:spcAft>
                      </a:pPr>
                      <a:r>
                        <a:rPr lang="cs-CZ" sz="1800">
                          <a:latin typeface="Calibri"/>
                          <a:ea typeface="Times New Roman"/>
                          <a:cs typeface="Times New Roman"/>
                        </a:rPr>
                        <a:t>PtSi a InSb, QWIP</a:t>
                      </a:r>
                    </a:p>
                  </a:txBody>
                  <a:tcPr marL="152400" marR="15240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Aft>
                          <a:spcPts val="0"/>
                        </a:spcAft>
                      </a:pPr>
                      <a:r>
                        <a:rPr lang="cs-CZ" sz="1800">
                          <a:latin typeface="Calibri"/>
                          <a:ea typeface="Times New Roman"/>
                          <a:cs typeface="Times New Roman"/>
                        </a:rPr>
                        <a:t>Mikrobolometr</a:t>
                      </a:r>
                    </a:p>
                  </a:txBody>
                  <a:tcPr marL="152400" marR="15240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24630">
                <a:tc>
                  <a:txBody>
                    <a:bodyPr/>
                    <a:lstStyle/>
                    <a:p>
                      <a:pPr algn="just">
                        <a:lnSpc>
                          <a:spcPct val="110000"/>
                        </a:lnSpc>
                        <a:spcAft>
                          <a:spcPts val="0"/>
                        </a:spcAft>
                      </a:pPr>
                      <a:r>
                        <a:rPr lang="cs-CZ" sz="1800">
                          <a:latin typeface="Calibri"/>
                          <a:ea typeface="Times New Roman"/>
                          <a:cs typeface="Times New Roman"/>
                        </a:rPr>
                        <a:t>Pracovní teplota</a:t>
                      </a:r>
                    </a:p>
                  </a:txBody>
                  <a:tcPr marL="152400" marR="15240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Aft>
                          <a:spcPts val="0"/>
                        </a:spcAft>
                      </a:pPr>
                      <a:r>
                        <a:rPr lang="cs-CZ" sz="1800">
                          <a:latin typeface="Calibri"/>
                          <a:ea typeface="Times New Roman"/>
                          <a:cs typeface="Times New Roman"/>
                        </a:rPr>
                        <a:t>Nizká (nutné chlazení)</a:t>
                      </a:r>
                    </a:p>
                  </a:txBody>
                  <a:tcPr marL="152400" marR="15240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Aft>
                          <a:spcPts val="0"/>
                        </a:spcAft>
                      </a:pPr>
                      <a:r>
                        <a:rPr lang="cs-CZ" sz="1800">
                          <a:latin typeface="Calibri"/>
                          <a:ea typeface="Times New Roman"/>
                          <a:cs typeface="Times New Roman"/>
                        </a:rPr>
                        <a:t>Pokojová (lze chladit)</a:t>
                      </a:r>
                    </a:p>
                  </a:txBody>
                  <a:tcPr marL="152400" marR="15240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24630">
                <a:tc>
                  <a:txBody>
                    <a:bodyPr/>
                    <a:lstStyle/>
                    <a:p>
                      <a:pPr algn="just">
                        <a:lnSpc>
                          <a:spcPct val="110000"/>
                        </a:lnSpc>
                        <a:spcAft>
                          <a:spcPts val="0"/>
                        </a:spcAft>
                      </a:pPr>
                      <a:r>
                        <a:rPr lang="cs-CZ" sz="1800" dirty="0">
                          <a:latin typeface="Calibri"/>
                          <a:ea typeface="Times New Roman"/>
                          <a:cs typeface="Times New Roman"/>
                        </a:rPr>
                        <a:t>Cena</a:t>
                      </a:r>
                    </a:p>
                  </a:txBody>
                  <a:tcPr marL="152400" marR="15240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Aft>
                          <a:spcPts val="0"/>
                        </a:spcAft>
                      </a:pPr>
                      <a:r>
                        <a:rPr lang="cs-CZ" sz="1800" dirty="0">
                          <a:latin typeface="Calibri"/>
                          <a:ea typeface="Times New Roman"/>
                          <a:cs typeface="Times New Roman"/>
                        </a:rPr>
                        <a:t>Vysoká</a:t>
                      </a:r>
                    </a:p>
                  </a:txBody>
                  <a:tcPr marL="152400" marR="15240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Aft>
                          <a:spcPts val="0"/>
                        </a:spcAft>
                      </a:pPr>
                      <a:r>
                        <a:rPr lang="cs-CZ" sz="1800" dirty="0">
                          <a:latin typeface="Calibri"/>
                          <a:ea typeface="Times New Roman"/>
                          <a:cs typeface="Times New Roman"/>
                        </a:rPr>
                        <a:t>Nízká</a:t>
                      </a:r>
                    </a:p>
                  </a:txBody>
                  <a:tcPr marL="152400" marR="15240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90472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24</a:t>
            </a:fld>
            <a:endParaRPr lang="cs-CZ" dirty="0"/>
          </a:p>
        </p:txBody>
      </p:sp>
      <p:sp>
        <p:nvSpPr>
          <p:cNvPr id="5" name="Obdélník 11"/>
          <p:cNvSpPr>
            <a:spLocks noChangeArrowheads="1"/>
          </p:cNvSpPr>
          <p:nvPr/>
        </p:nvSpPr>
        <p:spPr bwMode="auto">
          <a:xfrm>
            <a:off x="467544" y="620688"/>
            <a:ext cx="8219256" cy="461665"/>
          </a:xfrm>
          <a:prstGeom prst="rect">
            <a:avLst/>
          </a:prstGeom>
          <a:noFill/>
          <a:ln w="9525">
            <a:noFill/>
            <a:miter lim="800000"/>
            <a:headEnd/>
            <a:tailEnd/>
          </a:ln>
        </p:spPr>
        <p:txBody>
          <a:bodyPr wrap="square">
            <a:spAutoFit/>
          </a:bodyPr>
          <a:lstStyle/>
          <a:p>
            <a:r>
              <a:rPr lang="cs-CZ" sz="2400" b="1" dirty="0" smtClean="0"/>
              <a:t>Další senzorika</a:t>
            </a:r>
            <a:endParaRPr lang="cs-CZ" sz="2400" b="1" dirty="0"/>
          </a:p>
        </p:txBody>
      </p:sp>
      <p:sp>
        <p:nvSpPr>
          <p:cNvPr id="10" name="Obdélník 11"/>
          <p:cNvSpPr>
            <a:spLocks noChangeArrowheads="1"/>
          </p:cNvSpPr>
          <p:nvPr/>
        </p:nvSpPr>
        <p:spPr bwMode="auto">
          <a:xfrm>
            <a:off x="467544" y="1215531"/>
            <a:ext cx="8136136" cy="4401205"/>
          </a:xfrm>
          <a:prstGeom prst="rect">
            <a:avLst/>
          </a:prstGeom>
          <a:noFill/>
          <a:ln w="9525">
            <a:noFill/>
            <a:miter lim="800000"/>
            <a:headEnd/>
            <a:tailEnd/>
          </a:ln>
        </p:spPr>
        <p:txBody>
          <a:bodyPr wrap="square">
            <a:spAutoFit/>
          </a:bodyPr>
          <a:lstStyle/>
          <a:p>
            <a:pPr algn="just"/>
            <a:r>
              <a:rPr lang="cs-CZ" sz="2000" b="1" dirty="0" smtClean="0"/>
              <a:t>Akcelerometr</a:t>
            </a:r>
            <a:r>
              <a:rPr lang="cs-CZ" sz="2000" dirty="0" smtClean="0"/>
              <a:t> je přístroj, který měří vibrace nebo zrychlení při pohybu struktur (konstrukcí, části strojů apod.). Síla způsobující vibrace nebo změnu pohybu (akceleraci) působí na hmotu snímače, která pak stlačuje piezoelektrický prvek generující elektrický náboj úměrný stlačení. Protože je elektrický náboj úměrný síle a hmota snímače je konstantní, je tedy elektrický náboj také úměrný zrychlení - akceleraci. </a:t>
            </a:r>
          </a:p>
          <a:p>
            <a:pPr algn="just"/>
            <a:endParaRPr lang="cs-CZ" sz="2000" dirty="0" smtClean="0"/>
          </a:p>
          <a:p>
            <a:pPr algn="just"/>
            <a:r>
              <a:rPr lang="cs-CZ" sz="2000" dirty="0" smtClean="0"/>
              <a:t>Akcelometry mohou být například:</a:t>
            </a:r>
          </a:p>
          <a:p>
            <a:pPr marL="352425" indent="-352425" algn="just">
              <a:buFont typeface="Arial" pitchFamily="34" charset="0"/>
              <a:buChar char="•"/>
            </a:pPr>
            <a:r>
              <a:rPr lang="cs-CZ" sz="2000" b="1" dirty="0" smtClean="0"/>
              <a:t>Piezoelektrické akcelerometry </a:t>
            </a:r>
            <a:r>
              <a:rPr lang="cs-CZ" sz="2000" dirty="0" smtClean="0"/>
              <a:t>(PE) – využívají piezoelektrický krystal, který generuje náboj úměrný působící síle, která při zrychlení působí.</a:t>
            </a:r>
          </a:p>
          <a:p>
            <a:pPr marL="352425" indent="-352425" algn="just">
              <a:buFont typeface="Arial" pitchFamily="34" charset="0"/>
              <a:buChar char="•"/>
            </a:pPr>
            <a:r>
              <a:rPr lang="cs-CZ" sz="2000" b="1" dirty="0" err="1" smtClean="0"/>
              <a:t>Piezoresistivní</a:t>
            </a:r>
            <a:r>
              <a:rPr lang="cs-CZ" sz="2000" b="1" dirty="0" smtClean="0"/>
              <a:t> akcelerometry </a:t>
            </a:r>
            <a:r>
              <a:rPr lang="cs-CZ" sz="2000" dirty="0" smtClean="0"/>
              <a:t>(PR) – využívá </a:t>
            </a:r>
            <a:r>
              <a:rPr lang="cs-CZ" sz="2000" dirty="0" err="1" smtClean="0"/>
              <a:t>mikrokřemíkovou</a:t>
            </a:r>
            <a:r>
              <a:rPr lang="cs-CZ" sz="2000" dirty="0" smtClean="0"/>
              <a:t> mechanickou strukturu, kde zrychlení odpovídá změně odporu.</a:t>
            </a:r>
          </a:p>
          <a:p>
            <a:pPr marL="352425" indent="-352425" algn="just">
              <a:buFont typeface="Arial" pitchFamily="34" charset="0"/>
              <a:buChar char="•"/>
            </a:pPr>
            <a:r>
              <a:rPr lang="cs-CZ" sz="2000" b="1" dirty="0" smtClean="0"/>
              <a:t>Akcelerometry s proměnnou kapacitou </a:t>
            </a:r>
            <a:r>
              <a:rPr lang="cs-CZ" sz="2000" dirty="0" smtClean="0"/>
              <a:t>(VC) – využívá </a:t>
            </a:r>
            <a:r>
              <a:rPr lang="cs-CZ" sz="2000" dirty="0" err="1" smtClean="0"/>
              <a:t>mikrokřemíkovou</a:t>
            </a:r>
            <a:r>
              <a:rPr lang="cs-CZ" sz="2000" dirty="0" smtClean="0"/>
              <a:t> mechanickou strukturu, kde zrychlení odpovídá změně kapacity.</a:t>
            </a:r>
          </a:p>
        </p:txBody>
      </p:sp>
    </p:spTree>
    <p:extLst>
      <p:ext uri="{BB962C8B-B14F-4D97-AF65-F5344CB8AC3E}">
        <p14:creationId xmlns:p14="http://schemas.microsoft.com/office/powerpoint/2010/main" val="1839230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25</a:t>
            </a:fld>
            <a:endParaRPr lang="cs-CZ" dirty="0"/>
          </a:p>
        </p:txBody>
      </p:sp>
      <p:sp>
        <p:nvSpPr>
          <p:cNvPr id="5" name="Obdélník 11"/>
          <p:cNvSpPr>
            <a:spLocks noChangeArrowheads="1"/>
          </p:cNvSpPr>
          <p:nvPr/>
        </p:nvSpPr>
        <p:spPr bwMode="auto">
          <a:xfrm>
            <a:off x="467544" y="620688"/>
            <a:ext cx="8219256" cy="461665"/>
          </a:xfrm>
          <a:prstGeom prst="rect">
            <a:avLst/>
          </a:prstGeom>
          <a:noFill/>
          <a:ln w="9525">
            <a:noFill/>
            <a:miter lim="800000"/>
            <a:headEnd/>
            <a:tailEnd/>
          </a:ln>
        </p:spPr>
        <p:txBody>
          <a:bodyPr wrap="square">
            <a:spAutoFit/>
          </a:bodyPr>
          <a:lstStyle/>
          <a:p>
            <a:r>
              <a:rPr lang="cs-CZ" sz="2400" b="1" dirty="0" smtClean="0"/>
              <a:t>Další senzorika</a:t>
            </a:r>
            <a:endParaRPr lang="cs-CZ" sz="2400" b="1" dirty="0"/>
          </a:p>
        </p:txBody>
      </p:sp>
      <p:sp>
        <p:nvSpPr>
          <p:cNvPr id="7" name="Obdélník 11"/>
          <p:cNvSpPr>
            <a:spLocks noChangeArrowheads="1"/>
          </p:cNvSpPr>
          <p:nvPr/>
        </p:nvSpPr>
        <p:spPr bwMode="auto">
          <a:xfrm>
            <a:off x="467544" y="1164806"/>
            <a:ext cx="8136136" cy="2554545"/>
          </a:xfrm>
          <a:prstGeom prst="rect">
            <a:avLst/>
          </a:prstGeom>
          <a:noFill/>
          <a:ln w="9525">
            <a:noFill/>
            <a:miter lim="800000"/>
            <a:headEnd/>
            <a:tailEnd/>
          </a:ln>
        </p:spPr>
        <p:txBody>
          <a:bodyPr wrap="square">
            <a:spAutoFit/>
          </a:bodyPr>
          <a:lstStyle/>
          <a:p>
            <a:pPr algn="just"/>
            <a:r>
              <a:rPr lang="cs-CZ" sz="2000" b="1" dirty="0" smtClean="0"/>
              <a:t>Zvukové senzory</a:t>
            </a:r>
            <a:r>
              <a:rPr lang="cs-CZ" sz="2000" dirty="0" smtClean="0"/>
              <a:t> (zpravidla mikrofony) detekují mechanické vlnění v látkovém prostředí (zvuk), čímž generuje napětí úměrné hladině akustického tlaku. Jednoduchý robot může být navržen tak, aby se pohybovat na základě zvuků, které obdrží. Komplexní roboty mohou používat stejné mikrofony i pro rozpoznávání řeči a hlasu. Implementace zvukových senzorů, není tak jednoduchá, jako u světelných čidel, protože zvukové senzory generují velmi malý rozdíl napětí, který musí být značně zesílen, aby se vytvořily měřitelné změny.</a:t>
            </a:r>
            <a:endParaRPr lang="cs-CZ" sz="20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686249"/>
            <a:ext cx="3528392" cy="2703204"/>
          </a:xfrm>
          <a:prstGeom prst="rect">
            <a:avLst/>
          </a:prstGeom>
        </p:spPr>
      </p:pic>
      <p:sp>
        <p:nvSpPr>
          <p:cNvPr id="3" name="Obdélník 2"/>
          <p:cNvSpPr/>
          <p:nvPr/>
        </p:nvSpPr>
        <p:spPr>
          <a:xfrm>
            <a:off x="1403648" y="6202461"/>
            <a:ext cx="1815690" cy="307777"/>
          </a:xfrm>
          <a:prstGeom prst="rect">
            <a:avLst/>
          </a:prstGeom>
        </p:spPr>
        <p:txBody>
          <a:bodyPr wrap="none">
            <a:spAutoFit/>
          </a:bodyPr>
          <a:lstStyle/>
          <a:p>
            <a:r>
              <a:rPr lang="cs-CZ" sz="1400" i="1" dirty="0" smtClean="0"/>
              <a:t>Zdroj: https</a:t>
            </a:r>
            <a:r>
              <a:rPr lang="cs-CZ" sz="1400" i="1" dirty="0"/>
              <a:t>://pasco.cz</a:t>
            </a:r>
          </a:p>
        </p:txBody>
      </p:sp>
      <p:pic>
        <p:nvPicPr>
          <p:cNvPr id="11" name="Obrázek 10"/>
          <p:cNvPicPr>
            <a:picLocks noChangeAspect="1"/>
          </p:cNvPicPr>
          <p:nvPr/>
        </p:nvPicPr>
        <p:blipFill>
          <a:blip r:embed="rId3"/>
          <a:stretch>
            <a:fillRect/>
          </a:stretch>
        </p:blipFill>
        <p:spPr>
          <a:xfrm>
            <a:off x="4305672" y="3686249"/>
            <a:ext cx="2182176" cy="2515722"/>
          </a:xfrm>
          <a:prstGeom prst="rect">
            <a:avLst/>
          </a:prstGeom>
        </p:spPr>
      </p:pic>
      <p:sp>
        <p:nvSpPr>
          <p:cNvPr id="12" name="Obdélník 11"/>
          <p:cNvSpPr/>
          <p:nvPr/>
        </p:nvSpPr>
        <p:spPr>
          <a:xfrm>
            <a:off x="5650445" y="5933017"/>
            <a:ext cx="1967205" cy="307777"/>
          </a:xfrm>
          <a:prstGeom prst="rect">
            <a:avLst/>
          </a:prstGeom>
        </p:spPr>
        <p:txBody>
          <a:bodyPr wrap="none">
            <a:spAutoFit/>
          </a:bodyPr>
          <a:lstStyle/>
          <a:p>
            <a:r>
              <a:rPr lang="cs-CZ" sz="1400" i="1" dirty="0" smtClean="0"/>
              <a:t>Zdroj: https</a:t>
            </a:r>
            <a:r>
              <a:rPr lang="cs-CZ" sz="1400" i="1" dirty="0"/>
              <a:t>://botland.cz</a:t>
            </a:r>
          </a:p>
        </p:txBody>
      </p:sp>
      <p:pic>
        <p:nvPicPr>
          <p:cNvPr id="13" name="Obrázek 12"/>
          <p:cNvPicPr>
            <a:picLocks noChangeAspect="1"/>
          </p:cNvPicPr>
          <p:nvPr/>
        </p:nvPicPr>
        <p:blipFill rotWithShape="1">
          <a:blip r:embed="rId4"/>
          <a:srcRect r="30957"/>
          <a:stretch/>
        </p:blipFill>
        <p:spPr>
          <a:xfrm>
            <a:off x="6915402" y="4132635"/>
            <a:ext cx="1409195" cy="1441853"/>
          </a:xfrm>
          <a:prstGeom prst="rect">
            <a:avLst/>
          </a:prstGeom>
        </p:spPr>
      </p:pic>
    </p:spTree>
    <p:extLst>
      <p:ext uri="{BB962C8B-B14F-4D97-AF65-F5344CB8AC3E}">
        <p14:creationId xmlns:p14="http://schemas.microsoft.com/office/powerpoint/2010/main" val="1573446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26</a:t>
            </a:fld>
            <a:endParaRPr lang="cs-CZ" dirty="0"/>
          </a:p>
        </p:txBody>
      </p:sp>
      <p:sp>
        <p:nvSpPr>
          <p:cNvPr id="5" name="Obdélník 11"/>
          <p:cNvSpPr>
            <a:spLocks noChangeArrowheads="1"/>
          </p:cNvSpPr>
          <p:nvPr/>
        </p:nvSpPr>
        <p:spPr bwMode="auto">
          <a:xfrm>
            <a:off x="467544" y="620688"/>
            <a:ext cx="8219256" cy="461665"/>
          </a:xfrm>
          <a:prstGeom prst="rect">
            <a:avLst/>
          </a:prstGeom>
          <a:noFill/>
          <a:ln w="9525">
            <a:noFill/>
            <a:miter lim="800000"/>
            <a:headEnd/>
            <a:tailEnd/>
          </a:ln>
        </p:spPr>
        <p:txBody>
          <a:bodyPr wrap="square">
            <a:spAutoFit/>
          </a:bodyPr>
          <a:lstStyle/>
          <a:p>
            <a:r>
              <a:rPr lang="cs-CZ" sz="2400" b="1" dirty="0" smtClean="0"/>
              <a:t>Další senzorika</a:t>
            </a:r>
            <a:endParaRPr lang="cs-CZ" sz="2400" b="1" dirty="0"/>
          </a:p>
        </p:txBody>
      </p:sp>
      <p:sp>
        <p:nvSpPr>
          <p:cNvPr id="10" name="Obdélník 11"/>
          <p:cNvSpPr>
            <a:spLocks noChangeArrowheads="1"/>
          </p:cNvSpPr>
          <p:nvPr/>
        </p:nvSpPr>
        <p:spPr bwMode="auto">
          <a:xfrm>
            <a:off x="467544" y="1224446"/>
            <a:ext cx="8136136" cy="4724370"/>
          </a:xfrm>
          <a:prstGeom prst="rect">
            <a:avLst/>
          </a:prstGeom>
          <a:noFill/>
          <a:ln w="9525">
            <a:noFill/>
            <a:miter lim="800000"/>
            <a:headEnd/>
            <a:tailEnd/>
          </a:ln>
        </p:spPr>
        <p:txBody>
          <a:bodyPr wrap="square">
            <a:spAutoFit/>
          </a:bodyPr>
          <a:lstStyle/>
          <a:p>
            <a:pPr algn="just"/>
            <a:r>
              <a:rPr lang="cs-CZ" sz="2000" b="1" dirty="0" smtClean="0"/>
              <a:t>Senzorika pro navigaci </a:t>
            </a:r>
            <a:r>
              <a:rPr lang="cs-CZ" sz="2000" dirty="0" smtClean="0"/>
              <a:t>jsou využívány pro určení polohy robotu, některé pro vnitřní nasazení (v rámci pracoviště) jiné pro venkovní účely. </a:t>
            </a:r>
          </a:p>
          <a:p>
            <a:pPr algn="just"/>
            <a:endParaRPr lang="cs-CZ" sz="600" dirty="0"/>
          </a:p>
          <a:p>
            <a:pPr algn="just">
              <a:spcAft>
                <a:spcPts val="600"/>
              </a:spcAft>
            </a:pPr>
            <a:r>
              <a:rPr lang="cs-CZ" sz="2000" dirty="0" smtClean="0"/>
              <a:t>Lze rozeznávat:</a:t>
            </a:r>
          </a:p>
          <a:p>
            <a:pPr marL="352425" indent="-352425" algn="just">
              <a:spcAft>
                <a:spcPts val="600"/>
              </a:spcAft>
              <a:buFont typeface="Arial" pitchFamily="34" charset="0"/>
              <a:buChar char="•"/>
            </a:pPr>
            <a:r>
              <a:rPr lang="cs-CZ" sz="2000" b="1" dirty="0" smtClean="0"/>
              <a:t>GNSS </a:t>
            </a:r>
            <a:r>
              <a:rPr lang="cs-CZ" sz="2000" dirty="0" smtClean="0"/>
              <a:t>(</a:t>
            </a:r>
            <a:r>
              <a:rPr lang="cs-CZ" sz="2000" dirty="0" err="1" smtClean="0"/>
              <a:t>Global</a:t>
            </a:r>
            <a:r>
              <a:rPr lang="cs-CZ" sz="2000" dirty="0" smtClean="0"/>
              <a:t> </a:t>
            </a:r>
            <a:r>
              <a:rPr lang="cs-CZ" sz="2000" dirty="0" err="1"/>
              <a:t>N</a:t>
            </a:r>
            <a:r>
              <a:rPr lang="cs-CZ" sz="2000" dirty="0" err="1" smtClean="0"/>
              <a:t>avigation</a:t>
            </a:r>
            <a:r>
              <a:rPr lang="cs-CZ" sz="2000" dirty="0" smtClean="0"/>
              <a:t> Satelite </a:t>
            </a:r>
            <a:r>
              <a:rPr lang="cs-CZ" sz="2000" dirty="0" err="1" smtClean="0"/>
              <a:t>System</a:t>
            </a:r>
            <a:r>
              <a:rPr lang="cs-CZ" sz="2000" dirty="0"/>
              <a:t>) – nejčastější systém určení venkovní polohy, ale uvnitř budov nevhodný. Satelity na oběžné dráze vysílají signály a přijímač na robotu tyto signály získá a zpracuje. Zpracované informace mohou být použity k určení polohy, příp. rychlosti pohybu</a:t>
            </a:r>
            <a:r>
              <a:rPr lang="cs-CZ" sz="2000" dirty="0" smtClean="0"/>
              <a:t>. Globální systémy jsou: americký </a:t>
            </a:r>
            <a:r>
              <a:rPr lang="cs-CZ" sz="2000" b="1" dirty="0" smtClean="0"/>
              <a:t>GPS</a:t>
            </a:r>
            <a:r>
              <a:rPr lang="cs-CZ" sz="2000" dirty="0" smtClean="0"/>
              <a:t>, ruský </a:t>
            </a:r>
            <a:r>
              <a:rPr lang="cs-CZ" sz="2000" b="1" dirty="0" err="1" smtClean="0"/>
              <a:t>Glonass</a:t>
            </a:r>
            <a:r>
              <a:rPr lang="cs-CZ" sz="2000" dirty="0" smtClean="0"/>
              <a:t>, evropský </a:t>
            </a:r>
            <a:r>
              <a:rPr lang="cs-CZ" sz="2000" b="1" dirty="0" smtClean="0"/>
              <a:t>Galileo</a:t>
            </a:r>
            <a:r>
              <a:rPr lang="cs-CZ" sz="2000" dirty="0" smtClean="0"/>
              <a:t>, čínský </a:t>
            </a:r>
            <a:r>
              <a:rPr lang="cs-CZ" sz="2000" b="1" dirty="0" err="1" smtClean="0"/>
              <a:t>BeiDou</a:t>
            </a:r>
            <a:r>
              <a:rPr lang="cs-CZ" sz="2000" dirty="0" smtClean="0"/>
              <a:t>.</a:t>
            </a:r>
            <a:endParaRPr lang="cs-CZ" sz="2000" dirty="0"/>
          </a:p>
          <a:p>
            <a:pPr marL="352425" indent="-352425" algn="just">
              <a:spcAft>
                <a:spcPts val="600"/>
              </a:spcAft>
              <a:buFont typeface="Arial" pitchFamily="34" charset="0"/>
              <a:buChar char="•"/>
            </a:pPr>
            <a:r>
              <a:rPr lang="cs-CZ" sz="2000" b="1" dirty="0" smtClean="0"/>
              <a:t>Digitální magnetický kompas (magnetometr) </a:t>
            </a:r>
            <a:r>
              <a:rPr lang="cs-CZ" sz="2000" dirty="0" smtClean="0"/>
              <a:t>– poskytuje navigační měření pomocí zemského magnetického pole, ale neposkytuje zpětnovazebnou informaci o dané poloze.</a:t>
            </a:r>
          </a:p>
          <a:p>
            <a:pPr marL="352425" indent="-352425" algn="just">
              <a:spcAft>
                <a:spcPts val="600"/>
              </a:spcAft>
              <a:buFont typeface="Arial" pitchFamily="34" charset="0"/>
              <a:buChar char="•"/>
            </a:pPr>
            <a:r>
              <a:rPr lang="cs-CZ" sz="2000" b="1" dirty="0" err="1" smtClean="0"/>
              <a:t>Lokalizátor</a:t>
            </a:r>
            <a:r>
              <a:rPr lang="cs-CZ" sz="2000" dirty="0" smtClean="0"/>
              <a:t> – určení polohy na základě orientačních bodů (vysílačů), které generují signál (</a:t>
            </a:r>
            <a:r>
              <a:rPr lang="cs-CZ" sz="2000" dirty="0" err="1" smtClean="0"/>
              <a:t>Wi</a:t>
            </a:r>
            <a:r>
              <a:rPr lang="cs-CZ" sz="2000" dirty="0" smtClean="0"/>
              <a:t>-</a:t>
            </a:r>
            <a:r>
              <a:rPr lang="cs-CZ" sz="2000" dirty="0" err="1" smtClean="0"/>
              <a:t>Fi</a:t>
            </a:r>
            <a:r>
              <a:rPr lang="cs-CZ" sz="2000" dirty="0" smtClean="0"/>
              <a:t>, </a:t>
            </a:r>
            <a:r>
              <a:rPr lang="cs-CZ" sz="2000" dirty="0" err="1" smtClean="0"/>
              <a:t>Bluetooth</a:t>
            </a:r>
            <a:r>
              <a:rPr lang="cs-CZ" sz="2000" dirty="0" smtClean="0"/>
              <a:t>, ultrazvuk, IR, rádiové vlny apod.).</a:t>
            </a:r>
          </a:p>
        </p:txBody>
      </p:sp>
    </p:spTree>
    <p:extLst>
      <p:ext uri="{BB962C8B-B14F-4D97-AF65-F5344CB8AC3E}">
        <p14:creationId xmlns:p14="http://schemas.microsoft.com/office/powerpoint/2010/main" val="10080355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27</a:t>
            </a:fld>
            <a:endParaRPr lang="cs-CZ" dirty="0"/>
          </a:p>
        </p:txBody>
      </p:sp>
      <p:sp>
        <p:nvSpPr>
          <p:cNvPr id="5" name="Obdélník 11"/>
          <p:cNvSpPr>
            <a:spLocks noChangeArrowheads="1"/>
          </p:cNvSpPr>
          <p:nvPr/>
        </p:nvSpPr>
        <p:spPr bwMode="auto">
          <a:xfrm>
            <a:off x="467544" y="620688"/>
            <a:ext cx="8219256" cy="461665"/>
          </a:xfrm>
          <a:prstGeom prst="rect">
            <a:avLst/>
          </a:prstGeom>
          <a:noFill/>
          <a:ln w="9525">
            <a:noFill/>
            <a:miter lim="800000"/>
            <a:headEnd/>
            <a:tailEnd/>
          </a:ln>
        </p:spPr>
        <p:txBody>
          <a:bodyPr wrap="square">
            <a:spAutoFit/>
          </a:bodyPr>
          <a:lstStyle/>
          <a:p>
            <a:r>
              <a:rPr lang="cs-CZ" sz="2400" b="1" dirty="0" smtClean="0"/>
              <a:t>Další senzorika</a:t>
            </a:r>
            <a:endParaRPr lang="cs-CZ" sz="2400" b="1" dirty="0"/>
          </a:p>
        </p:txBody>
      </p:sp>
      <p:sp>
        <p:nvSpPr>
          <p:cNvPr id="6" name="Obdélník 11"/>
          <p:cNvSpPr>
            <a:spLocks noChangeArrowheads="1"/>
          </p:cNvSpPr>
          <p:nvPr/>
        </p:nvSpPr>
        <p:spPr bwMode="auto">
          <a:xfrm>
            <a:off x="468146" y="1083141"/>
            <a:ext cx="8136136" cy="1938992"/>
          </a:xfrm>
          <a:prstGeom prst="rect">
            <a:avLst/>
          </a:prstGeom>
          <a:noFill/>
          <a:ln w="9525">
            <a:noFill/>
            <a:miter lim="800000"/>
            <a:headEnd/>
            <a:tailEnd/>
          </a:ln>
        </p:spPr>
        <p:txBody>
          <a:bodyPr wrap="square">
            <a:spAutoFit/>
          </a:bodyPr>
          <a:lstStyle/>
          <a:p>
            <a:pPr algn="just"/>
            <a:r>
              <a:rPr lang="cs-CZ" sz="2000" b="1" dirty="0" smtClean="0"/>
              <a:t>Gyroskop</a:t>
            </a:r>
            <a:r>
              <a:rPr lang="cs-CZ" sz="2000" dirty="0" smtClean="0"/>
              <a:t> obsahuje</a:t>
            </a:r>
            <a:r>
              <a:rPr lang="cs-CZ" sz="2000" b="1" dirty="0" smtClean="0"/>
              <a:t> </a:t>
            </a:r>
            <a:r>
              <a:rPr lang="cs-CZ" sz="2000" dirty="0" smtClean="0"/>
              <a:t>setrvačník, který zachovává polohu osy své rotace v inerciálním prostoru, tj. pomáhá udržovat orientaci na </a:t>
            </a:r>
            <a:r>
              <a:rPr lang="cs-CZ" sz="2000" b="1" dirty="0" smtClean="0"/>
              <a:t>principu momentu hybnosti</a:t>
            </a:r>
            <a:r>
              <a:rPr lang="cs-CZ" sz="2000" dirty="0" smtClean="0"/>
              <a:t>. Přesnost gyroskopu závisí na stabilitě udržení jeho otáček. Precizní gyroskopy při regulaci otáček pohonu setrvačníku využívají i optických snímačů založených na </a:t>
            </a:r>
            <a:r>
              <a:rPr lang="cs-CZ" sz="2000" dirty="0" err="1" smtClean="0"/>
              <a:t>Sagnacově</a:t>
            </a:r>
            <a:r>
              <a:rPr lang="cs-CZ" sz="2000" dirty="0" smtClean="0"/>
              <a:t> jevu v kruhovém laseru, nebo v cívce optického vlákna.</a:t>
            </a: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140968"/>
            <a:ext cx="3969907" cy="2715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814" b="26676"/>
          <a:stretch/>
        </p:blipFill>
        <p:spPr bwMode="auto">
          <a:xfrm>
            <a:off x="4878007" y="3141271"/>
            <a:ext cx="3438409" cy="271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ovéPole 8"/>
          <p:cNvSpPr txBox="1"/>
          <p:nvPr/>
        </p:nvSpPr>
        <p:spPr>
          <a:xfrm>
            <a:off x="2206595" y="5933386"/>
            <a:ext cx="5413405" cy="307777"/>
          </a:xfrm>
          <a:prstGeom prst="rect">
            <a:avLst/>
          </a:prstGeom>
          <a:noFill/>
        </p:spPr>
        <p:txBody>
          <a:bodyPr wrap="none" rtlCol="0">
            <a:spAutoFit/>
          </a:bodyPr>
          <a:lstStyle/>
          <a:p>
            <a:r>
              <a:rPr lang="cs-CZ" sz="1400" i="1" dirty="0"/>
              <a:t>Zdroj: https://</a:t>
            </a:r>
            <a:r>
              <a:rPr lang="cs-CZ" sz="1400" i="1" dirty="0" smtClean="0"/>
              <a:t>automatizace.hw.cz, https</a:t>
            </a:r>
            <a:r>
              <a:rPr lang="cs-CZ" sz="1400" i="1" dirty="0"/>
              <a:t>://</a:t>
            </a:r>
            <a:r>
              <a:rPr lang="cs-CZ" sz="1400" i="1" dirty="0" smtClean="0"/>
              <a:t>www.letemsvetemapplem.eu</a:t>
            </a:r>
            <a:endParaRPr lang="cs-CZ" sz="1400" i="1" dirty="0"/>
          </a:p>
        </p:txBody>
      </p:sp>
    </p:spTree>
    <p:extLst>
      <p:ext uri="{BB962C8B-B14F-4D97-AF65-F5344CB8AC3E}">
        <p14:creationId xmlns:p14="http://schemas.microsoft.com/office/powerpoint/2010/main" val="1133638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28</a:t>
            </a:fld>
            <a:endParaRPr lang="cs-CZ" dirty="0"/>
          </a:p>
        </p:txBody>
      </p:sp>
      <p:sp>
        <p:nvSpPr>
          <p:cNvPr id="5" name="Obdélník 11"/>
          <p:cNvSpPr>
            <a:spLocks noChangeArrowheads="1"/>
          </p:cNvSpPr>
          <p:nvPr/>
        </p:nvSpPr>
        <p:spPr bwMode="auto">
          <a:xfrm>
            <a:off x="467544" y="620688"/>
            <a:ext cx="8219256" cy="461665"/>
          </a:xfrm>
          <a:prstGeom prst="rect">
            <a:avLst/>
          </a:prstGeom>
          <a:noFill/>
          <a:ln w="9525">
            <a:noFill/>
            <a:miter lim="800000"/>
            <a:headEnd/>
            <a:tailEnd/>
          </a:ln>
        </p:spPr>
        <p:txBody>
          <a:bodyPr wrap="square">
            <a:spAutoFit/>
          </a:bodyPr>
          <a:lstStyle/>
          <a:p>
            <a:r>
              <a:rPr lang="cs-CZ" sz="2400" b="1" dirty="0" smtClean="0"/>
              <a:t>Další senzorika</a:t>
            </a:r>
            <a:endParaRPr lang="cs-CZ" sz="2400" b="1" dirty="0"/>
          </a:p>
        </p:txBody>
      </p:sp>
      <p:sp>
        <p:nvSpPr>
          <p:cNvPr id="10" name="Obdélník 11"/>
          <p:cNvSpPr>
            <a:spLocks noChangeArrowheads="1"/>
          </p:cNvSpPr>
          <p:nvPr/>
        </p:nvSpPr>
        <p:spPr bwMode="auto">
          <a:xfrm>
            <a:off x="467544" y="1110695"/>
            <a:ext cx="8136136" cy="1323439"/>
          </a:xfrm>
          <a:prstGeom prst="rect">
            <a:avLst/>
          </a:prstGeom>
          <a:noFill/>
          <a:ln w="9525">
            <a:noFill/>
            <a:miter lim="800000"/>
            <a:headEnd/>
            <a:tailEnd/>
          </a:ln>
        </p:spPr>
        <p:txBody>
          <a:bodyPr wrap="square">
            <a:spAutoFit/>
          </a:bodyPr>
          <a:lstStyle/>
          <a:p>
            <a:pPr algn="just"/>
            <a:r>
              <a:rPr lang="cs-CZ" sz="2000" b="1" dirty="0" smtClean="0"/>
              <a:t>Inerciální měřící jednotka</a:t>
            </a:r>
            <a:r>
              <a:rPr lang="cs-CZ" sz="2000" dirty="0" smtClean="0"/>
              <a:t> (IMU) je elektronické zařízení, které pomocí kombinace gyroskopů a akcelerometrů, příp. magnetometru podává informace o </a:t>
            </a:r>
            <a:r>
              <a:rPr lang="cs-CZ" sz="2000" b="1" dirty="0" smtClean="0"/>
              <a:t>zrychlení a orientaci v prostoru</a:t>
            </a:r>
            <a:r>
              <a:rPr lang="cs-CZ" sz="2000" dirty="0" smtClean="0"/>
              <a:t>. IMU je základní součástí všech inerciálních měřících systémů, které slouží k dopravním měřením.</a:t>
            </a:r>
          </a:p>
        </p:txBody>
      </p:sp>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109853"/>
            <a:ext cx="2462678" cy="1640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2564904"/>
            <a:ext cx="2699923" cy="2303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7747" y="2741358"/>
            <a:ext cx="2802439" cy="2216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bdélník 13"/>
          <p:cNvSpPr/>
          <p:nvPr/>
        </p:nvSpPr>
        <p:spPr>
          <a:xfrm>
            <a:off x="2222136" y="5590297"/>
            <a:ext cx="4710072" cy="307777"/>
          </a:xfrm>
          <a:prstGeom prst="rect">
            <a:avLst/>
          </a:prstGeom>
        </p:spPr>
        <p:txBody>
          <a:bodyPr wrap="none">
            <a:spAutoFit/>
          </a:bodyPr>
          <a:lstStyle/>
          <a:p>
            <a:r>
              <a:rPr lang="cs-CZ" sz="1400" i="1" dirty="0" smtClean="0"/>
              <a:t>Zdroj: https</a:t>
            </a:r>
            <a:r>
              <a:rPr lang="cs-CZ" sz="1400" i="1" dirty="0"/>
              <a:t>://</a:t>
            </a:r>
            <a:r>
              <a:rPr lang="cs-CZ" sz="1400" i="1" dirty="0" smtClean="0"/>
              <a:t>www.incom.co.jp, </a:t>
            </a:r>
            <a:r>
              <a:rPr lang="cs-CZ" sz="1400" i="1" dirty="0"/>
              <a:t>https://</a:t>
            </a:r>
            <a:r>
              <a:rPr lang="cs-CZ" sz="1400" i="1" dirty="0" smtClean="0"/>
              <a:t>engineering.uci.edu  </a:t>
            </a:r>
            <a:endParaRPr lang="cs-CZ" sz="1400" i="1" dirty="0"/>
          </a:p>
        </p:txBody>
      </p:sp>
    </p:spTree>
    <p:extLst>
      <p:ext uri="{BB962C8B-B14F-4D97-AF65-F5344CB8AC3E}">
        <p14:creationId xmlns:p14="http://schemas.microsoft.com/office/powerpoint/2010/main" val="4464165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29</a:t>
            </a:fld>
            <a:endParaRPr lang="cs-CZ" dirty="0"/>
          </a:p>
        </p:txBody>
      </p:sp>
      <p:sp>
        <p:nvSpPr>
          <p:cNvPr id="5" name="Obdélník 11"/>
          <p:cNvSpPr>
            <a:spLocks noChangeArrowheads="1"/>
          </p:cNvSpPr>
          <p:nvPr/>
        </p:nvSpPr>
        <p:spPr bwMode="auto">
          <a:xfrm>
            <a:off x="467544" y="620688"/>
            <a:ext cx="8219256" cy="461665"/>
          </a:xfrm>
          <a:prstGeom prst="rect">
            <a:avLst/>
          </a:prstGeom>
          <a:noFill/>
          <a:ln w="9525">
            <a:noFill/>
            <a:miter lim="800000"/>
            <a:headEnd/>
            <a:tailEnd/>
          </a:ln>
        </p:spPr>
        <p:txBody>
          <a:bodyPr wrap="square">
            <a:spAutoFit/>
          </a:bodyPr>
          <a:lstStyle/>
          <a:p>
            <a:r>
              <a:rPr lang="cs-CZ" sz="2400" b="1" dirty="0" smtClean="0"/>
              <a:t>Další senzorika</a:t>
            </a:r>
            <a:endParaRPr lang="cs-CZ" sz="2400" b="1" dirty="0"/>
          </a:p>
        </p:txBody>
      </p:sp>
      <p:sp>
        <p:nvSpPr>
          <p:cNvPr id="9" name="Obdélník 11"/>
          <p:cNvSpPr>
            <a:spLocks noChangeArrowheads="1"/>
          </p:cNvSpPr>
          <p:nvPr/>
        </p:nvSpPr>
        <p:spPr bwMode="auto">
          <a:xfrm>
            <a:off x="467544" y="1196752"/>
            <a:ext cx="8136136" cy="4247317"/>
          </a:xfrm>
          <a:prstGeom prst="rect">
            <a:avLst/>
          </a:prstGeom>
          <a:noFill/>
          <a:ln w="9525">
            <a:noFill/>
            <a:miter lim="800000"/>
            <a:headEnd/>
            <a:tailEnd/>
          </a:ln>
        </p:spPr>
        <p:txBody>
          <a:bodyPr wrap="square">
            <a:spAutoFit/>
          </a:bodyPr>
          <a:lstStyle/>
          <a:p>
            <a:pPr>
              <a:spcAft>
                <a:spcPts val="600"/>
              </a:spcAft>
            </a:pPr>
            <a:r>
              <a:rPr lang="cs-CZ" sz="2000" dirty="0" smtClean="0"/>
              <a:t>Další senzory v průmyslové praxi mohou být:</a:t>
            </a:r>
          </a:p>
          <a:p>
            <a:pPr marL="352425" indent="-352425">
              <a:spcAft>
                <a:spcPts val="600"/>
              </a:spcAft>
              <a:buFont typeface="Arial" pitchFamily="34" charset="0"/>
              <a:buChar char="•"/>
            </a:pPr>
            <a:r>
              <a:rPr lang="cs-CZ" sz="2000" dirty="0" smtClean="0"/>
              <a:t>napěťové senzory,</a:t>
            </a:r>
          </a:p>
          <a:p>
            <a:pPr marL="352425" indent="-352425">
              <a:spcAft>
                <a:spcPts val="600"/>
              </a:spcAft>
              <a:buFont typeface="Arial" pitchFamily="34" charset="0"/>
              <a:buChar char="•"/>
            </a:pPr>
            <a:r>
              <a:rPr lang="cs-CZ" sz="2000" dirty="0" smtClean="0"/>
              <a:t>proudové senzory,</a:t>
            </a:r>
          </a:p>
          <a:p>
            <a:pPr marL="352425" indent="-352425">
              <a:spcAft>
                <a:spcPts val="600"/>
              </a:spcAft>
              <a:buFont typeface="Arial" pitchFamily="34" charset="0"/>
              <a:buChar char="•"/>
            </a:pPr>
            <a:r>
              <a:rPr lang="cs-CZ" sz="2000" dirty="0" smtClean="0"/>
              <a:t>senzory měření vlhkosti,</a:t>
            </a:r>
          </a:p>
          <a:p>
            <a:pPr marL="352425" indent="-352425">
              <a:spcAft>
                <a:spcPts val="600"/>
              </a:spcAft>
              <a:buFont typeface="Arial" pitchFamily="34" charset="0"/>
              <a:buChar char="•"/>
            </a:pPr>
            <a:r>
              <a:rPr lang="cs-CZ" sz="2000" dirty="0" smtClean="0"/>
              <a:t>senzory detekce plynů,</a:t>
            </a:r>
          </a:p>
          <a:p>
            <a:pPr marL="352425" indent="-352425">
              <a:spcAft>
                <a:spcPts val="600"/>
              </a:spcAft>
              <a:buFont typeface="Arial" pitchFamily="34" charset="0"/>
              <a:buChar char="•"/>
            </a:pPr>
            <a:r>
              <a:rPr lang="cs-CZ" sz="2000" dirty="0" smtClean="0"/>
              <a:t>potenciometry (využitelné v mnoha různých aplikacích),</a:t>
            </a:r>
          </a:p>
          <a:p>
            <a:pPr marL="352425" indent="-352425">
              <a:spcAft>
                <a:spcPts val="600"/>
              </a:spcAft>
              <a:buFont typeface="Arial" pitchFamily="34" charset="0"/>
              <a:buChar char="•"/>
            </a:pPr>
            <a:r>
              <a:rPr lang="cs-CZ" sz="2000" dirty="0" smtClean="0"/>
              <a:t>magnetické senzory,</a:t>
            </a:r>
          </a:p>
          <a:p>
            <a:pPr marL="352425" indent="-352425">
              <a:spcAft>
                <a:spcPts val="600"/>
              </a:spcAft>
              <a:buFont typeface="Arial" pitchFamily="34" charset="0"/>
              <a:buChar char="•"/>
            </a:pPr>
            <a:r>
              <a:rPr lang="cs-CZ" sz="2000" dirty="0" smtClean="0"/>
              <a:t>senzory hustoty,</a:t>
            </a:r>
          </a:p>
          <a:p>
            <a:pPr marL="352425" indent="-352425">
              <a:spcAft>
                <a:spcPts val="600"/>
              </a:spcAft>
              <a:buFont typeface="Arial" pitchFamily="34" charset="0"/>
              <a:buChar char="•"/>
            </a:pPr>
            <a:r>
              <a:rPr lang="cs-CZ" sz="2000" dirty="0" smtClean="0"/>
              <a:t>senzory viskozity,</a:t>
            </a:r>
          </a:p>
          <a:p>
            <a:pPr marL="352425" indent="-352425">
              <a:spcAft>
                <a:spcPts val="600"/>
              </a:spcAft>
              <a:buFont typeface="Arial" pitchFamily="34" charset="0"/>
              <a:buChar char="•"/>
            </a:pPr>
            <a:r>
              <a:rPr lang="cs-CZ" sz="2000" dirty="0" smtClean="0"/>
              <a:t>senzory pH,</a:t>
            </a:r>
          </a:p>
          <a:p>
            <a:pPr marL="352425" indent="-352425">
              <a:spcAft>
                <a:spcPts val="600"/>
              </a:spcAft>
              <a:buFont typeface="Arial" pitchFamily="34" charset="0"/>
              <a:buChar char="•"/>
            </a:pPr>
            <a:r>
              <a:rPr lang="cs-CZ" sz="2000" dirty="0" smtClean="0"/>
              <a:t>atp.</a:t>
            </a:r>
            <a:endParaRPr lang="cs-CZ" sz="2000" dirty="0"/>
          </a:p>
        </p:txBody>
      </p:sp>
    </p:spTree>
    <p:extLst>
      <p:ext uri="{BB962C8B-B14F-4D97-AF65-F5344CB8AC3E}">
        <p14:creationId xmlns:p14="http://schemas.microsoft.com/office/powerpoint/2010/main" val="81245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3</a:t>
            </a:fld>
            <a:endParaRPr lang="cs-CZ" dirty="0"/>
          </a:p>
        </p:txBody>
      </p:sp>
      <p:sp>
        <p:nvSpPr>
          <p:cNvPr id="5" name="Obdélník 11"/>
          <p:cNvSpPr>
            <a:spLocks noChangeArrowheads="1"/>
          </p:cNvSpPr>
          <p:nvPr/>
        </p:nvSpPr>
        <p:spPr bwMode="auto">
          <a:xfrm>
            <a:off x="467544" y="620688"/>
            <a:ext cx="8064500" cy="461665"/>
          </a:xfrm>
          <a:prstGeom prst="rect">
            <a:avLst/>
          </a:prstGeom>
          <a:noFill/>
          <a:ln w="9525">
            <a:noFill/>
            <a:miter lim="800000"/>
            <a:headEnd/>
            <a:tailEnd/>
          </a:ln>
        </p:spPr>
        <p:txBody>
          <a:bodyPr>
            <a:spAutoFit/>
          </a:bodyPr>
          <a:lstStyle/>
          <a:p>
            <a:r>
              <a:rPr lang="cs-CZ" sz="2400" b="1" dirty="0" smtClean="0"/>
              <a:t>Senzory otáček</a:t>
            </a:r>
            <a:endParaRPr lang="cs-CZ" sz="2400" b="1" dirty="0"/>
          </a:p>
        </p:txBody>
      </p:sp>
      <p:sp>
        <p:nvSpPr>
          <p:cNvPr id="8" name="Obdélník 11"/>
          <p:cNvSpPr>
            <a:spLocks noChangeArrowheads="1"/>
          </p:cNvSpPr>
          <p:nvPr/>
        </p:nvSpPr>
        <p:spPr bwMode="auto">
          <a:xfrm>
            <a:off x="467544" y="1124744"/>
            <a:ext cx="8280920" cy="2575064"/>
          </a:xfrm>
          <a:prstGeom prst="rect">
            <a:avLst/>
          </a:prstGeom>
          <a:noFill/>
          <a:ln w="9525">
            <a:noFill/>
            <a:miter lim="800000"/>
            <a:headEnd/>
            <a:tailEnd/>
          </a:ln>
        </p:spPr>
        <p:txBody>
          <a:bodyPr wrap="square">
            <a:spAutoFit/>
          </a:bodyPr>
          <a:lstStyle/>
          <a:p>
            <a:r>
              <a:rPr lang="cs-CZ" sz="2000" dirty="0" smtClean="0"/>
              <a:t>Senzory otáček je možné dělit podle použitého principu na:</a:t>
            </a:r>
          </a:p>
          <a:p>
            <a:endParaRPr lang="cs-CZ" sz="800" dirty="0" smtClean="0"/>
          </a:p>
          <a:p>
            <a:pPr marL="352425" indent="-352425">
              <a:spcAft>
                <a:spcPts val="800"/>
              </a:spcAft>
              <a:buFont typeface="Arial" pitchFamily="34" charset="0"/>
              <a:buChar char="•"/>
            </a:pPr>
            <a:r>
              <a:rPr lang="cs-CZ" sz="2000" b="1" dirty="0" smtClean="0"/>
              <a:t>mechanické</a:t>
            </a:r>
            <a:r>
              <a:rPr lang="cs-CZ" sz="2000" dirty="0" smtClean="0"/>
              <a:t>, které založené na působení odstředivé síly (klasickým příkladem je </a:t>
            </a:r>
            <a:r>
              <a:rPr lang="cs-CZ" sz="2000" dirty="0" err="1" smtClean="0"/>
              <a:t>Wattův</a:t>
            </a:r>
            <a:r>
              <a:rPr lang="cs-CZ" sz="2000" dirty="0" smtClean="0"/>
              <a:t> odstředivý snímač),</a:t>
            </a:r>
          </a:p>
          <a:p>
            <a:pPr marL="352425" indent="-352425">
              <a:spcAft>
                <a:spcPts val="800"/>
              </a:spcAft>
              <a:buFont typeface="Arial" pitchFamily="34" charset="0"/>
              <a:buChar char="•"/>
            </a:pPr>
            <a:r>
              <a:rPr lang="cs-CZ" sz="2000" b="1" dirty="0" smtClean="0"/>
              <a:t>indukční spojité</a:t>
            </a:r>
            <a:r>
              <a:rPr lang="cs-CZ" sz="2000" dirty="0" smtClean="0"/>
              <a:t>, které jsou založené na působení elektromagnetické indukce (např. </a:t>
            </a:r>
            <a:r>
              <a:rPr lang="cs-CZ" sz="2000" dirty="0" err="1" smtClean="0"/>
              <a:t>tachometrické</a:t>
            </a:r>
            <a:r>
              <a:rPr lang="cs-CZ" sz="2000" dirty="0" smtClean="0"/>
              <a:t> dynamo, </a:t>
            </a:r>
            <a:r>
              <a:rPr lang="cs-CZ" sz="2000" dirty="0" err="1" smtClean="0"/>
              <a:t>tachoalternátor</a:t>
            </a:r>
            <a:r>
              <a:rPr lang="cs-CZ" sz="2000" dirty="0" smtClean="0"/>
              <a:t>, magnetický otáčkoměr),</a:t>
            </a:r>
          </a:p>
          <a:p>
            <a:pPr marL="352425" indent="-352425">
              <a:spcAft>
                <a:spcPts val="800"/>
              </a:spcAft>
              <a:buFont typeface="Arial" pitchFamily="34" charset="0"/>
              <a:buChar char="•"/>
            </a:pPr>
            <a:r>
              <a:rPr lang="cs-CZ" sz="2000" b="1" dirty="0" smtClean="0"/>
              <a:t>impulzní</a:t>
            </a:r>
            <a:r>
              <a:rPr lang="cs-CZ" sz="2000" dirty="0" smtClean="0"/>
              <a:t>.</a:t>
            </a:r>
            <a:endParaRPr lang="cs-CZ" sz="2000" dirty="0"/>
          </a:p>
        </p:txBody>
      </p:sp>
    </p:spTree>
    <p:extLst>
      <p:ext uri="{BB962C8B-B14F-4D97-AF65-F5344CB8AC3E}">
        <p14:creationId xmlns:p14="http://schemas.microsoft.com/office/powerpoint/2010/main" val="313821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30</a:t>
            </a:fld>
            <a:endParaRPr lang="cs-CZ" dirty="0"/>
          </a:p>
        </p:txBody>
      </p:sp>
      <p:sp>
        <p:nvSpPr>
          <p:cNvPr id="5" name="Obdélník 11"/>
          <p:cNvSpPr>
            <a:spLocks noChangeArrowheads="1"/>
          </p:cNvSpPr>
          <p:nvPr/>
        </p:nvSpPr>
        <p:spPr bwMode="auto">
          <a:xfrm>
            <a:off x="467544" y="620688"/>
            <a:ext cx="8219256" cy="461665"/>
          </a:xfrm>
          <a:prstGeom prst="rect">
            <a:avLst/>
          </a:prstGeom>
          <a:noFill/>
          <a:ln w="9525">
            <a:noFill/>
            <a:miter lim="800000"/>
            <a:headEnd/>
            <a:tailEnd/>
          </a:ln>
        </p:spPr>
        <p:txBody>
          <a:bodyPr wrap="square">
            <a:spAutoFit/>
          </a:bodyPr>
          <a:lstStyle/>
          <a:p>
            <a:r>
              <a:rPr lang="cs-CZ" sz="2400" b="1" dirty="0" smtClean="0"/>
              <a:t>Senzorika pro vizualizaci technologické scény</a:t>
            </a:r>
            <a:endParaRPr lang="cs-CZ" sz="2400" b="1" dirty="0"/>
          </a:p>
        </p:txBody>
      </p:sp>
      <p:sp>
        <p:nvSpPr>
          <p:cNvPr id="6" name="Obdélník 11"/>
          <p:cNvSpPr>
            <a:spLocks noChangeArrowheads="1"/>
          </p:cNvSpPr>
          <p:nvPr/>
        </p:nvSpPr>
        <p:spPr bwMode="auto">
          <a:xfrm>
            <a:off x="467544" y="1196752"/>
            <a:ext cx="8136136" cy="5016758"/>
          </a:xfrm>
          <a:prstGeom prst="rect">
            <a:avLst/>
          </a:prstGeom>
          <a:noFill/>
          <a:ln w="9525">
            <a:noFill/>
            <a:miter lim="800000"/>
            <a:headEnd/>
            <a:tailEnd/>
          </a:ln>
        </p:spPr>
        <p:txBody>
          <a:bodyPr wrap="square">
            <a:spAutoFit/>
          </a:bodyPr>
          <a:lstStyle/>
          <a:p>
            <a:pPr algn="just"/>
            <a:r>
              <a:rPr lang="cs-CZ" sz="2000" dirty="0" smtClean="0"/>
              <a:t>Vizualizací technologické scény je myšleno použití </a:t>
            </a:r>
            <a:r>
              <a:rPr lang="cs-CZ" sz="2000" b="1" dirty="0" smtClean="0"/>
              <a:t>snímačů obrazu </a:t>
            </a:r>
            <a:r>
              <a:rPr lang="cs-CZ" sz="2000" dirty="0" smtClean="0"/>
              <a:t>(průmyslových kamer) pro detekci objektů v rámci </a:t>
            </a:r>
            <a:r>
              <a:rPr lang="cs-CZ" sz="2000" b="1" dirty="0" smtClean="0"/>
              <a:t>výroby a technologického postupu</a:t>
            </a:r>
            <a:r>
              <a:rPr lang="cs-CZ" sz="2000" dirty="0" smtClean="0"/>
              <a:t> pro řízení, regulaci, kontrolu a sledování činnosti strojů, zařízení a výrobních procesů. </a:t>
            </a:r>
            <a:endParaRPr lang="cs-CZ" sz="2000" dirty="0"/>
          </a:p>
          <a:p>
            <a:pPr algn="just"/>
            <a:endParaRPr lang="cs-CZ" sz="2000" dirty="0" smtClean="0"/>
          </a:p>
          <a:p>
            <a:pPr algn="just"/>
            <a:r>
              <a:rPr lang="cs-CZ" sz="2000" dirty="0"/>
              <a:t>Jedná se například o umístění kamery pro zjištění: </a:t>
            </a:r>
            <a:r>
              <a:rPr lang="cs-CZ" sz="2000" dirty="0" smtClean="0"/>
              <a:t>polohy </a:t>
            </a:r>
            <a:r>
              <a:rPr lang="cs-CZ" sz="2000" dirty="0"/>
              <a:t>výrobků v bednách pro jejich automatické vybírání (tzv. bin-</a:t>
            </a:r>
            <a:r>
              <a:rPr lang="cs-CZ" sz="2000" dirty="0" err="1"/>
              <a:t>picking</a:t>
            </a:r>
            <a:r>
              <a:rPr lang="cs-CZ" sz="2000" dirty="0"/>
              <a:t>), </a:t>
            </a:r>
            <a:r>
              <a:rPr lang="cs-CZ" sz="2000" dirty="0" smtClean="0"/>
              <a:t>úplnosti </a:t>
            </a:r>
            <a:r>
              <a:rPr lang="cs-CZ" sz="2000" dirty="0"/>
              <a:t>výrobku, </a:t>
            </a:r>
            <a:r>
              <a:rPr lang="cs-CZ" sz="2000" dirty="0" smtClean="0"/>
              <a:t>vad, polohy, rozpoznání</a:t>
            </a:r>
            <a:r>
              <a:rPr lang="cs-CZ" sz="2000" dirty="0"/>
              <a:t>. U </a:t>
            </a:r>
            <a:r>
              <a:rPr lang="cs-CZ" sz="2000" b="1" dirty="0"/>
              <a:t>servisní robotiky </a:t>
            </a:r>
            <a:r>
              <a:rPr lang="cs-CZ" sz="2000" dirty="0"/>
              <a:t>může pomocí kamer docházet k detekci objektů a osob v okolí </a:t>
            </a:r>
            <a:r>
              <a:rPr lang="cs-CZ" sz="2000" dirty="0" smtClean="0"/>
              <a:t>stroje </a:t>
            </a:r>
            <a:r>
              <a:rPr lang="cs-CZ" sz="2000" dirty="0"/>
              <a:t>atd</a:t>
            </a:r>
            <a:r>
              <a:rPr lang="cs-CZ" sz="2000" dirty="0" smtClean="0"/>
              <a:t>.</a:t>
            </a:r>
          </a:p>
          <a:p>
            <a:pPr algn="just"/>
            <a:endParaRPr lang="cs-CZ" sz="2000" dirty="0"/>
          </a:p>
          <a:p>
            <a:pPr algn="just"/>
            <a:r>
              <a:rPr lang="cs-CZ" sz="2000" dirty="0"/>
              <a:t>Kamery (snímače obrazu) získávají </a:t>
            </a:r>
            <a:r>
              <a:rPr lang="cs-CZ" sz="2000" b="1" dirty="0"/>
              <a:t>obrazová data</a:t>
            </a:r>
            <a:r>
              <a:rPr lang="cs-CZ" sz="2000" dirty="0"/>
              <a:t>, která jsou následně </a:t>
            </a:r>
            <a:r>
              <a:rPr lang="cs-CZ" sz="2000" b="1" dirty="0"/>
              <a:t>sdílena a interpretována </a:t>
            </a:r>
            <a:r>
              <a:rPr lang="cs-CZ" sz="2000" dirty="0"/>
              <a:t>na informace. </a:t>
            </a:r>
            <a:endParaRPr lang="cs-CZ" sz="2000" dirty="0" smtClean="0"/>
          </a:p>
          <a:p>
            <a:pPr algn="just"/>
            <a:endParaRPr lang="cs-CZ" sz="2000" dirty="0"/>
          </a:p>
          <a:p>
            <a:pPr algn="just"/>
            <a:r>
              <a:rPr lang="cs-CZ" sz="2000" dirty="0"/>
              <a:t>Získání obrazových dat pomocí optického elektromagnetického záření je </a:t>
            </a:r>
            <a:r>
              <a:rPr lang="cs-CZ" sz="2000" b="1" dirty="0"/>
              <a:t>radiometrické měření </a:t>
            </a:r>
            <a:r>
              <a:rPr lang="cs-CZ" sz="2000" dirty="0"/>
              <a:t>za použití vhodných snímačů - citlivých na sledované spektrum záření. </a:t>
            </a:r>
            <a:endParaRPr lang="cs-CZ" sz="2000" dirty="0" smtClean="0"/>
          </a:p>
        </p:txBody>
      </p:sp>
    </p:spTree>
    <p:extLst>
      <p:ext uri="{BB962C8B-B14F-4D97-AF65-F5344CB8AC3E}">
        <p14:creationId xmlns:p14="http://schemas.microsoft.com/office/powerpoint/2010/main" val="18174990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31</a:t>
            </a:fld>
            <a:endParaRPr lang="cs-CZ" dirty="0"/>
          </a:p>
        </p:txBody>
      </p:sp>
      <p:sp>
        <p:nvSpPr>
          <p:cNvPr id="5" name="Obdélník 11"/>
          <p:cNvSpPr>
            <a:spLocks noChangeArrowheads="1"/>
          </p:cNvSpPr>
          <p:nvPr/>
        </p:nvSpPr>
        <p:spPr bwMode="auto">
          <a:xfrm>
            <a:off x="467544" y="620688"/>
            <a:ext cx="8219256" cy="461665"/>
          </a:xfrm>
          <a:prstGeom prst="rect">
            <a:avLst/>
          </a:prstGeom>
          <a:noFill/>
          <a:ln w="9525">
            <a:noFill/>
            <a:miter lim="800000"/>
            <a:headEnd/>
            <a:tailEnd/>
          </a:ln>
        </p:spPr>
        <p:txBody>
          <a:bodyPr wrap="square">
            <a:spAutoFit/>
          </a:bodyPr>
          <a:lstStyle/>
          <a:p>
            <a:r>
              <a:rPr lang="cs-CZ" sz="2400" b="1" dirty="0" smtClean="0"/>
              <a:t>Senzorika pro vizualizaci technologické scény</a:t>
            </a:r>
            <a:endParaRPr lang="cs-CZ" sz="2400" b="1" dirty="0"/>
          </a:p>
        </p:txBody>
      </p:sp>
      <p:sp>
        <p:nvSpPr>
          <p:cNvPr id="7" name="Obdélník 11"/>
          <p:cNvSpPr>
            <a:spLocks noChangeArrowheads="1"/>
          </p:cNvSpPr>
          <p:nvPr/>
        </p:nvSpPr>
        <p:spPr bwMode="auto">
          <a:xfrm>
            <a:off x="467544" y="1124744"/>
            <a:ext cx="8136136" cy="1015663"/>
          </a:xfrm>
          <a:prstGeom prst="rect">
            <a:avLst/>
          </a:prstGeom>
          <a:noFill/>
          <a:ln w="9525">
            <a:noFill/>
            <a:miter lim="800000"/>
            <a:headEnd/>
            <a:tailEnd/>
          </a:ln>
        </p:spPr>
        <p:txBody>
          <a:bodyPr wrap="square">
            <a:spAutoFit/>
          </a:bodyPr>
          <a:lstStyle/>
          <a:p>
            <a:pPr algn="just"/>
            <a:r>
              <a:rPr lang="cs-CZ" sz="2000" dirty="0" smtClean="0"/>
              <a:t>Běžné kamery využívají </a:t>
            </a:r>
            <a:r>
              <a:rPr lang="cs-CZ" sz="2000" b="1" dirty="0" smtClean="0"/>
              <a:t>viditelného spektra elektromagnetického záření </a:t>
            </a:r>
            <a:r>
              <a:rPr lang="cs-CZ" sz="2000" dirty="0" smtClean="0"/>
              <a:t>(VIS) s přesahem do </a:t>
            </a:r>
            <a:r>
              <a:rPr lang="cs-CZ" sz="2000" b="1" dirty="0" smtClean="0"/>
              <a:t>blízkého ultrafialového záření </a:t>
            </a:r>
            <a:r>
              <a:rPr lang="cs-CZ" sz="2000" dirty="0" smtClean="0"/>
              <a:t>(od 300 nm, NUV) a </a:t>
            </a:r>
            <a:r>
              <a:rPr lang="cs-CZ" sz="2000" b="1" dirty="0" smtClean="0"/>
              <a:t>blízkého infračerveného záření </a:t>
            </a:r>
            <a:r>
              <a:rPr lang="cs-CZ" sz="2000" dirty="0" smtClean="0"/>
              <a:t>(do 1 000 nm, NIR).</a:t>
            </a:r>
          </a:p>
        </p:txBody>
      </p:sp>
      <p:pic>
        <p:nvPicPr>
          <p:cNvPr id="8" name="Obrázek 3" descr="C:\Users\Pc\Dropbox\TVS-Hotar_Matousek\zareni.gif"/>
          <p:cNvPicPr>
            <a:picLocks noChangeAspect="1" noChangeArrowheads="1"/>
          </p:cNvPicPr>
          <p:nvPr/>
        </p:nvPicPr>
        <p:blipFill>
          <a:blip r:embed="rId2" cstate="print"/>
          <a:srcRect/>
          <a:stretch>
            <a:fillRect/>
          </a:stretch>
        </p:blipFill>
        <p:spPr bwMode="auto">
          <a:xfrm>
            <a:off x="544724" y="2172944"/>
            <a:ext cx="4155886" cy="4208384"/>
          </a:xfrm>
          <a:prstGeom prst="rect">
            <a:avLst/>
          </a:prstGeom>
          <a:noFill/>
          <a:ln w="9525">
            <a:noFill/>
            <a:miter lim="800000"/>
            <a:headEnd/>
            <a:tailEnd/>
          </a:ln>
        </p:spPr>
      </p:pic>
      <p:sp>
        <p:nvSpPr>
          <p:cNvPr id="9" name="Obdélník 8"/>
          <p:cNvSpPr/>
          <p:nvPr/>
        </p:nvSpPr>
        <p:spPr>
          <a:xfrm>
            <a:off x="4932040" y="5642664"/>
            <a:ext cx="3816424" cy="738664"/>
          </a:xfrm>
          <a:prstGeom prst="rect">
            <a:avLst/>
          </a:prstGeom>
        </p:spPr>
        <p:txBody>
          <a:bodyPr wrap="square">
            <a:spAutoFit/>
          </a:bodyPr>
          <a:lstStyle/>
          <a:p>
            <a:r>
              <a:rPr lang="cs-CZ" sz="1400" i="1" dirty="0"/>
              <a:t>Zdroj: Skripta </a:t>
            </a:r>
            <a:r>
              <a:rPr lang="cs-CZ" sz="1400" i="1" dirty="0" smtClean="0"/>
              <a:t>Hotař V.: </a:t>
            </a:r>
            <a:r>
              <a:rPr lang="cs-CZ" sz="1400" i="1" dirty="0"/>
              <a:t>Úvod do </a:t>
            </a:r>
            <a:r>
              <a:rPr lang="cs-CZ" sz="1400" i="1" dirty="0" smtClean="0"/>
              <a:t>problematiky zpracování obrazu, základní principy a hardware. </a:t>
            </a:r>
            <a:r>
              <a:rPr lang="cs-CZ" sz="1400" i="1" dirty="0"/>
              <a:t>TUL </a:t>
            </a:r>
            <a:r>
              <a:rPr lang="cs-CZ" sz="1400" i="1" dirty="0" smtClean="0"/>
              <a:t>2015.</a:t>
            </a:r>
            <a:endParaRPr lang="cs-CZ" sz="1400" i="1" dirty="0"/>
          </a:p>
        </p:txBody>
      </p:sp>
    </p:spTree>
    <p:extLst>
      <p:ext uri="{BB962C8B-B14F-4D97-AF65-F5344CB8AC3E}">
        <p14:creationId xmlns:p14="http://schemas.microsoft.com/office/powerpoint/2010/main" val="541030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32</a:t>
            </a:fld>
            <a:endParaRPr lang="cs-CZ" dirty="0"/>
          </a:p>
        </p:txBody>
      </p:sp>
      <p:sp>
        <p:nvSpPr>
          <p:cNvPr id="5" name="Obdélník 11"/>
          <p:cNvSpPr>
            <a:spLocks noChangeArrowheads="1"/>
          </p:cNvSpPr>
          <p:nvPr/>
        </p:nvSpPr>
        <p:spPr bwMode="auto">
          <a:xfrm>
            <a:off x="467544" y="620688"/>
            <a:ext cx="8219256" cy="461665"/>
          </a:xfrm>
          <a:prstGeom prst="rect">
            <a:avLst/>
          </a:prstGeom>
          <a:noFill/>
          <a:ln w="9525">
            <a:noFill/>
            <a:miter lim="800000"/>
            <a:headEnd/>
            <a:tailEnd/>
          </a:ln>
        </p:spPr>
        <p:txBody>
          <a:bodyPr wrap="square">
            <a:spAutoFit/>
          </a:bodyPr>
          <a:lstStyle/>
          <a:p>
            <a:r>
              <a:rPr lang="cs-CZ" sz="2400" b="1" dirty="0" smtClean="0"/>
              <a:t>Senzorika pro vizualizaci technologické scény</a:t>
            </a:r>
            <a:endParaRPr lang="cs-CZ" sz="2400" b="1" dirty="0"/>
          </a:p>
        </p:txBody>
      </p:sp>
      <p:sp>
        <p:nvSpPr>
          <p:cNvPr id="2" name="Obdélník 1"/>
          <p:cNvSpPr/>
          <p:nvPr/>
        </p:nvSpPr>
        <p:spPr>
          <a:xfrm>
            <a:off x="467544" y="4933554"/>
            <a:ext cx="8219256" cy="1477328"/>
          </a:xfrm>
          <a:prstGeom prst="rect">
            <a:avLst/>
          </a:prstGeom>
        </p:spPr>
        <p:txBody>
          <a:bodyPr wrap="square">
            <a:spAutoFit/>
          </a:bodyPr>
          <a:lstStyle/>
          <a:p>
            <a:pPr>
              <a:spcAft>
                <a:spcPts val="600"/>
              </a:spcAft>
            </a:pPr>
            <a:r>
              <a:rPr lang="cs-CZ" sz="2000" dirty="0" smtClean="0"/>
              <a:t>Oba </a:t>
            </a:r>
            <a:r>
              <a:rPr lang="cs-CZ" sz="2000" dirty="0"/>
              <a:t>pracují na stejném principu, </a:t>
            </a:r>
            <a:r>
              <a:rPr lang="cs-CZ" sz="2000" b="1" dirty="0"/>
              <a:t>vnitřního fotoelektrického jevu</a:t>
            </a:r>
            <a:r>
              <a:rPr lang="cs-CZ" sz="2000" dirty="0" smtClean="0"/>
              <a:t>.</a:t>
            </a:r>
            <a:endParaRPr lang="cs-CZ" sz="2000" dirty="0"/>
          </a:p>
          <a:p>
            <a:pPr>
              <a:spcAft>
                <a:spcPts val="600"/>
              </a:spcAft>
            </a:pPr>
            <a:r>
              <a:rPr lang="cs-CZ" sz="2000" dirty="0"/>
              <a:t>Rozdíl mezi CCD a CMOS APS je ve vyčítání </a:t>
            </a:r>
            <a:r>
              <a:rPr lang="cs-CZ" sz="2000" dirty="0" smtClean="0"/>
              <a:t>elektronů. Jejich vlastnosti se liší ve vazbě na rychlost, citlivost, dynamický rozsah, šum, odběr energie atd.</a:t>
            </a:r>
          </a:p>
          <a:p>
            <a:pPr>
              <a:spcAft>
                <a:spcPts val="600"/>
              </a:spcAft>
            </a:pPr>
            <a:endParaRPr lang="cs-CZ" sz="2000"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244" y="1817955"/>
            <a:ext cx="2412140" cy="1729459"/>
          </a:xfrm>
          <a:prstGeom prst="rect">
            <a:avLst/>
          </a:prstGeom>
        </p:spPr>
      </p:pic>
      <p:pic>
        <p:nvPicPr>
          <p:cNvPr id="11" name="Obrázek 10"/>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tretch>
            <a:fillRect/>
          </a:stretch>
        </p:blipFill>
        <p:spPr>
          <a:xfrm>
            <a:off x="4877364" y="3730436"/>
            <a:ext cx="2137900" cy="1282740"/>
          </a:xfrm>
          <a:prstGeom prst="rect">
            <a:avLst/>
          </a:prstGeom>
        </p:spPr>
      </p:pic>
      <p:sp>
        <p:nvSpPr>
          <p:cNvPr id="12" name="Obdélník 11"/>
          <p:cNvSpPr/>
          <p:nvPr/>
        </p:nvSpPr>
        <p:spPr>
          <a:xfrm>
            <a:off x="467544" y="1273730"/>
            <a:ext cx="8712968" cy="2708434"/>
          </a:xfrm>
          <a:prstGeom prst="rect">
            <a:avLst/>
          </a:prstGeom>
        </p:spPr>
        <p:txBody>
          <a:bodyPr wrap="square">
            <a:spAutoFit/>
          </a:bodyPr>
          <a:lstStyle/>
          <a:p>
            <a:pPr>
              <a:spcAft>
                <a:spcPts val="600"/>
              </a:spcAft>
            </a:pPr>
            <a:r>
              <a:rPr lang="cs-CZ" sz="2000" dirty="0"/>
              <a:t>V praxi jsou dnes nejčastěji používány snímače:</a:t>
            </a:r>
          </a:p>
          <a:p>
            <a:pPr marL="355600" indent="-355600">
              <a:spcAft>
                <a:spcPts val="600"/>
              </a:spcAft>
              <a:buFont typeface="Arial" pitchFamily="34" charset="0"/>
              <a:buChar char="•"/>
            </a:pPr>
            <a:r>
              <a:rPr lang="cs-CZ" sz="2000" dirty="0"/>
              <a:t>CMOS APS (</a:t>
            </a:r>
            <a:r>
              <a:rPr lang="cs-CZ" sz="2000" dirty="0" err="1"/>
              <a:t>Complementary</a:t>
            </a:r>
            <a:r>
              <a:rPr lang="cs-CZ" sz="2000" dirty="0"/>
              <a:t> Metal-Oxide-</a:t>
            </a:r>
            <a:r>
              <a:rPr lang="cs-CZ" sz="2000" dirty="0" err="1"/>
              <a:t>Semiconductor</a:t>
            </a:r>
            <a:r>
              <a:rPr lang="cs-CZ" sz="2000" dirty="0"/>
              <a:t> </a:t>
            </a:r>
            <a:r>
              <a:rPr lang="cs-CZ" sz="2000" dirty="0" err="1"/>
              <a:t>Active</a:t>
            </a:r>
            <a:r>
              <a:rPr lang="cs-CZ" sz="2000" dirty="0"/>
              <a:t> Pixel Sensor</a:t>
            </a:r>
            <a:r>
              <a:rPr lang="cs-CZ" sz="2000" dirty="0" smtClean="0"/>
              <a:t>)</a:t>
            </a:r>
          </a:p>
          <a:p>
            <a:pPr marL="355600" indent="-355600">
              <a:spcAft>
                <a:spcPts val="600"/>
              </a:spcAft>
              <a:buFont typeface="Arial" pitchFamily="34" charset="0"/>
              <a:buChar char="•"/>
            </a:pPr>
            <a:endParaRPr lang="cs-CZ" sz="2000" dirty="0" smtClean="0"/>
          </a:p>
          <a:p>
            <a:pPr marL="355600" indent="-355600">
              <a:spcAft>
                <a:spcPts val="600"/>
              </a:spcAft>
              <a:buFont typeface="Arial" pitchFamily="34" charset="0"/>
              <a:buChar char="•"/>
            </a:pPr>
            <a:endParaRPr lang="cs-CZ" sz="2000" dirty="0"/>
          </a:p>
          <a:p>
            <a:pPr marL="355600" indent="-355600">
              <a:spcAft>
                <a:spcPts val="600"/>
              </a:spcAft>
              <a:buFont typeface="Arial" pitchFamily="34" charset="0"/>
              <a:buChar char="•"/>
            </a:pPr>
            <a:endParaRPr lang="cs-CZ" sz="2000" dirty="0"/>
          </a:p>
          <a:p>
            <a:pPr>
              <a:spcAft>
                <a:spcPts val="600"/>
              </a:spcAft>
            </a:pPr>
            <a:r>
              <a:rPr lang="cs-CZ" sz="2000" dirty="0" smtClean="0"/>
              <a:t> </a:t>
            </a:r>
            <a:endParaRPr lang="cs-CZ" sz="2000" dirty="0"/>
          </a:p>
          <a:p>
            <a:pPr marL="355600" indent="-355600">
              <a:spcAft>
                <a:spcPts val="600"/>
              </a:spcAft>
              <a:buFont typeface="Arial" pitchFamily="34" charset="0"/>
              <a:buChar char="•"/>
            </a:pPr>
            <a:r>
              <a:rPr lang="cs-CZ" sz="2000" dirty="0"/>
              <a:t>CCD (</a:t>
            </a:r>
            <a:r>
              <a:rPr lang="cs-CZ" sz="2000" dirty="0" err="1"/>
              <a:t>Charge-coupled</a:t>
            </a:r>
            <a:r>
              <a:rPr lang="cs-CZ" sz="2000" dirty="0"/>
              <a:t> </a:t>
            </a:r>
            <a:r>
              <a:rPr lang="cs-CZ" sz="2000" dirty="0" err="1"/>
              <a:t>device</a:t>
            </a:r>
            <a:r>
              <a:rPr lang="cs-CZ" sz="2000" dirty="0" smtClean="0"/>
              <a:t>) </a:t>
            </a:r>
            <a:endParaRPr lang="cs-CZ" sz="2000" dirty="0"/>
          </a:p>
        </p:txBody>
      </p:sp>
    </p:spTree>
    <p:extLst>
      <p:ext uri="{BB962C8B-B14F-4D97-AF65-F5344CB8AC3E}">
        <p14:creationId xmlns:p14="http://schemas.microsoft.com/office/powerpoint/2010/main" val="3206064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33</a:t>
            </a:fld>
            <a:endParaRPr lang="cs-CZ" dirty="0"/>
          </a:p>
        </p:txBody>
      </p:sp>
      <p:sp>
        <p:nvSpPr>
          <p:cNvPr id="5" name="Obdélník 11"/>
          <p:cNvSpPr>
            <a:spLocks noChangeArrowheads="1"/>
          </p:cNvSpPr>
          <p:nvPr/>
        </p:nvSpPr>
        <p:spPr bwMode="auto">
          <a:xfrm>
            <a:off x="467544" y="620688"/>
            <a:ext cx="8219256" cy="461665"/>
          </a:xfrm>
          <a:prstGeom prst="rect">
            <a:avLst/>
          </a:prstGeom>
          <a:noFill/>
          <a:ln w="9525">
            <a:noFill/>
            <a:miter lim="800000"/>
            <a:headEnd/>
            <a:tailEnd/>
          </a:ln>
        </p:spPr>
        <p:txBody>
          <a:bodyPr wrap="square">
            <a:spAutoFit/>
          </a:bodyPr>
          <a:lstStyle/>
          <a:p>
            <a:r>
              <a:rPr lang="cs-CZ" sz="2400" b="1" dirty="0" smtClean="0"/>
              <a:t>Využití vizualizace</a:t>
            </a:r>
            <a:endParaRPr lang="cs-CZ" sz="2400" b="1"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3041"/>
            <a:ext cx="3373905" cy="2153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ovéPole 8"/>
          <p:cNvSpPr txBox="1"/>
          <p:nvPr/>
        </p:nvSpPr>
        <p:spPr>
          <a:xfrm>
            <a:off x="971601" y="1198985"/>
            <a:ext cx="2088232" cy="461665"/>
          </a:xfrm>
          <a:prstGeom prst="rect">
            <a:avLst/>
          </a:prstGeom>
          <a:noFill/>
        </p:spPr>
        <p:txBody>
          <a:bodyPr wrap="square" rtlCol="0">
            <a:spAutoFit/>
          </a:bodyPr>
          <a:lstStyle/>
          <a:p>
            <a:r>
              <a:rPr lang="cs-CZ" sz="2400" b="1" dirty="0" smtClean="0">
                <a:latin typeface="+mn-lt"/>
              </a:rPr>
              <a:t>Lokalizace</a:t>
            </a:r>
            <a:endParaRPr lang="cs-CZ" sz="2400" b="1" dirty="0">
              <a:latin typeface="+mn-lt"/>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491" y="4506830"/>
            <a:ext cx="3093974" cy="194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ovéPole 12"/>
          <p:cNvSpPr txBox="1"/>
          <p:nvPr/>
        </p:nvSpPr>
        <p:spPr>
          <a:xfrm>
            <a:off x="1043609" y="4170346"/>
            <a:ext cx="2088232" cy="461665"/>
          </a:xfrm>
          <a:prstGeom prst="rect">
            <a:avLst/>
          </a:prstGeom>
          <a:noFill/>
        </p:spPr>
        <p:txBody>
          <a:bodyPr wrap="square" rtlCol="0">
            <a:spAutoFit/>
          </a:bodyPr>
          <a:lstStyle/>
          <a:p>
            <a:r>
              <a:rPr lang="cs-CZ" sz="2400" b="1" dirty="0" smtClean="0">
                <a:latin typeface="+mn-lt"/>
              </a:rPr>
              <a:t>Inspekce</a:t>
            </a:r>
            <a:endParaRPr lang="cs-CZ" sz="2400" b="1" dirty="0">
              <a:latin typeface="+mn-lt"/>
            </a:endParaRPr>
          </a:p>
        </p:txBody>
      </p:sp>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5" y="1775049"/>
            <a:ext cx="2344185" cy="2051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ovéPole 14"/>
          <p:cNvSpPr txBox="1"/>
          <p:nvPr/>
        </p:nvSpPr>
        <p:spPr>
          <a:xfrm>
            <a:off x="5453426" y="1194462"/>
            <a:ext cx="2088232" cy="461665"/>
          </a:xfrm>
          <a:prstGeom prst="rect">
            <a:avLst/>
          </a:prstGeom>
          <a:noFill/>
        </p:spPr>
        <p:txBody>
          <a:bodyPr wrap="square" rtlCol="0">
            <a:spAutoFit/>
          </a:bodyPr>
          <a:lstStyle/>
          <a:p>
            <a:r>
              <a:rPr lang="cs-CZ" sz="2400" b="1" dirty="0" smtClean="0">
                <a:latin typeface="+mn-lt"/>
              </a:rPr>
              <a:t>Měření</a:t>
            </a:r>
            <a:endParaRPr lang="cs-CZ" sz="2400" b="1" dirty="0">
              <a:latin typeface="+mn-lt"/>
            </a:endParaRPr>
          </a:p>
        </p:txBody>
      </p:sp>
      <p:pic>
        <p:nvPicPr>
          <p:cNvPr id="1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9" y="4796351"/>
            <a:ext cx="2956129" cy="1294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ovéPole 16"/>
          <p:cNvSpPr txBox="1"/>
          <p:nvPr/>
        </p:nvSpPr>
        <p:spPr>
          <a:xfrm>
            <a:off x="5364089" y="4146790"/>
            <a:ext cx="2088232" cy="461665"/>
          </a:xfrm>
          <a:prstGeom prst="rect">
            <a:avLst/>
          </a:prstGeom>
          <a:noFill/>
        </p:spPr>
        <p:txBody>
          <a:bodyPr wrap="square" rtlCol="0">
            <a:spAutoFit/>
          </a:bodyPr>
          <a:lstStyle/>
          <a:p>
            <a:r>
              <a:rPr lang="cs-CZ" sz="2400" b="1" dirty="0" smtClean="0">
                <a:latin typeface="+mn-lt"/>
              </a:rPr>
              <a:t>Čtení</a:t>
            </a:r>
            <a:endParaRPr lang="cs-CZ" sz="2400" b="1" dirty="0">
              <a:latin typeface="+mn-lt"/>
            </a:endParaRPr>
          </a:p>
        </p:txBody>
      </p:sp>
    </p:spTree>
    <p:extLst>
      <p:ext uri="{BB962C8B-B14F-4D97-AF65-F5344CB8AC3E}">
        <p14:creationId xmlns:p14="http://schemas.microsoft.com/office/powerpoint/2010/main" val="25504685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34</a:t>
            </a:fld>
            <a:endParaRPr lang="cs-CZ" dirty="0"/>
          </a:p>
        </p:txBody>
      </p:sp>
      <p:sp>
        <p:nvSpPr>
          <p:cNvPr id="5" name="Obdélník 11"/>
          <p:cNvSpPr>
            <a:spLocks noChangeArrowheads="1"/>
          </p:cNvSpPr>
          <p:nvPr/>
        </p:nvSpPr>
        <p:spPr bwMode="auto">
          <a:xfrm>
            <a:off x="467544" y="620688"/>
            <a:ext cx="8219256" cy="461665"/>
          </a:xfrm>
          <a:prstGeom prst="rect">
            <a:avLst/>
          </a:prstGeom>
          <a:noFill/>
          <a:ln w="9525">
            <a:noFill/>
            <a:miter lim="800000"/>
            <a:headEnd/>
            <a:tailEnd/>
          </a:ln>
        </p:spPr>
        <p:txBody>
          <a:bodyPr wrap="square">
            <a:spAutoFit/>
          </a:bodyPr>
          <a:lstStyle/>
          <a:p>
            <a:r>
              <a:rPr lang="cs-CZ" sz="2400" b="1" dirty="0" smtClean="0"/>
              <a:t>Využití vizualizace – lokalizace</a:t>
            </a:r>
          </a:p>
        </p:txBody>
      </p:sp>
      <p:sp>
        <p:nvSpPr>
          <p:cNvPr id="12" name="TextovéPole 11"/>
          <p:cNvSpPr txBox="1"/>
          <p:nvPr/>
        </p:nvSpPr>
        <p:spPr>
          <a:xfrm>
            <a:off x="395536" y="1231557"/>
            <a:ext cx="3888432" cy="707886"/>
          </a:xfrm>
          <a:prstGeom prst="rect">
            <a:avLst/>
          </a:prstGeom>
          <a:noFill/>
        </p:spPr>
        <p:txBody>
          <a:bodyPr wrap="square" rtlCol="0">
            <a:spAutoFit/>
          </a:bodyPr>
          <a:lstStyle/>
          <a:p>
            <a:pPr marL="342900" indent="-342900">
              <a:buFont typeface="Arial" panose="020B0604020202020204" pitchFamily="34" charset="0"/>
              <a:buChar char="•"/>
            </a:pPr>
            <a:r>
              <a:rPr lang="cs-CZ" sz="2000" dirty="0" smtClean="0">
                <a:latin typeface="+mn-lt"/>
              </a:rPr>
              <a:t>Lokalizace objektů známých tvarů</a:t>
            </a:r>
            <a:endParaRPr lang="cs-CZ" sz="2000" dirty="0">
              <a:latin typeface="+mn-lt"/>
            </a:endParaRPr>
          </a:p>
        </p:txBody>
      </p:sp>
      <p:pic>
        <p:nvPicPr>
          <p:cNvPr id="1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4374431" y="1070649"/>
            <a:ext cx="1709737"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3250"/>
          <a:stretch/>
        </p:blipFill>
        <p:spPr bwMode="auto">
          <a:xfrm>
            <a:off x="7005835" y="1070649"/>
            <a:ext cx="1598613"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ovéPole 19"/>
          <p:cNvSpPr txBox="1"/>
          <p:nvPr/>
        </p:nvSpPr>
        <p:spPr>
          <a:xfrm>
            <a:off x="4428369" y="2372178"/>
            <a:ext cx="4320095" cy="400110"/>
          </a:xfrm>
          <a:prstGeom prst="rect">
            <a:avLst/>
          </a:prstGeom>
          <a:noFill/>
        </p:spPr>
        <p:txBody>
          <a:bodyPr wrap="square" rtlCol="0">
            <a:spAutoFit/>
          </a:bodyPr>
          <a:lstStyle/>
          <a:p>
            <a:r>
              <a:rPr lang="cs-CZ" sz="2000" dirty="0" smtClean="0">
                <a:latin typeface="+mn-lt"/>
              </a:rPr>
              <a:t>referenční objekt        </a:t>
            </a:r>
            <a:r>
              <a:rPr lang="cs-CZ" sz="2000" dirty="0">
                <a:latin typeface="+mn-lt"/>
              </a:rPr>
              <a:t>s</a:t>
            </a:r>
            <a:r>
              <a:rPr lang="cs-CZ" sz="2000" dirty="0" smtClean="0">
                <a:latin typeface="+mn-lt"/>
              </a:rPr>
              <a:t>nímaný objekt</a:t>
            </a:r>
            <a:endParaRPr lang="cs-CZ" sz="2000" dirty="0">
              <a:latin typeface="+mn-lt"/>
            </a:endParaRPr>
          </a:p>
        </p:txBody>
      </p:sp>
      <p:sp>
        <p:nvSpPr>
          <p:cNvPr id="21" name="TextovéPole 20"/>
          <p:cNvSpPr txBox="1"/>
          <p:nvPr/>
        </p:nvSpPr>
        <p:spPr>
          <a:xfrm>
            <a:off x="4515131" y="4055311"/>
            <a:ext cx="4377349" cy="400110"/>
          </a:xfrm>
          <a:prstGeom prst="rect">
            <a:avLst/>
          </a:prstGeom>
          <a:noFill/>
        </p:spPr>
        <p:txBody>
          <a:bodyPr wrap="square" rtlCol="0">
            <a:spAutoFit/>
          </a:bodyPr>
          <a:lstStyle/>
          <a:p>
            <a:r>
              <a:rPr lang="cs-CZ" sz="2000" dirty="0" smtClean="0">
                <a:latin typeface="+mn-lt"/>
              </a:rPr>
              <a:t>počítání objektů           třídění objekt</a:t>
            </a:r>
            <a:endParaRPr lang="cs-CZ" sz="2000" dirty="0">
              <a:latin typeface="+mn-lt"/>
            </a:endParaRPr>
          </a:p>
        </p:txBody>
      </p:sp>
      <p:sp>
        <p:nvSpPr>
          <p:cNvPr id="22" name="TextovéPole 21"/>
          <p:cNvSpPr txBox="1"/>
          <p:nvPr/>
        </p:nvSpPr>
        <p:spPr>
          <a:xfrm>
            <a:off x="4452999" y="5738444"/>
            <a:ext cx="4439481" cy="400110"/>
          </a:xfrm>
          <a:prstGeom prst="rect">
            <a:avLst/>
          </a:prstGeom>
          <a:noFill/>
        </p:spPr>
        <p:txBody>
          <a:bodyPr wrap="square" rtlCol="0">
            <a:spAutoFit/>
          </a:bodyPr>
          <a:lstStyle/>
          <a:p>
            <a:r>
              <a:rPr lang="cs-CZ" sz="2000" dirty="0" smtClean="0">
                <a:latin typeface="+mn-lt"/>
              </a:rPr>
              <a:t>  hledání hran             hledání kružnic</a:t>
            </a:r>
            <a:endParaRPr lang="cs-CZ" sz="2000" dirty="0">
              <a:latin typeface="+mn-lt"/>
            </a:endParaRPr>
          </a:p>
        </p:txBody>
      </p:sp>
      <p:sp>
        <p:nvSpPr>
          <p:cNvPr id="23" name="TextovéPole 22"/>
          <p:cNvSpPr txBox="1"/>
          <p:nvPr/>
        </p:nvSpPr>
        <p:spPr>
          <a:xfrm>
            <a:off x="395536" y="2887741"/>
            <a:ext cx="4248472" cy="707886"/>
          </a:xfrm>
          <a:prstGeom prst="rect">
            <a:avLst/>
          </a:prstGeom>
          <a:noFill/>
        </p:spPr>
        <p:txBody>
          <a:bodyPr wrap="square" rtlCol="0">
            <a:spAutoFit/>
          </a:bodyPr>
          <a:lstStyle/>
          <a:p>
            <a:pPr marL="342900" indent="-342900">
              <a:buFont typeface="Arial" panose="020B0604020202020204" pitchFamily="34" charset="0"/>
              <a:buChar char="•"/>
            </a:pPr>
            <a:r>
              <a:rPr lang="cs-CZ" sz="2000" dirty="0" smtClean="0">
                <a:latin typeface="+mn-lt"/>
              </a:rPr>
              <a:t>Hledání a počítání objektů (tvar nemusí být znám)</a:t>
            </a:r>
            <a:endParaRPr lang="cs-CZ" sz="2000" dirty="0">
              <a:latin typeface="+mn-lt"/>
            </a:endParaRPr>
          </a:p>
        </p:txBody>
      </p:sp>
      <p:sp>
        <p:nvSpPr>
          <p:cNvPr id="24" name="TextovéPole 23"/>
          <p:cNvSpPr txBox="1"/>
          <p:nvPr/>
        </p:nvSpPr>
        <p:spPr>
          <a:xfrm>
            <a:off x="395536" y="4946356"/>
            <a:ext cx="4248472" cy="400110"/>
          </a:xfrm>
          <a:prstGeom prst="rect">
            <a:avLst/>
          </a:prstGeom>
          <a:noFill/>
        </p:spPr>
        <p:txBody>
          <a:bodyPr wrap="square" rtlCol="0">
            <a:spAutoFit/>
          </a:bodyPr>
          <a:lstStyle/>
          <a:p>
            <a:pPr marL="342900" indent="-342900">
              <a:buFont typeface="Arial" panose="020B0604020202020204" pitchFamily="34" charset="0"/>
              <a:buChar char="•"/>
            </a:pPr>
            <a:r>
              <a:rPr lang="cs-CZ" sz="2000" dirty="0" smtClean="0">
                <a:latin typeface="+mn-lt"/>
              </a:rPr>
              <a:t>Hledání geometrických entit</a:t>
            </a:r>
            <a:endParaRPr lang="cs-CZ" sz="2000" dirty="0">
              <a:latin typeface="+mn-lt"/>
            </a:endParaRPr>
          </a:p>
        </p:txBody>
      </p:sp>
    </p:spTree>
    <p:extLst>
      <p:ext uri="{BB962C8B-B14F-4D97-AF65-F5344CB8AC3E}">
        <p14:creationId xmlns:p14="http://schemas.microsoft.com/office/powerpoint/2010/main" val="23063972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35</a:t>
            </a:fld>
            <a:endParaRPr lang="cs-CZ" dirty="0"/>
          </a:p>
        </p:txBody>
      </p:sp>
      <p:sp>
        <p:nvSpPr>
          <p:cNvPr id="5" name="Obdélník 11"/>
          <p:cNvSpPr>
            <a:spLocks noChangeArrowheads="1"/>
          </p:cNvSpPr>
          <p:nvPr/>
        </p:nvSpPr>
        <p:spPr bwMode="auto">
          <a:xfrm>
            <a:off x="467544" y="620688"/>
            <a:ext cx="8219256" cy="461665"/>
          </a:xfrm>
          <a:prstGeom prst="rect">
            <a:avLst/>
          </a:prstGeom>
          <a:noFill/>
          <a:ln w="9525">
            <a:noFill/>
            <a:miter lim="800000"/>
            <a:headEnd/>
            <a:tailEnd/>
          </a:ln>
        </p:spPr>
        <p:txBody>
          <a:bodyPr wrap="square">
            <a:spAutoFit/>
          </a:bodyPr>
          <a:lstStyle/>
          <a:p>
            <a:r>
              <a:rPr lang="cs-CZ" sz="2400" b="1" dirty="0" smtClean="0"/>
              <a:t>Využití vizualizace – inspekce</a:t>
            </a:r>
          </a:p>
        </p:txBody>
      </p:sp>
      <p:sp>
        <p:nvSpPr>
          <p:cNvPr id="13" name="TextovéPole 12"/>
          <p:cNvSpPr txBox="1"/>
          <p:nvPr/>
        </p:nvSpPr>
        <p:spPr>
          <a:xfrm>
            <a:off x="323528" y="1361274"/>
            <a:ext cx="3456384" cy="707886"/>
          </a:xfrm>
          <a:prstGeom prst="rect">
            <a:avLst/>
          </a:prstGeom>
          <a:noFill/>
        </p:spPr>
        <p:txBody>
          <a:bodyPr wrap="square" rtlCol="0">
            <a:spAutoFit/>
          </a:bodyPr>
          <a:lstStyle/>
          <a:p>
            <a:pPr marL="342900" indent="-342900">
              <a:buFont typeface="Arial" panose="020B0604020202020204" pitchFamily="34" charset="0"/>
              <a:buChar char="•"/>
            </a:pPr>
            <a:r>
              <a:rPr lang="cs-CZ" sz="2000" dirty="0" smtClean="0">
                <a:latin typeface="+mn-lt"/>
              </a:rPr>
              <a:t>Kontrola přítomnosti  objektů v ploše</a:t>
            </a:r>
            <a:endParaRPr lang="cs-CZ" sz="2000" dirty="0">
              <a:latin typeface="+mn-lt"/>
            </a:endParaRPr>
          </a:p>
        </p:txBody>
      </p:sp>
      <p:sp>
        <p:nvSpPr>
          <p:cNvPr id="14" name="TextovéPole 13"/>
          <p:cNvSpPr txBox="1"/>
          <p:nvPr/>
        </p:nvSpPr>
        <p:spPr>
          <a:xfrm>
            <a:off x="323528" y="3017458"/>
            <a:ext cx="3456384" cy="707886"/>
          </a:xfrm>
          <a:prstGeom prst="rect">
            <a:avLst/>
          </a:prstGeom>
          <a:noFill/>
        </p:spPr>
        <p:txBody>
          <a:bodyPr wrap="square" rtlCol="0">
            <a:spAutoFit/>
          </a:bodyPr>
          <a:lstStyle/>
          <a:p>
            <a:pPr marL="342900" indent="-342900">
              <a:buFont typeface="Arial" panose="020B0604020202020204" pitchFamily="34" charset="0"/>
              <a:buChar char="•"/>
            </a:pPr>
            <a:r>
              <a:rPr lang="cs-CZ" sz="2000" dirty="0" smtClean="0">
                <a:latin typeface="+mn-lt"/>
              </a:rPr>
              <a:t>Kontrola přítomnosti kontur objektů</a:t>
            </a:r>
            <a:endParaRPr lang="cs-CZ" sz="2000" dirty="0">
              <a:latin typeface="+mn-lt"/>
            </a:endParaRPr>
          </a:p>
        </p:txBody>
      </p:sp>
      <p:sp>
        <p:nvSpPr>
          <p:cNvPr id="15" name="TextovéPole 14"/>
          <p:cNvSpPr txBox="1"/>
          <p:nvPr/>
        </p:nvSpPr>
        <p:spPr>
          <a:xfrm>
            <a:off x="323528" y="4817658"/>
            <a:ext cx="3744416" cy="707886"/>
          </a:xfrm>
          <a:prstGeom prst="rect">
            <a:avLst/>
          </a:prstGeom>
          <a:noFill/>
        </p:spPr>
        <p:txBody>
          <a:bodyPr wrap="square" rtlCol="0">
            <a:spAutoFit/>
          </a:bodyPr>
          <a:lstStyle/>
          <a:p>
            <a:pPr marL="342900" indent="-342900">
              <a:buFont typeface="Arial" panose="020B0604020202020204" pitchFamily="34" charset="0"/>
              <a:buChar char="•"/>
            </a:pPr>
            <a:r>
              <a:rPr lang="cs-CZ" sz="2000" dirty="0" smtClean="0">
                <a:latin typeface="+mn-lt"/>
              </a:rPr>
              <a:t>Hledání chyb v pozici a orientaci dílčích útvarů</a:t>
            </a:r>
            <a:endParaRPr lang="cs-CZ" sz="2000" dirty="0">
              <a:latin typeface="+mn-lt"/>
            </a:endParaRPr>
          </a:p>
        </p:txBody>
      </p:sp>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3639641" y="1117370"/>
            <a:ext cx="2338387" cy="475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372200" y="1117370"/>
            <a:ext cx="2338388" cy="475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ovéPole 24"/>
          <p:cNvSpPr txBox="1"/>
          <p:nvPr/>
        </p:nvSpPr>
        <p:spPr>
          <a:xfrm>
            <a:off x="3887924" y="2492896"/>
            <a:ext cx="5184576" cy="400110"/>
          </a:xfrm>
          <a:prstGeom prst="rect">
            <a:avLst/>
          </a:prstGeom>
          <a:noFill/>
        </p:spPr>
        <p:txBody>
          <a:bodyPr wrap="square" rtlCol="0">
            <a:spAutoFit/>
          </a:bodyPr>
          <a:lstStyle/>
          <a:p>
            <a:r>
              <a:rPr lang="cs-CZ" sz="2000" dirty="0" smtClean="0">
                <a:latin typeface="+mn-lt"/>
              </a:rPr>
              <a:t>    víčka správně                     víčko špatně</a:t>
            </a:r>
            <a:endParaRPr lang="cs-CZ" sz="2000" dirty="0">
              <a:latin typeface="+mn-lt"/>
            </a:endParaRPr>
          </a:p>
        </p:txBody>
      </p:sp>
      <p:sp>
        <p:nvSpPr>
          <p:cNvPr id="26" name="TextovéPole 25"/>
          <p:cNvSpPr txBox="1"/>
          <p:nvPr/>
        </p:nvSpPr>
        <p:spPr>
          <a:xfrm>
            <a:off x="3707904" y="4110278"/>
            <a:ext cx="5184576" cy="400110"/>
          </a:xfrm>
          <a:prstGeom prst="rect">
            <a:avLst/>
          </a:prstGeom>
          <a:noFill/>
        </p:spPr>
        <p:txBody>
          <a:bodyPr wrap="square" rtlCol="0">
            <a:spAutoFit/>
          </a:bodyPr>
          <a:lstStyle/>
          <a:p>
            <a:r>
              <a:rPr lang="cs-CZ" sz="2000" dirty="0" smtClean="0">
                <a:latin typeface="+mn-lt"/>
              </a:rPr>
              <a:t> potisk správně              nekompletní potisk</a:t>
            </a:r>
            <a:endParaRPr lang="cs-CZ" sz="2000" dirty="0">
              <a:latin typeface="+mn-lt"/>
            </a:endParaRPr>
          </a:p>
        </p:txBody>
      </p:sp>
      <p:sp>
        <p:nvSpPr>
          <p:cNvPr id="27" name="TextovéPole 26"/>
          <p:cNvSpPr txBox="1"/>
          <p:nvPr/>
        </p:nvSpPr>
        <p:spPr>
          <a:xfrm>
            <a:off x="3902303" y="5864861"/>
            <a:ext cx="5062185" cy="400110"/>
          </a:xfrm>
          <a:prstGeom prst="rect">
            <a:avLst/>
          </a:prstGeom>
          <a:noFill/>
        </p:spPr>
        <p:txBody>
          <a:bodyPr wrap="square" rtlCol="0">
            <a:spAutoFit/>
          </a:bodyPr>
          <a:lstStyle/>
          <a:p>
            <a:r>
              <a:rPr lang="cs-CZ" sz="2000" dirty="0" smtClean="0">
                <a:latin typeface="+mn-lt"/>
              </a:rPr>
              <a:t>klávesy správně        chybná orientace klávesy</a:t>
            </a:r>
            <a:endParaRPr lang="cs-CZ" sz="2000" dirty="0">
              <a:latin typeface="+mn-lt"/>
            </a:endParaRPr>
          </a:p>
        </p:txBody>
      </p:sp>
    </p:spTree>
    <p:extLst>
      <p:ext uri="{BB962C8B-B14F-4D97-AF65-F5344CB8AC3E}">
        <p14:creationId xmlns:p14="http://schemas.microsoft.com/office/powerpoint/2010/main" val="9864058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36</a:t>
            </a:fld>
            <a:endParaRPr lang="cs-CZ" dirty="0"/>
          </a:p>
        </p:txBody>
      </p:sp>
      <p:sp>
        <p:nvSpPr>
          <p:cNvPr id="5" name="Obdélník 11"/>
          <p:cNvSpPr>
            <a:spLocks noChangeArrowheads="1"/>
          </p:cNvSpPr>
          <p:nvPr/>
        </p:nvSpPr>
        <p:spPr bwMode="auto">
          <a:xfrm>
            <a:off x="467544" y="620688"/>
            <a:ext cx="8219256" cy="461665"/>
          </a:xfrm>
          <a:prstGeom prst="rect">
            <a:avLst/>
          </a:prstGeom>
          <a:noFill/>
          <a:ln w="9525">
            <a:noFill/>
            <a:miter lim="800000"/>
            <a:headEnd/>
            <a:tailEnd/>
          </a:ln>
        </p:spPr>
        <p:txBody>
          <a:bodyPr wrap="square">
            <a:spAutoFit/>
          </a:bodyPr>
          <a:lstStyle/>
          <a:p>
            <a:r>
              <a:rPr lang="cs-CZ" sz="2400" b="1" dirty="0" smtClean="0"/>
              <a:t>Využití vizualizace – měření</a:t>
            </a:r>
          </a:p>
        </p:txBody>
      </p:sp>
      <p:sp>
        <p:nvSpPr>
          <p:cNvPr id="12" name="TextovéPole 11"/>
          <p:cNvSpPr txBox="1"/>
          <p:nvPr/>
        </p:nvSpPr>
        <p:spPr>
          <a:xfrm>
            <a:off x="395536" y="1957392"/>
            <a:ext cx="2808312" cy="400110"/>
          </a:xfrm>
          <a:prstGeom prst="rect">
            <a:avLst/>
          </a:prstGeom>
          <a:noFill/>
        </p:spPr>
        <p:txBody>
          <a:bodyPr wrap="square" rtlCol="0">
            <a:spAutoFit/>
          </a:bodyPr>
          <a:lstStyle/>
          <a:p>
            <a:pPr marL="342900" indent="-342900">
              <a:buFont typeface="Arial" panose="020B0604020202020204" pitchFamily="34" charset="0"/>
              <a:buChar char="•"/>
            </a:pPr>
            <a:r>
              <a:rPr lang="cs-CZ" sz="2000" dirty="0" smtClean="0">
                <a:latin typeface="+mn-lt"/>
              </a:rPr>
              <a:t>Měření vzdálenosti</a:t>
            </a:r>
            <a:endParaRPr lang="cs-CZ" sz="2000" dirty="0">
              <a:latin typeface="+mn-lt"/>
            </a:endParaRPr>
          </a:p>
        </p:txBody>
      </p:sp>
      <p:sp>
        <p:nvSpPr>
          <p:cNvPr id="18" name="TextovéPole 17"/>
          <p:cNvSpPr txBox="1"/>
          <p:nvPr/>
        </p:nvSpPr>
        <p:spPr>
          <a:xfrm>
            <a:off x="395536" y="4228549"/>
            <a:ext cx="3096344" cy="707886"/>
          </a:xfrm>
          <a:prstGeom prst="rect">
            <a:avLst/>
          </a:prstGeom>
          <a:noFill/>
        </p:spPr>
        <p:txBody>
          <a:bodyPr wrap="square" rtlCol="0">
            <a:spAutoFit/>
          </a:bodyPr>
          <a:lstStyle/>
          <a:p>
            <a:pPr marL="342900" indent="-342900">
              <a:buFont typeface="Arial" panose="020B0604020202020204" pitchFamily="34" charset="0"/>
              <a:buChar char="•"/>
            </a:pPr>
            <a:r>
              <a:rPr lang="cs-CZ" sz="2000" dirty="0" smtClean="0">
                <a:latin typeface="+mn-lt"/>
              </a:rPr>
              <a:t>Měření úhlů a dopočet průsečíků</a:t>
            </a:r>
            <a:endParaRPr lang="cs-CZ" sz="2000" dirty="0">
              <a:latin typeface="+mn-lt"/>
            </a:endParaRPr>
          </a:p>
        </p:txBody>
      </p:sp>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5548"/>
          <a:stretch/>
        </p:blipFill>
        <p:spPr bwMode="auto">
          <a:xfrm>
            <a:off x="3203848" y="1450428"/>
            <a:ext cx="2958993" cy="4002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19" r="-2966"/>
          <a:stretch/>
        </p:blipFill>
        <p:spPr bwMode="auto">
          <a:xfrm>
            <a:off x="6372200" y="1450428"/>
            <a:ext cx="2730500" cy="4002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ovéPole 20"/>
          <p:cNvSpPr txBox="1"/>
          <p:nvPr/>
        </p:nvSpPr>
        <p:spPr>
          <a:xfrm>
            <a:off x="3851920" y="3190820"/>
            <a:ext cx="5184576" cy="400110"/>
          </a:xfrm>
          <a:prstGeom prst="rect">
            <a:avLst/>
          </a:prstGeom>
          <a:noFill/>
        </p:spPr>
        <p:txBody>
          <a:bodyPr wrap="square" rtlCol="0">
            <a:spAutoFit/>
          </a:bodyPr>
          <a:lstStyle/>
          <a:p>
            <a:r>
              <a:rPr lang="cs-CZ" sz="2000" dirty="0" smtClean="0">
                <a:latin typeface="+mn-lt"/>
              </a:rPr>
              <a:t>  střed – hrana                           </a:t>
            </a:r>
            <a:r>
              <a:rPr lang="cs-CZ" sz="2000" dirty="0" err="1" smtClean="0">
                <a:latin typeface="+mn-lt"/>
              </a:rPr>
              <a:t>hrana</a:t>
            </a:r>
            <a:r>
              <a:rPr lang="cs-CZ" sz="2000" dirty="0" smtClean="0">
                <a:latin typeface="+mn-lt"/>
              </a:rPr>
              <a:t> - hrana</a:t>
            </a:r>
            <a:endParaRPr lang="cs-CZ" sz="2000" dirty="0">
              <a:latin typeface="+mn-lt"/>
            </a:endParaRPr>
          </a:p>
        </p:txBody>
      </p:sp>
      <p:sp>
        <p:nvSpPr>
          <p:cNvPr id="22" name="TextovéPole 21"/>
          <p:cNvSpPr txBox="1"/>
          <p:nvPr/>
        </p:nvSpPr>
        <p:spPr>
          <a:xfrm>
            <a:off x="3851920" y="5420650"/>
            <a:ext cx="5184576" cy="400110"/>
          </a:xfrm>
          <a:prstGeom prst="rect">
            <a:avLst/>
          </a:prstGeom>
          <a:noFill/>
        </p:spPr>
        <p:txBody>
          <a:bodyPr wrap="square" rtlCol="0">
            <a:spAutoFit/>
          </a:bodyPr>
          <a:lstStyle/>
          <a:p>
            <a:r>
              <a:rPr lang="cs-CZ" sz="2000" dirty="0" smtClean="0">
                <a:latin typeface="+mn-lt"/>
              </a:rPr>
              <a:t>         úhel                                        průsečík</a:t>
            </a:r>
            <a:endParaRPr lang="cs-CZ" sz="2000" dirty="0">
              <a:latin typeface="+mn-lt"/>
            </a:endParaRPr>
          </a:p>
        </p:txBody>
      </p:sp>
    </p:spTree>
    <p:extLst>
      <p:ext uri="{BB962C8B-B14F-4D97-AF65-F5344CB8AC3E}">
        <p14:creationId xmlns:p14="http://schemas.microsoft.com/office/powerpoint/2010/main" val="26820030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37</a:t>
            </a:fld>
            <a:endParaRPr lang="cs-CZ" dirty="0"/>
          </a:p>
        </p:txBody>
      </p:sp>
      <p:sp>
        <p:nvSpPr>
          <p:cNvPr id="5" name="Obdélník 11"/>
          <p:cNvSpPr>
            <a:spLocks noChangeArrowheads="1"/>
          </p:cNvSpPr>
          <p:nvPr/>
        </p:nvSpPr>
        <p:spPr bwMode="auto">
          <a:xfrm>
            <a:off x="467544" y="620688"/>
            <a:ext cx="8219256" cy="461665"/>
          </a:xfrm>
          <a:prstGeom prst="rect">
            <a:avLst/>
          </a:prstGeom>
          <a:noFill/>
          <a:ln w="9525">
            <a:noFill/>
            <a:miter lim="800000"/>
            <a:headEnd/>
            <a:tailEnd/>
          </a:ln>
        </p:spPr>
        <p:txBody>
          <a:bodyPr wrap="square">
            <a:spAutoFit/>
          </a:bodyPr>
          <a:lstStyle/>
          <a:p>
            <a:r>
              <a:rPr lang="cs-CZ" sz="2400" b="1" dirty="0" smtClean="0"/>
              <a:t>Využití vizualizace – inspekce</a:t>
            </a:r>
          </a:p>
        </p:txBody>
      </p:sp>
      <p:sp>
        <p:nvSpPr>
          <p:cNvPr id="6" name="TextovéPole 5"/>
          <p:cNvSpPr txBox="1"/>
          <p:nvPr/>
        </p:nvSpPr>
        <p:spPr>
          <a:xfrm>
            <a:off x="666180" y="1692399"/>
            <a:ext cx="3744416" cy="400110"/>
          </a:xfrm>
          <a:prstGeom prst="rect">
            <a:avLst/>
          </a:prstGeom>
          <a:noFill/>
        </p:spPr>
        <p:txBody>
          <a:bodyPr wrap="square" rtlCol="0">
            <a:spAutoFit/>
          </a:bodyPr>
          <a:lstStyle/>
          <a:p>
            <a:pPr marL="342900" indent="-342900">
              <a:buFont typeface="Arial" panose="020B0604020202020204" pitchFamily="34" charset="0"/>
              <a:buChar char="•"/>
            </a:pPr>
            <a:r>
              <a:rPr lang="cs-CZ" sz="2000" dirty="0" smtClean="0">
                <a:latin typeface="+mn-lt"/>
              </a:rPr>
              <a:t>Čtení čárových kódů</a:t>
            </a:r>
            <a:endParaRPr lang="cs-CZ" sz="2000" dirty="0">
              <a:latin typeface="+mn-l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6660" y="1474018"/>
            <a:ext cx="3848100"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ovéPole 7"/>
          <p:cNvSpPr txBox="1"/>
          <p:nvPr/>
        </p:nvSpPr>
        <p:spPr>
          <a:xfrm>
            <a:off x="666180" y="3030934"/>
            <a:ext cx="4176464" cy="400110"/>
          </a:xfrm>
          <a:prstGeom prst="rect">
            <a:avLst/>
          </a:prstGeom>
          <a:noFill/>
        </p:spPr>
        <p:txBody>
          <a:bodyPr wrap="square" rtlCol="0">
            <a:spAutoFit/>
          </a:bodyPr>
          <a:lstStyle/>
          <a:p>
            <a:pPr marL="342900" indent="-342900">
              <a:buFont typeface="Arial" panose="020B0604020202020204" pitchFamily="34" charset="0"/>
              <a:buChar char="•"/>
            </a:pPr>
            <a:r>
              <a:rPr lang="cs-CZ" sz="2000" dirty="0" smtClean="0">
                <a:latin typeface="+mn-lt"/>
              </a:rPr>
              <a:t>Čtení kvazi-2D čárových kódů</a:t>
            </a:r>
            <a:endParaRPr lang="cs-CZ" sz="2000" dirty="0">
              <a:latin typeface="+mn-lt"/>
            </a:endParaRPr>
          </a:p>
        </p:txBody>
      </p:sp>
      <p:sp>
        <p:nvSpPr>
          <p:cNvPr id="9" name="TextovéPole 8"/>
          <p:cNvSpPr txBox="1"/>
          <p:nvPr/>
        </p:nvSpPr>
        <p:spPr>
          <a:xfrm>
            <a:off x="666180" y="4399086"/>
            <a:ext cx="4176464" cy="400110"/>
          </a:xfrm>
          <a:prstGeom prst="rect">
            <a:avLst/>
          </a:prstGeom>
          <a:noFill/>
        </p:spPr>
        <p:txBody>
          <a:bodyPr wrap="square" rtlCol="0">
            <a:spAutoFit/>
          </a:bodyPr>
          <a:lstStyle/>
          <a:p>
            <a:pPr marL="342900" indent="-342900">
              <a:buFont typeface="Arial" panose="020B0604020202020204" pitchFamily="34" charset="0"/>
              <a:buChar char="•"/>
            </a:pPr>
            <a:r>
              <a:rPr lang="cs-CZ" sz="2000" dirty="0" smtClean="0">
                <a:latin typeface="+mn-lt"/>
              </a:rPr>
              <a:t>Čtení QR kódů</a:t>
            </a:r>
            <a:endParaRPr lang="cs-CZ" sz="2000" dirty="0">
              <a:latin typeface="+mn-lt"/>
            </a:endParaRPr>
          </a:p>
        </p:txBody>
      </p:sp>
      <p:sp>
        <p:nvSpPr>
          <p:cNvPr id="10" name="TextovéPole 9"/>
          <p:cNvSpPr txBox="1"/>
          <p:nvPr/>
        </p:nvSpPr>
        <p:spPr>
          <a:xfrm>
            <a:off x="666180" y="5724847"/>
            <a:ext cx="4176464" cy="400110"/>
          </a:xfrm>
          <a:prstGeom prst="rect">
            <a:avLst/>
          </a:prstGeom>
          <a:noFill/>
        </p:spPr>
        <p:txBody>
          <a:bodyPr wrap="square" rtlCol="0">
            <a:spAutoFit/>
          </a:bodyPr>
          <a:lstStyle/>
          <a:p>
            <a:pPr marL="342900" indent="-342900">
              <a:buFont typeface="Arial" panose="020B0604020202020204" pitchFamily="34" charset="0"/>
              <a:buChar char="•"/>
            </a:pPr>
            <a:r>
              <a:rPr lang="cs-CZ" sz="2000" dirty="0" smtClean="0">
                <a:latin typeface="+mn-lt"/>
              </a:rPr>
              <a:t>Čtení textu</a:t>
            </a:r>
            <a:endParaRPr lang="cs-CZ" sz="2000" dirty="0">
              <a:latin typeface="+mn-lt"/>
            </a:endParaRPr>
          </a:p>
        </p:txBody>
      </p:sp>
    </p:spTree>
    <p:extLst>
      <p:ext uri="{BB962C8B-B14F-4D97-AF65-F5344CB8AC3E}">
        <p14:creationId xmlns:p14="http://schemas.microsoft.com/office/powerpoint/2010/main" val="6358459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38</a:t>
            </a:fld>
            <a:endParaRPr lang="cs-CZ" dirty="0"/>
          </a:p>
        </p:txBody>
      </p:sp>
      <p:sp>
        <p:nvSpPr>
          <p:cNvPr id="5" name="Obdélník 11"/>
          <p:cNvSpPr>
            <a:spLocks noChangeArrowheads="1"/>
          </p:cNvSpPr>
          <p:nvPr/>
        </p:nvSpPr>
        <p:spPr bwMode="auto">
          <a:xfrm>
            <a:off x="467544" y="620688"/>
            <a:ext cx="8219256" cy="461665"/>
          </a:xfrm>
          <a:prstGeom prst="rect">
            <a:avLst/>
          </a:prstGeom>
          <a:noFill/>
          <a:ln w="9525">
            <a:noFill/>
            <a:miter lim="800000"/>
            <a:headEnd/>
            <a:tailEnd/>
          </a:ln>
        </p:spPr>
        <p:txBody>
          <a:bodyPr wrap="square">
            <a:spAutoFit/>
          </a:bodyPr>
          <a:lstStyle/>
          <a:p>
            <a:r>
              <a:rPr lang="cs-CZ" sz="2400" b="1" dirty="0" smtClean="0"/>
              <a:t>Kategorie vizualizačních produktů</a:t>
            </a:r>
          </a:p>
        </p:txBody>
      </p:sp>
      <p:grpSp>
        <p:nvGrpSpPr>
          <p:cNvPr id="6" name="Skupina 5"/>
          <p:cNvGrpSpPr/>
          <p:nvPr/>
        </p:nvGrpSpPr>
        <p:grpSpPr>
          <a:xfrm>
            <a:off x="107504" y="1282554"/>
            <a:ext cx="8736408" cy="5070177"/>
            <a:chOff x="378148" y="1518766"/>
            <a:chExt cx="8736408" cy="5070177"/>
          </a:xfrm>
        </p:grpSpPr>
        <p:cxnSp>
          <p:nvCxnSpPr>
            <p:cNvPr id="7" name="Přímá spojnice se šipkou 6"/>
            <p:cNvCxnSpPr/>
            <p:nvPr/>
          </p:nvCxnSpPr>
          <p:spPr>
            <a:xfrm flipV="1">
              <a:off x="2106340" y="1980431"/>
              <a:ext cx="0" cy="4074839"/>
            </a:xfrm>
            <a:prstGeom prst="straightConnector1">
              <a:avLst/>
            </a:prstGeom>
            <a:ln w="31750">
              <a:solidFill>
                <a:srgbClr val="7E1A47"/>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a:off x="2106340" y="6055270"/>
              <a:ext cx="6120680" cy="0"/>
            </a:xfrm>
            <a:prstGeom prst="straightConnector1">
              <a:avLst/>
            </a:prstGeom>
            <a:ln w="31750">
              <a:solidFill>
                <a:srgbClr val="7E1A47"/>
              </a:solidFill>
              <a:tailEnd type="triangle" w="med" len="lg"/>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1026220" y="1518766"/>
              <a:ext cx="2376264" cy="461665"/>
            </a:xfrm>
            <a:prstGeom prst="rect">
              <a:avLst/>
            </a:prstGeom>
            <a:noFill/>
          </p:spPr>
          <p:txBody>
            <a:bodyPr wrap="square" rtlCol="0">
              <a:spAutoFit/>
            </a:bodyPr>
            <a:lstStyle/>
            <a:p>
              <a:r>
                <a:rPr lang="cs-CZ" sz="2400" dirty="0" smtClean="0">
                  <a:solidFill>
                    <a:srgbClr val="7E1A47"/>
                  </a:solidFill>
                  <a:latin typeface="+mn-lt"/>
                </a:rPr>
                <a:t>funkce/flexibilita</a:t>
              </a:r>
              <a:endParaRPr lang="cs-CZ" sz="2400" dirty="0">
                <a:solidFill>
                  <a:srgbClr val="7E1A47"/>
                </a:solidFill>
                <a:latin typeface="+mn-lt"/>
              </a:endParaRPr>
            </a:p>
          </p:txBody>
        </p:sp>
        <p:sp>
          <p:nvSpPr>
            <p:cNvPr id="10" name="TextovéPole 9"/>
            <p:cNvSpPr txBox="1"/>
            <p:nvPr/>
          </p:nvSpPr>
          <p:spPr>
            <a:xfrm>
              <a:off x="8227020" y="5805338"/>
              <a:ext cx="887536" cy="461665"/>
            </a:xfrm>
            <a:prstGeom prst="rect">
              <a:avLst/>
            </a:prstGeom>
            <a:noFill/>
          </p:spPr>
          <p:txBody>
            <a:bodyPr wrap="square" rtlCol="0">
              <a:spAutoFit/>
            </a:bodyPr>
            <a:lstStyle/>
            <a:p>
              <a:r>
                <a:rPr lang="cs-CZ" sz="2400" dirty="0" smtClean="0">
                  <a:solidFill>
                    <a:srgbClr val="7E1A47"/>
                  </a:solidFill>
                  <a:latin typeface="+mn-lt"/>
                </a:rPr>
                <a:t>cena</a:t>
              </a:r>
              <a:endParaRPr lang="cs-CZ" sz="2400" dirty="0">
                <a:solidFill>
                  <a:srgbClr val="7E1A47"/>
                </a:solidFill>
                <a:latin typeface="+mn-lt"/>
              </a:endParaRPr>
            </a:p>
          </p:txBody>
        </p:sp>
        <p:sp>
          <p:nvSpPr>
            <p:cNvPr id="11" name="TextovéPole 10"/>
            <p:cNvSpPr txBox="1"/>
            <p:nvPr/>
          </p:nvSpPr>
          <p:spPr>
            <a:xfrm>
              <a:off x="2034332" y="6127278"/>
              <a:ext cx="2376264" cy="461665"/>
            </a:xfrm>
            <a:prstGeom prst="rect">
              <a:avLst/>
            </a:prstGeom>
            <a:noFill/>
          </p:spPr>
          <p:txBody>
            <a:bodyPr wrap="square" rtlCol="0">
              <a:spAutoFit/>
            </a:bodyPr>
            <a:lstStyle/>
            <a:p>
              <a:r>
                <a:rPr lang="cs-CZ" sz="2400" dirty="0" smtClean="0">
                  <a:solidFill>
                    <a:srgbClr val="7E1A47"/>
                  </a:solidFill>
                  <a:latin typeface="+mn-lt"/>
                </a:rPr>
                <a:t>500 Euro</a:t>
              </a:r>
              <a:endParaRPr lang="cs-CZ" sz="2400" dirty="0">
                <a:solidFill>
                  <a:srgbClr val="7E1A47"/>
                </a:solidFill>
                <a:latin typeface="+mn-lt"/>
              </a:endParaRPr>
            </a:p>
          </p:txBody>
        </p:sp>
        <p:sp>
          <p:nvSpPr>
            <p:cNvPr id="12" name="TextovéPole 11"/>
            <p:cNvSpPr txBox="1"/>
            <p:nvPr/>
          </p:nvSpPr>
          <p:spPr>
            <a:xfrm>
              <a:off x="6581180" y="6127278"/>
              <a:ext cx="2376264" cy="461665"/>
            </a:xfrm>
            <a:prstGeom prst="rect">
              <a:avLst/>
            </a:prstGeom>
            <a:noFill/>
          </p:spPr>
          <p:txBody>
            <a:bodyPr wrap="square" rtlCol="0">
              <a:spAutoFit/>
            </a:bodyPr>
            <a:lstStyle/>
            <a:p>
              <a:r>
                <a:rPr lang="cs-CZ" sz="2400" dirty="0" smtClean="0">
                  <a:solidFill>
                    <a:srgbClr val="7E1A47"/>
                  </a:solidFill>
                  <a:latin typeface="+mn-lt"/>
                </a:rPr>
                <a:t>10 000 Euro</a:t>
              </a:r>
              <a:endParaRPr lang="cs-CZ" sz="2400" dirty="0">
                <a:solidFill>
                  <a:srgbClr val="7E1A47"/>
                </a:solidFill>
                <a:latin typeface="+mn-lt"/>
              </a:endParaRPr>
            </a:p>
          </p:txBody>
        </p:sp>
        <p:sp>
          <p:nvSpPr>
            <p:cNvPr id="13" name="TextovéPole 12"/>
            <p:cNvSpPr txBox="1"/>
            <p:nvPr/>
          </p:nvSpPr>
          <p:spPr>
            <a:xfrm>
              <a:off x="378148" y="5593605"/>
              <a:ext cx="1728192" cy="461665"/>
            </a:xfrm>
            <a:prstGeom prst="rect">
              <a:avLst/>
            </a:prstGeom>
            <a:noFill/>
          </p:spPr>
          <p:txBody>
            <a:bodyPr wrap="square" rtlCol="0">
              <a:spAutoFit/>
            </a:bodyPr>
            <a:lstStyle/>
            <a:p>
              <a:pPr algn="r"/>
              <a:r>
                <a:rPr lang="cs-CZ" sz="2400" dirty="0" smtClean="0">
                  <a:solidFill>
                    <a:srgbClr val="7E1A47"/>
                  </a:solidFill>
                  <a:latin typeface="+mn-lt"/>
                </a:rPr>
                <a:t>fixní funkce</a:t>
              </a:r>
              <a:endParaRPr lang="cs-CZ" sz="2400" dirty="0">
                <a:solidFill>
                  <a:srgbClr val="7E1A47"/>
                </a:solidFill>
                <a:latin typeface="+mn-lt"/>
              </a:endParaRPr>
            </a:p>
          </p:txBody>
        </p:sp>
        <p:sp>
          <p:nvSpPr>
            <p:cNvPr id="14" name="TextovéPole 13"/>
            <p:cNvSpPr txBox="1"/>
            <p:nvPr/>
          </p:nvSpPr>
          <p:spPr>
            <a:xfrm>
              <a:off x="594172" y="1983913"/>
              <a:ext cx="1512168" cy="830997"/>
            </a:xfrm>
            <a:prstGeom prst="rect">
              <a:avLst/>
            </a:prstGeom>
            <a:noFill/>
          </p:spPr>
          <p:txBody>
            <a:bodyPr wrap="square" rtlCol="0">
              <a:spAutoFit/>
            </a:bodyPr>
            <a:lstStyle/>
            <a:p>
              <a:pPr algn="r"/>
              <a:r>
                <a:rPr lang="cs-CZ" sz="2400" dirty="0" smtClean="0">
                  <a:solidFill>
                    <a:srgbClr val="7E1A47"/>
                  </a:solidFill>
                  <a:latin typeface="+mn-lt"/>
                </a:rPr>
                <a:t>datový tok obraz. dat </a:t>
              </a:r>
              <a:endParaRPr lang="cs-CZ" sz="2400" dirty="0">
                <a:solidFill>
                  <a:srgbClr val="7E1A47"/>
                </a:solidFill>
                <a:latin typeface="+mn-lt"/>
              </a:endParaRPr>
            </a:p>
          </p:txBody>
        </p:sp>
        <p:sp>
          <p:nvSpPr>
            <p:cNvPr id="15" name="Zaoblený obdélník 14"/>
            <p:cNvSpPr/>
            <p:nvPr/>
          </p:nvSpPr>
          <p:spPr>
            <a:xfrm>
              <a:off x="2214352" y="4255070"/>
              <a:ext cx="2916324" cy="165618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sz="2400" dirty="0" smtClean="0"/>
                <a:t>Kamerové senzory</a:t>
              </a:r>
              <a:endParaRPr lang="cs-CZ" sz="2400" dirty="0"/>
            </a:p>
          </p:txBody>
        </p:sp>
        <p:sp>
          <p:nvSpPr>
            <p:cNvPr id="16" name="Zaoblený obdélník 15"/>
            <p:cNvSpPr/>
            <p:nvPr/>
          </p:nvSpPr>
          <p:spPr>
            <a:xfrm>
              <a:off x="3402484" y="3534990"/>
              <a:ext cx="3240360" cy="1296144"/>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smtClean="0"/>
                <a:t>2D/3D smart kamery</a:t>
              </a:r>
              <a:endParaRPr lang="cs-CZ" sz="2400" dirty="0"/>
            </a:p>
          </p:txBody>
        </p:sp>
        <p:sp>
          <p:nvSpPr>
            <p:cNvPr id="17" name="Zaoblený obdélník 16"/>
            <p:cNvSpPr/>
            <p:nvPr/>
          </p:nvSpPr>
          <p:spPr>
            <a:xfrm>
              <a:off x="5665230" y="2306668"/>
              <a:ext cx="2651732" cy="1372338"/>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2400" dirty="0" smtClean="0"/>
                <a:t>High-endové</a:t>
              </a:r>
            </a:p>
            <a:p>
              <a:pPr algn="ctr"/>
              <a:r>
                <a:rPr lang="cs-CZ" sz="2400" dirty="0" smtClean="0"/>
                <a:t>3D kamerové systémy</a:t>
              </a:r>
              <a:endParaRPr lang="cs-CZ" sz="2400" dirty="0"/>
            </a:p>
          </p:txBody>
        </p:sp>
      </p:grpSp>
    </p:spTree>
    <p:extLst>
      <p:ext uri="{BB962C8B-B14F-4D97-AF65-F5344CB8AC3E}">
        <p14:creationId xmlns:p14="http://schemas.microsoft.com/office/powerpoint/2010/main" val="33766962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39</a:t>
            </a:fld>
            <a:endParaRPr lang="cs-CZ" dirty="0"/>
          </a:p>
        </p:txBody>
      </p:sp>
      <p:sp>
        <p:nvSpPr>
          <p:cNvPr id="5" name="Obdélník 11"/>
          <p:cNvSpPr>
            <a:spLocks noChangeArrowheads="1"/>
          </p:cNvSpPr>
          <p:nvPr/>
        </p:nvSpPr>
        <p:spPr bwMode="auto">
          <a:xfrm>
            <a:off x="467544" y="620688"/>
            <a:ext cx="8219256" cy="461665"/>
          </a:xfrm>
          <a:prstGeom prst="rect">
            <a:avLst/>
          </a:prstGeom>
          <a:noFill/>
          <a:ln w="9525">
            <a:noFill/>
            <a:miter lim="800000"/>
            <a:headEnd/>
            <a:tailEnd/>
          </a:ln>
        </p:spPr>
        <p:txBody>
          <a:bodyPr wrap="square">
            <a:spAutoFit/>
          </a:bodyPr>
          <a:lstStyle/>
          <a:p>
            <a:r>
              <a:rPr lang="cs-CZ" altLang="cs-CZ" sz="2400" b="1" dirty="0" smtClean="0"/>
              <a:t>Příklady vizualizačních produktů – smart </a:t>
            </a:r>
            <a:r>
              <a:rPr lang="cs-CZ" altLang="cs-CZ" sz="2400" b="1" dirty="0"/>
              <a:t>kamery </a:t>
            </a:r>
            <a:r>
              <a:rPr lang="cs-CZ" altLang="cs-CZ" sz="2400" b="1" dirty="0" smtClean="0"/>
              <a:t>SICK</a:t>
            </a:r>
          </a:p>
        </p:txBody>
      </p:sp>
      <p:sp>
        <p:nvSpPr>
          <p:cNvPr id="18" name="Text Box 21">
            <a:hlinkClick r:id="rId2" action="ppaction://hlinksldjump"/>
          </p:cNvPr>
          <p:cNvSpPr txBox="1">
            <a:spLocks noChangeArrowheads="1"/>
          </p:cNvSpPr>
          <p:nvPr/>
        </p:nvSpPr>
        <p:spPr bwMode="auto">
          <a:xfrm>
            <a:off x="6259701" y="5448628"/>
            <a:ext cx="1871662" cy="400110"/>
          </a:xfrm>
          <a:prstGeom prst="rect">
            <a:avLst/>
          </a:prstGeom>
          <a:noFill/>
          <a:ln>
            <a:noFill/>
          </a:ln>
          <a:effectLst/>
          <a:extLst>
            <a:ext uri="{909E8E84-426E-40DD-AFC4-6F175D3DCCD1}">
              <a14:hiddenFill xmlns:a14="http://schemas.microsoft.com/office/drawing/2010/main">
                <a:solidFill>
                  <a:srgbClr val="CEE5F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cs-CZ" altLang="cs-CZ" sz="2000" dirty="0" smtClean="0">
                <a:latin typeface="+mn-lt"/>
              </a:rPr>
              <a:t>IVC 3D</a:t>
            </a:r>
            <a:endParaRPr lang="cs-CZ" altLang="cs-CZ" sz="2000" dirty="0">
              <a:latin typeface="+mn-lt"/>
            </a:endParaRPr>
          </a:p>
        </p:txBody>
      </p:sp>
      <p:sp>
        <p:nvSpPr>
          <p:cNvPr id="19" name="Text Box 22">
            <a:hlinkClick r:id="" action="ppaction://noaction"/>
          </p:cNvPr>
          <p:cNvSpPr txBox="1">
            <a:spLocks noChangeArrowheads="1"/>
          </p:cNvSpPr>
          <p:nvPr/>
        </p:nvSpPr>
        <p:spPr bwMode="auto">
          <a:xfrm>
            <a:off x="810434" y="5448628"/>
            <a:ext cx="1567160" cy="400110"/>
          </a:xfrm>
          <a:prstGeom prst="rect">
            <a:avLst/>
          </a:prstGeom>
          <a:noFill/>
          <a:ln>
            <a:noFill/>
          </a:ln>
          <a:effectLst/>
          <a:extLst>
            <a:ext uri="{909E8E84-426E-40DD-AFC4-6F175D3DCCD1}">
              <a14:hiddenFill xmlns:a14="http://schemas.microsoft.com/office/drawing/2010/main">
                <a:solidFill>
                  <a:srgbClr val="CEE5F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cs-CZ" altLang="cs-CZ" sz="2000" dirty="0" smtClean="0">
                <a:latin typeface="+mn-lt"/>
              </a:rPr>
              <a:t>IVC 2D</a:t>
            </a:r>
            <a:endParaRPr lang="cs-CZ" altLang="cs-CZ" sz="2000" dirty="0">
              <a:latin typeface="+mn-lt"/>
            </a:endParaRPr>
          </a:p>
        </p:txBody>
      </p:sp>
      <p:pic>
        <p:nvPicPr>
          <p:cNvPr id="20" name="Picture 21" descr="IVC2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04864"/>
            <a:ext cx="3782258" cy="341739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2" descr="IVC3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2525918"/>
            <a:ext cx="4495517" cy="2719510"/>
          </a:xfrm>
          <a:prstGeom prst="rect">
            <a:avLst/>
          </a:prstGeom>
          <a:noFill/>
          <a:extLst>
            <a:ext uri="{909E8E84-426E-40DD-AFC4-6F175D3DCCD1}">
              <a14:hiddenFill xmlns:a14="http://schemas.microsoft.com/office/drawing/2010/main">
                <a:solidFill>
                  <a:srgbClr val="FFFFFF"/>
                </a:solidFill>
              </a14:hiddenFill>
            </a:ext>
          </a:extLst>
        </p:spPr>
      </p:pic>
      <p:sp>
        <p:nvSpPr>
          <p:cNvPr id="22" name="Zástupný symbol pro obsah 2"/>
          <p:cNvSpPr>
            <a:spLocks noGrp="1"/>
          </p:cNvSpPr>
          <p:nvPr>
            <p:ph idx="1"/>
          </p:nvPr>
        </p:nvSpPr>
        <p:spPr>
          <a:xfrm>
            <a:off x="534989" y="1398588"/>
            <a:ext cx="7925444" cy="864641"/>
          </a:xfrm>
        </p:spPr>
        <p:txBody>
          <a:bodyPr>
            <a:normAutofit/>
          </a:bodyPr>
          <a:lstStyle/>
          <a:p>
            <a:pPr algn="just"/>
            <a:r>
              <a:rPr lang="cs-CZ" sz="2000" dirty="0" smtClean="0"/>
              <a:t>Programovatelné (pro zajištění flexibility);</a:t>
            </a:r>
          </a:p>
          <a:p>
            <a:pPr algn="just"/>
            <a:r>
              <a:rPr lang="cs-CZ" sz="2000" dirty="0" smtClean="0"/>
              <a:t>Samostatný provoz (není vyžadováno PC)</a:t>
            </a:r>
          </a:p>
          <a:p>
            <a:pPr algn="just"/>
            <a:endParaRPr lang="cs-CZ" sz="2000" dirty="0" smtClean="0"/>
          </a:p>
        </p:txBody>
      </p:sp>
      <p:sp>
        <p:nvSpPr>
          <p:cNvPr id="2" name="Obdélník 1"/>
          <p:cNvSpPr/>
          <p:nvPr/>
        </p:nvSpPr>
        <p:spPr>
          <a:xfrm>
            <a:off x="6977575" y="6034479"/>
            <a:ext cx="1687000" cy="307777"/>
          </a:xfrm>
          <a:prstGeom prst="rect">
            <a:avLst/>
          </a:prstGeom>
        </p:spPr>
        <p:txBody>
          <a:bodyPr wrap="none">
            <a:spAutoFit/>
          </a:bodyPr>
          <a:lstStyle/>
          <a:p>
            <a:r>
              <a:rPr lang="cs-CZ" sz="1400" i="1" dirty="0" smtClean="0"/>
              <a:t>Zdroj: www.sick.com</a:t>
            </a:r>
            <a:endParaRPr lang="cs-CZ" sz="1400" dirty="0"/>
          </a:p>
        </p:txBody>
      </p:sp>
    </p:spTree>
    <p:extLst>
      <p:ext uri="{BB962C8B-B14F-4D97-AF65-F5344CB8AC3E}">
        <p14:creationId xmlns:p14="http://schemas.microsoft.com/office/powerpoint/2010/main" val="1929991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4</a:t>
            </a:fld>
            <a:endParaRPr lang="cs-CZ" dirty="0"/>
          </a:p>
        </p:txBody>
      </p:sp>
      <p:sp>
        <p:nvSpPr>
          <p:cNvPr id="5" name="Obdélník 11"/>
          <p:cNvSpPr>
            <a:spLocks noChangeArrowheads="1"/>
          </p:cNvSpPr>
          <p:nvPr/>
        </p:nvSpPr>
        <p:spPr bwMode="auto">
          <a:xfrm>
            <a:off x="467544" y="620688"/>
            <a:ext cx="8064500" cy="461665"/>
          </a:xfrm>
          <a:prstGeom prst="rect">
            <a:avLst/>
          </a:prstGeom>
          <a:noFill/>
          <a:ln w="9525">
            <a:noFill/>
            <a:miter lim="800000"/>
            <a:headEnd/>
            <a:tailEnd/>
          </a:ln>
        </p:spPr>
        <p:txBody>
          <a:bodyPr>
            <a:spAutoFit/>
          </a:bodyPr>
          <a:lstStyle/>
          <a:p>
            <a:r>
              <a:rPr lang="cs-CZ" sz="2400" b="1" dirty="0" smtClean="0"/>
              <a:t>Senzory otáček – mechanické senzory</a:t>
            </a:r>
            <a:endParaRPr lang="cs-CZ" sz="2400" b="1" dirty="0"/>
          </a:p>
        </p:txBody>
      </p:sp>
      <p:pic>
        <p:nvPicPr>
          <p:cNvPr id="10" name="Picture 2" descr="Image result for Wattův odstředivý snímač&quot;"/>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5000"/>
                    </a14:imgEffect>
                  </a14:imgLayer>
                </a14:imgProps>
              </a:ext>
            </a:extLst>
          </a:blip>
          <a:srcRect/>
          <a:stretch>
            <a:fillRect/>
          </a:stretch>
        </p:blipFill>
        <p:spPr bwMode="auto">
          <a:xfrm>
            <a:off x="751438" y="1272153"/>
            <a:ext cx="7069876" cy="3888432"/>
          </a:xfrm>
          <a:prstGeom prst="rect">
            <a:avLst/>
          </a:prstGeom>
          <a:noFill/>
        </p:spPr>
      </p:pic>
      <p:sp>
        <p:nvSpPr>
          <p:cNvPr id="11" name="Obdélník 10"/>
          <p:cNvSpPr/>
          <p:nvPr/>
        </p:nvSpPr>
        <p:spPr>
          <a:xfrm>
            <a:off x="1754014" y="5345251"/>
            <a:ext cx="6067300" cy="307777"/>
          </a:xfrm>
          <a:prstGeom prst="rect">
            <a:avLst/>
          </a:prstGeom>
        </p:spPr>
        <p:txBody>
          <a:bodyPr wrap="square">
            <a:spAutoFit/>
          </a:bodyPr>
          <a:lstStyle/>
          <a:p>
            <a:r>
              <a:rPr lang="cs-CZ" sz="1400" i="1" dirty="0" smtClean="0"/>
              <a:t>Zdroj: https</a:t>
            </a:r>
            <a:r>
              <a:rPr lang="cs-CZ" sz="1400" i="1" dirty="0"/>
              <a:t>://eluc.ikap.cz/verejne/lekce/1584?PageSpeed=noscript</a:t>
            </a:r>
          </a:p>
        </p:txBody>
      </p:sp>
      <p:sp>
        <p:nvSpPr>
          <p:cNvPr id="3" name="Obdélník 2"/>
          <p:cNvSpPr/>
          <p:nvPr/>
        </p:nvSpPr>
        <p:spPr>
          <a:xfrm>
            <a:off x="1518836" y="4975919"/>
            <a:ext cx="6557004" cy="369332"/>
          </a:xfrm>
          <a:prstGeom prst="rect">
            <a:avLst/>
          </a:prstGeom>
        </p:spPr>
        <p:txBody>
          <a:bodyPr wrap="square">
            <a:spAutoFit/>
          </a:bodyPr>
          <a:lstStyle/>
          <a:p>
            <a:r>
              <a:rPr lang="cs-CZ" i="1" dirty="0" smtClean="0"/>
              <a:t>Mechanický senzor - princip </a:t>
            </a:r>
            <a:r>
              <a:rPr lang="cs-CZ" i="1" dirty="0"/>
              <a:t>odstředivého snímače otáček</a:t>
            </a:r>
            <a:endParaRPr lang="cs-CZ" dirty="0"/>
          </a:p>
        </p:txBody>
      </p:sp>
    </p:spTree>
    <p:extLst>
      <p:ext uri="{BB962C8B-B14F-4D97-AF65-F5344CB8AC3E}">
        <p14:creationId xmlns:p14="http://schemas.microsoft.com/office/powerpoint/2010/main" val="33987954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40</a:t>
            </a:fld>
            <a:endParaRPr lang="cs-CZ" dirty="0"/>
          </a:p>
        </p:txBody>
      </p:sp>
      <p:sp>
        <p:nvSpPr>
          <p:cNvPr id="5" name="Obdélník 11"/>
          <p:cNvSpPr>
            <a:spLocks noChangeArrowheads="1"/>
          </p:cNvSpPr>
          <p:nvPr/>
        </p:nvSpPr>
        <p:spPr bwMode="auto">
          <a:xfrm>
            <a:off x="467544" y="620688"/>
            <a:ext cx="8219256" cy="461665"/>
          </a:xfrm>
          <a:prstGeom prst="rect">
            <a:avLst/>
          </a:prstGeom>
          <a:noFill/>
          <a:ln w="9525">
            <a:noFill/>
            <a:miter lim="800000"/>
            <a:headEnd/>
            <a:tailEnd/>
          </a:ln>
        </p:spPr>
        <p:txBody>
          <a:bodyPr wrap="square">
            <a:spAutoFit/>
          </a:bodyPr>
          <a:lstStyle/>
          <a:p>
            <a:r>
              <a:rPr lang="cs-CZ" altLang="cs-CZ" sz="2400" b="1" dirty="0" smtClean="0"/>
              <a:t>Příklady vizualizačních produktů – kamerové systémy SICK</a:t>
            </a:r>
          </a:p>
        </p:txBody>
      </p:sp>
      <p:sp>
        <p:nvSpPr>
          <p:cNvPr id="18" name="Text Box 21">
            <a:hlinkClick r:id="rId2" action="ppaction://hlinksldjump"/>
          </p:cNvPr>
          <p:cNvSpPr txBox="1">
            <a:spLocks noChangeArrowheads="1"/>
          </p:cNvSpPr>
          <p:nvPr/>
        </p:nvSpPr>
        <p:spPr bwMode="auto">
          <a:xfrm>
            <a:off x="6259701" y="5448628"/>
            <a:ext cx="1871662" cy="400110"/>
          </a:xfrm>
          <a:prstGeom prst="rect">
            <a:avLst/>
          </a:prstGeom>
          <a:noFill/>
          <a:ln>
            <a:noFill/>
          </a:ln>
          <a:effectLst/>
          <a:extLst>
            <a:ext uri="{909E8E84-426E-40DD-AFC4-6F175D3DCCD1}">
              <a14:hiddenFill xmlns:a14="http://schemas.microsoft.com/office/drawing/2010/main">
                <a:solidFill>
                  <a:srgbClr val="CEE5F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cs-CZ" altLang="cs-CZ" sz="2000" dirty="0" err="1" smtClean="0">
                <a:latin typeface="+mn-lt"/>
              </a:rPr>
              <a:t>Ruler</a:t>
            </a:r>
            <a:endParaRPr lang="cs-CZ" altLang="cs-CZ" sz="2000" dirty="0">
              <a:latin typeface="+mn-lt"/>
            </a:endParaRPr>
          </a:p>
        </p:txBody>
      </p:sp>
      <p:sp>
        <p:nvSpPr>
          <p:cNvPr id="19" name="Text Box 22">
            <a:hlinkClick r:id="" action="ppaction://noaction"/>
          </p:cNvPr>
          <p:cNvSpPr txBox="1">
            <a:spLocks noChangeArrowheads="1"/>
          </p:cNvSpPr>
          <p:nvPr/>
        </p:nvSpPr>
        <p:spPr bwMode="auto">
          <a:xfrm>
            <a:off x="810434" y="5448628"/>
            <a:ext cx="1567160" cy="400110"/>
          </a:xfrm>
          <a:prstGeom prst="rect">
            <a:avLst/>
          </a:prstGeom>
          <a:noFill/>
          <a:ln>
            <a:noFill/>
          </a:ln>
          <a:effectLst/>
          <a:extLst>
            <a:ext uri="{909E8E84-426E-40DD-AFC4-6F175D3DCCD1}">
              <a14:hiddenFill xmlns:a14="http://schemas.microsoft.com/office/drawing/2010/main">
                <a:solidFill>
                  <a:srgbClr val="CEE5F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cs-CZ" altLang="cs-CZ" sz="2000" dirty="0" smtClean="0">
                <a:latin typeface="+mn-lt"/>
              </a:rPr>
              <a:t>Ranger</a:t>
            </a:r>
            <a:endParaRPr lang="cs-CZ" altLang="cs-CZ" sz="2000" dirty="0">
              <a:latin typeface="+mn-lt"/>
            </a:endParaRPr>
          </a:p>
        </p:txBody>
      </p:sp>
      <p:sp>
        <p:nvSpPr>
          <p:cNvPr id="22" name="Zástupný symbol pro obsah 2"/>
          <p:cNvSpPr>
            <a:spLocks noGrp="1"/>
          </p:cNvSpPr>
          <p:nvPr>
            <p:ph idx="1"/>
          </p:nvPr>
        </p:nvSpPr>
        <p:spPr>
          <a:xfrm>
            <a:off x="534989" y="1398588"/>
            <a:ext cx="8151812" cy="864641"/>
          </a:xfrm>
        </p:spPr>
        <p:txBody>
          <a:bodyPr>
            <a:normAutofit/>
          </a:bodyPr>
          <a:lstStyle/>
          <a:p>
            <a:pPr algn="just"/>
            <a:r>
              <a:rPr lang="cs-CZ" sz="2000" dirty="0" smtClean="0"/>
              <a:t>Datové uložiště;</a:t>
            </a:r>
          </a:p>
          <a:p>
            <a:pPr algn="just"/>
            <a:r>
              <a:rPr lang="cs-CZ" sz="2000" dirty="0" smtClean="0"/>
              <a:t>Externí zpracování dat v PC</a:t>
            </a:r>
          </a:p>
          <a:p>
            <a:pPr algn="just"/>
            <a:endParaRPr lang="cs-CZ" sz="2000" dirty="0" smtClean="0"/>
          </a:p>
        </p:txBody>
      </p:sp>
      <p:pic>
        <p:nvPicPr>
          <p:cNvPr id="9" name="Picture 22" descr="Ranger 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996952"/>
            <a:ext cx="3879899" cy="23527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3" descr="ru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111" y="2974343"/>
            <a:ext cx="4902889" cy="2088232"/>
          </a:xfrm>
          <a:prstGeom prst="rect">
            <a:avLst/>
          </a:prstGeom>
          <a:noFill/>
          <a:extLst>
            <a:ext uri="{909E8E84-426E-40DD-AFC4-6F175D3DCCD1}">
              <a14:hiddenFill xmlns:a14="http://schemas.microsoft.com/office/drawing/2010/main">
                <a:solidFill>
                  <a:srgbClr val="FFFFFF"/>
                </a:solidFill>
              </a14:hiddenFill>
            </a:ext>
          </a:extLst>
        </p:spPr>
      </p:pic>
      <p:sp>
        <p:nvSpPr>
          <p:cNvPr id="11" name="Obdélník 10"/>
          <p:cNvSpPr/>
          <p:nvPr/>
        </p:nvSpPr>
        <p:spPr>
          <a:xfrm>
            <a:off x="6977575" y="6034479"/>
            <a:ext cx="1687000" cy="307777"/>
          </a:xfrm>
          <a:prstGeom prst="rect">
            <a:avLst/>
          </a:prstGeom>
        </p:spPr>
        <p:txBody>
          <a:bodyPr wrap="none">
            <a:spAutoFit/>
          </a:bodyPr>
          <a:lstStyle/>
          <a:p>
            <a:r>
              <a:rPr lang="cs-CZ" sz="1400" i="1" dirty="0" smtClean="0"/>
              <a:t>Zdroj: www.sick.com</a:t>
            </a:r>
            <a:endParaRPr lang="cs-CZ" sz="1400" dirty="0"/>
          </a:p>
        </p:txBody>
      </p:sp>
    </p:spTree>
    <p:extLst>
      <p:ext uri="{BB962C8B-B14F-4D97-AF65-F5344CB8AC3E}">
        <p14:creationId xmlns:p14="http://schemas.microsoft.com/office/powerpoint/2010/main" val="20151237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41</a:t>
            </a:fld>
            <a:endParaRPr lang="cs-CZ" dirty="0"/>
          </a:p>
        </p:txBody>
      </p:sp>
      <p:sp>
        <p:nvSpPr>
          <p:cNvPr id="5" name="Obdélník 11"/>
          <p:cNvSpPr>
            <a:spLocks noChangeArrowheads="1"/>
          </p:cNvSpPr>
          <p:nvPr/>
        </p:nvSpPr>
        <p:spPr bwMode="auto">
          <a:xfrm>
            <a:off x="467544" y="620688"/>
            <a:ext cx="8219256" cy="461665"/>
          </a:xfrm>
          <a:prstGeom prst="rect">
            <a:avLst/>
          </a:prstGeom>
          <a:noFill/>
          <a:ln w="9525">
            <a:noFill/>
            <a:miter lim="800000"/>
            <a:headEnd/>
            <a:tailEnd/>
          </a:ln>
        </p:spPr>
        <p:txBody>
          <a:bodyPr wrap="square">
            <a:spAutoFit/>
          </a:bodyPr>
          <a:lstStyle/>
          <a:p>
            <a:r>
              <a:rPr lang="cs-CZ" altLang="cs-CZ" sz="2400" b="1" dirty="0" smtClean="0"/>
              <a:t>Příklady vizualizačních produktů – příslušenství</a:t>
            </a:r>
          </a:p>
        </p:txBody>
      </p:sp>
      <p:pic>
        <p:nvPicPr>
          <p:cNvPr id="12" name="Picture 3" descr="Ringlight_40x40"/>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092280" y="1175098"/>
            <a:ext cx="1524000" cy="16271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CL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3372991"/>
            <a:ext cx="1069975" cy="11064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Halterung_ICS101_alleine"/>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586" y="3842097"/>
            <a:ext cx="1371600" cy="14954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Winkelhalter_ICS100"/>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4" y="1268760"/>
            <a:ext cx="896937" cy="14398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tamro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513" y="2760216"/>
            <a:ext cx="785812" cy="9350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tamron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503" y="1175098"/>
            <a:ext cx="806450" cy="12239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9" descr="tamro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04541" y="3480148"/>
            <a:ext cx="614362" cy="10795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mellanringar"/>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283968" y="3038351"/>
            <a:ext cx="2089150" cy="1374775"/>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11"/>
          <p:cNvGrpSpPr>
            <a:grpSpLocks/>
          </p:cNvGrpSpPr>
          <p:nvPr/>
        </p:nvGrpSpPr>
        <p:grpSpPr bwMode="auto">
          <a:xfrm>
            <a:off x="5292080" y="4918423"/>
            <a:ext cx="1081088" cy="1119187"/>
            <a:chOff x="1417" y="2330"/>
            <a:chExt cx="1415" cy="1577"/>
          </a:xfrm>
        </p:grpSpPr>
        <p:sp>
          <p:nvSpPr>
            <p:cNvPr id="26" name="Freeform 12"/>
            <p:cNvSpPr>
              <a:spLocks/>
            </p:cNvSpPr>
            <p:nvPr/>
          </p:nvSpPr>
          <p:spPr bwMode="auto">
            <a:xfrm>
              <a:off x="1793" y="2770"/>
              <a:ext cx="1039" cy="1137"/>
            </a:xfrm>
            <a:custGeom>
              <a:avLst/>
              <a:gdLst>
                <a:gd name="T0" fmla="*/ 0 w 1039"/>
                <a:gd name="T1" fmla="*/ 32 h 1137"/>
                <a:gd name="T2" fmla="*/ 736 w 1039"/>
                <a:gd name="T3" fmla="*/ 336 h 1137"/>
                <a:gd name="T4" fmla="*/ 1016 w 1039"/>
                <a:gd name="T5" fmla="*/ 688 h 1137"/>
                <a:gd name="T6" fmla="*/ 872 w 1039"/>
                <a:gd name="T7" fmla="*/ 1072 h 1137"/>
                <a:gd name="T8" fmla="*/ 464 w 1039"/>
                <a:gd name="T9" fmla="*/ 1080 h 1137"/>
                <a:gd name="T10" fmla="*/ 296 w 1039"/>
                <a:gd name="T11" fmla="*/ 744 h 1137"/>
                <a:gd name="T12" fmla="*/ 584 w 1039"/>
                <a:gd name="T13" fmla="*/ 0 h 1137"/>
              </a:gdLst>
              <a:ahLst/>
              <a:cxnLst>
                <a:cxn ang="0">
                  <a:pos x="T0" y="T1"/>
                </a:cxn>
                <a:cxn ang="0">
                  <a:pos x="T2" y="T3"/>
                </a:cxn>
                <a:cxn ang="0">
                  <a:pos x="T4" y="T5"/>
                </a:cxn>
                <a:cxn ang="0">
                  <a:pos x="T6" y="T7"/>
                </a:cxn>
                <a:cxn ang="0">
                  <a:pos x="T8" y="T9"/>
                </a:cxn>
                <a:cxn ang="0">
                  <a:pos x="T10" y="T11"/>
                </a:cxn>
                <a:cxn ang="0">
                  <a:pos x="T12" y="T13"/>
                </a:cxn>
              </a:cxnLst>
              <a:rect l="0" t="0" r="r" b="b"/>
              <a:pathLst>
                <a:path w="1039" h="1137">
                  <a:moveTo>
                    <a:pt x="0" y="32"/>
                  </a:moveTo>
                  <a:cubicBezTo>
                    <a:pt x="123" y="84"/>
                    <a:pt x="567" y="227"/>
                    <a:pt x="736" y="336"/>
                  </a:cubicBezTo>
                  <a:cubicBezTo>
                    <a:pt x="905" y="445"/>
                    <a:pt x="993" y="565"/>
                    <a:pt x="1016" y="688"/>
                  </a:cubicBezTo>
                  <a:cubicBezTo>
                    <a:pt x="1039" y="811"/>
                    <a:pt x="964" y="1007"/>
                    <a:pt x="872" y="1072"/>
                  </a:cubicBezTo>
                  <a:cubicBezTo>
                    <a:pt x="780" y="1137"/>
                    <a:pt x="560" y="1135"/>
                    <a:pt x="464" y="1080"/>
                  </a:cubicBezTo>
                  <a:cubicBezTo>
                    <a:pt x="368" y="1025"/>
                    <a:pt x="276" y="924"/>
                    <a:pt x="296" y="744"/>
                  </a:cubicBezTo>
                  <a:cubicBezTo>
                    <a:pt x="316" y="564"/>
                    <a:pt x="524" y="155"/>
                    <a:pt x="584" y="0"/>
                  </a:cubicBezTo>
                </a:path>
              </a:pathLst>
            </a:custGeom>
            <a:noFill/>
            <a:ln w="111125" cap="flat" cmpd="sng">
              <a:solidFill>
                <a:srgbClr val="FF66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grpSp>
          <p:nvGrpSpPr>
            <p:cNvPr id="27" name="Group 13"/>
            <p:cNvGrpSpPr>
              <a:grpSpLocks/>
            </p:cNvGrpSpPr>
            <p:nvPr/>
          </p:nvGrpSpPr>
          <p:grpSpPr bwMode="auto">
            <a:xfrm rot="-4333872">
              <a:off x="2210" y="2489"/>
              <a:ext cx="476" cy="157"/>
              <a:chOff x="2880" y="2079"/>
              <a:chExt cx="476" cy="157"/>
            </a:xfrm>
          </p:grpSpPr>
          <p:sp>
            <p:nvSpPr>
              <p:cNvPr id="35" name="Freeform 14"/>
              <p:cNvSpPr>
                <a:spLocks/>
              </p:cNvSpPr>
              <p:nvPr/>
            </p:nvSpPr>
            <p:spPr bwMode="auto">
              <a:xfrm>
                <a:off x="2880" y="2096"/>
                <a:ext cx="36" cy="123"/>
              </a:xfrm>
              <a:custGeom>
                <a:avLst/>
                <a:gdLst>
                  <a:gd name="T0" fmla="*/ 36 w 36"/>
                  <a:gd name="T1" fmla="*/ 0 h 123"/>
                  <a:gd name="T2" fmla="*/ 0 w 36"/>
                  <a:gd name="T3" fmla="*/ 16 h 123"/>
                  <a:gd name="T4" fmla="*/ 0 w 36"/>
                  <a:gd name="T5" fmla="*/ 111 h 123"/>
                  <a:gd name="T6" fmla="*/ 36 w 36"/>
                  <a:gd name="T7" fmla="*/ 123 h 123"/>
                  <a:gd name="T8" fmla="*/ 36 w 36"/>
                  <a:gd name="T9" fmla="*/ 0 h 123"/>
                </a:gdLst>
                <a:ahLst/>
                <a:cxnLst>
                  <a:cxn ang="0">
                    <a:pos x="T0" y="T1"/>
                  </a:cxn>
                  <a:cxn ang="0">
                    <a:pos x="T2" y="T3"/>
                  </a:cxn>
                  <a:cxn ang="0">
                    <a:pos x="T4" y="T5"/>
                  </a:cxn>
                  <a:cxn ang="0">
                    <a:pos x="T6" y="T7"/>
                  </a:cxn>
                  <a:cxn ang="0">
                    <a:pos x="T8" y="T9"/>
                  </a:cxn>
                </a:cxnLst>
                <a:rect l="0" t="0" r="r" b="b"/>
                <a:pathLst>
                  <a:path w="36" h="123">
                    <a:moveTo>
                      <a:pt x="36" y="0"/>
                    </a:moveTo>
                    <a:lnTo>
                      <a:pt x="0" y="16"/>
                    </a:lnTo>
                    <a:lnTo>
                      <a:pt x="0" y="111"/>
                    </a:lnTo>
                    <a:lnTo>
                      <a:pt x="36" y="123"/>
                    </a:lnTo>
                    <a:lnTo>
                      <a:pt x="36" y="0"/>
                    </a:lnTo>
                    <a:close/>
                  </a:path>
                </a:pathLst>
              </a:custGeom>
              <a:solidFill>
                <a:srgbClr val="C0C0C0"/>
              </a:solidFill>
              <a:ln w="0">
                <a:solidFill>
                  <a:srgbClr val="000000"/>
                </a:solidFill>
                <a:prstDash val="solid"/>
                <a:round/>
                <a:headEnd/>
                <a:tailEnd/>
              </a:ln>
            </p:spPr>
            <p:txBody>
              <a:bodyPr/>
              <a:lstStyle/>
              <a:p>
                <a:endParaRPr lang="cs-CZ"/>
              </a:p>
            </p:txBody>
          </p:sp>
          <p:sp>
            <p:nvSpPr>
              <p:cNvPr id="36" name="Rectangle 15"/>
              <p:cNvSpPr>
                <a:spLocks noChangeArrowheads="1"/>
              </p:cNvSpPr>
              <p:nvPr/>
            </p:nvSpPr>
            <p:spPr bwMode="auto">
              <a:xfrm>
                <a:off x="2918" y="2104"/>
                <a:ext cx="142" cy="109"/>
              </a:xfrm>
              <a:prstGeom prst="rect">
                <a:avLst/>
              </a:prstGeom>
              <a:solidFill>
                <a:srgbClr val="C0C0C0"/>
              </a:solidFill>
              <a:ln w="0">
                <a:solidFill>
                  <a:srgbClr val="000000"/>
                </a:solidFill>
                <a:miter lim="800000"/>
                <a:headEnd/>
                <a:tailEnd/>
              </a:ln>
            </p:spPr>
            <p:txBody>
              <a:bodyPr/>
              <a:lstStyle/>
              <a:p>
                <a:endParaRPr lang="cs-CZ"/>
              </a:p>
            </p:txBody>
          </p:sp>
          <p:sp>
            <p:nvSpPr>
              <p:cNvPr id="37" name="Freeform 16"/>
              <p:cNvSpPr>
                <a:spLocks/>
              </p:cNvSpPr>
              <p:nvPr/>
            </p:nvSpPr>
            <p:spPr bwMode="auto">
              <a:xfrm>
                <a:off x="3062" y="2085"/>
                <a:ext cx="68" cy="145"/>
              </a:xfrm>
              <a:custGeom>
                <a:avLst/>
                <a:gdLst>
                  <a:gd name="T0" fmla="*/ 68 w 68"/>
                  <a:gd name="T1" fmla="*/ 0 h 145"/>
                  <a:gd name="T2" fmla="*/ 0 w 68"/>
                  <a:gd name="T3" fmla="*/ 17 h 145"/>
                  <a:gd name="T4" fmla="*/ 0 w 68"/>
                  <a:gd name="T5" fmla="*/ 130 h 145"/>
                  <a:gd name="T6" fmla="*/ 68 w 68"/>
                  <a:gd name="T7" fmla="*/ 145 h 145"/>
                  <a:gd name="T8" fmla="*/ 68 w 68"/>
                  <a:gd name="T9" fmla="*/ 0 h 145"/>
                </a:gdLst>
                <a:ahLst/>
                <a:cxnLst>
                  <a:cxn ang="0">
                    <a:pos x="T0" y="T1"/>
                  </a:cxn>
                  <a:cxn ang="0">
                    <a:pos x="T2" y="T3"/>
                  </a:cxn>
                  <a:cxn ang="0">
                    <a:pos x="T4" y="T5"/>
                  </a:cxn>
                  <a:cxn ang="0">
                    <a:pos x="T6" y="T7"/>
                  </a:cxn>
                  <a:cxn ang="0">
                    <a:pos x="T8" y="T9"/>
                  </a:cxn>
                </a:cxnLst>
                <a:rect l="0" t="0" r="r" b="b"/>
                <a:pathLst>
                  <a:path w="68" h="145">
                    <a:moveTo>
                      <a:pt x="68" y="0"/>
                    </a:moveTo>
                    <a:lnTo>
                      <a:pt x="0" y="17"/>
                    </a:lnTo>
                    <a:lnTo>
                      <a:pt x="0" y="130"/>
                    </a:lnTo>
                    <a:lnTo>
                      <a:pt x="68" y="145"/>
                    </a:lnTo>
                    <a:lnTo>
                      <a:pt x="68" y="0"/>
                    </a:lnTo>
                    <a:close/>
                  </a:path>
                </a:pathLst>
              </a:custGeom>
              <a:solidFill>
                <a:srgbClr val="C0C0C0"/>
              </a:solidFill>
              <a:ln w="0">
                <a:solidFill>
                  <a:srgbClr val="000000"/>
                </a:solidFill>
                <a:prstDash val="solid"/>
                <a:round/>
                <a:headEnd/>
                <a:tailEnd/>
              </a:ln>
            </p:spPr>
            <p:txBody>
              <a:bodyPr/>
              <a:lstStyle/>
              <a:p>
                <a:endParaRPr lang="cs-CZ"/>
              </a:p>
            </p:txBody>
          </p:sp>
          <p:sp>
            <p:nvSpPr>
              <p:cNvPr id="38" name="Rectangle 17"/>
              <p:cNvSpPr>
                <a:spLocks noChangeArrowheads="1"/>
              </p:cNvSpPr>
              <p:nvPr/>
            </p:nvSpPr>
            <p:spPr bwMode="auto">
              <a:xfrm>
                <a:off x="3132" y="2079"/>
                <a:ext cx="90" cy="157"/>
              </a:xfrm>
              <a:prstGeom prst="rect">
                <a:avLst/>
              </a:prstGeom>
              <a:solidFill>
                <a:srgbClr val="616161"/>
              </a:solidFill>
              <a:ln w="0">
                <a:solidFill>
                  <a:srgbClr val="000000"/>
                </a:solidFill>
                <a:miter lim="800000"/>
                <a:headEnd/>
                <a:tailEnd/>
              </a:ln>
            </p:spPr>
            <p:txBody>
              <a:bodyPr/>
              <a:lstStyle/>
              <a:p>
                <a:endParaRPr lang="cs-CZ"/>
              </a:p>
            </p:txBody>
          </p:sp>
          <p:sp>
            <p:nvSpPr>
              <p:cNvPr id="39" name="Rectangle 18"/>
              <p:cNvSpPr>
                <a:spLocks noChangeArrowheads="1"/>
              </p:cNvSpPr>
              <p:nvPr/>
            </p:nvSpPr>
            <p:spPr bwMode="auto">
              <a:xfrm>
                <a:off x="3222" y="2094"/>
                <a:ext cx="121" cy="131"/>
              </a:xfrm>
              <a:prstGeom prst="rect">
                <a:avLst/>
              </a:prstGeom>
              <a:solidFill>
                <a:srgbClr val="C0C0C0"/>
              </a:solidFill>
              <a:ln w="0">
                <a:solidFill>
                  <a:srgbClr val="000000"/>
                </a:solidFill>
                <a:miter lim="800000"/>
                <a:headEnd/>
                <a:tailEnd/>
              </a:ln>
            </p:spPr>
            <p:txBody>
              <a:bodyPr/>
              <a:lstStyle/>
              <a:p>
                <a:endParaRPr lang="cs-CZ"/>
              </a:p>
            </p:txBody>
          </p:sp>
          <p:sp>
            <p:nvSpPr>
              <p:cNvPr id="40" name="Line 19"/>
              <p:cNvSpPr>
                <a:spLocks noChangeShapeType="1"/>
              </p:cNvSpPr>
              <p:nvPr/>
            </p:nvSpPr>
            <p:spPr bwMode="auto">
              <a:xfrm flipH="1" flipV="1">
                <a:off x="3325" y="2094"/>
                <a:ext cx="8" cy="1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1" name="Line 20"/>
              <p:cNvSpPr>
                <a:spLocks noChangeShapeType="1"/>
              </p:cNvSpPr>
              <p:nvPr/>
            </p:nvSpPr>
            <p:spPr bwMode="auto">
              <a:xfrm flipH="1" flipV="1">
                <a:off x="3308" y="2094"/>
                <a:ext cx="8" cy="1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2" name="Line 21"/>
              <p:cNvSpPr>
                <a:spLocks noChangeShapeType="1"/>
              </p:cNvSpPr>
              <p:nvPr/>
            </p:nvSpPr>
            <p:spPr bwMode="auto">
              <a:xfrm flipH="1" flipV="1">
                <a:off x="3291" y="2094"/>
                <a:ext cx="8" cy="1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3" name="Line 22"/>
              <p:cNvSpPr>
                <a:spLocks noChangeShapeType="1"/>
              </p:cNvSpPr>
              <p:nvPr/>
            </p:nvSpPr>
            <p:spPr bwMode="auto">
              <a:xfrm flipH="1" flipV="1">
                <a:off x="3274" y="2094"/>
                <a:ext cx="7" cy="1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4" name="Line 23"/>
              <p:cNvSpPr>
                <a:spLocks noChangeShapeType="1"/>
              </p:cNvSpPr>
              <p:nvPr/>
            </p:nvSpPr>
            <p:spPr bwMode="auto">
              <a:xfrm flipH="1" flipV="1">
                <a:off x="3256" y="2094"/>
                <a:ext cx="8" cy="1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 name="Line 24"/>
              <p:cNvSpPr>
                <a:spLocks noChangeShapeType="1"/>
              </p:cNvSpPr>
              <p:nvPr/>
            </p:nvSpPr>
            <p:spPr bwMode="auto">
              <a:xfrm flipH="1" flipV="1">
                <a:off x="3237" y="2094"/>
                <a:ext cx="10" cy="1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 name="Rectangle 25"/>
              <p:cNvSpPr>
                <a:spLocks noChangeArrowheads="1"/>
              </p:cNvSpPr>
              <p:nvPr/>
            </p:nvSpPr>
            <p:spPr bwMode="auto">
              <a:xfrm>
                <a:off x="3345" y="2091"/>
                <a:ext cx="11" cy="136"/>
              </a:xfrm>
              <a:prstGeom prst="rect">
                <a:avLst/>
              </a:prstGeom>
              <a:solidFill>
                <a:srgbClr val="C0C0C0"/>
              </a:solidFill>
              <a:ln w="0">
                <a:solidFill>
                  <a:srgbClr val="000000"/>
                </a:solidFill>
                <a:miter lim="800000"/>
                <a:headEnd/>
                <a:tailEnd/>
              </a:ln>
            </p:spPr>
            <p:txBody>
              <a:bodyPr/>
              <a:lstStyle/>
              <a:p>
                <a:endParaRPr lang="cs-CZ"/>
              </a:p>
            </p:txBody>
          </p:sp>
        </p:grpSp>
        <p:grpSp>
          <p:nvGrpSpPr>
            <p:cNvPr id="28" name="Group 26"/>
            <p:cNvGrpSpPr>
              <a:grpSpLocks/>
            </p:cNvGrpSpPr>
            <p:nvPr/>
          </p:nvGrpSpPr>
          <p:grpSpPr bwMode="auto">
            <a:xfrm rot="-4079926">
              <a:off x="1555" y="2520"/>
              <a:ext cx="140" cy="415"/>
              <a:chOff x="4320" y="2160"/>
              <a:chExt cx="173" cy="511"/>
            </a:xfrm>
          </p:grpSpPr>
          <p:sp>
            <p:nvSpPr>
              <p:cNvPr id="29" name="Rectangle 27"/>
              <p:cNvSpPr>
                <a:spLocks noChangeArrowheads="1"/>
              </p:cNvSpPr>
              <p:nvPr/>
            </p:nvSpPr>
            <p:spPr bwMode="auto">
              <a:xfrm>
                <a:off x="4347" y="2160"/>
                <a:ext cx="113" cy="23"/>
              </a:xfrm>
              <a:prstGeom prst="rect">
                <a:avLst/>
              </a:prstGeom>
              <a:solidFill>
                <a:srgbClr val="C0C0C0"/>
              </a:solidFill>
              <a:ln w="0">
                <a:solidFill>
                  <a:srgbClr val="000000"/>
                </a:solidFill>
                <a:miter lim="800000"/>
                <a:headEnd/>
                <a:tailEnd/>
              </a:ln>
            </p:spPr>
            <p:txBody>
              <a:bodyPr/>
              <a:lstStyle/>
              <a:p>
                <a:endParaRPr lang="cs-CZ"/>
              </a:p>
            </p:txBody>
          </p:sp>
          <p:sp>
            <p:nvSpPr>
              <p:cNvPr id="30" name="Freeform 28"/>
              <p:cNvSpPr>
                <a:spLocks/>
              </p:cNvSpPr>
              <p:nvPr/>
            </p:nvSpPr>
            <p:spPr bwMode="auto">
              <a:xfrm>
                <a:off x="4339" y="2631"/>
                <a:ext cx="135" cy="40"/>
              </a:xfrm>
              <a:custGeom>
                <a:avLst/>
                <a:gdLst>
                  <a:gd name="T0" fmla="*/ 0 w 135"/>
                  <a:gd name="T1" fmla="*/ 0 h 40"/>
                  <a:gd name="T2" fmla="*/ 16 w 135"/>
                  <a:gd name="T3" fmla="*/ 40 h 40"/>
                  <a:gd name="T4" fmla="*/ 121 w 135"/>
                  <a:gd name="T5" fmla="*/ 40 h 40"/>
                  <a:gd name="T6" fmla="*/ 135 w 135"/>
                  <a:gd name="T7" fmla="*/ 0 h 40"/>
                  <a:gd name="T8" fmla="*/ 0 w 135"/>
                  <a:gd name="T9" fmla="*/ 0 h 40"/>
                </a:gdLst>
                <a:ahLst/>
                <a:cxnLst>
                  <a:cxn ang="0">
                    <a:pos x="T0" y="T1"/>
                  </a:cxn>
                  <a:cxn ang="0">
                    <a:pos x="T2" y="T3"/>
                  </a:cxn>
                  <a:cxn ang="0">
                    <a:pos x="T4" y="T5"/>
                  </a:cxn>
                  <a:cxn ang="0">
                    <a:pos x="T6" y="T7"/>
                  </a:cxn>
                  <a:cxn ang="0">
                    <a:pos x="T8" y="T9"/>
                  </a:cxn>
                </a:cxnLst>
                <a:rect l="0" t="0" r="r" b="b"/>
                <a:pathLst>
                  <a:path w="135" h="40">
                    <a:moveTo>
                      <a:pt x="0" y="0"/>
                    </a:moveTo>
                    <a:lnTo>
                      <a:pt x="16" y="40"/>
                    </a:lnTo>
                    <a:lnTo>
                      <a:pt x="121" y="40"/>
                    </a:lnTo>
                    <a:lnTo>
                      <a:pt x="135" y="0"/>
                    </a:lnTo>
                    <a:lnTo>
                      <a:pt x="0" y="0"/>
                    </a:lnTo>
                    <a:close/>
                  </a:path>
                </a:pathLst>
              </a:custGeom>
              <a:solidFill>
                <a:srgbClr val="C0C0C0"/>
              </a:solidFill>
              <a:ln w="0">
                <a:solidFill>
                  <a:srgbClr val="000000"/>
                </a:solidFill>
                <a:prstDash val="solid"/>
                <a:round/>
                <a:headEnd/>
                <a:tailEnd/>
              </a:ln>
            </p:spPr>
            <p:txBody>
              <a:bodyPr/>
              <a:lstStyle/>
              <a:p>
                <a:endParaRPr lang="cs-CZ"/>
              </a:p>
            </p:txBody>
          </p:sp>
          <p:sp>
            <p:nvSpPr>
              <p:cNvPr id="31" name="Rectangle 29"/>
              <p:cNvSpPr>
                <a:spLocks noChangeArrowheads="1"/>
              </p:cNvSpPr>
              <p:nvPr/>
            </p:nvSpPr>
            <p:spPr bwMode="auto">
              <a:xfrm>
                <a:off x="4347" y="2477"/>
                <a:ext cx="121" cy="154"/>
              </a:xfrm>
              <a:prstGeom prst="rect">
                <a:avLst/>
              </a:prstGeom>
              <a:solidFill>
                <a:srgbClr val="C0C0C0"/>
              </a:solidFill>
              <a:ln w="0">
                <a:solidFill>
                  <a:srgbClr val="000000"/>
                </a:solidFill>
                <a:miter lim="800000"/>
                <a:headEnd/>
                <a:tailEnd/>
              </a:ln>
            </p:spPr>
            <p:txBody>
              <a:bodyPr/>
              <a:lstStyle/>
              <a:p>
                <a:endParaRPr lang="cs-CZ"/>
              </a:p>
            </p:txBody>
          </p:sp>
          <p:sp>
            <p:nvSpPr>
              <p:cNvPr id="32" name="Freeform 30"/>
              <p:cNvSpPr>
                <a:spLocks/>
              </p:cNvSpPr>
              <p:nvPr/>
            </p:nvSpPr>
            <p:spPr bwMode="auto">
              <a:xfrm>
                <a:off x="4328" y="2404"/>
                <a:ext cx="157" cy="71"/>
              </a:xfrm>
              <a:custGeom>
                <a:avLst/>
                <a:gdLst>
                  <a:gd name="T0" fmla="*/ 0 w 157"/>
                  <a:gd name="T1" fmla="*/ 0 h 71"/>
                  <a:gd name="T2" fmla="*/ 17 w 157"/>
                  <a:gd name="T3" fmla="*/ 71 h 71"/>
                  <a:gd name="T4" fmla="*/ 140 w 157"/>
                  <a:gd name="T5" fmla="*/ 71 h 71"/>
                  <a:gd name="T6" fmla="*/ 157 w 157"/>
                  <a:gd name="T7" fmla="*/ 0 h 71"/>
                  <a:gd name="T8" fmla="*/ 0 w 157"/>
                  <a:gd name="T9" fmla="*/ 0 h 71"/>
                </a:gdLst>
                <a:ahLst/>
                <a:cxnLst>
                  <a:cxn ang="0">
                    <a:pos x="T0" y="T1"/>
                  </a:cxn>
                  <a:cxn ang="0">
                    <a:pos x="T2" y="T3"/>
                  </a:cxn>
                  <a:cxn ang="0">
                    <a:pos x="T4" y="T5"/>
                  </a:cxn>
                  <a:cxn ang="0">
                    <a:pos x="T6" y="T7"/>
                  </a:cxn>
                  <a:cxn ang="0">
                    <a:pos x="T8" y="T9"/>
                  </a:cxn>
                </a:cxnLst>
                <a:rect l="0" t="0" r="r" b="b"/>
                <a:pathLst>
                  <a:path w="157" h="71">
                    <a:moveTo>
                      <a:pt x="0" y="0"/>
                    </a:moveTo>
                    <a:lnTo>
                      <a:pt x="17" y="71"/>
                    </a:lnTo>
                    <a:lnTo>
                      <a:pt x="140" y="71"/>
                    </a:lnTo>
                    <a:lnTo>
                      <a:pt x="157" y="0"/>
                    </a:lnTo>
                    <a:lnTo>
                      <a:pt x="0" y="0"/>
                    </a:lnTo>
                    <a:close/>
                  </a:path>
                </a:pathLst>
              </a:custGeom>
              <a:solidFill>
                <a:srgbClr val="C0C0C0"/>
              </a:solidFill>
              <a:ln w="0">
                <a:solidFill>
                  <a:srgbClr val="000000"/>
                </a:solidFill>
                <a:prstDash val="solid"/>
                <a:round/>
                <a:headEnd/>
                <a:tailEnd/>
              </a:ln>
            </p:spPr>
            <p:txBody>
              <a:bodyPr/>
              <a:lstStyle/>
              <a:p>
                <a:endParaRPr lang="cs-CZ"/>
              </a:p>
            </p:txBody>
          </p:sp>
          <p:sp>
            <p:nvSpPr>
              <p:cNvPr id="33" name="Rectangle 31"/>
              <p:cNvSpPr>
                <a:spLocks noChangeArrowheads="1"/>
              </p:cNvSpPr>
              <p:nvPr/>
            </p:nvSpPr>
            <p:spPr bwMode="auto">
              <a:xfrm>
                <a:off x="4320" y="2308"/>
                <a:ext cx="173" cy="96"/>
              </a:xfrm>
              <a:prstGeom prst="rect">
                <a:avLst/>
              </a:prstGeom>
              <a:solidFill>
                <a:srgbClr val="616161"/>
              </a:solidFill>
              <a:ln w="0">
                <a:solidFill>
                  <a:srgbClr val="000000"/>
                </a:solidFill>
                <a:miter lim="800000"/>
                <a:headEnd/>
                <a:tailEnd/>
              </a:ln>
            </p:spPr>
            <p:txBody>
              <a:bodyPr/>
              <a:lstStyle/>
              <a:p>
                <a:endParaRPr lang="cs-CZ"/>
              </a:p>
            </p:txBody>
          </p:sp>
          <p:sp>
            <p:nvSpPr>
              <p:cNvPr id="34" name="Rectangle 32"/>
              <p:cNvSpPr>
                <a:spLocks noChangeArrowheads="1"/>
              </p:cNvSpPr>
              <p:nvPr/>
            </p:nvSpPr>
            <p:spPr bwMode="auto">
              <a:xfrm>
                <a:off x="4322" y="2179"/>
                <a:ext cx="165" cy="131"/>
              </a:xfrm>
              <a:prstGeom prst="rect">
                <a:avLst/>
              </a:prstGeom>
              <a:solidFill>
                <a:srgbClr val="C0C0C0"/>
              </a:solidFill>
              <a:ln w="0">
                <a:solidFill>
                  <a:srgbClr val="000000"/>
                </a:solidFill>
                <a:miter lim="800000"/>
                <a:headEnd/>
                <a:tailEnd/>
              </a:ln>
            </p:spPr>
            <p:txBody>
              <a:bodyPr/>
              <a:lstStyle/>
              <a:p>
                <a:endParaRPr lang="cs-CZ"/>
              </a:p>
            </p:txBody>
          </p:sp>
        </p:grpSp>
      </p:grpSp>
      <p:pic>
        <p:nvPicPr>
          <p:cNvPr id="47"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16016" y="1263278"/>
            <a:ext cx="22860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59832" y="2183160"/>
            <a:ext cx="1212850" cy="134143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88224" y="4800947"/>
            <a:ext cx="2295525" cy="159067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6" descr="CVSL-S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16216" y="3209479"/>
            <a:ext cx="611188"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pic>
        <p:nvPicPr>
          <p:cNvPr id="51" name="Picture 37" descr="ILP"/>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79912" y="4932524"/>
            <a:ext cx="1223963" cy="117475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8" descr="ICT-B"/>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95736" y="5113700"/>
            <a:ext cx="1428750" cy="8763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9" descr="bracket"/>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99792" y="3695254"/>
            <a:ext cx="142875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0" descr="direct light ICL110F"/>
          <p:cNvPicPr>
            <a:picLocks noChangeAspect="1" noChangeArrowheads="1"/>
          </p:cNvPicPr>
          <p:nvPr/>
        </p:nvPicPr>
        <p:blipFill rotWithShape="1">
          <a:blip r:embed="rId19">
            <a:extLst>
              <a:ext uri="{28A0092B-C50C-407E-A947-70E740481C1C}">
                <a14:useLocalDpi xmlns:a14="http://schemas.microsoft.com/office/drawing/2010/main" val="0"/>
              </a:ext>
            </a:extLst>
          </a:blip>
          <a:srcRect t="3627" b="1"/>
          <a:stretch/>
        </p:blipFill>
        <p:spPr bwMode="auto">
          <a:xfrm>
            <a:off x="1406574" y="5157192"/>
            <a:ext cx="476250" cy="69611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1" descr="Switch_back_small"/>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59832" y="1175098"/>
            <a:ext cx="15843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Obdélník 55"/>
          <p:cNvSpPr/>
          <p:nvPr/>
        </p:nvSpPr>
        <p:spPr>
          <a:xfrm>
            <a:off x="221886" y="6301109"/>
            <a:ext cx="1687000" cy="307777"/>
          </a:xfrm>
          <a:prstGeom prst="rect">
            <a:avLst/>
          </a:prstGeom>
        </p:spPr>
        <p:txBody>
          <a:bodyPr wrap="none">
            <a:spAutoFit/>
          </a:bodyPr>
          <a:lstStyle/>
          <a:p>
            <a:r>
              <a:rPr lang="cs-CZ" sz="1400" i="1" dirty="0" smtClean="0"/>
              <a:t>Zdroj: www.sick.com</a:t>
            </a:r>
            <a:endParaRPr lang="cs-CZ" sz="1400" dirty="0"/>
          </a:p>
        </p:txBody>
      </p:sp>
    </p:spTree>
    <p:extLst>
      <p:ext uri="{BB962C8B-B14F-4D97-AF65-F5344CB8AC3E}">
        <p14:creationId xmlns:p14="http://schemas.microsoft.com/office/powerpoint/2010/main" val="38213970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42</a:t>
            </a:fld>
            <a:endParaRPr lang="cs-CZ" dirty="0"/>
          </a:p>
        </p:txBody>
      </p:sp>
      <p:sp>
        <p:nvSpPr>
          <p:cNvPr id="5" name="Obdélník 11"/>
          <p:cNvSpPr>
            <a:spLocks noChangeArrowheads="1"/>
          </p:cNvSpPr>
          <p:nvPr/>
        </p:nvSpPr>
        <p:spPr bwMode="auto">
          <a:xfrm>
            <a:off x="467544" y="620688"/>
            <a:ext cx="8219256" cy="461665"/>
          </a:xfrm>
          <a:prstGeom prst="rect">
            <a:avLst/>
          </a:prstGeom>
          <a:noFill/>
          <a:ln w="9525">
            <a:noFill/>
            <a:miter lim="800000"/>
            <a:headEnd/>
            <a:tailEnd/>
          </a:ln>
        </p:spPr>
        <p:txBody>
          <a:bodyPr wrap="square">
            <a:spAutoFit/>
          </a:bodyPr>
          <a:lstStyle/>
          <a:p>
            <a:r>
              <a:rPr lang="cs-CZ" altLang="cs-CZ" sz="2400" b="1" dirty="0" smtClean="0"/>
              <a:t>Vhodnost využití 2D a 3D kamer</a:t>
            </a:r>
          </a:p>
        </p:txBody>
      </p:sp>
      <p:pic>
        <p:nvPicPr>
          <p:cNvPr id="5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395537" y="1268760"/>
            <a:ext cx="3960440" cy="1800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4563884" y="1265071"/>
            <a:ext cx="3968556" cy="1804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TextovéPole 57"/>
          <p:cNvSpPr txBox="1"/>
          <p:nvPr/>
        </p:nvSpPr>
        <p:spPr>
          <a:xfrm>
            <a:off x="323528" y="3208848"/>
            <a:ext cx="3888432" cy="1015663"/>
          </a:xfrm>
          <a:prstGeom prst="rect">
            <a:avLst/>
          </a:prstGeom>
          <a:noFill/>
        </p:spPr>
        <p:txBody>
          <a:bodyPr wrap="square" rtlCol="0">
            <a:spAutoFit/>
          </a:bodyPr>
          <a:lstStyle/>
          <a:p>
            <a:pPr algn="just"/>
            <a:r>
              <a:rPr lang="cs-CZ" sz="2000" dirty="0" smtClean="0">
                <a:latin typeface="+mn-lt"/>
              </a:rPr>
              <a:t>2D kamerové systémy jsou vhodné pro případ, že objekt má vysoký kontrast.</a:t>
            </a:r>
            <a:endParaRPr lang="cs-CZ" sz="2000" dirty="0">
              <a:latin typeface="+mn-lt"/>
            </a:endParaRPr>
          </a:p>
        </p:txBody>
      </p:sp>
      <p:sp>
        <p:nvSpPr>
          <p:cNvPr id="59" name="TextovéPole 58"/>
          <p:cNvSpPr txBox="1"/>
          <p:nvPr/>
        </p:nvSpPr>
        <p:spPr>
          <a:xfrm>
            <a:off x="4572000" y="3208848"/>
            <a:ext cx="3888432" cy="1015663"/>
          </a:xfrm>
          <a:prstGeom prst="rect">
            <a:avLst/>
          </a:prstGeom>
          <a:noFill/>
        </p:spPr>
        <p:txBody>
          <a:bodyPr wrap="square" rtlCol="0">
            <a:spAutoFit/>
          </a:bodyPr>
          <a:lstStyle/>
          <a:p>
            <a:pPr algn="just"/>
            <a:r>
              <a:rPr lang="cs-CZ" sz="2000" dirty="0">
                <a:latin typeface="+mn-lt"/>
              </a:rPr>
              <a:t>3</a:t>
            </a:r>
            <a:r>
              <a:rPr lang="cs-CZ" sz="2000" dirty="0" smtClean="0">
                <a:latin typeface="+mn-lt"/>
              </a:rPr>
              <a:t>D kamerové systémy jsou vhodné pro sledování vlastností typu tvar a výška, které mají nízký kontrast.</a:t>
            </a:r>
            <a:endParaRPr lang="cs-CZ" sz="2000" dirty="0">
              <a:latin typeface="+mn-lt"/>
            </a:endParaRPr>
          </a:p>
        </p:txBody>
      </p:sp>
      <p:sp>
        <p:nvSpPr>
          <p:cNvPr id="60" name="Obdélník 59"/>
          <p:cNvSpPr/>
          <p:nvPr/>
        </p:nvSpPr>
        <p:spPr>
          <a:xfrm>
            <a:off x="6977575" y="6034479"/>
            <a:ext cx="1687000" cy="307777"/>
          </a:xfrm>
          <a:prstGeom prst="rect">
            <a:avLst/>
          </a:prstGeom>
        </p:spPr>
        <p:txBody>
          <a:bodyPr wrap="none">
            <a:spAutoFit/>
          </a:bodyPr>
          <a:lstStyle/>
          <a:p>
            <a:r>
              <a:rPr lang="cs-CZ" sz="1400" i="1" dirty="0" smtClean="0"/>
              <a:t>Zdroj: www.sick.com</a:t>
            </a:r>
            <a:endParaRPr lang="cs-CZ" sz="1400" dirty="0"/>
          </a:p>
        </p:txBody>
      </p:sp>
    </p:spTree>
    <p:extLst>
      <p:ext uri="{BB962C8B-B14F-4D97-AF65-F5344CB8AC3E}">
        <p14:creationId xmlns:p14="http://schemas.microsoft.com/office/powerpoint/2010/main" val="3781740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43</a:t>
            </a:fld>
            <a:endParaRPr lang="cs-CZ" dirty="0"/>
          </a:p>
        </p:txBody>
      </p:sp>
      <p:sp>
        <p:nvSpPr>
          <p:cNvPr id="5" name="Obdélník 11"/>
          <p:cNvSpPr>
            <a:spLocks noChangeArrowheads="1"/>
          </p:cNvSpPr>
          <p:nvPr/>
        </p:nvSpPr>
        <p:spPr bwMode="auto">
          <a:xfrm>
            <a:off x="467544" y="620688"/>
            <a:ext cx="8219256" cy="461665"/>
          </a:xfrm>
          <a:prstGeom prst="rect">
            <a:avLst/>
          </a:prstGeom>
          <a:noFill/>
          <a:ln w="9525">
            <a:noFill/>
            <a:miter lim="800000"/>
            <a:headEnd/>
            <a:tailEnd/>
          </a:ln>
        </p:spPr>
        <p:txBody>
          <a:bodyPr wrap="square">
            <a:spAutoFit/>
          </a:bodyPr>
          <a:lstStyle/>
          <a:p>
            <a:r>
              <a:rPr lang="cs-CZ" altLang="cs-CZ" sz="2400" b="1" dirty="0" smtClean="0"/>
              <a:t>2D smart kamery – příklady aplikace</a:t>
            </a:r>
          </a:p>
        </p:txBody>
      </p:sp>
      <p:sp>
        <p:nvSpPr>
          <p:cNvPr id="8" name="Rectangle 3"/>
          <p:cNvSpPr txBox="1">
            <a:spLocks noChangeArrowheads="1"/>
          </p:cNvSpPr>
          <p:nvPr/>
        </p:nvSpPr>
        <p:spPr bwMode="auto">
          <a:xfrm>
            <a:off x="583133" y="1412876"/>
            <a:ext cx="7229228" cy="567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90525" indent="-390525" algn="l" defTabSz="1042988" rtl="0" eaLnBrk="0" fontAlgn="base" hangingPunct="0">
              <a:spcBef>
                <a:spcPct val="20000"/>
              </a:spcBef>
              <a:spcAft>
                <a:spcPct val="0"/>
              </a:spcAft>
              <a:buFont typeface="Arial" charset="0"/>
              <a:buChar char="•"/>
              <a:defRPr sz="2700" kern="1200">
                <a:solidFill>
                  <a:schemeClr val="tx1"/>
                </a:solidFill>
                <a:latin typeface="+mj-lt"/>
                <a:ea typeface="+mn-ea"/>
                <a:cs typeface="+mn-cs"/>
              </a:defRPr>
            </a:lvl1pPr>
            <a:lvl2pPr marL="846138" indent="-325438" algn="l" defTabSz="1042988" rtl="0" eaLnBrk="0" fontAlgn="base" hangingPunct="0">
              <a:spcBef>
                <a:spcPct val="20000"/>
              </a:spcBef>
              <a:spcAft>
                <a:spcPct val="0"/>
              </a:spcAft>
              <a:buFont typeface="Arial" charset="0"/>
              <a:buChar char="–"/>
              <a:defRPr sz="2300" kern="1200">
                <a:solidFill>
                  <a:schemeClr val="tx1"/>
                </a:solidFill>
                <a:latin typeface="+mj-lt"/>
                <a:ea typeface="+mn-ea"/>
                <a:cs typeface="+mn-cs"/>
              </a:defRPr>
            </a:lvl2pPr>
            <a:lvl3pPr marL="1303338" indent="-260350" algn="l" defTabSz="1042988" rtl="0" eaLnBrk="0" fontAlgn="base" hangingPunct="0">
              <a:spcBef>
                <a:spcPct val="20000"/>
              </a:spcBef>
              <a:spcAft>
                <a:spcPct val="0"/>
              </a:spcAft>
              <a:buFont typeface="Arial" charset="0"/>
              <a:buChar char="•"/>
              <a:defRPr sz="2300" kern="1200">
                <a:solidFill>
                  <a:schemeClr val="tx1"/>
                </a:solidFill>
                <a:latin typeface="+mj-lt"/>
                <a:ea typeface="+mn-ea"/>
                <a:cs typeface="+mn-cs"/>
              </a:defRPr>
            </a:lvl3pPr>
            <a:lvl4pPr marL="1824038" indent="-260350" algn="l" defTabSz="1042988" rtl="0" eaLnBrk="0" fontAlgn="base" hangingPunct="0">
              <a:spcBef>
                <a:spcPct val="20000"/>
              </a:spcBef>
              <a:spcAft>
                <a:spcPct val="0"/>
              </a:spcAft>
              <a:buFont typeface="Arial" charset="0"/>
              <a:buChar char="–"/>
              <a:defRPr sz="2100" kern="1200">
                <a:solidFill>
                  <a:schemeClr val="tx1"/>
                </a:solidFill>
                <a:latin typeface="+mj-lt"/>
                <a:ea typeface="+mn-ea"/>
                <a:cs typeface="+mn-cs"/>
              </a:defRPr>
            </a:lvl4pPr>
            <a:lvl5pPr marL="2346325" indent="-260350" algn="l" defTabSz="1042988" rtl="0" eaLnBrk="0" fontAlgn="base" hangingPunct="0">
              <a:spcBef>
                <a:spcPct val="20000"/>
              </a:spcBef>
              <a:spcAft>
                <a:spcPct val="0"/>
              </a:spcAft>
              <a:buFont typeface="Arial" charset="0"/>
              <a:buChar char="»"/>
              <a:defRPr sz="2100" kern="1200">
                <a:solidFill>
                  <a:schemeClr val="tx1"/>
                </a:solidFill>
                <a:latin typeface="+mj-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spcAft>
                <a:spcPts val="1200"/>
              </a:spcAft>
            </a:pPr>
            <a:r>
              <a:rPr lang="cs-CZ" altLang="cs-CZ" sz="2000" dirty="0" smtClean="0"/>
              <a:t>Asistence u svařovacích robotů</a:t>
            </a:r>
          </a:p>
          <a:p>
            <a:pPr lvl="1"/>
            <a:endParaRPr lang="cs-CZ" altLang="cs-CZ" sz="2000" dirty="0">
              <a:solidFill>
                <a:schemeClr val="bg2"/>
              </a:solidFill>
            </a:endParaRPr>
          </a:p>
        </p:txBody>
      </p:sp>
      <p:pic>
        <p:nvPicPr>
          <p:cNvPr id="9" name="Picture 41" descr="FordKUKA_WeldR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133" y="1883996"/>
            <a:ext cx="3121820" cy="262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FordKUKA_WeldP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793145"/>
            <a:ext cx="3121819" cy="25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2" descr="FordKUKA_WeldF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2728644"/>
            <a:ext cx="3121819" cy="26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1301" y="1039989"/>
            <a:ext cx="1440160" cy="1358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0974" y="1072942"/>
            <a:ext cx="1858319" cy="151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Obdélník 13"/>
          <p:cNvSpPr/>
          <p:nvPr/>
        </p:nvSpPr>
        <p:spPr>
          <a:xfrm>
            <a:off x="421253" y="6291259"/>
            <a:ext cx="1687000" cy="307777"/>
          </a:xfrm>
          <a:prstGeom prst="rect">
            <a:avLst/>
          </a:prstGeom>
        </p:spPr>
        <p:txBody>
          <a:bodyPr wrap="none">
            <a:spAutoFit/>
          </a:bodyPr>
          <a:lstStyle/>
          <a:p>
            <a:r>
              <a:rPr lang="cs-CZ" sz="1400" i="1" dirty="0" smtClean="0"/>
              <a:t>Zdroj: www.sick.com</a:t>
            </a:r>
            <a:endParaRPr lang="cs-CZ" sz="1400" dirty="0"/>
          </a:p>
        </p:txBody>
      </p:sp>
    </p:spTree>
    <p:extLst>
      <p:ext uri="{BB962C8B-B14F-4D97-AF65-F5344CB8AC3E}">
        <p14:creationId xmlns:p14="http://schemas.microsoft.com/office/powerpoint/2010/main" val="20882431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44</a:t>
            </a:fld>
            <a:endParaRPr lang="cs-CZ" dirty="0"/>
          </a:p>
        </p:txBody>
      </p:sp>
      <p:sp>
        <p:nvSpPr>
          <p:cNvPr id="5" name="Obdélník 11"/>
          <p:cNvSpPr>
            <a:spLocks noChangeArrowheads="1"/>
          </p:cNvSpPr>
          <p:nvPr/>
        </p:nvSpPr>
        <p:spPr bwMode="auto">
          <a:xfrm>
            <a:off x="467544" y="620688"/>
            <a:ext cx="8219256" cy="461665"/>
          </a:xfrm>
          <a:prstGeom prst="rect">
            <a:avLst/>
          </a:prstGeom>
          <a:noFill/>
          <a:ln w="9525">
            <a:noFill/>
            <a:miter lim="800000"/>
            <a:headEnd/>
            <a:tailEnd/>
          </a:ln>
        </p:spPr>
        <p:txBody>
          <a:bodyPr wrap="square">
            <a:spAutoFit/>
          </a:bodyPr>
          <a:lstStyle/>
          <a:p>
            <a:r>
              <a:rPr lang="cs-CZ" altLang="cs-CZ" sz="2400" b="1" dirty="0"/>
              <a:t>3</a:t>
            </a:r>
            <a:r>
              <a:rPr lang="cs-CZ" altLang="cs-CZ" sz="2400" b="1" dirty="0" smtClean="0"/>
              <a:t>D smart kamery – příklady aplikace</a:t>
            </a:r>
          </a:p>
        </p:txBody>
      </p:sp>
      <p:sp>
        <p:nvSpPr>
          <p:cNvPr id="8" name="Rectangle 3"/>
          <p:cNvSpPr txBox="1">
            <a:spLocks noChangeArrowheads="1"/>
          </p:cNvSpPr>
          <p:nvPr/>
        </p:nvSpPr>
        <p:spPr bwMode="auto">
          <a:xfrm>
            <a:off x="583133" y="1412876"/>
            <a:ext cx="7229228" cy="567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90525" indent="-390525" algn="l" defTabSz="1042988" rtl="0" eaLnBrk="0" fontAlgn="base" hangingPunct="0">
              <a:spcBef>
                <a:spcPct val="20000"/>
              </a:spcBef>
              <a:spcAft>
                <a:spcPct val="0"/>
              </a:spcAft>
              <a:buFont typeface="Arial" charset="0"/>
              <a:buChar char="•"/>
              <a:defRPr sz="2700" kern="1200">
                <a:solidFill>
                  <a:schemeClr val="tx1"/>
                </a:solidFill>
                <a:latin typeface="+mj-lt"/>
                <a:ea typeface="+mn-ea"/>
                <a:cs typeface="+mn-cs"/>
              </a:defRPr>
            </a:lvl1pPr>
            <a:lvl2pPr marL="846138" indent="-325438" algn="l" defTabSz="1042988" rtl="0" eaLnBrk="0" fontAlgn="base" hangingPunct="0">
              <a:spcBef>
                <a:spcPct val="20000"/>
              </a:spcBef>
              <a:spcAft>
                <a:spcPct val="0"/>
              </a:spcAft>
              <a:buFont typeface="Arial" charset="0"/>
              <a:buChar char="–"/>
              <a:defRPr sz="2300" kern="1200">
                <a:solidFill>
                  <a:schemeClr val="tx1"/>
                </a:solidFill>
                <a:latin typeface="+mj-lt"/>
                <a:ea typeface="+mn-ea"/>
                <a:cs typeface="+mn-cs"/>
              </a:defRPr>
            </a:lvl2pPr>
            <a:lvl3pPr marL="1303338" indent="-260350" algn="l" defTabSz="1042988" rtl="0" eaLnBrk="0" fontAlgn="base" hangingPunct="0">
              <a:spcBef>
                <a:spcPct val="20000"/>
              </a:spcBef>
              <a:spcAft>
                <a:spcPct val="0"/>
              </a:spcAft>
              <a:buFont typeface="Arial" charset="0"/>
              <a:buChar char="•"/>
              <a:defRPr sz="2300" kern="1200">
                <a:solidFill>
                  <a:schemeClr val="tx1"/>
                </a:solidFill>
                <a:latin typeface="+mj-lt"/>
                <a:ea typeface="+mn-ea"/>
                <a:cs typeface="+mn-cs"/>
              </a:defRPr>
            </a:lvl3pPr>
            <a:lvl4pPr marL="1824038" indent="-260350" algn="l" defTabSz="1042988" rtl="0" eaLnBrk="0" fontAlgn="base" hangingPunct="0">
              <a:spcBef>
                <a:spcPct val="20000"/>
              </a:spcBef>
              <a:spcAft>
                <a:spcPct val="0"/>
              </a:spcAft>
              <a:buFont typeface="Arial" charset="0"/>
              <a:buChar char="–"/>
              <a:defRPr sz="2100" kern="1200">
                <a:solidFill>
                  <a:schemeClr val="tx1"/>
                </a:solidFill>
                <a:latin typeface="+mj-lt"/>
                <a:ea typeface="+mn-ea"/>
                <a:cs typeface="+mn-cs"/>
              </a:defRPr>
            </a:lvl4pPr>
            <a:lvl5pPr marL="2346325" indent="-260350" algn="l" defTabSz="1042988" rtl="0" eaLnBrk="0" fontAlgn="base" hangingPunct="0">
              <a:spcBef>
                <a:spcPct val="20000"/>
              </a:spcBef>
              <a:spcAft>
                <a:spcPct val="0"/>
              </a:spcAft>
              <a:buFont typeface="Arial" charset="0"/>
              <a:buChar char="»"/>
              <a:defRPr sz="2100" kern="1200">
                <a:solidFill>
                  <a:schemeClr val="tx1"/>
                </a:solidFill>
                <a:latin typeface="+mj-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spcAft>
                <a:spcPts val="1200"/>
              </a:spcAft>
            </a:pPr>
            <a:r>
              <a:rPr lang="cs-CZ" altLang="cs-CZ" sz="2000" dirty="0" smtClean="0"/>
              <a:t>Kontrola brzdových destiček</a:t>
            </a:r>
          </a:p>
          <a:p>
            <a:pPr lvl="1"/>
            <a:endParaRPr lang="cs-CZ" altLang="cs-CZ" sz="2000" dirty="0">
              <a:solidFill>
                <a:schemeClr val="bg2"/>
              </a:solidFill>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133" y="2060848"/>
            <a:ext cx="6169032" cy="3246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201" y="1303225"/>
            <a:ext cx="1858319" cy="151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8204" y="2921033"/>
            <a:ext cx="1480368" cy="1334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8204" y="4301591"/>
            <a:ext cx="1480368" cy="1538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Obdélník 17"/>
          <p:cNvSpPr/>
          <p:nvPr/>
        </p:nvSpPr>
        <p:spPr>
          <a:xfrm>
            <a:off x="421253" y="6291259"/>
            <a:ext cx="1687000" cy="307777"/>
          </a:xfrm>
          <a:prstGeom prst="rect">
            <a:avLst/>
          </a:prstGeom>
        </p:spPr>
        <p:txBody>
          <a:bodyPr wrap="none">
            <a:spAutoFit/>
          </a:bodyPr>
          <a:lstStyle/>
          <a:p>
            <a:r>
              <a:rPr lang="cs-CZ" sz="1400" i="1" dirty="0" smtClean="0"/>
              <a:t>Zdroj: www.sick.com</a:t>
            </a:r>
            <a:endParaRPr lang="cs-CZ" sz="1400" dirty="0"/>
          </a:p>
        </p:txBody>
      </p:sp>
    </p:spTree>
    <p:extLst>
      <p:ext uri="{BB962C8B-B14F-4D97-AF65-F5344CB8AC3E}">
        <p14:creationId xmlns:p14="http://schemas.microsoft.com/office/powerpoint/2010/main" val="34052323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45</a:t>
            </a:fld>
            <a:endParaRPr lang="cs-CZ" dirty="0"/>
          </a:p>
        </p:txBody>
      </p:sp>
      <p:sp>
        <p:nvSpPr>
          <p:cNvPr id="5" name="Obdélník 11"/>
          <p:cNvSpPr>
            <a:spLocks noChangeArrowheads="1"/>
          </p:cNvSpPr>
          <p:nvPr/>
        </p:nvSpPr>
        <p:spPr bwMode="auto">
          <a:xfrm>
            <a:off x="467544" y="620688"/>
            <a:ext cx="8219256" cy="461665"/>
          </a:xfrm>
          <a:prstGeom prst="rect">
            <a:avLst/>
          </a:prstGeom>
          <a:noFill/>
          <a:ln w="9525">
            <a:noFill/>
            <a:miter lim="800000"/>
            <a:headEnd/>
            <a:tailEnd/>
          </a:ln>
        </p:spPr>
        <p:txBody>
          <a:bodyPr wrap="square">
            <a:spAutoFit/>
          </a:bodyPr>
          <a:lstStyle/>
          <a:p>
            <a:r>
              <a:rPr lang="cs-CZ" altLang="cs-CZ" sz="2400" b="1" dirty="0"/>
              <a:t>3</a:t>
            </a:r>
            <a:r>
              <a:rPr lang="cs-CZ" altLang="cs-CZ" sz="2400" b="1" dirty="0" smtClean="0"/>
              <a:t>D smart kamery – příklady aplikace</a:t>
            </a:r>
          </a:p>
        </p:txBody>
      </p:sp>
      <p:sp>
        <p:nvSpPr>
          <p:cNvPr id="8" name="Rectangle 3"/>
          <p:cNvSpPr txBox="1">
            <a:spLocks noChangeArrowheads="1"/>
          </p:cNvSpPr>
          <p:nvPr/>
        </p:nvSpPr>
        <p:spPr bwMode="auto">
          <a:xfrm>
            <a:off x="583133" y="1412876"/>
            <a:ext cx="7229228" cy="567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90525" indent="-390525" algn="l" defTabSz="1042988" rtl="0" eaLnBrk="0" fontAlgn="base" hangingPunct="0">
              <a:spcBef>
                <a:spcPct val="20000"/>
              </a:spcBef>
              <a:spcAft>
                <a:spcPct val="0"/>
              </a:spcAft>
              <a:buFont typeface="Arial" charset="0"/>
              <a:buChar char="•"/>
              <a:defRPr sz="2700" kern="1200">
                <a:solidFill>
                  <a:schemeClr val="tx1"/>
                </a:solidFill>
                <a:latin typeface="+mj-lt"/>
                <a:ea typeface="+mn-ea"/>
                <a:cs typeface="+mn-cs"/>
              </a:defRPr>
            </a:lvl1pPr>
            <a:lvl2pPr marL="846138" indent="-325438" algn="l" defTabSz="1042988" rtl="0" eaLnBrk="0" fontAlgn="base" hangingPunct="0">
              <a:spcBef>
                <a:spcPct val="20000"/>
              </a:spcBef>
              <a:spcAft>
                <a:spcPct val="0"/>
              </a:spcAft>
              <a:buFont typeface="Arial" charset="0"/>
              <a:buChar char="–"/>
              <a:defRPr sz="2300" kern="1200">
                <a:solidFill>
                  <a:schemeClr val="tx1"/>
                </a:solidFill>
                <a:latin typeface="+mj-lt"/>
                <a:ea typeface="+mn-ea"/>
                <a:cs typeface="+mn-cs"/>
              </a:defRPr>
            </a:lvl2pPr>
            <a:lvl3pPr marL="1303338" indent="-260350" algn="l" defTabSz="1042988" rtl="0" eaLnBrk="0" fontAlgn="base" hangingPunct="0">
              <a:spcBef>
                <a:spcPct val="20000"/>
              </a:spcBef>
              <a:spcAft>
                <a:spcPct val="0"/>
              </a:spcAft>
              <a:buFont typeface="Arial" charset="0"/>
              <a:buChar char="•"/>
              <a:defRPr sz="2300" kern="1200">
                <a:solidFill>
                  <a:schemeClr val="tx1"/>
                </a:solidFill>
                <a:latin typeface="+mj-lt"/>
                <a:ea typeface="+mn-ea"/>
                <a:cs typeface="+mn-cs"/>
              </a:defRPr>
            </a:lvl3pPr>
            <a:lvl4pPr marL="1824038" indent="-260350" algn="l" defTabSz="1042988" rtl="0" eaLnBrk="0" fontAlgn="base" hangingPunct="0">
              <a:spcBef>
                <a:spcPct val="20000"/>
              </a:spcBef>
              <a:spcAft>
                <a:spcPct val="0"/>
              </a:spcAft>
              <a:buFont typeface="Arial" charset="0"/>
              <a:buChar char="–"/>
              <a:defRPr sz="2100" kern="1200">
                <a:solidFill>
                  <a:schemeClr val="tx1"/>
                </a:solidFill>
                <a:latin typeface="+mj-lt"/>
                <a:ea typeface="+mn-ea"/>
                <a:cs typeface="+mn-cs"/>
              </a:defRPr>
            </a:lvl4pPr>
            <a:lvl5pPr marL="2346325" indent="-260350" algn="l" defTabSz="1042988" rtl="0" eaLnBrk="0" fontAlgn="base" hangingPunct="0">
              <a:spcBef>
                <a:spcPct val="20000"/>
              </a:spcBef>
              <a:spcAft>
                <a:spcPct val="0"/>
              </a:spcAft>
              <a:buFont typeface="Arial" charset="0"/>
              <a:buChar char="»"/>
              <a:defRPr sz="2100" kern="1200">
                <a:solidFill>
                  <a:schemeClr val="tx1"/>
                </a:solidFill>
                <a:latin typeface="+mj-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spcAft>
                <a:spcPts val="1200"/>
              </a:spcAft>
            </a:pPr>
            <a:r>
              <a:rPr lang="cs-CZ" altLang="cs-CZ" sz="2000" dirty="0" smtClean="0"/>
              <a:t>Kontrola víček</a:t>
            </a:r>
            <a:endParaRPr lang="cs-CZ" altLang="cs-CZ" sz="2000" dirty="0">
              <a:solidFill>
                <a:schemeClr val="bg2"/>
              </a:solidFill>
            </a:endParaRP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21309"/>
            <a:ext cx="4173971" cy="3695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7926" y="1901991"/>
            <a:ext cx="2176933" cy="2048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7926" y="4027885"/>
            <a:ext cx="2283463" cy="1705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1553332"/>
            <a:ext cx="1858319" cy="151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7283" y="3171140"/>
            <a:ext cx="1480368" cy="1334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7283" y="4551698"/>
            <a:ext cx="1480368" cy="1538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Obdélník 19"/>
          <p:cNvSpPr/>
          <p:nvPr/>
        </p:nvSpPr>
        <p:spPr>
          <a:xfrm>
            <a:off x="421253" y="6291259"/>
            <a:ext cx="1687000" cy="307777"/>
          </a:xfrm>
          <a:prstGeom prst="rect">
            <a:avLst/>
          </a:prstGeom>
        </p:spPr>
        <p:txBody>
          <a:bodyPr wrap="none">
            <a:spAutoFit/>
          </a:bodyPr>
          <a:lstStyle/>
          <a:p>
            <a:r>
              <a:rPr lang="cs-CZ" sz="1400" i="1" dirty="0" smtClean="0"/>
              <a:t>Zdroj: www.sick.com</a:t>
            </a:r>
            <a:endParaRPr lang="cs-CZ" sz="1400" dirty="0"/>
          </a:p>
        </p:txBody>
      </p:sp>
    </p:spTree>
    <p:extLst>
      <p:ext uri="{BB962C8B-B14F-4D97-AF65-F5344CB8AC3E}">
        <p14:creationId xmlns:p14="http://schemas.microsoft.com/office/powerpoint/2010/main" val="34119843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46</a:t>
            </a:fld>
            <a:endParaRPr lang="cs-CZ" dirty="0"/>
          </a:p>
        </p:txBody>
      </p:sp>
      <p:sp>
        <p:nvSpPr>
          <p:cNvPr id="5" name="Obdélník 11"/>
          <p:cNvSpPr>
            <a:spLocks noChangeArrowheads="1"/>
          </p:cNvSpPr>
          <p:nvPr/>
        </p:nvSpPr>
        <p:spPr bwMode="auto">
          <a:xfrm>
            <a:off x="467544" y="620688"/>
            <a:ext cx="8219256" cy="461665"/>
          </a:xfrm>
          <a:prstGeom prst="rect">
            <a:avLst/>
          </a:prstGeom>
          <a:noFill/>
          <a:ln w="9525">
            <a:noFill/>
            <a:miter lim="800000"/>
            <a:headEnd/>
            <a:tailEnd/>
          </a:ln>
        </p:spPr>
        <p:txBody>
          <a:bodyPr wrap="square">
            <a:spAutoFit/>
          </a:bodyPr>
          <a:lstStyle/>
          <a:p>
            <a:r>
              <a:rPr lang="cs-CZ" altLang="cs-CZ" sz="2400" b="1" dirty="0"/>
              <a:t>3</a:t>
            </a:r>
            <a:r>
              <a:rPr lang="cs-CZ" altLang="cs-CZ" sz="2400" b="1" dirty="0" smtClean="0"/>
              <a:t>D smart kamery – příklady aplikace</a:t>
            </a:r>
          </a:p>
        </p:txBody>
      </p:sp>
      <p:sp>
        <p:nvSpPr>
          <p:cNvPr id="8" name="Rectangle 3"/>
          <p:cNvSpPr txBox="1">
            <a:spLocks noChangeArrowheads="1"/>
          </p:cNvSpPr>
          <p:nvPr/>
        </p:nvSpPr>
        <p:spPr bwMode="auto">
          <a:xfrm>
            <a:off x="583133" y="1412876"/>
            <a:ext cx="7229228" cy="567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90525" indent="-390525" algn="l" defTabSz="1042988" rtl="0" eaLnBrk="0" fontAlgn="base" hangingPunct="0">
              <a:spcBef>
                <a:spcPct val="20000"/>
              </a:spcBef>
              <a:spcAft>
                <a:spcPct val="0"/>
              </a:spcAft>
              <a:buFont typeface="Arial" charset="0"/>
              <a:buChar char="•"/>
              <a:defRPr sz="2700" kern="1200">
                <a:solidFill>
                  <a:schemeClr val="tx1"/>
                </a:solidFill>
                <a:latin typeface="+mj-lt"/>
                <a:ea typeface="+mn-ea"/>
                <a:cs typeface="+mn-cs"/>
              </a:defRPr>
            </a:lvl1pPr>
            <a:lvl2pPr marL="846138" indent="-325438" algn="l" defTabSz="1042988" rtl="0" eaLnBrk="0" fontAlgn="base" hangingPunct="0">
              <a:spcBef>
                <a:spcPct val="20000"/>
              </a:spcBef>
              <a:spcAft>
                <a:spcPct val="0"/>
              </a:spcAft>
              <a:buFont typeface="Arial" charset="0"/>
              <a:buChar char="–"/>
              <a:defRPr sz="2300" kern="1200">
                <a:solidFill>
                  <a:schemeClr val="tx1"/>
                </a:solidFill>
                <a:latin typeface="+mj-lt"/>
                <a:ea typeface="+mn-ea"/>
                <a:cs typeface="+mn-cs"/>
              </a:defRPr>
            </a:lvl2pPr>
            <a:lvl3pPr marL="1303338" indent="-260350" algn="l" defTabSz="1042988" rtl="0" eaLnBrk="0" fontAlgn="base" hangingPunct="0">
              <a:spcBef>
                <a:spcPct val="20000"/>
              </a:spcBef>
              <a:spcAft>
                <a:spcPct val="0"/>
              </a:spcAft>
              <a:buFont typeface="Arial" charset="0"/>
              <a:buChar char="•"/>
              <a:defRPr sz="2300" kern="1200">
                <a:solidFill>
                  <a:schemeClr val="tx1"/>
                </a:solidFill>
                <a:latin typeface="+mj-lt"/>
                <a:ea typeface="+mn-ea"/>
                <a:cs typeface="+mn-cs"/>
              </a:defRPr>
            </a:lvl3pPr>
            <a:lvl4pPr marL="1824038" indent="-260350" algn="l" defTabSz="1042988" rtl="0" eaLnBrk="0" fontAlgn="base" hangingPunct="0">
              <a:spcBef>
                <a:spcPct val="20000"/>
              </a:spcBef>
              <a:spcAft>
                <a:spcPct val="0"/>
              </a:spcAft>
              <a:buFont typeface="Arial" charset="0"/>
              <a:buChar char="–"/>
              <a:defRPr sz="2100" kern="1200">
                <a:solidFill>
                  <a:schemeClr val="tx1"/>
                </a:solidFill>
                <a:latin typeface="+mj-lt"/>
                <a:ea typeface="+mn-ea"/>
                <a:cs typeface="+mn-cs"/>
              </a:defRPr>
            </a:lvl4pPr>
            <a:lvl5pPr marL="2346325" indent="-260350" algn="l" defTabSz="1042988" rtl="0" eaLnBrk="0" fontAlgn="base" hangingPunct="0">
              <a:spcBef>
                <a:spcPct val="20000"/>
              </a:spcBef>
              <a:spcAft>
                <a:spcPct val="0"/>
              </a:spcAft>
              <a:buFont typeface="Arial" charset="0"/>
              <a:buChar char="»"/>
              <a:defRPr sz="2100" kern="1200">
                <a:solidFill>
                  <a:schemeClr val="tx1"/>
                </a:solidFill>
                <a:latin typeface="+mj-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spcAft>
                <a:spcPts val="1200"/>
              </a:spcAft>
            </a:pPr>
            <a:r>
              <a:rPr lang="cs-CZ" altLang="cs-CZ" sz="2000" dirty="0" smtClean="0"/>
              <a:t>Inspekce barvy a tvaru potravin</a:t>
            </a:r>
          </a:p>
          <a:p>
            <a:pPr lvl="1"/>
            <a:endParaRPr lang="cs-CZ" altLang="cs-CZ" sz="2000" dirty="0">
              <a:solidFill>
                <a:schemeClr val="bg2"/>
              </a:solidFill>
            </a:endParaRPr>
          </a:p>
        </p:txBody>
      </p:sp>
      <p:pic>
        <p:nvPicPr>
          <p:cNvPr id="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492" y="1111235"/>
            <a:ext cx="1480368" cy="1334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133" y="2052637"/>
            <a:ext cx="6213277" cy="317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bdélník 6"/>
          <p:cNvSpPr/>
          <p:nvPr/>
        </p:nvSpPr>
        <p:spPr>
          <a:xfrm>
            <a:off x="421253" y="6291259"/>
            <a:ext cx="1687000" cy="307777"/>
          </a:xfrm>
          <a:prstGeom prst="rect">
            <a:avLst/>
          </a:prstGeom>
        </p:spPr>
        <p:txBody>
          <a:bodyPr wrap="none">
            <a:spAutoFit/>
          </a:bodyPr>
          <a:lstStyle/>
          <a:p>
            <a:r>
              <a:rPr lang="cs-CZ" sz="1400" i="1" dirty="0" smtClean="0"/>
              <a:t>Zdroj: www.sick.com</a:t>
            </a:r>
            <a:endParaRPr lang="cs-CZ" sz="1400" dirty="0"/>
          </a:p>
        </p:txBody>
      </p:sp>
    </p:spTree>
    <p:extLst>
      <p:ext uri="{BB962C8B-B14F-4D97-AF65-F5344CB8AC3E}">
        <p14:creationId xmlns:p14="http://schemas.microsoft.com/office/powerpoint/2010/main" val="9013484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47</a:t>
            </a:fld>
            <a:endParaRPr lang="cs-CZ" dirty="0"/>
          </a:p>
        </p:txBody>
      </p:sp>
      <p:sp>
        <p:nvSpPr>
          <p:cNvPr id="5" name="Obdélník 11"/>
          <p:cNvSpPr>
            <a:spLocks noChangeArrowheads="1"/>
          </p:cNvSpPr>
          <p:nvPr/>
        </p:nvSpPr>
        <p:spPr bwMode="auto">
          <a:xfrm>
            <a:off x="467544" y="620688"/>
            <a:ext cx="8219256" cy="461665"/>
          </a:xfrm>
          <a:prstGeom prst="rect">
            <a:avLst/>
          </a:prstGeom>
          <a:noFill/>
          <a:ln w="9525">
            <a:noFill/>
            <a:miter lim="800000"/>
            <a:headEnd/>
            <a:tailEnd/>
          </a:ln>
        </p:spPr>
        <p:txBody>
          <a:bodyPr wrap="square">
            <a:spAutoFit/>
          </a:bodyPr>
          <a:lstStyle/>
          <a:p>
            <a:r>
              <a:rPr lang="cs-CZ" altLang="cs-CZ" sz="2400" b="1" dirty="0"/>
              <a:t>3</a:t>
            </a:r>
            <a:r>
              <a:rPr lang="cs-CZ" altLang="cs-CZ" sz="2400" b="1" dirty="0" smtClean="0"/>
              <a:t>D smart kamery – příklady aplikace</a:t>
            </a:r>
          </a:p>
        </p:txBody>
      </p:sp>
      <p:sp>
        <p:nvSpPr>
          <p:cNvPr id="8" name="Rectangle 3"/>
          <p:cNvSpPr txBox="1">
            <a:spLocks noChangeArrowheads="1"/>
          </p:cNvSpPr>
          <p:nvPr/>
        </p:nvSpPr>
        <p:spPr bwMode="auto">
          <a:xfrm>
            <a:off x="583133" y="1412876"/>
            <a:ext cx="7229228" cy="567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90525" indent="-390525" algn="l" defTabSz="1042988" rtl="0" eaLnBrk="0" fontAlgn="base" hangingPunct="0">
              <a:spcBef>
                <a:spcPct val="20000"/>
              </a:spcBef>
              <a:spcAft>
                <a:spcPct val="0"/>
              </a:spcAft>
              <a:buFont typeface="Arial" charset="0"/>
              <a:buChar char="•"/>
              <a:defRPr sz="2700" kern="1200">
                <a:solidFill>
                  <a:schemeClr val="tx1"/>
                </a:solidFill>
                <a:latin typeface="+mj-lt"/>
                <a:ea typeface="+mn-ea"/>
                <a:cs typeface="+mn-cs"/>
              </a:defRPr>
            </a:lvl1pPr>
            <a:lvl2pPr marL="846138" indent="-325438" algn="l" defTabSz="1042988" rtl="0" eaLnBrk="0" fontAlgn="base" hangingPunct="0">
              <a:spcBef>
                <a:spcPct val="20000"/>
              </a:spcBef>
              <a:spcAft>
                <a:spcPct val="0"/>
              </a:spcAft>
              <a:buFont typeface="Arial" charset="0"/>
              <a:buChar char="–"/>
              <a:defRPr sz="2300" kern="1200">
                <a:solidFill>
                  <a:schemeClr val="tx1"/>
                </a:solidFill>
                <a:latin typeface="+mj-lt"/>
                <a:ea typeface="+mn-ea"/>
                <a:cs typeface="+mn-cs"/>
              </a:defRPr>
            </a:lvl2pPr>
            <a:lvl3pPr marL="1303338" indent="-260350" algn="l" defTabSz="1042988" rtl="0" eaLnBrk="0" fontAlgn="base" hangingPunct="0">
              <a:spcBef>
                <a:spcPct val="20000"/>
              </a:spcBef>
              <a:spcAft>
                <a:spcPct val="0"/>
              </a:spcAft>
              <a:buFont typeface="Arial" charset="0"/>
              <a:buChar char="•"/>
              <a:defRPr sz="2300" kern="1200">
                <a:solidFill>
                  <a:schemeClr val="tx1"/>
                </a:solidFill>
                <a:latin typeface="+mj-lt"/>
                <a:ea typeface="+mn-ea"/>
                <a:cs typeface="+mn-cs"/>
              </a:defRPr>
            </a:lvl3pPr>
            <a:lvl4pPr marL="1824038" indent="-260350" algn="l" defTabSz="1042988" rtl="0" eaLnBrk="0" fontAlgn="base" hangingPunct="0">
              <a:spcBef>
                <a:spcPct val="20000"/>
              </a:spcBef>
              <a:spcAft>
                <a:spcPct val="0"/>
              </a:spcAft>
              <a:buFont typeface="Arial" charset="0"/>
              <a:buChar char="–"/>
              <a:defRPr sz="2100" kern="1200">
                <a:solidFill>
                  <a:schemeClr val="tx1"/>
                </a:solidFill>
                <a:latin typeface="+mj-lt"/>
                <a:ea typeface="+mn-ea"/>
                <a:cs typeface="+mn-cs"/>
              </a:defRPr>
            </a:lvl4pPr>
            <a:lvl5pPr marL="2346325" indent="-260350" algn="l" defTabSz="1042988" rtl="0" eaLnBrk="0" fontAlgn="base" hangingPunct="0">
              <a:spcBef>
                <a:spcPct val="20000"/>
              </a:spcBef>
              <a:spcAft>
                <a:spcPct val="0"/>
              </a:spcAft>
              <a:buFont typeface="Arial" charset="0"/>
              <a:buChar char="»"/>
              <a:defRPr sz="2100" kern="1200">
                <a:solidFill>
                  <a:schemeClr val="tx1"/>
                </a:solidFill>
                <a:latin typeface="+mj-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spcAft>
                <a:spcPts val="1200"/>
              </a:spcAft>
            </a:pPr>
            <a:r>
              <a:rPr lang="cs-CZ" altLang="cs-CZ" sz="2000" dirty="0" smtClean="0"/>
              <a:t>Vykládání skříní převodovek</a:t>
            </a:r>
            <a:endParaRPr lang="cs-CZ" altLang="cs-CZ" sz="2000" dirty="0">
              <a:solidFill>
                <a:schemeClr val="bg2"/>
              </a:solidFill>
            </a:endParaRPr>
          </a:p>
        </p:txBody>
      </p:sp>
      <p:pic>
        <p:nvPicPr>
          <p:cNvPr id="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9964" y="1777603"/>
            <a:ext cx="1858319" cy="151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2599" y="3505794"/>
            <a:ext cx="1480368" cy="1538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5" descr="Bild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2918" y="1995380"/>
            <a:ext cx="4167400" cy="43139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56" descr="Bild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695" y="1874137"/>
            <a:ext cx="2005089" cy="1914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 name="Obdélník 17"/>
          <p:cNvSpPr/>
          <p:nvPr/>
        </p:nvSpPr>
        <p:spPr>
          <a:xfrm>
            <a:off x="421253" y="6291259"/>
            <a:ext cx="1687000" cy="307777"/>
          </a:xfrm>
          <a:prstGeom prst="rect">
            <a:avLst/>
          </a:prstGeom>
        </p:spPr>
        <p:txBody>
          <a:bodyPr wrap="none">
            <a:spAutoFit/>
          </a:bodyPr>
          <a:lstStyle/>
          <a:p>
            <a:r>
              <a:rPr lang="cs-CZ" sz="1400" i="1" dirty="0" smtClean="0"/>
              <a:t>Zdroj: www.sick.com</a:t>
            </a:r>
            <a:endParaRPr lang="cs-CZ" sz="1400" dirty="0"/>
          </a:p>
        </p:txBody>
      </p:sp>
    </p:spTree>
    <p:extLst>
      <p:ext uri="{BB962C8B-B14F-4D97-AF65-F5344CB8AC3E}">
        <p14:creationId xmlns:p14="http://schemas.microsoft.com/office/powerpoint/2010/main" val="9869294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48</a:t>
            </a:fld>
            <a:endParaRPr lang="cs-CZ" dirty="0"/>
          </a:p>
        </p:txBody>
      </p:sp>
      <p:sp>
        <p:nvSpPr>
          <p:cNvPr id="5" name="Obdélník 11"/>
          <p:cNvSpPr>
            <a:spLocks noChangeArrowheads="1"/>
          </p:cNvSpPr>
          <p:nvPr/>
        </p:nvSpPr>
        <p:spPr bwMode="auto">
          <a:xfrm>
            <a:off x="467544" y="620688"/>
            <a:ext cx="8219256" cy="461665"/>
          </a:xfrm>
          <a:prstGeom prst="rect">
            <a:avLst/>
          </a:prstGeom>
          <a:noFill/>
          <a:ln w="9525">
            <a:noFill/>
            <a:miter lim="800000"/>
            <a:headEnd/>
            <a:tailEnd/>
          </a:ln>
        </p:spPr>
        <p:txBody>
          <a:bodyPr wrap="square">
            <a:spAutoFit/>
          </a:bodyPr>
          <a:lstStyle/>
          <a:p>
            <a:r>
              <a:rPr lang="cs-CZ" altLang="cs-CZ" sz="2400" b="1" dirty="0"/>
              <a:t>3</a:t>
            </a:r>
            <a:r>
              <a:rPr lang="cs-CZ" altLang="cs-CZ" sz="2400" b="1" dirty="0" smtClean="0"/>
              <a:t>D smart kamery – příklady aplikace</a:t>
            </a:r>
          </a:p>
        </p:txBody>
      </p:sp>
      <p:sp>
        <p:nvSpPr>
          <p:cNvPr id="8" name="Rectangle 3"/>
          <p:cNvSpPr txBox="1">
            <a:spLocks noChangeArrowheads="1"/>
          </p:cNvSpPr>
          <p:nvPr/>
        </p:nvSpPr>
        <p:spPr bwMode="auto">
          <a:xfrm>
            <a:off x="583133" y="1412876"/>
            <a:ext cx="7229228" cy="567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90525" indent="-390525" algn="l" defTabSz="1042988" rtl="0" eaLnBrk="0" fontAlgn="base" hangingPunct="0">
              <a:spcBef>
                <a:spcPct val="20000"/>
              </a:spcBef>
              <a:spcAft>
                <a:spcPct val="0"/>
              </a:spcAft>
              <a:buFont typeface="Arial" charset="0"/>
              <a:buChar char="•"/>
              <a:defRPr sz="2700" kern="1200">
                <a:solidFill>
                  <a:schemeClr val="tx1"/>
                </a:solidFill>
                <a:latin typeface="+mj-lt"/>
                <a:ea typeface="+mn-ea"/>
                <a:cs typeface="+mn-cs"/>
              </a:defRPr>
            </a:lvl1pPr>
            <a:lvl2pPr marL="846138" indent="-325438" algn="l" defTabSz="1042988" rtl="0" eaLnBrk="0" fontAlgn="base" hangingPunct="0">
              <a:spcBef>
                <a:spcPct val="20000"/>
              </a:spcBef>
              <a:spcAft>
                <a:spcPct val="0"/>
              </a:spcAft>
              <a:buFont typeface="Arial" charset="0"/>
              <a:buChar char="–"/>
              <a:defRPr sz="2300" kern="1200">
                <a:solidFill>
                  <a:schemeClr val="tx1"/>
                </a:solidFill>
                <a:latin typeface="+mj-lt"/>
                <a:ea typeface="+mn-ea"/>
                <a:cs typeface="+mn-cs"/>
              </a:defRPr>
            </a:lvl2pPr>
            <a:lvl3pPr marL="1303338" indent="-260350" algn="l" defTabSz="1042988" rtl="0" eaLnBrk="0" fontAlgn="base" hangingPunct="0">
              <a:spcBef>
                <a:spcPct val="20000"/>
              </a:spcBef>
              <a:spcAft>
                <a:spcPct val="0"/>
              </a:spcAft>
              <a:buFont typeface="Arial" charset="0"/>
              <a:buChar char="•"/>
              <a:defRPr sz="2300" kern="1200">
                <a:solidFill>
                  <a:schemeClr val="tx1"/>
                </a:solidFill>
                <a:latin typeface="+mj-lt"/>
                <a:ea typeface="+mn-ea"/>
                <a:cs typeface="+mn-cs"/>
              </a:defRPr>
            </a:lvl3pPr>
            <a:lvl4pPr marL="1824038" indent="-260350" algn="l" defTabSz="1042988" rtl="0" eaLnBrk="0" fontAlgn="base" hangingPunct="0">
              <a:spcBef>
                <a:spcPct val="20000"/>
              </a:spcBef>
              <a:spcAft>
                <a:spcPct val="0"/>
              </a:spcAft>
              <a:buFont typeface="Arial" charset="0"/>
              <a:buChar char="–"/>
              <a:defRPr sz="2100" kern="1200">
                <a:solidFill>
                  <a:schemeClr val="tx1"/>
                </a:solidFill>
                <a:latin typeface="+mj-lt"/>
                <a:ea typeface="+mn-ea"/>
                <a:cs typeface="+mn-cs"/>
              </a:defRPr>
            </a:lvl4pPr>
            <a:lvl5pPr marL="2346325" indent="-260350" algn="l" defTabSz="1042988" rtl="0" eaLnBrk="0" fontAlgn="base" hangingPunct="0">
              <a:spcBef>
                <a:spcPct val="20000"/>
              </a:spcBef>
              <a:spcAft>
                <a:spcPct val="0"/>
              </a:spcAft>
              <a:buFont typeface="Arial" charset="0"/>
              <a:buChar char="»"/>
              <a:defRPr sz="2100" kern="1200">
                <a:solidFill>
                  <a:schemeClr val="tx1"/>
                </a:solidFill>
                <a:latin typeface="+mj-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spcAft>
                <a:spcPts val="1200"/>
              </a:spcAft>
            </a:pPr>
            <a:r>
              <a:rPr lang="cs-CZ" altLang="cs-CZ" sz="2000" dirty="0" smtClean="0"/>
              <a:t>Paletizace pytlů</a:t>
            </a:r>
            <a:endParaRPr lang="cs-CZ" altLang="cs-CZ" sz="2000" dirty="0">
              <a:solidFill>
                <a:schemeClr val="bg2"/>
              </a:solidFill>
            </a:endParaRPr>
          </a:p>
        </p:txBody>
      </p:sp>
      <p:grpSp>
        <p:nvGrpSpPr>
          <p:cNvPr id="14" name="Skupina 13"/>
          <p:cNvGrpSpPr/>
          <p:nvPr/>
        </p:nvGrpSpPr>
        <p:grpSpPr>
          <a:xfrm>
            <a:off x="448440" y="1916832"/>
            <a:ext cx="6701524" cy="4063212"/>
            <a:chOff x="593874" y="1905819"/>
            <a:chExt cx="7776791" cy="4715159"/>
          </a:xfrm>
        </p:grpSpPr>
        <p:pic>
          <p:nvPicPr>
            <p:cNvPr id="15" name="Picture 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4452" y="1905819"/>
              <a:ext cx="5256213"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874" y="4244490"/>
              <a:ext cx="3168650" cy="23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Přímá spojnice se šipkou 16"/>
            <p:cNvCxnSpPr/>
            <p:nvPr/>
          </p:nvCxnSpPr>
          <p:spPr>
            <a:xfrm flipH="1">
              <a:off x="647700" y="2916535"/>
              <a:ext cx="3690888" cy="1287165"/>
            </a:xfrm>
            <a:prstGeom prst="straightConnector1">
              <a:avLst/>
            </a:prstGeom>
            <a:ln w="158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flipH="1">
              <a:off x="3762525" y="3132559"/>
              <a:ext cx="1542650" cy="3384376"/>
            </a:xfrm>
            <a:prstGeom prst="straightConnector1">
              <a:avLst/>
            </a:prstGeom>
            <a:ln w="158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pic>
        <p:nvPicPr>
          <p:cNvPr id="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9964" y="1777603"/>
            <a:ext cx="1858319" cy="151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2599" y="3505794"/>
            <a:ext cx="1480368" cy="1538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Obdélník 22"/>
          <p:cNvSpPr/>
          <p:nvPr/>
        </p:nvSpPr>
        <p:spPr>
          <a:xfrm>
            <a:off x="421253" y="6291259"/>
            <a:ext cx="1687000" cy="307777"/>
          </a:xfrm>
          <a:prstGeom prst="rect">
            <a:avLst/>
          </a:prstGeom>
        </p:spPr>
        <p:txBody>
          <a:bodyPr wrap="none">
            <a:spAutoFit/>
          </a:bodyPr>
          <a:lstStyle/>
          <a:p>
            <a:r>
              <a:rPr lang="cs-CZ" sz="1400" i="1" dirty="0" smtClean="0"/>
              <a:t>Zdroj: www.sick.com</a:t>
            </a:r>
            <a:endParaRPr lang="cs-CZ" sz="1400" dirty="0"/>
          </a:p>
        </p:txBody>
      </p:sp>
    </p:spTree>
    <p:extLst>
      <p:ext uri="{BB962C8B-B14F-4D97-AF65-F5344CB8AC3E}">
        <p14:creationId xmlns:p14="http://schemas.microsoft.com/office/powerpoint/2010/main" val="28182141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49</a:t>
            </a:fld>
            <a:endParaRPr lang="cs-CZ" dirty="0"/>
          </a:p>
        </p:txBody>
      </p:sp>
      <p:sp>
        <p:nvSpPr>
          <p:cNvPr id="5" name="Obdélník 11"/>
          <p:cNvSpPr>
            <a:spLocks noChangeArrowheads="1"/>
          </p:cNvSpPr>
          <p:nvPr/>
        </p:nvSpPr>
        <p:spPr bwMode="auto">
          <a:xfrm>
            <a:off x="467544" y="620688"/>
            <a:ext cx="8219256" cy="461665"/>
          </a:xfrm>
          <a:prstGeom prst="rect">
            <a:avLst/>
          </a:prstGeom>
          <a:noFill/>
          <a:ln w="9525">
            <a:noFill/>
            <a:miter lim="800000"/>
            <a:headEnd/>
            <a:tailEnd/>
          </a:ln>
        </p:spPr>
        <p:txBody>
          <a:bodyPr wrap="square">
            <a:spAutoFit/>
          </a:bodyPr>
          <a:lstStyle/>
          <a:p>
            <a:r>
              <a:rPr lang="cs-CZ" altLang="cs-CZ" sz="2400" b="1" dirty="0"/>
              <a:t>3</a:t>
            </a:r>
            <a:r>
              <a:rPr lang="cs-CZ" altLang="cs-CZ" sz="2400" b="1" dirty="0" smtClean="0"/>
              <a:t>D smart kamery – příklady aplikace</a:t>
            </a:r>
          </a:p>
        </p:txBody>
      </p:sp>
      <p:sp>
        <p:nvSpPr>
          <p:cNvPr id="8" name="Rectangle 3"/>
          <p:cNvSpPr txBox="1">
            <a:spLocks noChangeArrowheads="1"/>
          </p:cNvSpPr>
          <p:nvPr/>
        </p:nvSpPr>
        <p:spPr bwMode="auto">
          <a:xfrm>
            <a:off x="583133" y="1412876"/>
            <a:ext cx="7229228" cy="567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90525" indent="-390525" algn="l" defTabSz="1042988" rtl="0" eaLnBrk="0" fontAlgn="base" hangingPunct="0">
              <a:spcBef>
                <a:spcPct val="20000"/>
              </a:spcBef>
              <a:spcAft>
                <a:spcPct val="0"/>
              </a:spcAft>
              <a:buFont typeface="Arial" charset="0"/>
              <a:buChar char="•"/>
              <a:defRPr sz="2700" kern="1200">
                <a:solidFill>
                  <a:schemeClr val="tx1"/>
                </a:solidFill>
                <a:latin typeface="+mj-lt"/>
                <a:ea typeface="+mn-ea"/>
                <a:cs typeface="+mn-cs"/>
              </a:defRPr>
            </a:lvl1pPr>
            <a:lvl2pPr marL="846138" indent="-325438" algn="l" defTabSz="1042988" rtl="0" eaLnBrk="0" fontAlgn="base" hangingPunct="0">
              <a:spcBef>
                <a:spcPct val="20000"/>
              </a:spcBef>
              <a:spcAft>
                <a:spcPct val="0"/>
              </a:spcAft>
              <a:buFont typeface="Arial" charset="0"/>
              <a:buChar char="–"/>
              <a:defRPr sz="2300" kern="1200">
                <a:solidFill>
                  <a:schemeClr val="tx1"/>
                </a:solidFill>
                <a:latin typeface="+mj-lt"/>
                <a:ea typeface="+mn-ea"/>
                <a:cs typeface="+mn-cs"/>
              </a:defRPr>
            </a:lvl2pPr>
            <a:lvl3pPr marL="1303338" indent="-260350" algn="l" defTabSz="1042988" rtl="0" eaLnBrk="0" fontAlgn="base" hangingPunct="0">
              <a:spcBef>
                <a:spcPct val="20000"/>
              </a:spcBef>
              <a:spcAft>
                <a:spcPct val="0"/>
              </a:spcAft>
              <a:buFont typeface="Arial" charset="0"/>
              <a:buChar char="•"/>
              <a:defRPr sz="2300" kern="1200">
                <a:solidFill>
                  <a:schemeClr val="tx1"/>
                </a:solidFill>
                <a:latin typeface="+mj-lt"/>
                <a:ea typeface="+mn-ea"/>
                <a:cs typeface="+mn-cs"/>
              </a:defRPr>
            </a:lvl3pPr>
            <a:lvl4pPr marL="1824038" indent="-260350" algn="l" defTabSz="1042988" rtl="0" eaLnBrk="0" fontAlgn="base" hangingPunct="0">
              <a:spcBef>
                <a:spcPct val="20000"/>
              </a:spcBef>
              <a:spcAft>
                <a:spcPct val="0"/>
              </a:spcAft>
              <a:buFont typeface="Arial" charset="0"/>
              <a:buChar char="–"/>
              <a:defRPr sz="2100" kern="1200">
                <a:solidFill>
                  <a:schemeClr val="tx1"/>
                </a:solidFill>
                <a:latin typeface="+mj-lt"/>
                <a:ea typeface="+mn-ea"/>
                <a:cs typeface="+mn-cs"/>
              </a:defRPr>
            </a:lvl4pPr>
            <a:lvl5pPr marL="2346325" indent="-260350" algn="l" defTabSz="1042988" rtl="0" eaLnBrk="0" fontAlgn="base" hangingPunct="0">
              <a:spcBef>
                <a:spcPct val="20000"/>
              </a:spcBef>
              <a:spcAft>
                <a:spcPct val="0"/>
              </a:spcAft>
              <a:buFont typeface="Arial" charset="0"/>
              <a:buChar char="»"/>
              <a:defRPr sz="2100" kern="1200">
                <a:solidFill>
                  <a:schemeClr val="tx1"/>
                </a:solidFill>
                <a:latin typeface="+mj-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spcAft>
                <a:spcPts val="1200"/>
              </a:spcAft>
            </a:pPr>
            <a:r>
              <a:rPr lang="cs-CZ" altLang="cs-CZ" sz="2000" dirty="0" err="1" smtClean="0"/>
              <a:t>Depaletizace</a:t>
            </a:r>
            <a:r>
              <a:rPr lang="cs-CZ" altLang="cs-CZ" sz="2000" dirty="0" smtClean="0"/>
              <a:t> volně ložených objektů</a:t>
            </a:r>
            <a:endParaRPr lang="cs-CZ" altLang="cs-CZ" sz="2000" dirty="0">
              <a:solidFill>
                <a:schemeClr val="bg2"/>
              </a:solidFill>
            </a:endParaRPr>
          </a:p>
        </p:txBody>
      </p:sp>
      <p:pic>
        <p:nvPicPr>
          <p:cNvPr id="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5836" y="1556792"/>
            <a:ext cx="1858319" cy="151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8485" y="1628800"/>
            <a:ext cx="1480368" cy="1538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0"/>
          <p:cNvPicPr>
            <a:picLocks noChangeAspect="1" noChangeArrowheads="1"/>
          </p:cNvPicPr>
          <p:nvPr/>
        </p:nvPicPr>
        <p:blipFill rotWithShape="1">
          <a:blip r:embed="rId4">
            <a:extLst>
              <a:ext uri="{28A0092B-C50C-407E-A947-70E740481C1C}">
                <a14:useLocalDpi xmlns:a14="http://schemas.microsoft.com/office/drawing/2010/main" val="0"/>
              </a:ext>
            </a:extLst>
          </a:blip>
          <a:srcRect b="5783"/>
          <a:stretch/>
        </p:blipFill>
        <p:spPr bwMode="auto">
          <a:xfrm>
            <a:off x="755576" y="1844824"/>
            <a:ext cx="3204795" cy="4374990"/>
          </a:xfrm>
          <a:prstGeom prst="rect">
            <a:avLst/>
          </a:prstGeom>
          <a:noFill/>
          <a:ln>
            <a:noFill/>
          </a:ln>
          <a:effectLst/>
          <a:extLst>
            <a:ext uri="{909E8E84-426E-40DD-AFC4-6F175D3DCCD1}">
              <a14:hiddenFill xmlns:a14="http://schemas.microsoft.com/office/drawing/2010/main">
                <a:solidFill>
                  <a:srgbClr val="CEE5F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9872" y="3212976"/>
            <a:ext cx="4450533" cy="2995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Obdélník 17"/>
          <p:cNvSpPr/>
          <p:nvPr/>
        </p:nvSpPr>
        <p:spPr>
          <a:xfrm>
            <a:off x="421253" y="6291259"/>
            <a:ext cx="1687000" cy="307777"/>
          </a:xfrm>
          <a:prstGeom prst="rect">
            <a:avLst/>
          </a:prstGeom>
        </p:spPr>
        <p:txBody>
          <a:bodyPr wrap="none">
            <a:spAutoFit/>
          </a:bodyPr>
          <a:lstStyle/>
          <a:p>
            <a:r>
              <a:rPr lang="cs-CZ" sz="1400" i="1" dirty="0" smtClean="0"/>
              <a:t>Zdroj: www.sick.com</a:t>
            </a:r>
            <a:endParaRPr lang="cs-CZ" sz="1400" dirty="0"/>
          </a:p>
        </p:txBody>
      </p:sp>
    </p:spTree>
    <p:extLst>
      <p:ext uri="{BB962C8B-B14F-4D97-AF65-F5344CB8AC3E}">
        <p14:creationId xmlns:p14="http://schemas.microsoft.com/office/powerpoint/2010/main" val="3007189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5</a:t>
            </a:fld>
            <a:endParaRPr lang="cs-CZ" dirty="0"/>
          </a:p>
        </p:txBody>
      </p:sp>
      <p:sp>
        <p:nvSpPr>
          <p:cNvPr id="5" name="Obdélník 11"/>
          <p:cNvSpPr>
            <a:spLocks noChangeArrowheads="1"/>
          </p:cNvSpPr>
          <p:nvPr/>
        </p:nvSpPr>
        <p:spPr bwMode="auto">
          <a:xfrm>
            <a:off x="467544" y="620688"/>
            <a:ext cx="8064500" cy="461665"/>
          </a:xfrm>
          <a:prstGeom prst="rect">
            <a:avLst/>
          </a:prstGeom>
          <a:noFill/>
          <a:ln w="9525">
            <a:noFill/>
            <a:miter lim="800000"/>
            <a:headEnd/>
            <a:tailEnd/>
          </a:ln>
        </p:spPr>
        <p:txBody>
          <a:bodyPr>
            <a:spAutoFit/>
          </a:bodyPr>
          <a:lstStyle/>
          <a:p>
            <a:r>
              <a:rPr lang="cs-CZ" sz="2400" b="1" dirty="0" smtClean="0"/>
              <a:t>Senzory otáček – indukční spojité senzory</a:t>
            </a:r>
            <a:endParaRPr lang="cs-CZ" sz="2400" b="1" dirty="0"/>
          </a:p>
        </p:txBody>
      </p:sp>
      <p:sp>
        <p:nvSpPr>
          <p:cNvPr id="7" name="Obdélník 11"/>
          <p:cNvSpPr>
            <a:spLocks noChangeArrowheads="1"/>
          </p:cNvSpPr>
          <p:nvPr/>
        </p:nvSpPr>
        <p:spPr bwMode="auto">
          <a:xfrm>
            <a:off x="467544" y="1196752"/>
            <a:ext cx="8136136" cy="2677656"/>
          </a:xfrm>
          <a:prstGeom prst="rect">
            <a:avLst/>
          </a:prstGeom>
          <a:noFill/>
          <a:ln w="9525">
            <a:noFill/>
            <a:miter lim="800000"/>
            <a:headEnd/>
            <a:tailEnd/>
          </a:ln>
        </p:spPr>
        <p:txBody>
          <a:bodyPr wrap="square">
            <a:spAutoFit/>
          </a:bodyPr>
          <a:lstStyle/>
          <a:p>
            <a:r>
              <a:rPr lang="cs-CZ" sz="2000" dirty="0" smtClean="0"/>
              <a:t>Klasický indukční snímače otáček:</a:t>
            </a:r>
          </a:p>
          <a:p>
            <a:pPr marL="352425" indent="-352425">
              <a:buFont typeface="Arial" pitchFamily="34" charset="0"/>
              <a:buChar char="•"/>
            </a:pPr>
            <a:r>
              <a:rPr lang="cs-CZ" sz="2000" b="1" dirty="0" err="1" smtClean="0"/>
              <a:t>tachometrické</a:t>
            </a:r>
            <a:r>
              <a:rPr lang="cs-CZ" sz="2000" b="1" dirty="0" smtClean="0"/>
              <a:t> dynamo </a:t>
            </a:r>
            <a:r>
              <a:rPr lang="cs-CZ" sz="2000" dirty="0" smtClean="0"/>
              <a:t>(</a:t>
            </a:r>
            <a:r>
              <a:rPr lang="cs-CZ" sz="2000" dirty="0" err="1" smtClean="0"/>
              <a:t>tachodynamo</a:t>
            </a:r>
            <a:r>
              <a:rPr lang="cs-CZ" sz="2000" dirty="0" smtClean="0"/>
              <a:t>) - generuje stejnosměrný proud,</a:t>
            </a:r>
          </a:p>
          <a:p>
            <a:pPr marL="352425" indent="-352425">
              <a:buFont typeface="Arial" pitchFamily="34" charset="0"/>
              <a:buChar char="•"/>
            </a:pPr>
            <a:r>
              <a:rPr lang="cs-CZ" sz="2000" b="1" dirty="0" err="1" smtClean="0"/>
              <a:t>tachoalternátor</a:t>
            </a:r>
            <a:r>
              <a:rPr lang="cs-CZ" sz="2000" dirty="0" smtClean="0"/>
              <a:t> - generuje střídavý proud. </a:t>
            </a:r>
          </a:p>
          <a:p>
            <a:endParaRPr lang="cs-CZ" sz="800" dirty="0" smtClean="0"/>
          </a:p>
          <a:p>
            <a:pPr algn="just"/>
            <a:r>
              <a:rPr lang="cs-CZ" sz="2000" b="1" dirty="0" err="1" smtClean="0"/>
              <a:t>Tachodynamo</a:t>
            </a:r>
            <a:r>
              <a:rPr lang="cs-CZ" sz="2000" dirty="0" smtClean="0"/>
              <a:t> je precizně provedené dynamo nejčastěji </a:t>
            </a:r>
            <a:r>
              <a:rPr lang="cs-CZ" sz="2000" b="1" dirty="0" smtClean="0"/>
              <a:t>s permanentním buzením</a:t>
            </a:r>
            <a:r>
              <a:rPr lang="cs-CZ" sz="2000" dirty="0" smtClean="0"/>
              <a:t>, které má velký počet lamel kvůli malému zvlnění výstupního napětí. </a:t>
            </a:r>
            <a:r>
              <a:rPr lang="cs-CZ" sz="2000" b="1" dirty="0" smtClean="0"/>
              <a:t>Rychlost otáček je pak úměrná indukovanému elektrickému napětí </a:t>
            </a:r>
            <a:r>
              <a:rPr lang="cs-CZ" sz="2000" dirty="0" smtClean="0"/>
              <a:t>v cívce </a:t>
            </a:r>
            <a:r>
              <a:rPr lang="cs-CZ" sz="2000" dirty="0" err="1" smtClean="0"/>
              <a:t>tachodynama</a:t>
            </a:r>
            <a:r>
              <a:rPr lang="cs-CZ" sz="2000" dirty="0" smtClean="0"/>
              <a:t>. Výstupní napětí  má v širokém rozmezí otáček linearitu menší než 1 %. </a:t>
            </a:r>
            <a:r>
              <a:rPr lang="cs-CZ" sz="2000" b="1" dirty="0" smtClean="0"/>
              <a:t>Má komutátor</a:t>
            </a:r>
            <a:r>
              <a:rPr lang="cs-CZ" sz="2000" dirty="0" smtClean="0"/>
              <a:t>, pokud není je snímáno střídavé napětí.</a:t>
            </a:r>
          </a:p>
        </p:txBody>
      </p:sp>
      <p:pic>
        <p:nvPicPr>
          <p:cNvPr id="9" name="Picture 4" descr="http://www.loziska-vokoun.cz/rubriky/motory/K10A6.jpg"/>
          <p:cNvPicPr>
            <a:picLocks noChangeAspect="1" noChangeArrowheads="1"/>
          </p:cNvPicPr>
          <p:nvPr/>
        </p:nvPicPr>
        <p:blipFill>
          <a:blip r:embed="rId2" cstate="print"/>
          <a:srcRect/>
          <a:stretch>
            <a:fillRect/>
          </a:stretch>
        </p:blipFill>
        <p:spPr bwMode="auto">
          <a:xfrm>
            <a:off x="6431456" y="3874409"/>
            <a:ext cx="2172223" cy="2146880"/>
          </a:xfrm>
          <a:prstGeom prst="rect">
            <a:avLst/>
          </a:prstGeom>
          <a:noFill/>
        </p:spPr>
      </p:pic>
      <p:sp>
        <p:nvSpPr>
          <p:cNvPr id="12" name="Obdélník 11"/>
          <p:cNvSpPr/>
          <p:nvPr/>
        </p:nvSpPr>
        <p:spPr>
          <a:xfrm>
            <a:off x="5436096" y="5858688"/>
            <a:ext cx="3816424" cy="738664"/>
          </a:xfrm>
          <a:prstGeom prst="rect">
            <a:avLst/>
          </a:prstGeom>
        </p:spPr>
        <p:txBody>
          <a:bodyPr wrap="square">
            <a:spAutoFit/>
          </a:bodyPr>
          <a:lstStyle/>
          <a:p>
            <a:r>
              <a:rPr lang="cs-CZ" sz="1400" i="1" dirty="0" smtClean="0"/>
              <a:t>Zdroj: https</a:t>
            </a:r>
            <a:r>
              <a:rPr lang="cs-CZ" sz="1400" i="1" dirty="0"/>
              <a:t>://www.kars-brno.cz/elektromotory/tachodynama-a-tachogeneratory/</a:t>
            </a:r>
          </a:p>
        </p:txBody>
      </p:sp>
      <p:sp>
        <p:nvSpPr>
          <p:cNvPr id="2" name="Obdélník 1"/>
          <p:cNvSpPr/>
          <p:nvPr/>
        </p:nvSpPr>
        <p:spPr>
          <a:xfrm>
            <a:off x="450032" y="3938280"/>
            <a:ext cx="5130080" cy="1938992"/>
          </a:xfrm>
          <a:prstGeom prst="rect">
            <a:avLst/>
          </a:prstGeom>
        </p:spPr>
        <p:txBody>
          <a:bodyPr wrap="square">
            <a:spAutoFit/>
          </a:bodyPr>
          <a:lstStyle/>
          <a:p>
            <a:pPr algn="just"/>
            <a:r>
              <a:rPr lang="cs-CZ" sz="2000" b="1" dirty="0" err="1"/>
              <a:t>Tachoalternátor</a:t>
            </a:r>
            <a:r>
              <a:rPr lang="cs-CZ" sz="2000" dirty="0"/>
              <a:t> je provedením podobný </a:t>
            </a:r>
            <a:r>
              <a:rPr lang="cs-CZ" sz="2000" dirty="0" err="1"/>
              <a:t>tachodynamu</a:t>
            </a:r>
            <a:r>
              <a:rPr lang="cs-CZ" sz="2000" dirty="0"/>
              <a:t>, jen napětí není snímáno komutátorem, ale kroužky nebo jednoduchým vynutím. Získané napětí je úměrné otáčkám co do amplitudy i co do </a:t>
            </a:r>
            <a:r>
              <a:rPr lang="cs-CZ" sz="2000" dirty="0" smtClean="0"/>
              <a:t>frekvence. Svojí </a:t>
            </a:r>
            <a:r>
              <a:rPr lang="cs-CZ" sz="2000" dirty="0"/>
              <a:t>konstrukcí připomíná </a:t>
            </a:r>
            <a:r>
              <a:rPr lang="cs-CZ" sz="2000" b="1" dirty="0"/>
              <a:t>jednofázový indukční motor</a:t>
            </a:r>
            <a:r>
              <a:rPr lang="cs-CZ" sz="2000" dirty="0"/>
              <a:t>. </a:t>
            </a:r>
          </a:p>
        </p:txBody>
      </p:sp>
      <p:sp>
        <p:nvSpPr>
          <p:cNvPr id="3" name="Obdélník 2"/>
          <p:cNvSpPr/>
          <p:nvPr/>
        </p:nvSpPr>
        <p:spPr>
          <a:xfrm>
            <a:off x="5796136" y="5393776"/>
            <a:ext cx="1639360" cy="400110"/>
          </a:xfrm>
          <a:prstGeom prst="rect">
            <a:avLst/>
          </a:prstGeom>
        </p:spPr>
        <p:txBody>
          <a:bodyPr wrap="none">
            <a:spAutoFit/>
          </a:bodyPr>
          <a:lstStyle/>
          <a:p>
            <a:r>
              <a:rPr lang="cs-CZ" sz="2000" dirty="0" err="1"/>
              <a:t>Tachodynamo</a:t>
            </a:r>
            <a:endParaRPr lang="cs-CZ" sz="2000" dirty="0"/>
          </a:p>
        </p:txBody>
      </p:sp>
    </p:spTree>
    <p:extLst>
      <p:ext uri="{BB962C8B-B14F-4D97-AF65-F5344CB8AC3E}">
        <p14:creationId xmlns:p14="http://schemas.microsoft.com/office/powerpoint/2010/main" val="3783466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6</a:t>
            </a:fld>
            <a:endParaRPr lang="cs-CZ" dirty="0"/>
          </a:p>
        </p:txBody>
      </p:sp>
      <p:sp>
        <p:nvSpPr>
          <p:cNvPr id="5" name="Obdélník 11"/>
          <p:cNvSpPr>
            <a:spLocks noChangeArrowheads="1"/>
          </p:cNvSpPr>
          <p:nvPr/>
        </p:nvSpPr>
        <p:spPr bwMode="auto">
          <a:xfrm>
            <a:off x="467544" y="620688"/>
            <a:ext cx="8064500" cy="461665"/>
          </a:xfrm>
          <a:prstGeom prst="rect">
            <a:avLst/>
          </a:prstGeom>
          <a:noFill/>
          <a:ln w="9525">
            <a:noFill/>
            <a:miter lim="800000"/>
            <a:headEnd/>
            <a:tailEnd/>
          </a:ln>
        </p:spPr>
        <p:txBody>
          <a:bodyPr>
            <a:spAutoFit/>
          </a:bodyPr>
          <a:lstStyle/>
          <a:p>
            <a:r>
              <a:rPr lang="cs-CZ" sz="2400" b="1" dirty="0" smtClean="0"/>
              <a:t>Senzory otáček – impulzní senzory otáček</a:t>
            </a:r>
            <a:endParaRPr lang="cs-CZ" sz="2400" b="1" dirty="0"/>
          </a:p>
        </p:txBody>
      </p:sp>
      <p:sp>
        <p:nvSpPr>
          <p:cNvPr id="10" name="Obdélník 11"/>
          <p:cNvSpPr>
            <a:spLocks noChangeArrowheads="1"/>
          </p:cNvSpPr>
          <p:nvPr/>
        </p:nvSpPr>
        <p:spPr bwMode="auto">
          <a:xfrm>
            <a:off x="467544" y="1124744"/>
            <a:ext cx="8136136" cy="3785652"/>
          </a:xfrm>
          <a:prstGeom prst="rect">
            <a:avLst/>
          </a:prstGeom>
          <a:noFill/>
          <a:ln w="9525">
            <a:noFill/>
            <a:miter lim="800000"/>
            <a:headEnd/>
            <a:tailEnd/>
          </a:ln>
        </p:spPr>
        <p:txBody>
          <a:bodyPr wrap="square">
            <a:spAutoFit/>
          </a:bodyPr>
          <a:lstStyle/>
          <a:p>
            <a:r>
              <a:rPr lang="cs-CZ" sz="2000" dirty="0" smtClean="0"/>
              <a:t>Impulzní senzory během otáček </a:t>
            </a:r>
            <a:r>
              <a:rPr lang="cs-CZ" sz="2000" b="1" dirty="0" smtClean="0"/>
              <a:t>sejmou jeden nebo více impulzů </a:t>
            </a:r>
            <a:r>
              <a:rPr lang="cs-CZ" sz="2000" dirty="0" smtClean="0"/>
              <a:t>získaných na základě různých principů:</a:t>
            </a:r>
          </a:p>
          <a:p>
            <a:pPr marL="352425" indent="-352425">
              <a:buFont typeface="Arial" pitchFamily="34" charset="0"/>
              <a:buChar char="•"/>
            </a:pPr>
            <a:r>
              <a:rPr lang="cs-CZ" sz="2000" dirty="0" smtClean="0"/>
              <a:t>indukční, </a:t>
            </a:r>
          </a:p>
          <a:p>
            <a:pPr marL="352425" indent="-352425">
              <a:buFont typeface="Arial" pitchFamily="34" charset="0"/>
              <a:buChar char="•"/>
            </a:pPr>
            <a:r>
              <a:rPr lang="cs-CZ" sz="2000" dirty="0" err="1" smtClean="0"/>
              <a:t>Hallovy</a:t>
            </a:r>
            <a:r>
              <a:rPr lang="cs-CZ" sz="2000" dirty="0" smtClean="0"/>
              <a:t>, </a:t>
            </a:r>
          </a:p>
          <a:p>
            <a:pPr marL="352425" indent="-352425">
              <a:buFont typeface="Arial" pitchFamily="34" charset="0"/>
              <a:buChar char="•"/>
            </a:pPr>
            <a:r>
              <a:rPr lang="cs-CZ" sz="2000" dirty="0" smtClean="0"/>
              <a:t>pneumatické, </a:t>
            </a:r>
          </a:p>
          <a:p>
            <a:pPr marL="352425" indent="-352425">
              <a:buFont typeface="Arial" pitchFamily="34" charset="0"/>
              <a:buChar char="•"/>
            </a:pPr>
            <a:r>
              <a:rPr lang="cs-CZ" sz="2000" dirty="0" smtClean="0"/>
              <a:t>kapacitní, </a:t>
            </a:r>
          </a:p>
          <a:p>
            <a:pPr marL="352425" indent="-352425">
              <a:buFont typeface="Arial" pitchFamily="34" charset="0"/>
              <a:buChar char="•"/>
            </a:pPr>
            <a:r>
              <a:rPr lang="cs-CZ" sz="2000" dirty="0" smtClean="0"/>
              <a:t>optické, </a:t>
            </a:r>
          </a:p>
          <a:p>
            <a:pPr marL="352425" indent="-352425">
              <a:buFont typeface="Arial" pitchFamily="34" charset="0"/>
              <a:buChar char="•"/>
            </a:pPr>
            <a:r>
              <a:rPr lang="cs-CZ" sz="2000" dirty="0" smtClean="0"/>
              <a:t>stroboskopické. </a:t>
            </a:r>
          </a:p>
          <a:p>
            <a:endParaRPr lang="cs-CZ" sz="2000" dirty="0" smtClean="0"/>
          </a:p>
          <a:p>
            <a:r>
              <a:rPr lang="cs-CZ" sz="2000" dirty="0" smtClean="0"/>
              <a:t>Lze tak měřit: </a:t>
            </a:r>
          </a:p>
          <a:p>
            <a:pPr marL="352425" indent="-352425">
              <a:buFont typeface="Arial" pitchFamily="34" charset="0"/>
              <a:buChar char="•"/>
            </a:pPr>
            <a:r>
              <a:rPr lang="cs-CZ" sz="2000" b="1" dirty="0" smtClean="0"/>
              <a:t>počet impulzů za jednotku času </a:t>
            </a:r>
            <a:r>
              <a:rPr lang="cs-CZ" sz="2000" dirty="0" smtClean="0"/>
              <a:t>nebo </a:t>
            </a:r>
          </a:p>
          <a:p>
            <a:pPr marL="352425" indent="-352425">
              <a:buFont typeface="Arial" pitchFamily="34" charset="0"/>
              <a:buChar char="•"/>
            </a:pPr>
            <a:r>
              <a:rPr lang="cs-CZ" sz="2000" b="1" dirty="0" smtClean="0"/>
              <a:t>čas mezi dvěma</a:t>
            </a:r>
            <a:r>
              <a:rPr lang="cs-CZ" sz="2000" dirty="0" smtClean="0"/>
              <a:t>, po sobě následujícími, impulzy.</a:t>
            </a:r>
          </a:p>
        </p:txBody>
      </p:sp>
    </p:spTree>
    <p:extLst>
      <p:ext uri="{BB962C8B-B14F-4D97-AF65-F5344CB8AC3E}">
        <p14:creationId xmlns:p14="http://schemas.microsoft.com/office/powerpoint/2010/main" val="1554789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7</a:t>
            </a:fld>
            <a:endParaRPr lang="cs-CZ" dirty="0"/>
          </a:p>
        </p:txBody>
      </p:sp>
      <p:sp>
        <p:nvSpPr>
          <p:cNvPr id="5" name="Obdélník 11"/>
          <p:cNvSpPr>
            <a:spLocks noChangeArrowheads="1"/>
          </p:cNvSpPr>
          <p:nvPr/>
        </p:nvSpPr>
        <p:spPr bwMode="auto">
          <a:xfrm>
            <a:off x="467544" y="620688"/>
            <a:ext cx="8064500" cy="461665"/>
          </a:xfrm>
          <a:prstGeom prst="rect">
            <a:avLst/>
          </a:prstGeom>
          <a:noFill/>
          <a:ln w="9525">
            <a:noFill/>
            <a:miter lim="800000"/>
            <a:headEnd/>
            <a:tailEnd/>
          </a:ln>
        </p:spPr>
        <p:txBody>
          <a:bodyPr>
            <a:spAutoFit/>
          </a:bodyPr>
          <a:lstStyle/>
          <a:p>
            <a:r>
              <a:rPr lang="cs-CZ" sz="2400" b="1" dirty="0" smtClean="0"/>
              <a:t>Senzory otáček – impulzní senzory otáček</a:t>
            </a:r>
            <a:endParaRPr lang="cs-CZ" sz="2400" b="1" dirty="0"/>
          </a:p>
        </p:txBody>
      </p:sp>
      <p:sp>
        <p:nvSpPr>
          <p:cNvPr id="6" name="Obdélník 11"/>
          <p:cNvSpPr>
            <a:spLocks noChangeArrowheads="1"/>
          </p:cNvSpPr>
          <p:nvPr/>
        </p:nvSpPr>
        <p:spPr bwMode="auto">
          <a:xfrm>
            <a:off x="467544" y="1164806"/>
            <a:ext cx="8136136" cy="2554545"/>
          </a:xfrm>
          <a:prstGeom prst="rect">
            <a:avLst/>
          </a:prstGeom>
          <a:noFill/>
          <a:ln w="9525">
            <a:noFill/>
            <a:miter lim="800000"/>
            <a:headEnd/>
            <a:tailEnd/>
          </a:ln>
        </p:spPr>
        <p:txBody>
          <a:bodyPr wrap="square">
            <a:spAutoFit/>
          </a:bodyPr>
          <a:lstStyle/>
          <a:p>
            <a:pPr algn="just"/>
            <a:r>
              <a:rPr lang="cs-CZ" sz="2000" dirty="0" smtClean="0"/>
              <a:t>V průmyslové automatizaci je možné se setkat se senzory otáček již uvedenými dříve. </a:t>
            </a:r>
          </a:p>
          <a:p>
            <a:pPr algn="just"/>
            <a:endParaRPr lang="cs-CZ" sz="2000" dirty="0" smtClean="0"/>
          </a:p>
          <a:p>
            <a:pPr algn="just"/>
            <a:r>
              <a:rPr lang="cs-CZ" sz="2000" dirty="0" smtClean="0"/>
              <a:t>Příkladem jsou: </a:t>
            </a:r>
            <a:r>
              <a:rPr lang="cs-CZ" sz="2000" b="1" dirty="0" smtClean="0"/>
              <a:t>inkrementální rotační fotoelektrické senzory</a:t>
            </a:r>
            <a:r>
              <a:rPr lang="cs-CZ" sz="2000" dirty="0" smtClean="0"/>
              <a:t>. </a:t>
            </a:r>
          </a:p>
          <a:p>
            <a:pPr algn="just"/>
            <a:endParaRPr lang="cs-CZ" sz="2000" dirty="0" smtClean="0"/>
          </a:p>
          <a:p>
            <a:pPr algn="just"/>
            <a:r>
              <a:rPr lang="cs-CZ" sz="2000" dirty="0" smtClean="0"/>
              <a:t>Využít lze i další snímače polohy pro detekci většinou „zubů“ umístěných na otáčející se hřídeli. Použitelné jsou snímače </a:t>
            </a:r>
            <a:r>
              <a:rPr lang="cs-CZ" sz="2000" dirty="0" err="1" smtClean="0"/>
              <a:t>optoelektrické</a:t>
            </a:r>
            <a:r>
              <a:rPr lang="cs-CZ" sz="2000" dirty="0" smtClean="0"/>
              <a:t>, indukční, pneumatické, </a:t>
            </a:r>
            <a:r>
              <a:rPr lang="cs-CZ" sz="2000" dirty="0" err="1" smtClean="0"/>
              <a:t>Hallova</a:t>
            </a:r>
            <a:r>
              <a:rPr lang="cs-CZ" sz="2000" dirty="0" smtClean="0"/>
              <a:t> sonda…</a:t>
            </a:r>
            <a:endParaRPr lang="cs-CZ" sz="2000" dirty="0"/>
          </a:p>
        </p:txBody>
      </p:sp>
      <p:pic>
        <p:nvPicPr>
          <p:cNvPr id="7" name="Picture 2" descr="Výsledek obrázku pro rotační inkrementální senzor polohy"/>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5000"/>
                    </a14:imgEffect>
                  </a14:imgLayer>
                </a14:imgProps>
              </a:ext>
            </a:extLst>
          </a:blip>
          <a:srcRect/>
          <a:stretch>
            <a:fillRect/>
          </a:stretch>
        </p:blipFill>
        <p:spPr bwMode="auto">
          <a:xfrm>
            <a:off x="2843808" y="3801804"/>
            <a:ext cx="4164315" cy="2304256"/>
          </a:xfrm>
          <a:prstGeom prst="rect">
            <a:avLst/>
          </a:prstGeom>
          <a:noFill/>
        </p:spPr>
      </p:pic>
      <p:sp>
        <p:nvSpPr>
          <p:cNvPr id="8" name="Obdélník 7"/>
          <p:cNvSpPr/>
          <p:nvPr/>
        </p:nvSpPr>
        <p:spPr>
          <a:xfrm>
            <a:off x="4752181" y="6060538"/>
            <a:ext cx="4572000" cy="307777"/>
          </a:xfrm>
          <a:prstGeom prst="rect">
            <a:avLst/>
          </a:prstGeom>
        </p:spPr>
        <p:txBody>
          <a:bodyPr>
            <a:spAutoFit/>
          </a:bodyPr>
          <a:lstStyle/>
          <a:p>
            <a:r>
              <a:rPr lang="cs-CZ" sz="1400" i="1" dirty="0" smtClean="0"/>
              <a:t>Zdroj: https</a:t>
            </a:r>
            <a:r>
              <a:rPr lang="cs-CZ" sz="1400" i="1" dirty="0"/>
              <a:t>://automatizace.hw.cz/clanek/2006022801</a:t>
            </a:r>
          </a:p>
        </p:txBody>
      </p:sp>
    </p:spTree>
    <p:extLst>
      <p:ext uri="{BB962C8B-B14F-4D97-AF65-F5344CB8AC3E}">
        <p14:creationId xmlns:p14="http://schemas.microsoft.com/office/powerpoint/2010/main" val="2540118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8</a:t>
            </a:fld>
            <a:endParaRPr lang="cs-CZ" dirty="0"/>
          </a:p>
        </p:txBody>
      </p:sp>
      <p:sp>
        <p:nvSpPr>
          <p:cNvPr id="5" name="Obdélník 11"/>
          <p:cNvSpPr>
            <a:spLocks noChangeArrowheads="1"/>
          </p:cNvSpPr>
          <p:nvPr/>
        </p:nvSpPr>
        <p:spPr bwMode="auto">
          <a:xfrm>
            <a:off x="467544" y="620688"/>
            <a:ext cx="8064500" cy="461665"/>
          </a:xfrm>
          <a:prstGeom prst="rect">
            <a:avLst/>
          </a:prstGeom>
          <a:noFill/>
          <a:ln w="9525">
            <a:noFill/>
            <a:miter lim="800000"/>
            <a:headEnd/>
            <a:tailEnd/>
          </a:ln>
        </p:spPr>
        <p:txBody>
          <a:bodyPr>
            <a:spAutoFit/>
          </a:bodyPr>
          <a:lstStyle/>
          <a:p>
            <a:r>
              <a:rPr lang="cs-CZ" sz="2400" b="1" dirty="0" smtClean="0"/>
              <a:t>Senzory tlaku a síly</a:t>
            </a:r>
            <a:endParaRPr lang="cs-CZ" sz="2400" b="1" dirty="0"/>
          </a:p>
        </p:txBody>
      </p:sp>
      <p:sp>
        <p:nvSpPr>
          <p:cNvPr id="9" name="Obdélník 11"/>
          <p:cNvSpPr>
            <a:spLocks noChangeArrowheads="1"/>
          </p:cNvSpPr>
          <p:nvPr/>
        </p:nvSpPr>
        <p:spPr bwMode="auto">
          <a:xfrm>
            <a:off x="467544" y="1196752"/>
            <a:ext cx="8136136" cy="4785926"/>
          </a:xfrm>
          <a:prstGeom prst="rect">
            <a:avLst/>
          </a:prstGeom>
          <a:noFill/>
          <a:ln w="9525">
            <a:noFill/>
            <a:miter lim="800000"/>
            <a:headEnd/>
            <a:tailEnd/>
          </a:ln>
        </p:spPr>
        <p:txBody>
          <a:bodyPr wrap="square">
            <a:spAutoFit/>
          </a:bodyPr>
          <a:lstStyle/>
          <a:p>
            <a:r>
              <a:rPr lang="cs-CZ" sz="2000" dirty="0" smtClean="0"/>
              <a:t>Měření tlaku kapalin, plynů a par je v průmyslové praxi velmi běžné. </a:t>
            </a:r>
          </a:p>
          <a:p>
            <a:endParaRPr lang="cs-CZ" sz="2000" dirty="0" smtClean="0"/>
          </a:p>
          <a:p>
            <a:pPr>
              <a:spcAft>
                <a:spcPts val="600"/>
              </a:spcAft>
            </a:pPr>
            <a:r>
              <a:rPr lang="cs-CZ" sz="2000" dirty="0" smtClean="0"/>
              <a:t>Senzory tlaku a síly využívají stejných principů, které lze obecně rozdělit na snímače: </a:t>
            </a:r>
          </a:p>
          <a:p>
            <a:pPr marL="352425" indent="-352425">
              <a:spcAft>
                <a:spcPts val="600"/>
              </a:spcAft>
              <a:buFont typeface="Arial" pitchFamily="34" charset="0"/>
              <a:buChar char="•"/>
            </a:pPr>
            <a:r>
              <a:rPr lang="cs-CZ" sz="2000" dirty="0" smtClean="0"/>
              <a:t>kapalinové, </a:t>
            </a:r>
          </a:p>
          <a:p>
            <a:pPr marL="352425" indent="-352425">
              <a:spcAft>
                <a:spcPts val="600"/>
              </a:spcAft>
              <a:buFont typeface="Arial" pitchFamily="34" charset="0"/>
              <a:buChar char="•"/>
            </a:pPr>
            <a:r>
              <a:rPr lang="cs-CZ" sz="2000" dirty="0" smtClean="0"/>
              <a:t>deformační (využívající např. membrány, trubice, vlnovce, nosníků), </a:t>
            </a:r>
          </a:p>
          <a:p>
            <a:pPr marL="352425" indent="-352425">
              <a:spcAft>
                <a:spcPts val="600"/>
              </a:spcAft>
              <a:buFont typeface="Arial" pitchFamily="34" charset="0"/>
              <a:buChar char="•"/>
            </a:pPr>
            <a:r>
              <a:rPr lang="cs-CZ" sz="2000" dirty="0" smtClean="0"/>
              <a:t>odporové </a:t>
            </a:r>
            <a:r>
              <a:rPr lang="cs-CZ" sz="2000" dirty="0" err="1" smtClean="0"/>
              <a:t>piezorezistivní</a:t>
            </a:r>
            <a:r>
              <a:rPr lang="cs-CZ" sz="2000" dirty="0" smtClean="0"/>
              <a:t> (na křemíkové membráně), </a:t>
            </a:r>
          </a:p>
          <a:p>
            <a:pPr marL="352425" indent="-352425">
              <a:spcAft>
                <a:spcPts val="600"/>
              </a:spcAft>
              <a:buFont typeface="Arial" pitchFamily="34" charset="0"/>
              <a:buChar char="•"/>
            </a:pPr>
            <a:r>
              <a:rPr lang="cs-CZ" sz="2000" dirty="0" smtClean="0"/>
              <a:t>odporové s tenzometry, </a:t>
            </a:r>
          </a:p>
          <a:p>
            <a:pPr marL="352425" indent="-352425">
              <a:spcAft>
                <a:spcPts val="600"/>
              </a:spcAft>
              <a:buFont typeface="Arial" pitchFamily="34" charset="0"/>
              <a:buChar char="•"/>
            </a:pPr>
            <a:r>
              <a:rPr lang="cs-CZ" sz="2000" dirty="0" smtClean="0"/>
              <a:t>kapacitní, </a:t>
            </a:r>
          </a:p>
          <a:p>
            <a:pPr marL="352425" indent="-352425">
              <a:spcAft>
                <a:spcPts val="600"/>
              </a:spcAft>
              <a:buFont typeface="Arial" pitchFamily="34" charset="0"/>
              <a:buChar char="•"/>
            </a:pPr>
            <a:r>
              <a:rPr lang="cs-CZ" sz="2000" dirty="0" smtClean="0"/>
              <a:t>piezoelektrické, </a:t>
            </a:r>
          </a:p>
          <a:p>
            <a:pPr marL="352425" indent="-352425">
              <a:spcAft>
                <a:spcPts val="600"/>
              </a:spcAft>
              <a:buFont typeface="Arial" pitchFamily="34" charset="0"/>
              <a:buChar char="•"/>
            </a:pPr>
            <a:r>
              <a:rPr lang="cs-CZ" sz="2000" dirty="0" smtClean="0"/>
              <a:t>rezonanční,</a:t>
            </a:r>
          </a:p>
          <a:p>
            <a:pPr marL="352425" indent="-352425">
              <a:spcAft>
                <a:spcPts val="600"/>
              </a:spcAft>
              <a:buFont typeface="Arial" pitchFamily="34" charset="0"/>
              <a:buChar char="•"/>
            </a:pPr>
            <a:r>
              <a:rPr lang="cs-CZ" sz="2000" dirty="0" err="1" smtClean="0"/>
              <a:t>indukčnostní</a:t>
            </a:r>
            <a:r>
              <a:rPr lang="cs-CZ" sz="2000" dirty="0" smtClean="0"/>
              <a:t>, </a:t>
            </a:r>
          </a:p>
          <a:p>
            <a:pPr marL="352425" indent="-352425">
              <a:spcAft>
                <a:spcPts val="600"/>
              </a:spcAft>
              <a:buFont typeface="Arial" pitchFamily="34" charset="0"/>
              <a:buChar char="•"/>
            </a:pPr>
            <a:r>
              <a:rPr lang="cs-CZ" sz="2000" dirty="0" err="1" smtClean="0"/>
              <a:t>optoelektrické</a:t>
            </a:r>
            <a:r>
              <a:rPr lang="cs-CZ" sz="2000" dirty="0" smtClean="0"/>
              <a:t>.  </a:t>
            </a:r>
          </a:p>
        </p:txBody>
      </p:sp>
    </p:spTree>
    <p:extLst>
      <p:ext uri="{BB962C8B-B14F-4D97-AF65-F5344CB8AC3E}">
        <p14:creationId xmlns:p14="http://schemas.microsoft.com/office/powerpoint/2010/main" val="4286474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C73166E9-8D71-4105-BD6C-B5880B71D4FB}" type="slidenum">
              <a:rPr lang="cs-CZ" smtClean="0"/>
              <a:pPr/>
              <a:t>9</a:t>
            </a:fld>
            <a:endParaRPr lang="cs-CZ" dirty="0"/>
          </a:p>
        </p:txBody>
      </p:sp>
      <p:sp>
        <p:nvSpPr>
          <p:cNvPr id="5" name="Obdélník 11"/>
          <p:cNvSpPr>
            <a:spLocks noChangeArrowheads="1"/>
          </p:cNvSpPr>
          <p:nvPr/>
        </p:nvSpPr>
        <p:spPr bwMode="auto">
          <a:xfrm>
            <a:off x="467544" y="620688"/>
            <a:ext cx="8064500" cy="461665"/>
          </a:xfrm>
          <a:prstGeom prst="rect">
            <a:avLst/>
          </a:prstGeom>
          <a:noFill/>
          <a:ln w="9525">
            <a:noFill/>
            <a:miter lim="800000"/>
            <a:headEnd/>
            <a:tailEnd/>
          </a:ln>
        </p:spPr>
        <p:txBody>
          <a:bodyPr>
            <a:spAutoFit/>
          </a:bodyPr>
          <a:lstStyle/>
          <a:p>
            <a:r>
              <a:rPr lang="cs-CZ" sz="2400" b="1" dirty="0" smtClean="0"/>
              <a:t>Senzory tlaku a síly</a:t>
            </a:r>
            <a:endParaRPr lang="cs-CZ" sz="2400" b="1" dirty="0"/>
          </a:p>
        </p:txBody>
      </p:sp>
      <p:sp>
        <p:nvSpPr>
          <p:cNvPr id="6" name="Obdélník 11"/>
          <p:cNvSpPr>
            <a:spLocks noChangeArrowheads="1"/>
          </p:cNvSpPr>
          <p:nvPr/>
        </p:nvSpPr>
        <p:spPr bwMode="auto">
          <a:xfrm>
            <a:off x="460566" y="1110791"/>
            <a:ext cx="8136136" cy="5324535"/>
          </a:xfrm>
          <a:prstGeom prst="rect">
            <a:avLst/>
          </a:prstGeom>
          <a:noFill/>
          <a:ln w="9525">
            <a:noFill/>
            <a:miter lim="800000"/>
            <a:headEnd/>
            <a:tailEnd/>
          </a:ln>
        </p:spPr>
        <p:txBody>
          <a:bodyPr wrap="square">
            <a:spAutoFit/>
          </a:bodyPr>
          <a:lstStyle/>
          <a:p>
            <a:pPr algn="just"/>
            <a:r>
              <a:rPr lang="cs-CZ" sz="2000" b="1" dirty="0" smtClean="0"/>
              <a:t>Taktilní snímače</a:t>
            </a:r>
            <a:r>
              <a:rPr lang="cs-CZ" sz="2000" dirty="0" smtClean="0"/>
              <a:t> jsou prvky, které jsou schopné snímat dotyk s objektem vnějšího prostředí a převádět ho na elektrický signál. Mohou být založeny na několika fyzikálních principech a pak se dělí na zařízení:</a:t>
            </a:r>
          </a:p>
          <a:p>
            <a:pPr marL="352425" indent="-352425" algn="just">
              <a:buFont typeface="Arial" pitchFamily="34" charset="0"/>
              <a:buChar char="•"/>
            </a:pPr>
            <a:r>
              <a:rPr lang="cs-CZ" sz="2000" b="1" dirty="0" smtClean="0"/>
              <a:t>s použitím elastomeru </a:t>
            </a:r>
            <a:r>
              <a:rPr lang="cs-CZ" sz="2000" dirty="0" smtClean="0"/>
              <a:t>(nejčastěji sycená pryž grafitem nebo železným prachem), elastomer mění svůj elektrický odpor v závislosti na působící síle, lze spojitě měřit velikost tlaku (v procentech). </a:t>
            </a:r>
            <a:endParaRPr lang="cs-CZ" sz="2000" dirty="0"/>
          </a:p>
          <a:p>
            <a:pPr marL="352425" indent="-352425" algn="just">
              <a:buFont typeface="Arial" pitchFamily="34" charset="0"/>
              <a:buChar char="•"/>
            </a:pPr>
            <a:r>
              <a:rPr lang="cs-CZ" sz="2000" b="1" dirty="0"/>
              <a:t>s tenzometry</a:t>
            </a:r>
            <a:r>
              <a:rPr lang="cs-CZ" sz="2000" dirty="0"/>
              <a:t>, což jsou většinou jen samostatné („bodové“) snímače, používány jsou drátěné, foliové a polovodičové snímače, </a:t>
            </a:r>
          </a:p>
          <a:p>
            <a:pPr marL="352425" indent="-352425" algn="just">
              <a:buFont typeface="Arial" pitchFamily="34" charset="0"/>
              <a:buChar char="•"/>
            </a:pPr>
            <a:r>
              <a:rPr lang="cs-CZ" sz="2000" b="1" dirty="0"/>
              <a:t>kapacitní</a:t>
            </a:r>
            <a:r>
              <a:rPr lang="cs-CZ" sz="2000" dirty="0"/>
              <a:t>, </a:t>
            </a:r>
            <a:r>
              <a:rPr lang="cs-CZ" sz="2000" dirty="0" smtClean="0"/>
              <a:t>které </a:t>
            </a:r>
            <a:r>
              <a:rPr lang="cs-CZ" sz="2000" dirty="0"/>
              <a:t>nejčastěji využívají změn společných ploch </a:t>
            </a:r>
            <a:r>
              <a:rPr lang="cs-CZ" sz="2000" dirty="0" smtClean="0"/>
              <a:t>elektrod, </a:t>
            </a:r>
            <a:r>
              <a:rPr lang="cs-CZ" sz="2000" dirty="0"/>
              <a:t>mezi elektrody je vložen pružný člen,</a:t>
            </a:r>
          </a:p>
          <a:p>
            <a:pPr marL="352425" indent="-352425" algn="just">
              <a:buFont typeface="Arial" pitchFamily="34" charset="0"/>
              <a:buChar char="•"/>
            </a:pPr>
            <a:r>
              <a:rPr lang="cs-CZ" sz="2000" b="1" dirty="0"/>
              <a:t>s piezoelektrickými materiály</a:t>
            </a:r>
            <a:r>
              <a:rPr lang="cs-CZ" sz="2000" dirty="0"/>
              <a:t>, které využívají piezoelektrický jev, jsou konstrukčně velmi jednoduché, malé, ale mají velký vnitřní odpor, jsou vhodné pro snímání dynamických sil (vibrací</a:t>
            </a:r>
            <a:r>
              <a:rPr lang="cs-CZ" sz="2000" dirty="0" smtClean="0"/>
              <a:t>),</a:t>
            </a:r>
          </a:p>
          <a:p>
            <a:pPr marL="352425" indent="-352425" algn="just">
              <a:buFont typeface="Arial" pitchFamily="34" charset="0"/>
              <a:buChar char="•"/>
            </a:pPr>
            <a:r>
              <a:rPr lang="cs-CZ" sz="2000" b="1" dirty="0"/>
              <a:t>s optickými vlákny</a:t>
            </a:r>
            <a:r>
              <a:rPr lang="cs-CZ" sz="2000" dirty="0"/>
              <a:t>, v nichž vnější vlivy modulují procházející </a:t>
            </a:r>
            <a:r>
              <a:rPr lang="cs-CZ" sz="2000" dirty="0" smtClean="0"/>
              <a:t>světlo, </a:t>
            </a:r>
            <a:r>
              <a:rPr lang="cs-CZ" sz="2000" dirty="0"/>
              <a:t>zdrojem světla je laser, laserová dioda nebo LED, používá se nejčastěji změny amplitudy vyvolané např. </a:t>
            </a:r>
            <a:r>
              <a:rPr lang="cs-CZ" sz="2000" dirty="0" err="1"/>
              <a:t>mikroohybem</a:t>
            </a:r>
            <a:r>
              <a:rPr lang="cs-CZ" sz="2000" dirty="0"/>
              <a:t>, změnou vzájemné optické vazby, změnou tlumení, změnou přechodu a odrazu světla</a:t>
            </a:r>
            <a:r>
              <a:rPr lang="cs-CZ" sz="2000" dirty="0" smtClean="0"/>
              <a:t>.</a:t>
            </a:r>
          </a:p>
        </p:txBody>
      </p:sp>
    </p:spTree>
    <p:extLst>
      <p:ext uri="{BB962C8B-B14F-4D97-AF65-F5344CB8AC3E}">
        <p14:creationId xmlns:p14="http://schemas.microsoft.com/office/powerpoint/2010/main" val="3851982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22866</TotalTime>
  <Words>3185</Words>
  <Application>Microsoft Office PowerPoint</Application>
  <PresentationFormat>Předvádění na obrazovce (4:3)</PresentationFormat>
  <Paragraphs>426</Paragraphs>
  <Slides>49</Slides>
  <Notes>2</Notes>
  <HiddenSlides>0</HiddenSlides>
  <MMClips>1</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49</vt:i4>
      </vt:variant>
    </vt:vector>
  </HeadingPairs>
  <TitlesOfParts>
    <vt:vector size="53" baseType="lpstr">
      <vt:lpstr>Arial</vt:lpstr>
      <vt:lpstr>Calibri</vt:lpstr>
      <vt:lpstr>Times New Roman</vt: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TUL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Libor Tůma</dc:creator>
  <cp:lastModifiedBy>Michal</cp:lastModifiedBy>
  <cp:revision>387</cp:revision>
  <dcterms:created xsi:type="dcterms:W3CDTF">2017-11-24T10:29:28Z</dcterms:created>
  <dcterms:modified xsi:type="dcterms:W3CDTF">2024-04-17T11:56:59Z</dcterms:modified>
</cp:coreProperties>
</file>