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FD295-A972-4F3F-B3CB-13DFA243561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5D481-23BF-4ECB-8CC8-45CFBED6336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0DDB-4A1C-4A37-B318-089FF493B790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F842-F71C-44BC-B401-40451021529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Prožitková (zážitková) pedagogika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Dr. Jitka </a:t>
            </a:r>
            <a:r>
              <a:rPr lang="cs-CZ" dirty="0" err="1" smtClean="0"/>
              <a:t>Novotová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err="1" smtClean="0"/>
              <a:t>flow</a:t>
            </a:r>
            <a:endParaRPr lang="cs-CZ" dirty="0"/>
          </a:p>
        </p:txBody>
      </p:sp>
      <p:pic>
        <p:nvPicPr>
          <p:cNvPr id="4" name="Zástupný symbol pro obsah 3" descr="flo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560840" cy="43924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fungování </a:t>
            </a:r>
            <a:r>
              <a:rPr lang="cs-CZ" dirty="0" err="1" smtClean="0"/>
              <a:t>Colbova</a:t>
            </a:r>
            <a:r>
              <a:rPr lang="cs-CZ" dirty="0" smtClean="0"/>
              <a:t> cyklu musí být splněn požadavek nastolení procesu </a:t>
            </a:r>
            <a:r>
              <a:rPr lang="cs-CZ" dirty="0" err="1" smtClean="0"/>
              <a:t>flow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Flow</a:t>
            </a:r>
            <a:r>
              <a:rPr lang="cs-CZ" dirty="0" smtClean="0"/>
              <a:t> = ponoření do fiktivní situace (absolutní pohlcení aktivitou, proměna vnímání času)</a:t>
            </a:r>
          </a:p>
          <a:p>
            <a:r>
              <a:rPr lang="cs-CZ" dirty="0" smtClean="0"/>
              <a:t>Aktivita musí vzbudit zájem, </a:t>
            </a:r>
            <a:r>
              <a:rPr lang="cs-CZ" dirty="0" smtClean="0"/>
              <a:t>musí být výzvou</a:t>
            </a:r>
            <a:r>
              <a:rPr lang="cs-CZ" dirty="0" smtClean="0"/>
              <a:t> a současně být přiměřená schopnostem účastníků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 adekvátní výzvy - teorie komfortních zón</a:t>
            </a:r>
            <a:endParaRPr lang="cs-CZ" dirty="0"/>
          </a:p>
        </p:txBody>
      </p:sp>
      <p:pic>
        <p:nvPicPr>
          <p:cNvPr id="4" name="Zástupný symbol pro obsah 3" descr="komfo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0390" y="1600200"/>
            <a:ext cx="6583219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adekvátní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omfortní zóna neznamená pro člověka stres, ale ani výzvu pro jeho rozvoj.</a:t>
            </a:r>
          </a:p>
          <a:p>
            <a:r>
              <a:rPr lang="cs-CZ" dirty="0" smtClean="0"/>
              <a:t>Zážitkové akce by měly cílit na zóny učení a růstu.</a:t>
            </a:r>
          </a:p>
          <a:p>
            <a:r>
              <a:rPr lang="cs-CZ" dirty="0" smtClean="0"/>
              <a:t>Výzvy musí být takové, aby nevyvolávaly příliš silný strach nebo aby nevyžadovaly takové schopnosti, které účastník nemá.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dobrovolnosti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„Účastníci v podporujícím prostředí svých vrstevníků sami volí, jakou úroveň předkládané výzvy přijmou.‘‘ </a:t>
            </a:r>
            <a:r>
              <a:rPr lang="cs-CZ" i="1" dirty="0" smtClean="0"/>
              <a:t>(</a:t>
            </a:r>
            <a:r>
              <a:rPr lang="cs-CZ" dirty="0" err="1" smtClean="0"/>
              <a:t>Činčera</a:t>
            </a:r>
            <a:r>
              <a:rPr lang="cs-CZ" dirty="0" smtClean="0"/>
              <a:t>, 2007, s. 20-22)</a:t>
            </a:r>
          </a:p>
          <a:p>
            <a:r>
              <a:rPr lang="cs-CZ" b="1" dirty="0" smtClean="0"/>
              <a:t>3 hlavní zásady:</a:t>
            </a:r>
          </a:p>
          <a:p>
            <a:pPr lvl="1">
              <a:buFontTx/>
              <a:buChar char="-"/>
            </a:pPr>
            <a:r>
              <a:rPr lang="cs-CZ" dirty="0" smtClean="0"/>
              <a:t>Účastníci musí být schopni určit si vlastní cíle v nabízené aktivitě</a:t>
            </a:r>
          </a:p>
          <a:p>
            <a:pPr lvl="1">
              <a:buFontTx/>
              <a:buChar char="-"/>
            </a:pPr>
            <a:r>
              <a:rPr lang="cs-CZ" dirty="0" smtClean="0"/>
              <a:t>Účastníci musí mít možnost rozhodnout se, co si chtějí z aktivity vyzkoušet</a:t>
            </a:r>
          </a:p>
          <a:p>
            <a:pPr lvl="1">
              <a:buFontTx/>
              <a:buChar char="-"/>
            </a:pPr>
            <a:r>
              <a:rPr lang="cs-CZ" dirty="0" smtClean="0"/>
              <a:t>Princip informované volby - účastník musí být před aktivitou informován o náročnosti, požadavcích …</a:t>
            </a:r>
          </a:p>
          <a:p>
            <a:pPr lvl="1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Sestavení programu, dramaturgie akce (Hanuš, Chytilová, 2010, 152-164)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Trojí dramaturgické umění:</a:t>
            </a:r>
          </a:p>
          <a:p>
            <a:r>
              <a:rPr lang="cs-CZ" dirty="0" smtClean="0"/>
              <a:t>Umět namíchat program (z různých programových zdrojů)</a:t>
            </a:r>
          </a:p>
          <a:p>
            <a:r>
              <a:rPr lang="cs-CZ" dirty="0" smtClean="0"/>
              <a:t>Umět vybrat (nejvhodnější aktivity vzhledem ke složení skupiny a podmínkám)</a:t>
            </a:r>
          </a:p>
          <a:p>
            <a:r>
              <a:rPr lang="cs-CZ" dirty="0" smtClean="0"/>
              <a:t>Umět předložit (v pravý čas, ve správném sledu – střídání náročných a méně náročných aktivit, zařazování pauz, gradace programu…)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Dramaturgická pravidla (tamtéž)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 si všímej bedlivěji než prostředků</a:t>
            </a:r>
          </a:p>
          <a:p>
            <a:r>
              <a:rPr lang="cs-CZ" dirty="0" smtClean="0"/>
              <a:t>Pečlivý výběr aktivit, aby na sebe navazovaly a tvořily dokonalý celek</a:t>
            </a:r>
          </a:p>
          <a:p>
            <a:r>
              <a:rPr lang="cs-CZ" dirty="0" smtClean="0"/>
              <a:t>Přesahovat meze všednosti, originalita a fantazie při tvorbě programu</a:t>
            </a:r>
          </a:p>
          <a:p>
            <a:r>
              <a:rPr lang="cs-CZ" dirty="0" smtClean="0"/>
              <a:t>Princip nečekanosti, překvapivosti</a:t>
            </a:r>
          </a:p>
          <a:p>
            <a:r>
              <a:rPr lang="cs-CZ" dirty="0" smtClean="0"/>
              <a:t>Vyváženost fyzických a psychických aktivit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Dramaturgická pravidla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Zařazovat pauzy – nechat doznít zážitky</a:t>
            </a:r>
          </a:p>
          <a:p>
            <a:r>
              <a:rPr lang="cs-CZ" dirty="0" smtClean="0"/>
              <a:t>Rytmus zážitkového programu, jeho spád a gradace</a:t>
            </a:r>
          </a:p>
          <a:p>
            <a:r>
              <a:rPr lang="cs-CZ" dirty="0" smtClean="0"/>
              <a:t>Zvolit vhodné prostředí</a:t>
            </a:r>
          </a:p>
          <a:p>
            <a:r>
              <a:rPr lang="cs-CZ" dirty="0" smtClean="0"/>
              <a:t>Všechny pomůcky a materiály k aktivitám si pečlivě připravit doma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sz="4000" dirty="0" smtClean="0"/>
              <a:t>Skupinová dynamika</a:t>
            </a:r>
            <a:r>
              <a:rPr lang="cs-CZ" sz="4000" dirty="0" smtClean="0"/>
              <a:t> - </a:t>
            </a:r>
            <a:r>
              <a:rPr lang="cs-CZ" sz="4000" dirty="0" err="1" smtClean="0"/>
              <a:t>Tuckmanův</a:t>
            </a:r>
            <a:r>
              <a:rPr lang="cs-CZ" sz="4000" dirty="0" smtClean="0"/>
              <a:t> model vývoje skupiny (</a:t>
            </a:r>
            <a:r>
              <a:rPr lang="cs-CZ" sz="4000" dirty="0" err="1" smtClean="0"/>
              <a:t>Činčera</a:t>
            </a:r>
            <a:r>
              <a:rPr lang="cs-CZ" sz="4000" dirty="0" smtClean="0"/>
              <a:t>. S. 31-32):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Přizpůsobit zážitkový program situaci, v níž se skupina nachází: </a:t>
            </a:r>
          </a:p>
          <a:p>
            <a:pPr>
              <a:buNone/>
            </a:pPr>
            <a:r>
              <a:rPr lang="cs-CZ" dirty="0" smtClean="0"/>
              <a:t>4 fáze: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Formování (</a:t>
            </a:r>
            <a:r>
              <a:rPr lang="cs-CZ" dirty="0" err="1" smtClean="0"/>
              <a:t>forming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Bouření (</a:t>
            </a:r>
            <a:r>
              <a:rPr lang="cs-CZ" dirty="0" err="1" smtClean="0"/>
              <a:t>storming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Normování (</a:t>
            </a:r>
            <a:r>
              <a:rPr lang="cs-CZ" dirty="0" err="1" smtClean="0"/>
              <a:t>norming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Transformování (</a:t>
            </a:r>
            <a:r>
              <a:rPr lang="cs-CZ" dirty="0" err="1" smtClean="0"/>
              <a:t>transforming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Fáze formování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Nová skupina, lidé se neznají – pocity nejistoty, úzkosti.</a:t>
            </a:r>
          </a:p>
          <a:p>
            <a:pPr>
              <a:buNone/>
            </a:pPr>
            <a:r>
              <a:rPr lang="cs-CZ" b="1" dirty="0" smtClean="0"/>
              <a:t>Funkce instruktora</a:t>
            </a:r>
            <a:r>
              <a:rPr lang="cs-CZ" dirty="0" smtClean="0"/>
              <a:t>: pevné vedení skupiny, vést členy k vyjádření vlastních očekávání, stanovit skupinová pravidla, zařazovat </a:t>
            </a:r>
            <a:r>
              <a:rPr lang="cs-CZ" dirty="0" err="1" smtClean="0"/>
              <a:t>ledolamky</a:t>
            </a:r>
            <a:r>
              <a:rPr lang="cs-CZ" dirty="0" smtClean="0"/>
              <a:t> a seznamovací hry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ČINČERA</a:t>
            </a:r>
            <a:r>
              <a:rPr lang="cs-CZ" sz="2400" dirty="0" smtClean="0"/>
              <a:t>, J. </a:t>
            </a:r>
            <a:r>
              <a:rPr lang="cs-CZ" sz="2400" i="1" dirty="0" smtClean="0"/>
              <a:t>Práce s hrou: Pro profesionály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Grada</a:t>
            </a:r>
            <a:r>
              <a:rPr lang="cs-CZ" sz="2400" dirty="0" smtClean="0"/>
              <a:t>, 2007. </a:t>
            </a:r>
            <a:r>
              <a:rPr lang="cs-CZ" sz="2400" dirty="0" err="1" smtClean="0"/>
              <a:t>ISBN</a:t>
            </a:r>
            <a:r>
              <a:rPr lang="cs-CZ" sz="2400" dirty="0" smtClean="0"/>
              <a:t> 978-80-247-1974-0</a:t>
            </a:r>
          </a:p>
          <a:p>
            <a:r>
              <a:rPr lang="cs-CZ" sz="2400" dirty="0" smtClean="0"/>
              <a:t>HANUŠ, R., CHYTILOVÁ, L. </a:t>
            </a:r>
            <a:r>
              <a:rPr lang="cs-CZ" sz="2400" i="1" dirty="0" smtClean="0"/>
              <a:t>Zážitkově pedagogické učení. </a:t>
            </a:r>
            <a:r>
              <a:rPr lang="cs-CZ" sz="2400" dirty="0" smtClean="0"/>
              <a:t>Praha: </a:t>
            </a:r>
            <a:r>
              <a:rPr lang="cs-CZ" sz="2400" dirty="0" err="1" smtClean="0"/>
              <a:t>Grada</a:t>
            </a:r>
            <a:r>
              <a:rPr lang="cs-CZ" sz="2400" dirty="0" smtClean="0"/>
              <a:t>, 2009. </a:t>
            </a:r>
            <a:r>
              <a:rPr lang="cs-CZ" sz="2400" dirty="0" err="1" smtClean="0"/>
              <a:t>ISBN</a:t>
            </a:r>
            <a:r>
              <a:rPr lang="cs-CZ" sz="2400" dirty="0" smtClean="0"/>
              <a:t> 978-80-247-2816-2</a:t>
            </a:r>
          </a:p>
          <a:p>
            <a:r>
              <a:rPr lang="cs-CZ" sz="2400" dirty="0" smtClean="0"/>
              <a:t>JIRÁSEK, Ivo. </a:t>
            </a:r>
            <a:r>
              <a:rPr lang="cs-CZ" sz="2400" i="1" dirty="0" smtClean="0"/>
              <a:t>Zážitková pedagogika: teorie holistické výchovy (v přírodě a volném čase)</a:t>
            </a:r>
            <a:r>
              <a:rPr lang="cs-CZ" sz="2400" dirty="0" smtClean="0"/>
              <a:t>. Praha: Portál, 2019. </a:t>
            </a:r>
            <a:r>
              <a:rPr lang="cs-CZ" sz="2400" dirty="0" err="1" smtClean="0"/>
              <a:t>ISBN</a:t>
            </a:r>
            <a:r>
              <a:rPr lang="cs-CZ" sz="2400" dirty="0" smtClean="0"/>
              <a:t> 978-80-262-1485-4.</a:t>
            </a:r>
          </a:p>
          <a:p>
            <a:r>
              <a:rPr lang="cs-CZ" sz="2400" dirty="0" err="1" smtClean="0"/>
              <a:t>VÁŽANSKÝ</a:t>
            </a:r>
            <a:r>
              <a:rPr lang="cs-CZ" sz="2400" dirty="0" smtClean="0"/>
              <a:t>, M., SMÉKAL, V. Základy pedagogiky volného času. Brno: </a:t>
            </a:r>
            <a:r>
              <a:rPr lang="cs-CZ" sz="2400" dirty="0" err="1" smtClean="0"/>
              <a:t>Paido</a:t>
            </a:r>
            <a:r>
              <a:rPr lang="cs-CZ" sz="2400" dirty="0" smtClean="0"/>
              <a:t>, 1995. </a:t>
            </a:r>
            <a:r>
              <a:rPr lang="cs-CZ" sz="2400" dirty="0" err="1" smtClean="0"/>
              <a:t>ISBN</a:t>
            </a:r>
            <a:r>
              <a:rPr lang="cs-CZ" sz="2400" dirty="0" smtClean="0"/>
              <a:t> 80-901737-9-9</a:t>
            </a:r>
            <a:endParaRPr lang="cs-CZ" sz="2400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bouření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Ve skupině si účastníci vyjasňují své pozice a role, objevují se konflikty, vytvářejí se podskupiny, které spolu soupeří, hrozí odchod ze skupiny.</a:t>
            </a:r>
          </a:p>
          <a:p>
            <a:pPr>
              <a:buNone/>
            </a:pPr>
            <a:r>
              <a:rPr lang="cs-CZ" b="1" dirty="0" smtClean="0"/>
              <a:t>Funkce instruktora</a:t>
            </a:r>
            <a:r>
              <a:rPr lang="cs-CZ" dirty="0" smtClean="0"/>
              <a:t>: připustit přirozené soupeření, vyjasňovat vlastní pozici, zařazovat soutěživé a pohybové hry na uvolnění agresivity, cvičení na rozvoj komunikace, hry založené na silných stránkách jedince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normování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Konkurenční chování ustupuje, účastnící otevřeně komunikují, rozvíjí se spolupráce, vzniká pocit sounáležitosti a postupně i plná výkonnost skupiny</a:t>
            </a:r>
          </a:p>
          <a:p>
            <a:r>
              <a:rPr lang="cs-CZ" b="1" dirty="0" smtClean="0"/>
              <a:t>Funkce instruktora</a:t>
            </a:r>
            <a:r>
              <a:rPr lang="cs-CZ" dirty="0" smtClean="0"/>
              <a:t>: přenášet odpovědnost na skupinu, nevnucovat jí vlastní představy, podporovat aktivity na kooperaci, hry s rolemi, rozsáhlé společné aktivity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transformování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Ukončování činnosti skupiny, blíží se závěr akce a účastníky čeká loučení. Projevuje se nervozita, smutek.</a:t>
            </a:r>
          </a:p>
          <a:p>
            <a:r>
              <a:rPr lang="cs-CZ" b="1" dirty="0" smtClean="0"/>
              <a:t>Funkce instruktora:  </a:t>
            </a:r>
            <a:r>
              <a:rPr lang="cs-CZ" dirty="0" smtClean="0"/>
              <a:t>reflexe dění (umožnit pozitivní vzpomínky i připustit bolest z loučení), vyhodnocení zkušeností a zážitků s výhledem na jejich využití v reálném životě, výhled do budoucna (pokud se účastníci zase setkají), rituály loučení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které otázky přednáška odpoví?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prožitková pedagogika a kde se s ní můžeme setkat?</a:t>
            </a:r>
          </a:p>
          <a:p>
            <a:r>
              <a:rPr lang="cs-CZ" dirty="0" smtClean="0"/>
              <a:t>Jaké jsou edukační cíle zážitkových programů?</a:t>
            </a:r>
          </a:p>
          <a:p>
            <a:r>
              <a:rPr lang="cs-CZ" dirty="0" smtClean="0"/>
              <a:t>Jaké jsou principy prožitkové pedagogiky?</a:t>
            </a:r>
          </a:p>
          <a:p>
            <a:r>
              <a:rPr lang="cs-CZ" dirty="0" smtClean="0"/>
              <a:t>Co je trojí dramaturgické umění?</a:t>
            </a:r>
          </a:p>
          <a:p>
            <a:r>
              <a:rPr lang="cs-CZ" dirty="0" smtClean="0"/>
              <a:t>Jaká jsou dramaturgická pravidla?</a:t>
            </a:r>
          </a:p>
          <a:p>
            <a:r>
              <a:rPr lang="cs-CZ" dirty="0" smtClean="0"/>
              <a:t>Jak přizpůsobit zážitkový program dynamice skupiny?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Vymezení konceptu prožitkové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„Zážitkově pedagogické přístupy vytvářejí situace, které člověku umožňují </a:t>
            </a:r>
            <a:r>
              <a:rPr lang="cs-CZ" b="1" dirty="0" smtClean="0"/>
              <a:t>vlastním, originálním, konkrétním „pro-žitím“</a:t>
            </a:r>
            <a:r>
              <a:rPr lang="cs-CZ" dirty="0" smtClean="0"/>
              <a:t> odhalit neznámé oblasti, dosáhnout vědomosti, získat empirické poznatky.“ </a:t>
            </a:r>
            <a:r>
              <a:rPr lang="cs-CZ" dirty="0" smtClean="0"/>
              <a:t>(</a:t>
            </a:r>
            <a:r>
              <a:rPr lang="cs-CZ" dirty="0" err="1" smtClean="0"/>
              <a:t>Vážanský</a:t>
            </a:r>
            <a:r>
              <a:rPr lang="cs-CZ" dirty="0" smtClean="0"/>
              <a:t>, Smékal, 1995, s. 133)</a:t>
            </a:r>
          </a:p>
          <a:p>
            <a:pPr>
              <a:buNone/>
            </a:pPr>
            <a:r>
              <a:rPr lang="cs-CZ" dirty="0" smtClean="0"/>
              <a:t>celistvé zapojení člověka do činností (zapojení kognitivních, emoční i volních procesů, rozvoj iniciativy, kreativity, empatie, sociálních dovedností, rozvoj </a:t>
            </a:r>
            <a:r>
              <a:rPr lang="cs-CZ" dirty="0" err="1" smtClean="0"/>
              <a:t>sebepojetí</a:t>
            </a:r>
            <a:r>
              <a:rPr lang="cs-CZ" dirty="0" smtClean="0"/>
              <a:t> a </a:t>
            </a:r>
            <a:r>
              <a:rPr lang="cs-CZ" dirty="0" err="1" smtClean="0"/>
              <a:t>seberegulace</a:t>
            </a:r>
            <a:r>
              <a:rPr lang="cs-CZ" dirty="0" smtClean="0"/>
              <a:t>, tělesné zdatnosti a pohybových dovedností …) – tj. </a:t>
            </a:r>
            <a:r>
              <a:rPr lang="cs-CZ" b="1" dirty="0" smtClean="0"/>
              <a:t>holistický přístup </a:t>
            </a:r>
            <a:r>
              <a:rPr lang="cs-CZ" dirty="0" smtClean="0"/>
              <a:t>ve výchově – </a:t>
            </a:r>
            <a:r>
              <a:rPr lang="cs-CZ" b="1" dirty="0" err="1" smtClean="0"/>
              <a:t>kalokagathia</a:t>
            </a:r>
            <a:r>
              <a:rPr lang="cs-CZ" dirty="0" smtClean="0"/>
              <a:t> (antický ideál člověka)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a současnost prožitkové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Kde se rozvíjí: </a:t>
            </a:r>
            <a:r>
              <a:rPr lang="cs-CZ" dirty="0" smtClean="0"/>
              <a:t>Německo, Velká Británie, severské země, Česká republika </a:t>
            </a:r>
          </a:p>
          <a:p>
            <a:r>
              <a:rPr lang="cs-CZ" dirty="0" smtClean="0"/>
              <a:t>Kurt </a:t>
            </a:r>
            <a:r>
              <a:rPr lang="cs-CZ" dirty="0" err="1" smtClean="0"/>
              <a:t>Hahn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od roku 1925 – pobyty „</a:t>
            </a:r>
            <a:r>
              <a:rPr lang="cs-CZ" dirty="0" err="1" smtClean="0"/>
              <a:t>Kurzschule</a:t>
            </a:r>
            <a:r>
              <a:rPr lang="cs-CZ" dirty="0" smtClean="0"/>
              <a:t>“ – tělesný trénink, expedice, projekt, poskytování sociální pomoci </a:t>
            </a:r>
          </a:p>
          <a:p>
            <a:pPr lvl="1"/>
            <a:r>
              <a:rPr lang="cs-CZ" dirty="0" smtClean="0"/>
              <a:t>po roce 1941 </a:t>
            </a:r>
            <a:r>
              <a:rPr lang="cs-CZ" dirty="0" err="1" smtClean="0"/>
              <a:t>Outward</a:t>
            </a:r>
            <a:r>
              <a:rPr lang="cs-CZ" dirty="0" smtClean="0"/>
              <a:t> </a:t>
            </a:r>
            <a:r>
              <a:rPr lang="cs-CZ" dirty="0" err="1" smtClean="0"/>
              <a:t>Bound</a:t>
            </a:r>
            <a:r>
              <a:rPr lang="cs-CZ" dirty="0" smtClean="0"/>
              <a:t> – pro příslušníky britského námořnictva, krizové situace a přežití (sloužit, snažit se a nevzdávat se), vzájemná pomoc a překračování osobních hranic</a:t>
            </a:r>
          </a:p>
          <a:p>
            <a:r>
              <a:rPr lang="cs-CZ" dirty="0" smtClean="0"/>
              <a:t>USA</a:t>
            </a:r>
          </a:p>
          <a:p>
            <a:pPr lvl="1"/>
            <a:r>
              <a:rPr lang="cs-CZ" dirty="0" smtClean="0"/>
              <a:t>Project </a:t>
            </a:r>
            <a:r>
              <a:rPr lang="cs-CZ" dirty="0" err="1" smtClean="0"/>
              <a:t>Adventure</a:t>
            </a:r>
            <a:endParaRPr lang="cs-CZ" dirty="0" smtClean="0"/>
          </a:p>
          <a:p>
            <a:r>
              <a:rPr lang="cs-CZ" dirty="0" smtClean="0"/>
              <a:t>Česká republika </a:t>
            </a:r>
          </a:p>
          <a:p>
            <a:pPr lvl="1"/>
            <a:r>
              <a:rPr lang="cs-CZ" dirty="0" smtClean="0"/>
              <a:t>Junák</a:t>
            </a:r>
          </a:p>
          <a:p>
            <a:pPr lvl="1"/>
            <a:r>
              <a:rPr lang="cs-CZ" dirty="0" smtClean="0"/>
              <a:t>Liga Lesní moudrosti</a:t>
            </a:r>
          </a:p>
          <a:p>
            <a:pPr lvl="1"/>
            <a:r>
              <a:rPr lang="cs-CZ" dirty="0" smtClean="0"/>
              <a:t>Prázdninová škola Lipnice - </a:t>
            </a:r>
            <a:r>
              <a:rPr lang="cs-CZ" dirty="0" smtClean="0"/>
              <a:t>počátky již kolem roku 1964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cíle zážitkových 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navázání kontaktů, budování sociálních skupin, stmelování týmů </a:t>
            </a:r>
          </a:p>
          <a:p>
            <a:r>
              <a:rPr lang="cs-CZ" dirty="0"/>
              <a:t>v</a:t>
            </a:r>
            <a:r>
              <a:rPr lang="cs-CZ" dirty="0" smtClean="0"/>
              <a:t>šestranný rozvoj osobnosti člověka </a:t>
            </a:r>
          </a:p>
          <a:p>
            <a:r>
              <a:rPr lang="cs-CZ" dirty="0" smtClean="0"/>
              <a:t>nové náměty pro život, motivace ke změně života – aktivní životní styl versus konzumní životní styl</a:t>
            </a:r>
          </a:p>
          <a:p>
            <a:r>
              <a:rPr lang="cs-CZ" dirty="0" smtClean="0"/>
              <a:t>pobyt v přírodě, kontakt s přírodou, poznávání přírody </a:t>
            </a:r>
          </a:p>
          <a:p>
            <a:r>
              <a:rPr lang="cs-CZ" dirty="0" smtClean="0"/>
              <a:t>vytržení ze stereotypu, zábava, dobře strávený čas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Principy prožitkové pedagogiky (</a:t>
            </a:r>
            <a:r>
              <a:rPr lang="cs-CZ" dirty="0" err="1" smtClean="0"/>
              <a:t>Činčera</a:t>
            </a:r>
            <a:r>
              <a:rPr lang="cs-CZ" dirty="0" smtClean="0"/>
              <a:t>, 2007, s. 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smtClean="0"/>
              <a:t>Princip „cyklu učení prožitkem“</a:t>
            </a:r>
          </a:p>
          <a:p>
            <a:r>
              <a:rPr lang="cs-CZ" dirty="0" smtClean="0"/>
              <a:t>Princip navození stavu „</a:t>
            </a:r>
            <a:r>
              <a:rPr lang="cs-CZ" dirty="0" err="1" smtClean="0"/>
              <a:t>flow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Princip „adekvátní výzvy“ (viz teorie komfortních zón)</a:t>
            </a:r>
          </a:p>
          <a:p>
            <a:r>
              <a:rPr lang="cs-CZ" dirty="0" smtClean="0"/>
              <a:t>Princip „dobrovolnosti“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Zkušenostní učení - čtyřfázový model Davida A. Kolba (80. l. 20. stol.)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kolbuv cykl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5904656" cy="46085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Zkušenostní učení - čtyřfázový model Davida A. Kolba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Vychází z humanistické a kognitivní psychologie, důraz na vlastní aktivitu člověka v procesu učení</a:t>
            </a:r>
          </a:p>
          <a:p>
            <a:r>
              <a:rPr lang="cs-CZ" b="1" dirty="0" smtClean="0"/>
              <a:t>1. fáze:</a:t>
            </a:r>
            <a:r>
              <a:rPr lang="cs-CZ" b="1" dirty="0"/>
              <a:t> </a:t>
            </a:r>
            <a:r>
              <a:rPr lang="cs-CZ" dirty="0" smtClean="0"/>
              <a:t>konkrétní zkušenost na základě zážitkové aktivity</a:t>
            </a:r>
          </a:p>
          <a:p>
            <a:r>
              <a:rPr lang="cs-CZ" b="1" dirty="0" smtClean="0"/>
              <a:t>2. fáze: </a:t>
            </a:r>
            <a:r>
              <a:rPr lang="cs-CZ" dirty="0" smtClean="0"/>
              <a:t>popis a reflexe prožitého</a:t>
            </a:r>
          </a:p>
          <a:p>
            <a:r>
              <a:rPr lang="cs-CZ" b="1" dirty="0" smtClean="0"/>
              <a:t>3. fáze: </a:t>
            </a:r>
            <a:r>
              <a:rPr lang="cs-CZ" dirty="0" smtClean="0"/>
              <a:t>zobecnění zkušenosti a vyvození poučení pro další aktivitu</a:t>
            </a:r>
          </a:p>
          <a:p>
            <a:r>
              <a:rPr lang="cs-CZ" b="1" dirty="0" smtClean="0"/>
              <a:t>4. fáze: </a:t>
            </a:r>
            <a:r>
              <a:rPr lang="cs-CZ" dirty="0" smtClean="0"/>
              <a:t>aplikace nabytých poznatků do další činnosti, experimentování s upravenými postupy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1022</Words>
  <Application>Microsoft Office PowerPoint</Application>
  <PresentationFormat>Předvádění na obrazovce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Prožitková (zážitková) pedagogika</vt:lpstr>
      <vt:lpstr>Zdroje:</vt:lpstr>
      <vt:lpstr>Na které otázky přednáška odpoví?</vt:lpstr>
      <vt:lpstr>Vymezení konceptu prožitkové pedagogiky</vt:lpstr>
      <vt:lpstr>Historie a současnost prožitkové pedagogiky</vt:lpstr>
      <vt:lpstr>Možné cíle zážitkových akcí</vt:lpstr>
      <vt:lpstr>Principy prožitkové pedagogiky (Činčera, 2007, s. 14)</vt:lpstr>
      <vt:lpstr>Zkušenostní učení - čtyřfázový model Davida A. Kolba (80. l. 20. stol.) </vt:lpstr>
      <vt:lpstr>Zkušenostní učení - čtyřfázový model Davida A. Kolba</vt:lpstr>
      <vt:lpstr>Teorie flow</vt:lpstr>
      <vt:lpstr>Teorie flow</vt:lpstr>
      <vt:lpstr>Princip adekvátní výzvy - teorie komfortních zón</vt:lpstr>
      <vt:lpstr>Princip adekvátní výzvy</vt:lpstr>
      <vt:lpstr>Princip dobrovolnosti</vt:lpstr>
      <vt:lpstr>Sestavení programu, dramaturgie akce (Hanuš, Chytilová, 2010, 152-164)</vt:lpstr>
      <vt:lpstr>Dramaturgická pravidla (tamtéž)</vt:lpstr>
      <vt:lpstr>Dramaturgická pravidla - pokračování</vt:lpstr>
      <vt:lpstr> Skupinová dynamika - Tuckmanův model vývoje skupiny (Činčera. S. 31-32):</vt:lpstr>
      <vt:lpstr> Fáze formování</vt:lpstr>
      <vt:lpstr>Fáze bouření</vt:lpstr>
      <vt:lpstr>Fáze normování</vt:lpstr>
      <vt:lpstr>Fáze transformování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Uživatel systému Windows</cp:lastModifiedBy>
  <cp:revision>37</cp:revision>
  <dcterms:created xsi:type="dcterms:W3CDTF">2022-01-02T13:51:14Z</dcterms:created>
  <dcterms:modified xsi:type="dcterms:W3CDTF">2022-01-02T17:00:05Z</dcterms:modified>
</cp:coreProperties>
</file>