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58" r:id="rId25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5332" autoAdjust="0"/>
  </p:normalViewPr>
  <p:slideViewPr>
    <p:cSldViewPr>
      <p:cViewPr varScale="1">
        <p:scale>
          <a:sx n="88" d="100"/>
          <a:sy n="88" d="100"/>
        </p:scale>
        <p:origin x="6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12.04.2024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6CE8-16C3-4286-9281-9DE1C103C959}" type="datetime1">
              <a:rPr lang="cs-CZ" smtClean="0"/>
              <a:t>12.04.2024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B06B-7F8D-4DC2-9970-72ED516C3DD6}" type="datetime1">
              <a:rPr lang="cs-CZ" smtClean="0"/>
              <a:t>12.04.2024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66B78-A38C-438F-BA5C-E38AF7CE4C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6005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8DCE96-87D8-4570-836E-2DC3830CB60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1401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12A56-0DB9-46EF-8FB1-1FC9F2244D6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1520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8772E-0EA5-46BC-B399-049F584447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9353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7C9BAF-450B-4E7C-BCA5-28464104F76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9330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F9C43-2375-4BA5-B293-BE0E250AF0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548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A9977-F495-480C-97D0-989934040CE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7357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6D0238-B088-4205-AA6A-021D44D18E4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111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5A71-F6E7-49CF-B8AD-D7E365DBA3E9}" type="datetime1">
              <a:rPr lang="cs-CZ" smtClean="0"/>
              <a:t>12.04.2024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3B7C94-B911-4362-AA23-DDED61503A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5952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2F7B2-36CA-484B-8A35-7E865CA652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1294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3B427-D595-43CD-80D0-489292FE91F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864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829D-1BBB-4FB2-98AB-3AA3AFC733AA}" type="datetime1">
              <a:rPr lang="cs-CZ" smtClean="0"/>
              <a:t>12.04.2024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353-7229-4667-BFC9-DE4077D736C8}" type="datetime1">
              <a:rPr lang="cs-CZ" smtClean="0"/>
              <a:t>12.04.2024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97E3-1C99-49EE-898D-7B292405080E}" type="datetime1">
              <a:rPr lang="cs-CZ" smtClean="0"/>
              <a:t>12.04.2024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D46E-013E-4D78-BC3C-3AF54CF6354A}" type="datetime1">
              <a:rPr lang="cs-CZ" smtClean="0"/>
              <a:t>12.04.2024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AFA-3A7C-4B86-BBCA-ED1D95B8411B}" type="datetime1">
              <a:rPr lang="cs-CZ" smtClean="0"/>
              <a:t>12.04.2024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756D-C8BF-4429-B8FC-9270574E24FC}" type="datetime1">
              <a:rPr lang="cs-CZ" smtClean="0"/>
              <a:t>12.04.2024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1DD2-AB3A-4D18-A636-0921555FD9A3}" type="datetime1">
              <a:rPr lang="cs-CZ" smtClean="0"/>
              <a:t>12.04.2024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3879-4DFB-444E-977B-05590C15F7EE}" type="datetime1">
              <a:rPr lang="cs-CZ" smtClean="0"/>
              <a:t>12.04.2024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CAB93B-254F-45A1-BE8B-B871C2E78D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413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Lineární programování II</a:t>
            </a:r>
            <a:endParaRPr lang="cs-CZ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2 – řešení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611188" y="1398090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4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7" name="Obdélník 2"/>
          <p:cNvSpPr>
            <a:spLocks noChangeArrowheads="1"/>
          </p:cNvSpPr>
          <p:nvPr/>
        </p:nvSpPr>
        <p:spPr bwMode="auto">
          <a:xfrm>
            <a:off x="611188" y="1628775"/>
            <a:ext cx="8064500" cy="1015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246" name="Obráze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853" y="1514475"/>
            <a:ext cx="5160963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ovéPole 3"/>
          <p:cNvSpPr txBox="1">
            <a:spLocks noChangeArrowheads="1"/>
          </p:cNvSpPr>
          <p:nvPr/>
        </p:nvSpPr>
        <p:spPr bwMode="auto">
          <a:xfrm>
            <a:off x="250825" y="5240338"/>
            <a:ext cx="25209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→ všechny požadavky odběratelů budou uspokojeny, na pobočce v Liberci zbyde 3 500 ks</a:t>
            </a:r>
          </a:p>
        </p:txBody>
      </p:sp>
    </p:spTree>
    <p:extLst>
      <p:ext uri="{BB962C8B-B14F-4D97-AF65-F5344CB8AC3E}">
        <p14:creationId xmlns:p14="http://schemas.microsoft.com/office/powerpoint/2010/main" val="1642157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3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611188" y="1268413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68313" y="1412875"/>
            <a:ext cx="8280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Odběratelé z Ústí nad Labem a Pardubic zvýšily své požadavky. Odběratel z Ústí nad Labem nyní požaduje 7 000 ks plastových oken, požadavek pardubického odběratele je nově 9 000 ks. I v tomto případě tak jde o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nevyrovnaný dopravní problém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Vzhledem ke změně dopravního problému z vyrovnaného na nevyrovnaný je taktéž nutná změna matematického modelu. </a:t>
            </a:r>
            <a:endParaRPr kumimoji="0" lang="cs-CZ" sz="21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269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32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3 – řešení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611188" y="1415507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2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5" name="Obdélník 2"/>
          <p:cNvSpPr>
            <a:spLocks noChangeArrowheads="1"/>
          </p:cNvSpPr>
          <p:nvPr/>
        </p:nvSpPr>
        <p:spPr bwMode="auto">
          <a:xfrm>
            <a:off x="611188" y="1628775"/>
            <a:ext cx="8064500" cy="53086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Matematický model </a:t>
            </a:r>
            <a:r>
              <a:rPr kumimoji="0" lang="cs-CZ" altLang="cs-C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modif</a:t>
            </a:r>
            <a:r>
              <a:rPr lang="cs-CZ" altLang="cs-CZ" sz="2800" b="1" dirty="0" err="1" smtClean="0">
                <a:solidFill>
                  <a:srgbClr val="000000"/>
                </a:solidFill>
              </a:rPr>
              <a:t>ikovan</a:t>
            </a:r>
            <a:r>
              <a:rPr lang="cs-CZ" altLang="cs-CZ" sz="2800" b="1" dirty="0" err="1">
                <a:solidFill>
                  <a:srgbClr val="000000"/>
                </a:solidFill>
              </a:rPr>
              <a:t>é</a:t>
            </a:r>
            <a:r>
              <a:rPr kumimoji="0" lang="cs-CZ" alt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úlohy: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Vytvořen fiktivní dodavatel, resp. pobočka firmy XY (F).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Proměnné: </a:t>
            </a:r>
            <a:r>
              <a:rPr kumimoji="0" lang="cs-CZ" altLang="cs-CZ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cs-CZ" altLang="cs-CZ" sz="1800" b="0" i="0" u="none" strike="noStrike" kern="1200" cap="none" spc="0" normalizeH="0" baseline="-2500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ij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… počet oken přepravených z i-té pobočky k j-</a:t>
            </a:r>
            <a:r>
              <a:rPr kumimoji="0" lang="cs-CZ" altLang="cs-CZ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tému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 odběrateli (ks/měsíc)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Řádková omezení (ze strany skladů firmy XY):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14 000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21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9 000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31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32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33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7 000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41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42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43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44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4 000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Sloupcová omezení (ze strany odběratelů):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21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31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41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10 500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32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42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7 500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33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43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7 000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44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9 000</a:t>
            </a:r>
          </a:p>
        </p:txBody>
      </p:sp>
    </p:spTree>
    <p:extLst>
      <p:ext uri="{BB962C8B-B14F-4D97-AF65-F5344CB8AC3E}">
        <p14:creationId xmlns:p14="http://schemas.microsoft.com/office/powerpoint/2010/main" val="175535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3 – řešení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611188" y="1417638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6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5" name="Obdélník 2"/>
          <p:cNvSpPr>
            <a:spLocks noChangeArrowheads="1"/>
          </p:cNvSpPr>
          <p:nvPr/>
        </p:nvSpPr>
        <p:spPr bwMode="auto">
          <a:xfrm>
            <a:off x="611188" y="1628775"/>
            <a:ext cx="8064500" cy="2724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 sz="2800" b="1" dirty="0">
                <a:solidFill>
                  <a:srgbClr val="000000"/>
                </a:solidFill>
              </a:rPr>
              <a:t>Matematický model modifikované úlohy: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Podmínky nezápornosti:	   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… ,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≥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Kriteriální funkce: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 = 50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+ 90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+ 15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+ 50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+ 25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+ 80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+ 20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+ 45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+ 70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+ 75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+ 30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+ 15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… MIN</a:t>
            </a:r>
          </a:p>
        </p:txBody>
      </p:sp>
    </p:spTree>
    <p:extLst>
      <p:ext uri="{BB962C8B-B14F-4D97-AF65-F5344CB8AC3E}">
        <p14:creationId xmlns:p14="http://schemas.microsoft.com/office/powerpoint/2010/main" val="2113975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3 – řešení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611188" y="1417638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40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4342" name="Obráze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50" y="1649413"/>
            <a:ext cx="4459288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ovéPole 7"/>
          <p:cNvSpPr txBox="1">
            <a:spLocks noChangeArrowheads="1"/>
          </p:cNvSpPr>
          <p:nvPr/>
        </p:nvSpPr>
        <p:spPr bwMode="auto">
          <a:xfrm>
            <a:off x="304800" y="4537075"/>
            <a:ext cx="29956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→ všechny sklady budou vyprázdněny a uspokojeny budou požadavky všech odběratelů, kromě odběratele z Olomouce, kterému bude dovezeno o 4 000 ks méně, než měl dohodnuto</a:t>
            </a:r>
          </a:p>
        </p:txBody>
      </p:sp>
    </p:spTree>
    <p:extLst>
      <p:ext uri="{BB962C8B-B14F-4D97-AF65-F5344CB8AC3E}">
        <p14:creationId xmlns:p14="http://schemas.microsoft.com/office/powerpoint/2010/main" val="2134581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4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611188" y="1268413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84188" y="1435100"/>
            <a:ext cx="8280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Tento dopravní problém vzniká z důvodu dlouhodobější uzavírky a </a:t>
            </a: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nepoužitelnosti komunikace mezi Libercem a Ústím nad Labem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Z tohoto důvodu musí být na trase zavedena tzv. </a:t>
            </a: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prohibitivní, velmi vysoká cena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Důsledkem prohibitivní ceny bude, že daná komunikace nebude použita.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 se týká změn v matematickém modelu tohoto problému, změna se projeví až u kriteriální funkce, kde nahradí původní skutečnou cenu přepravy jednotky produktu od dodavatele k odběrateli.</a:t>
            </a:r>
          </a:p>
        </p:txBody>
      </p:sp>
      <p:sp>
        <p:nvSpPr>
          <p:cNvPr id="15365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6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4 – řešení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611188" y="1424215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8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Obdélník 2"/>
          <p:cNvSpPr>
            <a:spLocks noChangeArrowheads="1"/>
          </p:cNvSpPr>
          <p:nvPr/>
        </p:nvSpPr>
        <p:spPr bwMode="auto">
          <a:xfrm>
            <a:off x="611188" y="1628775"/>
            <a:ext cx="8064500" cy="5200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Matematický model: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Proměnné: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cs-CZ" altLang="cs-CZ" sz="2000" b="0" i="0" u="none" strike="noStrike" kern="1200" cap="none" spc="0" normalizeH="0" baseline="-2500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ij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… počet oken přepravených z i-té pobočky k j-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tému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 odběrateli (ks/měsíc)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Řádková omezení (ze strany skladů firmy XY):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14 000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9 000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7 000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Sloupcová omezení (ze strany odběratelů):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10 500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7 500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5 500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6 500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354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4 – řešení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611188" y="1417638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412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Obdélník 2"/>
          <p:cNvSpPr>
            <a:spLocks noChangeArrowheads="1"/>
          </p:cNvSpPr>
          <p:nvPr/>
        </p:nvSpPr>
        <p:spPr bwMode="auto">
          <a:xfrm>
            <a:off x="611188" y="1628775"/>
            <a:ext cx="8064500" cy="30464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Matematický model: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Podmínky nezápornosti:	   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… ,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≥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Kriteriální funkce: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 = 50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+ 90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+ 9 999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+ 50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+ 25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+ 80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+ 20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</a:t>
            </a:r>
            <a:b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+ 70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+ 75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+ 30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+ 15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… MIN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582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4 – řešení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611188" y="1417638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6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Obdélník 2"/>
          <p:cNvSpPr>
            <a:spLocks noChangeArrowheads="1"/>
          </p:cNvSpPr>
          <p:nvPr/>
        </p:nvSpPr>
        <p:spPr bwMode="auto">
          <a:xfrm>
            <a:off x="611188" y="1628775"/>
            <a:ext cx="8064500" cy="15081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Řešení: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8438" name="Obráze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628775"/>
            <a:ext cx="4752975" cy="524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784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5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611188" y="1268413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84188" y="1435100"/>
            <a:ext cx="8280400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Pobočka v Hradci Králové má smluvně zajištěno, že odběratel z Pardubic od ní měsíčně odebere alespoň 1 500 ks plastových oken. Jedná se tak o </a:t>
            </a: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nezastupitelnou dodávku. 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Velikost smluvně zajištěného produktu se tak odečte jak od celkové velikosti kapacity poboček, tak také od celkové velikosti požadavků odběratelů.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 matematickém modelu se nezastupitelná dodávka projeví jak v řádkovém, tak ve sloupcovém omezení. Obligatorní podmínky zůstanou beze změny, kriteriální funkci se pak dostane drobné změny.</a:t>
            </a:r>
          </a:p>
        </p:txBody>
      </p:sp>
      <p:sp>
        <p:nvSpPr>
          <p:cNvPr id="19461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40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kern="1200" dirty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Příklad č. </a:t>
            </a:r>
            <a:r>
              <a:rPr lang="cs-CZ" altLang="cs-CZ" sz="4000" b="1" kern="1200" dirty="0" smtClean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1 - zadání</a:t>
            </a:r>
            <a:endParaRPr lang="cs-CZ" altLang="cs-CZ" sz="4000" b="1" kern="1200" dirty="0">
              <a:solidFill>
                <a:srgbClr val="7030A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11188" y="1268413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68313" y="1412875"/>
            <a:ext cx="8280400" cy="520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Společnost XY má v ČR 3 pobočky (Liberec, Mladá Boleslav, Hradec Králové), kde vyrábí plastová okna. Kapacita zmíněných poboček je 14 000 ks, 9 000 ks a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7 000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ks plastových oken měsíčně. Plastová okna jsou dále distribuována jednotlivým odběratelům (jež jsou vázáni smluvně) do Plzně, Olomouce, Ústí nad Labem a Pardubic. Dle smluvních podmínek firma XY dodá jednotlivým odběratelům postupně 10 500 ks, 7 500 ks, 5 500 ks a 6 500 ks plastových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oken.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Cílem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společnosti XY je vytvořit takový plán rozvozu plastových oken jednotlivým odběratelům, aby náklady na rozvoz byly minimální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1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53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5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5 – řešení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611188" y="1417638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4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Obdélník 2"/>
          <p:cNvSpPr>
            <a:spLocks noChangeArrowheads="1"/>
          </p:cNvSpPr>
          <p:nvPr/>
        </p:nvSpPr>
        <p:spPr bwMode="auto">
          <a:xfrm>
            <a:off x="611188" y="1628775"/>
            <a:ext cx="8064500" cy="5200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Matematický model: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Proměnné: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cs-CZ" altLang="cs-CZ" sz="2000" b="0" i="0" u="none" strike="noStrike" kern="1200" cap="none" spc="0" normalizeH="0" baseline="-2500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ij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… počet oken přepravených z i-té pobočky k j-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tému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 odběrateli (ks/měsíc)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Řádková omezení (ze strany skladů firmy XY):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14 000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9 000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5 500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Sloupcová omezení (ze strany odběratelů):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10 500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7 500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5 500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5 000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24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5 – řešení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611188" y="1417638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8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Obdélník 2"/>
          <p:cNvSpPr>
            <a:spLocks noChangeArrowheads="1"/>
          </p:cNvSpPr>
          <p:nvPr/>
        </p:nvSpPr>
        <p:spPr bwMode="auto">
          <a:xfrm>
            <a:off x="611188" y="1628775"/>
            <a:ext cx="8064500" cy="33543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Matematický model: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Podmínky nezápornosti:	   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… ,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≥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Kriteriální funkce: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 = 50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+ 90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+ 15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+ 50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+ 25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+ 80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+ 20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</a:t>
            </a:r>
            <a:b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+ 70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+ 75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+ 30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+ 15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+ 15 * 1 500… MIN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2332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5 – řešení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611188" y="1406798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2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2534" name="Obráze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657350"/>
            <a:ext cx="47371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ovéPole 7"/>
          <p:cNvSpPr txBox="1">
            <a:spLocks noChangeArrowheads="1"/>
          </p:cNvSpPr>
          <p:nvPr/>
        </p:nvSpPr>
        <p:spPr bwMode="auto">
          <a:xfrm>
            <a:off x="49213" y="4076700"/>
            <a:ext cx="2995612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je třeba zpětně připočítat nezastupitelnou dodávku, tzn. Hradec Králové dodá Pardubicím celkem 6 500 oken a hodnota kriteriální funkce bude  1 147 500 Kč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→ Řešitel navrhl stejné řešení, jako v příkladu č. 1</a:t>
            </a:r>
          </a:p>
        </p:txBody>
      </p:sp>
    </p:spTree>
    <p:extLst>
      <p:ext uri="{BB962C8B-B14F-4D97-AF65-F5344CB8AC3E}">
        <p14:creationId xmlns:p14="http://schemas.microsoft.com/office/powerpoint/2010/main" val="2719238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Lineární </a:t>
            </a:r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programování II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7" name="Obdélník 6"/>
          <p:cNvSpPr/>
          <p:nvPr/>
        </p:nvSpPr>
        <p:spPr>
          <a:xfrm>
            <a:off x="3347864" y="4842417"/>
            <a:ext cx="2816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natalie.pelloneova@tul.cz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3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kern="1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č. 1 - zadání</a:t>
            </a:r>
            <a:endParaRPr lang="cs-CZ" altLang="cs-CZ" b="1" dirty="0" smtClean="0">
              <a:solidFill>
                <a:srgbClr val="FF0000"/>
              </a:solidFill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611188" y="1268413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303832"/>
              </p:ext>
            </p:extLst>
          </p:nvPr>
        </p:nvGraphicFramePr>
        <p:xfrm>
          <a:off x="611188" y="1772816"/>
          <a:ext cx="7632702" cy="360087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7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2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2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76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819150" algn="l"/>
                        </a:tabLst>
                      </a:pPr>
                      <a:r>
                        <a:rPr lang="cs-CZ" sz="1200" dirty="0" smtClean="0">
                          <a:effectLst/>
                        </a:rPr>
                        <a:t>Pobočky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428750" algn="l"/>
                        </a:tabLst>
                      </a:pPr>
                      <a:r>
                        <a:rPr lang="cs-CZ" sz="1200" dirty="0" smtClean="0">
                          <a:effectLst/>
                        </a:rPr>
                        <a:t>Odběratelé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98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</a:rPr>
                        <a:t>Plzeň</a:t>
                      </a:r>
                      <a:endParaRPr lang="cs-CZ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</a:rPr>
                        <a:t>Olomouc</a:t>
                      </a:r>
                      <a:endParaRPr lang="cs-CZ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</a:rPr>
                        <a:t>Ústí n. L.</a:t>
                      </a:r>
                      <a:endParaRPr lang="cs-CZ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</a:rPr>
                        <a:t>Pardubice</a:t>
                      </a:r>
                      <a:endParaRPr lang="cs-CZ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</a:rPr>
                        <a:t>Kapacity</a:t>
                      </a:r>
                      <a:endParaRPr lang="cs-CZ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0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Liberec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x</a:t>
                      </a:r>
                      <a:r>
                        <a:rPr lang="cs-CZ" sz="1200" baseline="-25000" dirty="0">
                          <a:effectLst/>
                        </a:rPr>
                        <a:t>11              </a:t>
                      </a:r>
                      <a:r>
                        <a:rPr lang="cs-CZ" sz="2000" baseline="30000" dirty="0">
                          <a:effectLst/>
                        </a:rPr>
                        <a:t>50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x</a:t>
                      </a:r>
                      <a:r>
                        <a:rPr lang="cs-CZ" sz="1200" baseline="-25000" dirty="0">
                          <a:effectLst/>
                        </a:rPr>
                        <a:t>12               </a:t>
                      </a:r>
                      <a:r>
                        <a:rPr lang="cs-CZ" sz="2000" baseline="30000" dirty="0">
                          <a:effectLst/>
                        </a:rPr>
                        <a:t>90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x</a:t>
                      </a:r>
                      <a:r>
                        <a:rPr lang="cs-CZ" sz="1200" baseline="-25000" dirty="0">
                          <a:effectLst/>
                        </a:rPr>
                        <a:t>13               </a:t>
                      </a:r>
                      <a:r>
                        <a:rPr lang="cs-CZ" sz="2000" baseline="30000" dirty="0">
                          <a:effectLst/>
                        </a:rPr>
                        <a:t>15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x</a:t>
                      </a:r>
                      <a:r>
                        <a:rPr lang="cs-CZ" sz="1200" baseline="-25000" dirty="0">
                          <a:effectLst/>
                        </a:rPr>
                        <a:t>14             </a:t>
                      </a:r>
                      <a:r>
                        <a:rPr lang="cs-CZ" sz="2000" baseline="30000" dirty="0">
                          <a:effectLst/>
                        </a:rPr>
                        <a:t>50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</a:rPr>
                        <a:t>14 000</a:t>
                      </a:r>
                      <a:endParaRPr lang="cs-CZ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Mladá Boleslav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x</a:t>
                      </a:r>
                      <a:r>
                        <a:rPr lang="cs-CZ" sz="1200" baseline="-25000" dirty="0">
                          <a:effectLst/>
                        </a:rPr>
                        <a:t>21              </a:t>
                      </a:r>
                      <a:r>
                        <a:rPr lang="cs-CZ" sz="2000" baseline="30000" dirty="0">
                          <a:effectLst/>
                        </a:rPr>
                        <a:t>25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x</a:t>
                      </a:r>
                      <a:r>
                        <a:rPr lang="cs-CZ" sz="1200" baseline="-25000">
                          <a:effectLst/>
                        </a:rPr>
                        <a:t>22               </a:t>
                      </a:r>
                      <a:r>
                        <a:rPr lang="cs-CZ" sz="2000" baseline="30000">
                          <a:effectLst/>
                        </a:rPr>
                        <a:t>80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x</a:t>
                      </a:r>
                      <a:r>
                        <a:rPr lang="cs-CZ" sz="1200" baseline="-25000">
                          <a:effectLst/>
                        </a:rPr>
                        <a:t>23              </a:t>
                      </a:r>
                      <a:r>
                        <a:rPr lang="cs-CZ" sz="2000" baseline="-25000">
                          <a:effectLst/>
                        </a:rPr>
                        <a:t> </a:t>
                      </a:r>
                      <a:r>
                        <a:rPr lang="cs-CZ" sz="2000" baseline="30000">
                          <a:effectLst/>
                        </a:rPr>
                        <a:t>20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x</a:t>
                      </a:r>
                      <a:r>
                        <a:rPr lang="cs-CZ" sz="1200" baseline="-25000" dirty="0">
                          <a:effectLst/>
                        </a:rPr>
                        <a:t>24              </a:t>
                      </a:r>
                      <a:r>
                        <a:rPr lang="cs-CZ" sz="2000" baseline="30000" dirty="0">
                          <a:effectLst/>
                        </a:rPr>
                        <a:t>45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</a:rPr>
                        <a:t>9 000</a:t>
                      </a:r>
                      <a:endParaRPr lang="cs-CZ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Hradec Králové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x</a:t>
                      </a:r>
                      <a:r>
                        <a:rPr lang="cs-CZ" sz="1200" baseline="-25000">
                          <a:effectLst/>
                        </a:rPr>
                        <a:t>31              </a:t>
                      </a:r>
                      <a:r>
                        <a:rPr lang="cs-CZ" sz="2000" baseline="30000">
                          <a:effectLst/>
                        </a:rPr>
                        <a:t>70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x</a:t>
                      </a:r>
                      <a:r>
                        <a:rPr lang="cs-CZ" sz="1200" baseline="-25000">
                          <a:effectLst/>
                        </a:rPr>
                        <a:t>32                </a:t>
                      </a:r>
                      <a:r>
                        <a:rPr lang="cs-CZ" sz="2000" baseline="30000">
                          <a:effectLst/>
                        </a:rPr>
                        <a:t>75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x</a:t>
                      </a:r>
                      <a:r>
                        <a:rPr lang="cs-CZ" sz="1200" baseline="-25000">
                          <a:effectLst/>
                        </a:rPr>
                        <a:t>33               </a:t>
                      </a:r>
                      <a:r>
                        <a:rPr lang="cs-CZ" sz="2000" baseline="30000">
                          <a:effectLst/>
                        </a:rPr>
                        <a:t>30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x</a:t>
                      </a:r>
                      <a:r>
                        <a:rPr lang="cs-CZ" sz="1200" baseline="-25000" dirty="0">
                          <a:effectLst/>
                        </a:rPr>
                        <a:t>34             </a:t>
                      </a:r>
                      <a:r>
                        <a:rPr lang="cs-CZ" sz="2000" baseline="30000" dirty="0">
                          <a:effectLst/>
                        </a:rPr>
                        <a:t>15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</a:rPr>
                        <a:t>7 000</a:t>
                      </a:r>
                      <a:endParaRPr lang="cs-CZ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Požadavky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</a:rPr>
                        <a:t>10 500</a:t>
                      </a:r>
                      <a:endParaRPr lang="cs-CZ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</a:rPr>
                        <a:t>7 500</a:t>
                      </a:r>
                      <a:endParaRPr lang="cs-CZ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</a:rPr>
                        <a:t>5 500</a:t>
                      </a:r>
                      <a:endParaRPr lang="cs-CZ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effectLst/>
                        </a:rPr>
                        <a:t>6 500</a:t>
                      </a:r>
                      <a:endParaRPr lang="cs-CZ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7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1 – řešení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533400" y="1268760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0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9" name="Obdélník 2"/>
          <p:cNvSpPr>
            <a:spLocks noChangeArrowheads="1"/>
          </p:cNvSpPr>
          <p:nvPr/>
        </p:nvSpPr>
        <p:spPr bwMode="auto">
          <a:xfrm>
            <a:off x="611188" y="1628775"/>
            <a:ext cx="8064500" cy="5200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Matematický model: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Proměnné: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cs-CZ" altLang="cs-CZ" sz="2000" b="0" i="0" u="none" strike="noStrike" kern="1200" cap="none" spc="0" normalizeH="0" baseline="-2500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ij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… počet oken přepravených z i-té pobočky k j-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tému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 odběrateli (ks/měsíc)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Řádková omezení (ze strany skladů firmy XY):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14 000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9 000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7 000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Sloupcová omezení (ze strany odběratelů):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10 500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7 500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5 500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6 500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0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1 – řešení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611188" y="1415507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9" name="Obdélník 2"/>
          <p:cNvSpPr>
            <a:spLocks noChangeArrowheads="1"/>
          </p:cNvSpPr>
          <p:nvPr/>
        </p:nvSpPr>
        <p:spPr bwMode="auto">
          <a:xfrm>
            <a:off x="611188" y="1628775"/>
            <a:ext cx="8064500" cy="30464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 sz="2800" b="1" dirty="0">
                <a:solidFill>
                  <a:srgbClr val="000000"/>
                </a:solidFill>
              </a:rPr>
              <a:t>Matematický model: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Podmínky nezápornosti:	   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… ,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≥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Kriteriální funkce: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 = 50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+ 90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+ 15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+ 50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+ 25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+ 80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+ 20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+ 45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+ 70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+ 75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+ 30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+ 15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… MIN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2657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1 – řešení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11188" y="1406798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8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150" name="Obráze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0" y="1628800"/>
            <a:ext cx="4676775" cy="499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81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2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611188" y="1268413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68313" y="1412875"/>
            <a:ext cx="8280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Odběratelé z Plzně a Olomouce snížily své požadavky. Odběratel z Plzně požaduje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8 500 ks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plastových oken, olomoucký odběratel pak nyní požaduje jen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6 000 ks.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Z vyrovnaného dopravního problému se tak stává problém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nevyrovnaný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Vzhledem ke změně dopravního problému z vyrovnaného na nevyrovnaný je taktéž nutná změna matematického modelu. </a:t>
            </a:r>
            <a:endParaRPr kumimoji="0" lang="cs-CZ" sz="21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73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58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2 – řešení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611188" y="1340768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6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7" name="Obdélník 2"/>
          <p:cNvSpPr>
            <a:spLocks noChangeArrowheads="1"/>
          </p:cNvSpPr>
          <p:nvPr/>
        </p:nvSpPr>
        <p:spPr bwMode="auto">
          <a:xfrm>
            <a:off x="611188" y="1628775"/>
            <a:ext cx="8064500" cy="58785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Matematický model </a:t>
            </a:r>
            <a:r>
              <a:rPr kumimoji="0" lang="cs-CZ" altLang="cs-C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modif</a:t>
            </a:r>
            <a:r>
              <a:rPr lang="cs-CZ" altLang="cs-CZ" sz="2800" b="1" dirty="0" err="1" smtClean="0">
                <a:solidFill>
                  <a:srgbClr val="000000"/>
                </a:solidFill>
              </a:rPr>
              <a:t>ikované</a:t>
            </a:r>
            <a:r>
              <a:rPr kumimoji="0" lang="cs-CZ" alt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úlohy: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Vytvořen fiktivní odběratel (F).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Proměnné: </a:t>
            </a:r>
            <a:r>
              <a:rPr kumimoji="0" lang="cs-CZ" altLang="cs-CZ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cs-CZ" altLang="cs-CZ" sz="1800" b="0" i="0" u="none" strike="noStrike" kern="1200" cap="none" spc="0" normalizeH="0" baseline="-2500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ij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… počet oken přepravených z i-té pobočky k j-</a:t>
            </a:r>
            <a:r>
              <a:rPr kumimoji="0" lang="cs-CZ" altLang="cs-CZ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tému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 odběrateli (ks/měsíc)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Řádková omezení (ze strany skladů firmy XY):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15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14 000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21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25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9 000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31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32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33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35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7 000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Sloupcová omezení (ze strany odběratelů):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21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31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8 500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32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6 000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33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5 500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6 500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15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25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35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3 500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23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Příklad č. 2 – řešení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611188" y="1417638"/>
            <a:ext cx="81534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20" name="AutoShape 6"/>
          <p:cNvSpPr>
            <a:spLocks noChangeAspect="1" noChangeArrowheads="1"/>
          </p:cNvSpPr>
          <p:nvPr/>
        </p:nvSpPr>
        <p:spPr bwMode="auto">
          <a:xfrm>
            <a:off x="1403350" y="3457575"/>
            <a:ext cx="61928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7" name="Obdélník 2"/>
          <p:cNvSpPr>
            <a:spLocks noChangeArrowheads="1"/>
          </p:cNvSpPr>
          <p:nvPr/>
        </p:nvSpPr>
        <p:spPr bwMode="auto">
          <a:xfrm>
            <a:off x="611188" y="1628775"/>
            <a:ext cx="8064500" cy="33543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 sz="2800" b="1" dirty="0">
                <a:solidFill>
                  <a:srgbClr val="000000"/>
                </a:solidFill>
              </a:rPr>
              <a:t>Matematický model modifikované úlohy: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Podmínky nezápornosti:	   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… ,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35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≥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Kriteriální funkce: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 = 50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+ 90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+ 15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+ 50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+ 25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+ 80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+ 20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+ 45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+ 70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+ 75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+ 30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+ 15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34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15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25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+ 0 x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35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… MIN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541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1652</Words>
  <Application>Microsoft Office PowerPoint</Application>
  <PresentationFormat>Předvádění na obrazovce (4:3)</PresentationFormat>
  <Paragraphs>207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Motiv systému Office</vt:lpstr>
      <vt:lpstr>Výchozí návrh</vt:lpstr>
      <vt:lpstr>Prezentace aplikace PowerPoint</vt:lpstr>
      <vt:lpstr>Příklad č. 1 - zadání</vt:lpstr>
      <vt:lpstr>Příklad č. 1 - zadání</vt:lpstr>
      <vt:lpstr>Příklad č. 1 – řešení</vt:lpstr>
      <vt:lpstr>Příklad č. 1 – řešení</vt:lpstr>
      <vt:lpstr>Příklad č. 1 – řešení</vt:lpstr>
      <vt:lpstr>Příklad č. 2</vt:lpstr>
      <vt:lpstr>Příklad č. 2 – řešení</vt:lpstr>
      <vt:lpstr>Příklad č. 2 – řešení</vt:lpstr>
      <vt:lpstr>Příklad č. 2 – řešení</vt:lpstr>
      <vt:lpstr>Příklad č. 3</vt:lpstr>
      <vt:lpstr>Příklad č. 3 – řešení</vt:lpstr>
      <vt:lpstr>Příklad č. 3 – řešení</vt:lpstr>
      <vt:lpstr>Příklad č. 3 – řešení</vt:lpstr>
      <vt:lpstr>Příklad č. 4</vt:lpstr>
      <vt:lpstr>Příklad č. 4 – řešení</vt:lpstr>
      <vt:lpstr>Příklad č. 4 – řešení</vt:lpstr>
      <vt:lpstr>Příklad č. 4 – řešení</vt:lpstr>
      <vt:lpstr>Příklad č. 5</vt:lpstr>
      <vt:lpstr>Příklad č. 5 – řešení</vt:lpstr>
      <vt:lpstr>Příklad č. 5 – řešení</vt:lpstr>
      <vt:lpstr>Příklad č. 5 – řešení</vt:lpstr>
      <vt:lpstr>Prezentace aplikace PowerPoint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natalie</cp:lastModifiedBy>
  <cp:revision>74</cp:revision>
  <dcterms:created xsi:type="dcterms:W3CDTF">2017-11-24T10:29:28Z</dcterms:created>
  <dcterms:modified xsi:type="dcterms:W3CDTF">2024-04-12T15:26:16Z</dcterms:modified>
</cp:coreProperties>
</file>