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  <p:sldId id="275" r:id="rId3"/>
    <p:sldId id="259" r:id="rId4"/>
    <p:sldId id="260" r:id="rId5"/>
    <p:sldId id="261" r:id="rId6"/>
    <p:sldId id="262" r:id="rId7"/>
    <p:sldId id="265" r:id="rId8"/>
    <p:sldId id="266" r:id="rId9"/>
    <p:sldId id="267" r:id="rId10"/>
    <p:sldId id="268" r:id="rId11"/>
    <p:sldId id="271" r:id="rId12"/>
    <p:sldId id="272" r:id="rId13"/>
    <p:sldId id="273" r:id="rId14"/>
    <p:sldId id="274" r:id="rId15"/>
    <p:sldId id="276" r:id="rId16"/>
    <p:sldId id="277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2" autoAdjust="0"/>
    <p:restoredTop sz="94658" autoAdjust="0"/>
  </p:normalViewPr>
  <p:slideViewPr>
    <p:cSldViewPr>
      <p:cViewPr>
        <p:scale>
          <a:sx n="118" d="100"/>
          <a:sy n="118" d="100"/>
        </p:scale>
        <p:origin x="-1434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0DFA-A969-422A-8675-1AD45FE93184}" type="datetimeFigureOut">
              <a:rPr lang="cs-CZ" smtClean="0"/>
              <a:pPr/>
              <a:t>1.7.2018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B70C68D-B4D1-48E7-A749-2D63EE9FF9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0DFA-A969-422A-8675-1AD45FE93184}" type="datetimeFigureOut">
              <a:rPr lang="cs-CZ" smtClean="0"/>
              <a:pPr/>
              <a:t>1.7.2018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0C68D-B4D1-48E7-A749-2D63EE9FF9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B70C68D-B4D1-48E7-A749-2D63EE9FF9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0DFA-A969-422A-8675-1AD45FE93184}" type="datetimeFigureOut">
              <a:rPr lang="cs-CZ" smtClean="0"/>
              <a:pPr/>
              <a:t>1.7.2018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0DFA-A969-422A-8675-1AD45FE93184}" type="datetimeFigureOut">
              <a:rPr lang="cs-CZ" smtClean="0"/>
              <a:pPr/>
              <a:t>1.7.2018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B70C68D-B4D1-48E7-A749-2D63EE9FF9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0DFA-A969-422A-8675-1AD45FE93184}" type="datetimeFigureOut">
              <a:rPr lang="cs-CZ" smtClean="0"/>
              <a:pPr/>
              <a:t>1.7.2018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B70C68D-B4D1-48E7-A749-2D63EE9FF9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F480DFA-A969-422A-8675-1AD45FE93184}" type="datetimeFigureOut">
              <a:rPr lang="cs-CZ" smtClean="0"/>
              <a:pPr/>
              <a:t>1.7.2018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0C68D-B4D1-48E7-A749-2D63EE9FF9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0DFA-A969-422A-8675-1AD45FE93184}" type="datetimeFigureOut">
              <a:rPr lang="cs-CZ" smtClean="0"/>
              <a:pPr/>
              <a:t>1.7.2018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B70C68D-B4D1-48E7-A749-2D63EE9FF9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0DFA-A969-422A-8675-1AD45FE93184}" type="datetimeFigureOut">
              <a:rPr lang="cs-CZ" smtClean="0"/>
              <a:pPr/>
              <a:t>1.7.2018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B70C68D-B4D1-48E7-A749-2D63EE9FF9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0DFA-A969-422A-8675-1AD45FE93184}" type="datetimeFigureOut">
              <a:rPr lang="cs-CZ" smtClean="0"/>
              <a:pPr/>
              <a:t>1.7.2018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B70C68D-B4D1-48E7-A749-2D63EE9FF9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B70C68D-B4D1-48E7-A749-2D63EE9FF9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0DFA-A969-422A-8675-1AD45FE93184}" type="datetimeFigureOut">
              <a:rPr lang="cs-CZ" smtClean="0"/>
              <a:pPr/>
              <a:t>1.7.2018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B70C68D-B4D1-48E7-A749-2D63EE9FF9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F480DFA-A969-422A-8675-1AD45FE93184}" type="datetimeFigureOut">
              <a:rPr lang="cs-CZ" smtClean="0"/>
              <a:pPr/>
              <a:t>1.7.2018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F480DFA-A969-422A-8675-1AD45FE93184}" type="datetimeFigureOut">
              <a:rPr lang="cs-CZ" smtClean="0"/>
              <a:pPr/>
              <a:t>1.7.2018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B70C68D-B4D1-48E7-A749-2D63EE9FF9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708920"/>
            <a:ext cx="6400800" cy="3600400"/>
          </a:xfrm>
        </p:spPr>
        <p:txBody>
          <a:bodyPr>
            <a:normAutofit/>
          </a:bodyPr>
          <a:lstStyle/>
          <a:p>
            <a:r>
              <a:rPr lang="cs-CZ" sz="1400" dirty="0"/>
              <a:t>Studijní opora čerpá z materiálů, které vznikly v rámci ESF projektu č. </a:t>
            </a:r>
            <a:r>
              <a:rPr lang="cs-CZ" sz="1400"/>
              <a:t>CZ1.07/2.2.00/18.0027.</a:t>
            </a:r>
            <a:endParaRPr lang="cs-CZ" sz="1400" dirty="0"/>
          </a:p>
          <a:p>
            <a:r>
              <a:rPr lang="cs-CZ" sz="1400" b="1" dirty="0"/>
              <a:t> </a:t>
            </a:r>
            <a:endParaRPr lang="cs-CZ" sz="1400" dirty="0"/>
          </a:p>
          <a:p>
            <a:pPr algn="ctr"/>
            <a:r>
              <a:rPr lang="cs-CZ" cap="small" dirty="0" smtClean="0">
                <a:latin typeface="Times New Roman" pitchFamily="18" charset="0"/>
                <a:cs typeface="Times New Roman" pitchFamily="18" charset="0"/>
              </a:rPr>
              <a:t>PREVENCE </a:t>
            </a:r>
            <a:r>
              <a:rPr lang="cs-CZ" cap="small" dirty="0">
                <a:latin typeface="Times New Roman" pitchFamily="18" charset="0"/>
                <a:cs typeface="Times New Roman" pitchFamily="18" charset="0"/>
              </a:rPr>
              <a:t>ŠIKANY VE </a:t>
            </a:r>
            <a:r>
              <a:rPr lang="cs-CZ" cap="small" dirty="0" smtClean="0">
                <a:latin typeface="Times New Roman" pitchFamily="18" charset="0"/>
                <a:cs typeface="Times New Roman" pitchFamily="18" charset="0"/>
              </a:rPr>
              <a:t>ŠKOLE</a:t>
            </a:r>
          </a:p>
          <a:p>
            <a:pPr algn="ctr"/>
            <a:endParaRPr lang="cs-CZ" b="1" cap="small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b="1" cap="small" dirty="0" smtClean="0">
                <a:latin typeface="Times New Roman" pitchFamily="18" charset="0"/>
                <a:cs typeface="Times New Roman" pitchFamily="18" charset="0"/>
              </a:rPr>
              <a:t>Vývojová Stadia šikany</a:t>
            </a:r>
          </a:p>
          <a:p>
            <a:pPr algn="ctr"/>
            <a:r>
              <a:rPr lang="cs-CZ" cap="small" dirty="0" smtClean="0">
                <a:latin typeface="Times New Roman" pitchFamily="18" charset="0"/>
                <a:cs typeface="Times New Roman" pitchFamily="18" charset="0"/>
              </a:rPr>
              <a:t>Typologie agresora a oběti</a:t>
            </a:r>
          </a:p>
          <a:p>
            <a:pPr algn="ctr"/>
            <a:endParaRPr lang="cs-CZ" b="1" cap="small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1400" b="1" cap="small" dirty="0" smtClean="0">
                <a:latin typeface="Times New Roman" pitchFamily="18" charset="0"/>
                <a:cs typeface="Times New Roman" pitchFamily="18" charset="0"/>
              </a:rPr>
              <a:t>PhDr. Dana </a:t>
            </a:r>
            <a:r>
              <a:rPr lang="cs-CZ" sz="1400" b="1" cap="small" dirty="0" err="1" smtClean="0">
                <a:latin typeface="Times New Roman" pitchFamily="18" charset="0"/>
                <a:cs typeface="Times New Roman" pitchFamily="18" charset="0"/>
              </a:rPr>
              <a:t>Kasperová</a:t>
            </a:r>
            <a:r>
              <a:rPr lang="cs-CZ" sz="1400" b="1" cap="small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400" b="1" cap="small" dirty="0" err="1" smtClean="0">
                <a:latin typeface="Times New Roman" pitchFamily="18" charset="0"/>
                <a:cs typeface="Times New Roman" pitchFamily="18" charset="0"/>
              </a:rPr>
              <a:t>Ph.D</a:t>
            </a:r>
            <a:r>
              <a:rPr lang="cs-CZ" sz="1400" b="1" cap="small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cs-CZ" b="1" cap="small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b="1" dirty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2088232"/>
          </a:xfrm>
        </p:spPr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3600" dirty="0" smtClean="0"/>
              <a:t> </a:t>
            </a:r>
            <a:r>
              <a:rPr lang="cs-CZ" sz="2200" dirty="0" smtClean="0"/>
              <a:t>Typické způsoby ubližování ve čtvrtém stadiu </a:t>
            </a:r>
            <a:r>
              <a:rPr lang="cs-CZ" sz="2200" b="1" dirty="0" smtClean="0"/>
              <a:t/>
            </a:r>
            <a:br>
              <a:rPr lang="cs-CZ" sz="2200" b="1" dirty="0" smtClean="0"/>
            </a:br>
            <a:endParaRPr lang="cs-CZ" sz="2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cs-CZ" sz="2000" dirty="0" smtClean="0"/>
          </a:p>
          <a:p>
            <a:pPr lvl="0"/>
            <a:r>
              <a:rPr lang="cs-CZ" sz="2000" dirty="0" smtClean="0"/>
              <a:t>oběť je věšena, škrcena, dušena;</a:t>
            </a:r>
          </a:p>
          <a:p>
            <a:pPr lvl="0"/>
            <a:r>
              <a:rPr lang="cs-CZ" sz="2000" dirty="0" smtClean="0"/>
              <a:t>oběť je svlékána do naha a vystavována před ostatními;</a:t>
            </a:r>
          </a:p>
          <a:p>
            <a:pPr lvl="0"/>
            <a:r>
              <a:rPr lang="cs-CZ" sz="2000" dirty="0" smtClean="0"/>
              <a:t>oběť je vystavována kopání a mlácení; agresoři podněcují spolužáky k bití;</a:t>
            </a:r>
          </a:p>
          <a:p>
            <a:pPr lvl="0"/>
            <a:r>
              <a:rPr lang="cs-CZ" sz="2000" dirty="0" smtClean="0"/>
              <a:t>agresoři vyhrožují oběti zabitím (drží ji např. za nohy z okna a chtějí ji pustit);</a:t>
            </a:r>
          </a:p>
          <a:p>
            <a:pPr lvl="0"/>
            <a:r>
              <a:rPr lang="cs-CZ" sz="2000" dirty="0" smtClean="0"/>
              <a:t>oběť musí olizovat prkénko na WC, boty agresorů apod.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000" b="1" dirty="0" smtClean="0"/>
              <a:t>Páté stadium: Totalita neboli dokonalá šikana </a:t>
            </a:r>
            <a:r>
              <a:rPr lang="cs-CZ" sz="2000" dirty="0" smtClean="0"/>
              <a:t/>
            </a:r>
            <a:br>
              <a:rPr lang="cs-CZ" sz="2000" dirty="0" smtClean="0"/>
            </a:b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Násilí jako normu přijímají všichni členové třídy. Šikanování se stává skupinovým programem. </a:t>
            </a:r>
          </a:p>
          <a:p>
            <a:r>
              <a:rPr lang="cs-CZ" dirty="0" smtClean="0"/>
              <a:t>Žáci jsou rozděleni na dvě sorty lidí  - na „otrokáře“ a „otroky“. Jedni mají všechna práva, ti druzí nemají práva žádná. </a:t>
            </a:r>
          </a:p>
          <a:p>
            <a:r>
              <a:rPr lang="cs-CZ" dirty="0" smtClean="0"/>
              <a:t>Objevuje se též slovník, v němž se agresoři označují jako nadlidi, vládci, </a:t>
            </a:r>
            <a:r>
              <a:rPr lang="cs-CZ" dirty="0" err="1" smtClean="0"/>
              <a:t>mazáci</a:t>
            </a:r>
            <a:r>
              <a:rPr lang="cs-CZ" dirty="0" smtClean="0"/>
              <a:t>, velkoknížata… a oběti bývají nazývány poddanými, </a:t>
            </a:r>
            <a:r>
              <a:rPr lang="cs-CZ" dirty="0" err="1" smtClean="0"/>
              <a:t>mukly</a:t>
            </a:r>
            <a:r>
              <a:rPr lang="cs-CZ" dirty="0" smtClean="0"/>
              <a:t>, bažanty apod. </a:t>
            </a:r>
          </a:p>
          <a:p>
            <a:r>
              <a:rPr lang="cs-CZ" dirty="0" smtClean="0"/>
              <a:t>Agresoři využívají na obětech vše, co se nějakým způsobem dá využít či zneužít – materiální věci (peníze a osobní věci), tělo, city, rozumové schopnosti, školní znalosti atd.  </a:t>
            </a:r>
          </a:p>
          <a:p>
            <a:r>
              <a:rPr lang="cs-CZ" dirty="0" smtClean="0"/>
              <a:t>Agresoři jsou zcela opojeni svou mocí, ztrácejí poslední zbytky zábran, smysl pro realitu a jsou nutkáni k páchání brutálního násilí.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Typologie agresora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cs-CZ" b="1" dirty="0" smtClean="0"/>
              <a:t>1) Agresor hrubý, fyzický</a:t>
            </a:r>
            <a:endParaRPr lang="cs-CZ" dirty="0" smtClean="0"/>
          </a:p>
          <a:p>
            <a:r>
              <a:rPr lang="cs-CZ" dirty="0" smtClean="0"/>
              <a:t>Jedná se o jedince hrubého, primitivního, se silným energetickým přetlakem. Často mívá narušený vztah k autoritám (rodičům, učitelům) a z toho plynoucí kázeňské problémy. K ubližování oběti používá hrubou fyzickou sílu, vyžaduje absolutní poslušnost a šikanování používá cíleně k zastrašování ostatních.</a:t>
            </a:r>
          </a:p>
          <a:p>
            <a:r>
              <a:rPr lang="cs-CZ" dirty="0" smtClean="0"/>
              <a:t>V mnoha případech se jedná o člověka, který je rodiči za prohřešky nelítostně a tvrdě trestán (často bitím či tvrdými zákazy).Ve školním prostředí pak jako by opláceli oběti to, co zažívají doma. </a:t>
            </a:r>
          </a:p>
          <a:p>
            <a:pPr>
              <a:buNone/>
            </a:pPr>
            <a:r>
              <a:rPr lang="cs-CZ" sz="1500" dirty="0" smtClean="0"/>
              <a:t>(MARTÍNEK, 2010).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Typologie agresora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lvl="0">
              <a:buNone/>
            </a:pPr>
            <a:r>
              <a:rPr lang="cs-CZ" b="1" dirty="0" smtClean="0"/>
              <a:t>2) Agresor jemný, kultivovaný</a:t>
            </a:r>
            <a:endParaRPr lang="cs-CZ" dirty="0" smtClean="0"/>
          </a:p>
          <a:p>
            <a:r>
              <a:rPr lang="cs-CZ" dirty="0" smtClean="0"/>
              <a:t>Jedná se o jedince slušného, kultivovaného, někdy narcisticky šlechtěného či zvýšeně úzkostného. Vůči dospělým osobám a zejména učitelům se chová vždy slušně a ochotně, čímž si u nich získává oblibu. Šikanuje spíše skrytě, bez přítomnosti svědků či stojí v pozadí jako tzv. „šedá eminence“ a k páchání násilí využívá své přisluhovače. Tím si zajišťuje alibi – „já nic, to všechno oni!“.</a:t>
            </a:r>
          </a:p>
          <a:p>
            <a:r>
              <a:rPr lang="cs-CZ" dirty="0" smtClean="0"/>
              <a:t>Pro rodinnou výchovu těchto jedinců platí, že je vůči nim uplatňován důsledný a náročný přístup, někdy až vojenský dril bez lásky. Bývá pod neustálým dohledem rodičů, musí beze zbytku a bez možnosti svobodné volby plnit jejich příkazy. Takový jedinec prožívá stavy zvýšeného napětí, které musí někde kompenzovat.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Typologie agresora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>
              <a:buNone/>
            </a:pPr>
            <a:r>
              <a:rPr lang="cs-CZ" sz="2400" b="1" dirty="0" smtClean="0"/>
              <a:t>3) Agresor srandista</a:t>
            </a:r>
            <a:endParaRPr lang="cs-CZ" sz="2400" dirty="0" smtClean="0"/>
          </a:p>
          <a:p>
            <a:r>
              <a:rPr lang="cs-CZ" sz="2400" dirty="0" smtClean="0"/>
              <a:t>Jedinec optimistický, se značnou sebedůvěrou, výmluvný, nezřídka oblíbený (jak u učitelů, tak spolužáků) a vlivný. Nepřipouští si žádnou odpovědnost, objeví-li se v životě nějaké překážky, má tendenci je obcházet, nikoli překonávat. Často dokáže být velmi zábavný a vtipný. Šikanuje zejména pro pobavení sebe a ostatních.</a:t>
            </a:r>
          </a:p>
          <a:p>
            <a:r>
              <a:rPr lang="cs-CZ" sz="2400" dirty="0" smtClean="0"/>
              <a:t>Rodinná výchova nevykazuje žádná výraznější specifika, v některých případech mohou v rodině absentovat duchovní a mravní hodnoty a může být přítomna citová </a:t>
            </a:r>
            <a:r>
              <a:rPr lang="cs-CZ" sz="2400" dirty="0" err="1" smtClean="0"/>
              <a:t>subdeprivace</a:t>
            </a:r>
            <a:r>
              <a:rPr lang="cs-CZ" sz="2400" dirty="0" smtClean="0"/>
              <a:t>., </a:t>
            </a:r>
          </a:p>
          <a:p>
            <a:pPr>
              <a:buNone/>
            </a:pPr>
            <a:r>
              <a:rPr lang="cs-CZ" sz="2400" dirty="0" smtClean="0"/>
              <a:t> </a:t>
            </a:r>
          </a:p>
          <a:p>
            <a:pPr lvl="0"/>
            <a:endParaRPr lang="cs-CZ" sz="23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Typologie oběti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 smtClean="0"/>
              <a:t>Rizikové faktory a projevy v chování u obětí šikany:</a:t>
            </a:r>
            <a:endParaRPr lang="cs-CZ" dirty="0" smtClean="0"/>
          </a:p>
          <a:p>
            <a:pPr lvl="0"/>
            <a:r>
              <a:rPr lang="cs-CZ" dirty="0" smtClean="0"/>
              <a:t>tělesná slabost a lehčí tělesná konstituce (zvláště u chlapců);</a:t>
            </a:r>
          </a:p>
          <a:p>
            <a:pPr lvl="0"/>
            <a:r>
              <a:rPr lang="cs-CZ" dirty="0" smtClean="0"/>
              <a:t>nápadné vnější znaky (brýle, obezita, ryšavé vlasy, koktavost, tělesný handicap);</a:t>
            </a:r>
          </a:p>
          <a:p>
            <a:pPr lvl="0"/>
            <a:r>
              <a:rPr lang="cs-CZ" dirty="0" smtClean="0"/>
              <a:t>rasová odlišnost, příslušnost k minoritě a skupinám imigrantů;</a:t>
            </a:r>
          </a:p>
          <a:p>
            <a:pPr lvl="0"/>
            <a:r>
              <a:rPr lang="cs-CZ" dirty="0" smtClean="0"/>
              <a:t>dítě ze sociálně slabé rodiny (neschopné soutěžit s ostatními v míře konzumu);</a:t>
            </a:r>
          </a:p>
          <a:p>
            <a:pPr lvl="0"/>
            <a:r>
              <a:rPr lang="cs-CZ" dirty="0" smtClean="0"/>
              <a:t>výjimečné a nadané děti;</a:t>
            </a:r>
          </a:p>
          <a:p>
            <a:pPr lvl="0"/>
            <a:r>
              <a:rPr lang="cs-CZ" dirty="0" smtClean="0"/>
              <a:t>neurotické dítě (bývá plaché, tiché, do sebe stažené, ustrašené, sebemenší kritika ho ranní, snadno se roztřese či rozpláče);</a:t>
            </a:r>
          </a:p>
          <a:p>
            <a:pPr lvl="0"/>
            <a:r>
              <a:rPr lang="cs-CZ" dirty="0" smtClean="0"/>
              <a:t>dítě výrazně submisivní (plaché, neschopné prosadit se mezi vrstevníky).</a:t>
            </a:r>
          </a:p>
          <a:p>
            <a:pPr lvl="0"/>
            <a:r>
              <a:rPr lang="cs-CZ" dirty="0" smtClean="0"/>
              <a:t>sociální neobratnost dítěte, která často způsobuje jeho neoblíbenost;</a:t>
            </a:r>
          </a:p>
          <a:p>
            <a:pPr lvl="0"/>
            <a:r>
              <a:rPr lang="cs-CZ" dirty="0" smtClean="0"/>
              <a:t>nové dítě v sehraném kolektivu či dítě, jež bylo delší dobu mimo skupinu (např. z důvodu dlouhodobé nemoci).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rodinné faktory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 smtClean="0"/>
              <a:t>Rizika:</a:t>
            </a:r>
            <a:endParaRPr lang="cs-CZ" dirty="0" smtClean="0"/>
          </a:p>
          <a:p>
            <a:pPr lvl="0"/>
            <a:r>
              <a:rPr lang="cs-CZ" dirty="0" err="1" smtClean="0"/>
              <a:t>hyperprotektivní</a:t>
            </a:r>
            <a:r>
              <a:rPr lang="cs-CZ" dirty="0" smtClean="0"/>
              <a:t> matka</a:t>
            </a:r>
            <a:r>
              <a:rPr lang="cs-CZ" b="1" dirty="0" smtClean="0"/>
              <a:t>, </a:t>
            </a:r>
            <a:r>
              <a:rPr lang="cs-CZ" dirty="0" smtClean="0"/>
              <a:t>která dítě rozmazluje a nedovolí mu získat zkušenosti na vlastní pěst;</a:t>
            </a:r>
          </a:p>
          <a:p>
            <a:pPr lvl="0"/>
            <a:r>
              <a:rPr lang="cs-CZ" dirty="0" smtClean="0"/>
              <a:t>rodina s negativním postojem k násilí</a:t>
            </a:r>
            <a:r>
              <a:rPr lang="cs-CZ" b="1" dirty="0" smtClean="0"/>
              <a:t> – </a:t>
            </a:r>
            <a:r>
              <a:rPr lang="cs-CZ" dirty="0" smtClean="0"/>
              <a:t>rodiče vštěpují dítěti odmalička zásadu, že násilí je nepřípustná norma jednání, a  „prát se“  je špatné. Takové dítě se neumí bránit jednak nedostatkem praktického cviku, jednak díky psychickým zábranám.</a:t>
            </a:r>
          </a:p>
          <a:p>
            <a:pPr lvl="0"/>
            <a:r>
              <a:rPr lang="cs-CZ" dirty="0" smtClean="0"/>
              <a:t>„jedináčkovská“ výchova</a:t>
            </a:r>
            <a:r>
              <a:rPr lang="cs-CZ" b="1" dirty="0" smtClean="0"/>
              <a:t> – </a:t>
            </a:r>
            <a:r>
              <a:rPr lang="cs-CZ" dirty="0" smtClean="0"/>
              <a:t>dítě není schopno rozvíjet vrstevnickou vzájemnost.</a:t>
            </a:r>
          </a:p>
          <a:p>
            <a:pPr>
              <a:buNone/>
            </a:pPr>
            <a:r>
              <a:rPr lang="cs-CZ" sz="1400" dirty="0" smtClean="0"/>
              <a:t>(ŘÍČAN, P.; JANOŠOVÁ, P. </a:t>
            </a:r>
            <a:r>
              <a:rPr lang="cs-CZ" sz="1400" i="1" dirty="0" smtClean="0"/>
              <a:t>Jak na šikanu.</a:t>
            </a:r>
            <a:r>
              <a:rPr lang="cs-CZ" sz="1400" dirty="0" smtClean="0"/>
              <a:t> Praha : </a:t>
            </a:r>
            <a:r>
              <a:rPr lang="cs-CZ" sz="1400" dirty="0" err="1" smtClean="0"/>
              <a:t>Grada</a:t>
            </a:r>
            <a:r>
              <a:rPr lang="cs-CZ" sz="1400" dirty="0" smtClean="0"/>
              <a:t>, 2010). </a:t>
            </a:r>
          </a:p>
          <a:p>
            <a:pPr lvl="0"/>
            <a:endParaRPr lang="cs-CZ" sz="1400" dirty="0" smtClean="0"/>
          </a:p>
          <a:p>
            <a:pPr lvl="0"/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Vývojová stadia šikany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Pro správný postup při vyšetřování šikany je nezbytné určit, v jakém vývojovém stadiu  šikany se třída nachází. </a:t>
            </a:r>
          </a:p>
          <a:p>
            <a:pPr>
              <a:buNone/>
            </a:pPr>
            <a:r>
              <a:rPr lang="cs-CZ" dirty="0" smtClean="0"/>
              <a:t>Kolář ve svých odborných publikacích rozlišuje pět vývojových stadií, přičemž první, druhé a třetí považuje za </a:t>
            </a:r>
            <a:r>
              <a:rPr lang="cs-CZ" b="1" dirty="0" smtClean="0"/>
              <a:t>počáteční</a:t>
            </a:r>
            <a:r>
              <a:rPr lang="cs-CZ" dirty="0" smtClean="0"/>
              <a:t>, čtvrté a páté za </a:t>
            </a:r>
            <a:r>
              <a:rPr lang="cs-CZ" b="1" dirty="0" smtClean="0"/>
              <a:t>pokročilé </a:t>
            </a:r>
            <a:r>
              <a:rPr lang="cs-CZ" dirty="0" smtClean="0"/>
              <a:t>stadium šikany.  </a:t>
            </a:r>
          </a:p>
          <a:p>
            <a:pPr>
              <a:buNone/>
            </a:pPr>
            <a:r>
              <a:rPr lang="cs-CZ" sz="1400" dirty="0" smtClean="0"/>
              <a:t>(KOLÁŘ, M. </a:t>
            </a:r>
            <a:r>
              <a:rPr lang="cs-CZ" sz="1400" i="1" dirty="0" smtClean="0"/>
              <a:t>Bolest šikanování</a:t>
            </a:r>
            <a:r>
              <a:rPr lang="cs-CZ" sz="1400" dirty="0" smtClean="0"/>
              <a:t>. Praha : Portál, 2001.  A dále KOLÁŘ, M. </a:t>
            </a:r>
            <a:r>
              <a:rPr lang="cs-CZ" sz="1400" i="1" dirty="0" smtClean="0"/>
              <a:t>Nová cesta k léčbě šikany</a:t>
            </a:r>
            <a:r>
              <a:rPr lang="cs-CZ" sz="1400" dirty="0" smtClean="0"/>
              <a:t>. Praha : Portál, 2011.)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První stadium: zrod ostrakismu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endParaRPr lang="cs-CZ" sz="2400" dirty="0" smtClean="0"/>
          </a:p>
          <a:p>
            <a:r>
              <a:rPr lang="cs-CZ" sz="2400" dirty="0" smtClean="0"/>
              <a:t>Jedná se o první fázi, kdy dochází k identifikaci a vyčlenění okrajových členů skupiny. </a:t>
            </a:r>
          </a:p>
          <a:p>
            <a:r>
              <a:rPr lang="cs-CZ" sz="2400" dirty="0" smtClean="0"/>
              <a:t>Jde o mírné, převážně psychické formy násilí, kdy se okrajový člen skupiny necítí dobře. Je neoblíben a není uznáván. Ostatní ho více či méně odmítají, nebaví se s ním, pomlouvají ho, spřádají proti němu intriky, dělají na jeho účet „drobné“ legrácky apod.   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Pro třídní kolektiv bývá typické, že se většinou rozdělí na tři části. Na jedné straně je agresor a jedinci, kteří s ním sympatizují. Na druhé straně je oběť nebo oběti. Uprostřed je tzv. neutrální jádro, které se nepřiklání ani na jednu stranu. Občas promluví s obětí, ale kontakty s ní příliš nevyhledávají.  Tito žáci (jedná se většinou o děti s průměrným prospěchem i chováním) jsou nejvíce schopni a ochotni podat pedagogovi objektivní informace o situaci ve třídě. </a:t>
            </a:r>
          </a:p>
          <a:p>
            <a:pPr>
              <a:buNone/>
            </a:pPr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792088"/>
          </a:xfrm>
        </p:spPr>
        <p:txBody>
          <a:bodyPr>
            <a:noAutofit/>
          </a:bodyPr>
          <a:lstStyle/>
          <a:p>
            <a:r>
              <a:rPr lang="cs-CZ" sz="2400" dirty="0" smtClean="0"/>
              <a:t>Způsoby ubližování typické pro první stadium  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cs-CZ" dirty="0" smtClean="0"/>
              <a:t>agresoři vtipkují na adresu oběti, zesměšňují ji, vysmívají se jí;</a:t>
            </a:r>
          </a:p>
          <a:p>
            <a:pPr lvl="0"/>
            <a:r>
              <a:rPr lang="cs-CZ" dirty="0" smtClean="0"/>
              <a:t>spolužáci oběť ignorují, neodpovídají jí na pozdrav, dělají, že ji neslyší;</a:t>
            </a:r>
          </a:p>
          <a:p>
            <a:pPr lvl="0"/>
            <a:r>
              <a:rPr lang="cs-CZ" dirty="0" smtClean="0"/>
              <a:t>oběť je pomlouvána, osočována, je obviňována z něčeho, čeho se nedopustila;</a:t>
            </a:r>
          </a:p>
          <a:p>
            <a:pPr lvl="0"/>
            <a:r>
              <a:rPr lang="cs-CZ" dirty="0" smtClean="0"/>
              <a:t>v jídelně si od ní všichni odsedají a tváří se štítivě;</a:t>
            </a:r>
          </a:p>
          <a:p>
            <a:pPr lvl="0"/>
            <a:r>
              <a:rPr lang="cs-CZ" dirty="0" smtClean="0"/>
              <a:t> agresoři se vysmívají chybám a neúspěchu oběti, při zkoušení jí schválně napovídají špatné odpovědi, a při jejich zopakování obětí se celá třída výborně baví;</a:t>
            </a:r>
          </a:p>
          <a:p>
            <a:pPr lvl="0"/>
            <a:r>
              <a:rPr lang="cs-CZ" dirty="0" smtClean="0"/>
              <a:t>agresoři posílají oběti hanlivé a urážlivé </a:t>
            </a:r>
            <a:r>
              <a:rPr lang="cs-CZ" dirty="0" err="1" smtClean="0"/>
              <a:t>sms</a:t>
            </a:r>
            <a:r>
              <a:rPr lang="cs-CZ" dirty="0" smtClean="0"/>
              <a:t> zprávy či emaily, vymýšlejí si nepravdivé a zesměšňující příběhy, které o oběti roznášejí po celé třídě či škole;</a:t>
            </a:r>
          </a:p>
          <a:p>
            <a:pPr lvl="0"/>
            <a:r>
              <a:rPr lang="cs-CZ" dirty="0" smtClean="0"/>
              <a:t>spolužáci urážejí rodiče oběti.</a:t>
            </a:r>
          </a:p>
          <a:p>
            <a:pPr lvl="0">
              <a:buNone/>
            </a:pPr>
            <a:r>
              <a:rPr lang="cs-CZ" sz="1400" dirty="0" smtClean="0"/>
              <a:t>(Martínek, 2010).</a:t>
            </a:r>
            <a:endParaRPr lang="cs-CZ" sz="1600" dirty="0" smtClean="0"/>
          </a:p>
          <a:p>
            <a:pPr>
              <a:buNone/>
            </a:pPr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0"/>
            <a:ext cx="8534400" cy="1302968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2700" b="1" dirty="0" smtClean="0"/>
              <a:t>Druhé stadium: Fyzická agrese a přitvrzování manipulace </a:t>
            </a:r>
            <a:r>
              <a:rPr lang="cs-CZ" sz="2700" dirty="0" smtClean="0"/>
              <a:t/>
            </a:r>
            <a:br>
              <a:rPr lang="cs-CZ" sz="2700" dirty="0" smtClean="0"/>
            </a:br>
            <a:endParaRPr lang="cs-CZ" sz="2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V zátěžových situacích, kdy ve skupině stoupá napětí, začnou ostrakizovaní žáci sloužit jako hromosvod. </a:t>
            </a:r>
          </a:p>
          <a:p>
            <a:r>
              <a:rPr lang="cs-CZ" dirty="0" smtClean="0"/>
              <a:t>Spolužáci si na nich odreagovávají nepříjemné pocity například z očekávané těžké písemné práce, z konfliktu s učitelem nebo prostě jen z toho, že chození do školy je obtěžuje. Manipulace se přitvrzuje a objevuje se zprvu ponejvíce subtilní fyzická agrese. </a:t>
            </a:r>
          </a:p>
          <a:p>
            <a:r>
              <a:rPr lang="cs-CZ" dirty="0" smtClean="0"/>
              <a:t>Neutrální jádro žáků se v tomto stadiu již většinou rozpadá, část jedinců se přidává k agresorům, nezřídka se objevuje i část dětí, které začnou sympatizovat s oběťmi. Další vývoj skupiny je závislý na míře  pozitivních vztahů (kamarádství, soudržnost, uznávání pozitivních hodnot a norem) a postoji k násilí. Pokud ve třídě převáží odmítavý postoj k násilí a pozitivně orientované vztahy je šance, že pokusy o šikanování neuspějí.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  </a:t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dirty="0" smtClean="0"/>
              <a:t> Typické způsoby ubližování ve druhém stadiu </a:t>
            </a:r>
            <a:br>
              <a:rPr lang="cs-CZ" dirty="0" smtClean="0"/>
            </a:b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cs-CZ" dirty="0" smtClean="0"/>
              <a:t>agresoři  ničí oběti věci, školní pomůcky a oblečení;</a:t>
            </a:r>
          </a:p>
          <a:p>
            <a:pPr lvl="0"/>
            <a:r>
              <a:rPr lang="cs-CZ" dirty="0" smtClean="0"/>
              <a:t>oběti je vyhrožováno zmlácením;</a:t>
            </a:r>
          </a:p>
          <a:p>
            <a:pPr lvl="0"/>
            <a:r>
              <a:rPr lang="cs-CZ" dirty="0" smtClean="0"/>
              <a:t>agresoři berou oběti peníze, zabavují jí kapesné;</a:t>
            </a:r>
          </a:p>
          <a:p>
            <a:pPr lvl="0"/>
            <a:r>
              <a:rPr lang="cs-CZ" dirty="0" smtClean="0"/>
              <a:t>oběť je nucena k úsluhám agresorům – nosit tašku, psát za ně domácí úkoly a jiné školní práce;</a:t>
            </a:r>
          </a:p>
          <a:p>
            <a:pPr lvl="0"/>
            <a:r>
              <a:rPr lang="cs-CZ" dirty="0" smtClean="0"/>
              <a:t>agresoři ničí výsledky práce oběti – malují jí do sešitů, vytrhávají stránky s domácím úkolem, počmárají výkres apod.;</a:t>
            </a:r>
          </a:p>
          <a:p>
            <a:pPr lvl="0"/>
            <a:r>
              <a:rPr lang="cs-CZ" dirty="0" smtClean="0"/>
              <a:t>agresoři malují propiskou oběti při vyučování na záda, na krk, cuchají vlasy a neumožní jí si to o přestávce umýt.</a:t>
            </a:r>
          </a:p>
          <a:p>
            <a:pPr lvl="0">
              <a:buNone/>
            </a:pPr>
            <a:r>
              <a:rPr lang="cs-CZ" sz="1400" dirty="0" smtClean="0"/>
              <a:t>(Martínek, 2010)</a:t>
            </a:r>
            <a:endParaRPr lang="cs-CZ" sz="1500" dirty="0" smtClean="0"/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2200" b="1" dirty="0" smtClean="0"/>
              <a:t>Třetí stadium (klíčový moment): Vytvoření jádra agresorů</a:t>
            </a:r>
            <a:r>
              <a:rPr lang="cs-CZ" sz="2200" dirty="0" smtClean="0"/>
              <a:t/>
            </a:r>
            <a:br>
              <a:rPr lang="cs-CZ" sz="2200" dirty="0" smtClean="0"/>
            </a:br>
            <a:endParaRPr lang="cs-CZ" sz="2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Vytváří se skupina agresorů, úderné jádro. Tito šiřitelé „viru“ začnou spolupracovat a systematicky, nikoliv již pouze náhodně, šikanovat nejvhodnější oběti. V počátku se stávají jejich oběťmi ti, kteří jsou už osvědčeným objektem ostrakizování. Jde o žáky, kteří jsou v hierarchii nejníže, tedy ti „slabí“. </a:t>
            </a:r>
          </a:p>
          <a:p>
            <a:r>
              <a:rPr lang="cs-CZ" dirty="0" smtClean="0"/>
              <a:t>Jedná se o zlomový moment, neboť pokud se do této doby nepodaří  utvořit silnou pozitivně orientovanou podskupinu, která by vlivem, popularitou a neformální autoritou svých členů alespoň vyvažovala zlo páchané podskupinu agresorů, pak se počáteční stadium přemění na pokročilé stadium šikany.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924712"/>
          </a:xfrm>
        </p:spPr>
        <p:txBody>
          <a:bodyPr>
            <a:normAutofit fontScale="90000"/>
          </a:bodyPr>
          <a:lstStyle/>
          <a:p>
            <a:r>
              <a:rPr lang="cs-CZ" sz="2400" dirty="0" smtClean="0"/>
              <a:t>Typické způsoby ubližování ve třetím stadiu</a:t>
            </a:r>
            <a:br>
              <a:rPr lang="cs-CZ" sz="2400" dirty="0" smtClean="0"/>
            </a:b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endParaRPr lang="cs-CZ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cs-CZ" dirty="0" smtClean="0"/>
              <a:t>oběť je fyzicky napadána – bití, kopání, fackování, údery pěstí do obličeje, píchání špendlíkem;</a:t>
            </a:r>
          </a:p>
          <a:p>
            <a:pPr lvl="0"/>
            <a:r>
              <a:rPr lang="cs-CZ" dirty="0" smtClean="0"/>
              <a:t>oběť je zastrašována fyzickým zmlácením, popř. zabitím;</a:t>
            </a:r>
          </a:p>
          <a:p>
            <a:pPr lvl="0"/>
            <a:r>
              <a:rPr lang="cs-CZ" dirty="0" smtClean="0"/>
              <a:t>oběť je nucena nosit na těle cedule s ponižujícími nadávkami;</a:t>
            </a:r>
          </a:p>
          <a:p>
            <a:pPr lvl="0"/>
            <a:r>
              <a:rPr lang="cs-CZ" dirty="0" smtClean="0"/>
              <a:t>po cestě ze školy je oběť válena v bahně a poté vystavena kutému posměchu ostatních;</a:t>
            </a:r>
          </a:p>
          <a:p>
            <a:pPr lvl="0"/>
            <a:r>
              <a:rPr lang="cs-CZ" dirty="0" smtClean="0"/>
              <a:t>oběť je nucena půjčovat agresorům peníze, bez nároku na vrácení, je nucena platit jim za nezmlácení;</a:t>
            </a:r>
          </a:p>
          <a:p>
            <a:pPr lvl="0"/>
            <a:r>
              <a:rPr lang="cs-CZ" dirty="0" smtClean="0"/>
              <a:t>oběť nesmí chodit s ostatními, ale v patřičném odstupu; je jí zakázáno někoho oslovit, musí vyčkat na vyzvání.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cs-CZ" sz="2400" b="1" dirty="0" smtClean="0"/>
              <a:t>Čtvrté stadium: Většina přijímá normy agresorů</a:t>
            </a:r>
            <a:r>
              <a:rPr lang="cs-CZ" sz="2400" dirty="0" smtClean="0"/>
              <a:t/>
            </a:r>
            <a:br>
              <a:rPr lang="cs-CZ" sz="2400" dirty="0" smtClean="0"/>
            </a:b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536" y="1412777"/>
            <a:ext cx="8229600" cy="4968552"/>
          </a:xfrm>
        </p:spPr>
        <p:txBody>
          <a:bodyPr>
            <a:normAutofit/>
          </a:bodyPr>
          <a:lstStyle/>
          <a:p>
            <a:r>
              <a:rPr lang="cs-CZ" sz="2400" dirty="0" smtClean="0"/>
              <a:t>Normy agresorů jsou přijaty většinou a stanou se nepsaným zákonem. V této době získává neformální tlak ke konformitě novou dynamiku a málokdo se mu dokáže postavit. </a:t>
            </a:r>
          </a:p>
          <a:p>
            <a:r>
              <a:rPr lang="cs-CZ" sz="2400" dirty="0" smtClean="0"/>
              <a:t>U členů „virem“ přemožené skupiny dochází k vytvoření jakési alternativní identity, která je zcela poplatná vůdcům. I mírní a ukáznění žáci se začnou chovat krutě – aktivně se účastní týrání spolužáka a prožívají při tom uspokojení. </a:t>
            </a:r>
          </a:p>
          <a:p>
            <a:pPr>
              <a:buNone/>
            </a:pP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172</TotalTime>
  <Words>614</Words>
  <Application>Microsoft Office PowerPoint</Application>
  <PresentationFormat>Předvádění na obrazovce (4:3)</PresentationFormat>
  <Paragraphs>103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Administrativní</vt:lpstr>
      <vt:lpstr>        </vt:lpstr>
      <vt:lpstr>Vývojová stadia šikany</vt:lpstr>
      <vt:lpstr>První stadium: zrod ostrakismu </vt:lpstr>
      <vt:lpstr>Způsoby ubližování typické pro první stadium  </vt:lpstr>
      <vt:lpstr>            Druhé stadium: Fyzická agrese a přitvrzování manipulace  </vt:lpstr>
      <vt:lpstr>             Typické způsoby ubližování ve druhém stadiu  </vt:lpstr>
      <vt:lpstr>        Třetí stadium (klíčový moment): Vytvoření jádra agresorů </vt:lpstr>
      <vt:lpstr>Typické způsoby ubližování ve třetím stadiu     </vt:lpstr>
      <vt:lpstr>Čtvrté stadium: Většina přijímá normy agresorů </vt:lpstr>
      <vt:lpstr>   Typické způsoby ubližování ve čtvrtém stadiu  </vt:lpstr>
      <vt:lpstr>Páté stadium: Totalita neboli dokonalá šikana  </vt:lpstr>
      <vt:lpstr>Typologie agresora</vt:lpstr>
      <vt:lpstr>Typologie agresora</vt:lpstr>
      <vt:lpstr>      Typologie agresora</vt:lpstr>
      <vt:lpstr>Typologie oběti</vt:lpstr>
      <vt:lpstr>rodinné faktory 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Dana Kasperová</dc:creator>
  <cp:lastModifiedBy>Oto Dymokurský</cp:lastModifiedBy>
  <cp:revision>23</cp:revision>
  <dcterms:created xsi:type="dcterms:W3CDTF">2012-03-29T11:08:25Z</dcterms:created>
  <dcterms:modified xsi:type="dcterms:W3CDTF">2018-07-01T08:04:29Z</dcterms:modified>
</cp:coreProperties>
</file>