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88" d="100"/>
          <a:sy n="88" d="100"/>
        </p:scale>
        <p:origin x="3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2AD1C-90AC-4CE1-9110-A0D32A0A6251}" type="datetimeFigureOut">
              <a:rPr lang="cs-CZ" smtClean="0"/>
              <a:t>29.8.2023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4E09C-0AF0-4C9F-959E-6739305F3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509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A9EC83-E084-48D0-9568-8C6C2AD14F59}" type="slidenum">
              <a:rPr lang="cs-CZ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469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A0D6-9C16-4867-80D7-E595EDB65B0A}" type="datetimeFigureOut">
              <a:rPr lang="cs-CZ" smtClean="0"/>
              <a:t>29.8.2023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229B-BA1E-440C-BAA9-D012298ECC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120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A0D6-9C16-4867-80D7-E595EDB65B0A}" type="datetimeFigureOut">
              <a:rPr lang="cs-CZ" smtClean="0"/>
              <a:t>29.8.2023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229B-BA1E-440C-BAA9-D012298ECC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7430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A0D6-9C16-4867-80D7-E595EDB65B0A}" type="datetimeFigureOut">
              <a:rPr lang="cs-CZ" smtClean="0"/>
              <a:t>29.8.2023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229B-BA1E-440C-BAA9-D012298ECC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143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UL - 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814918" y="3886200"/>
            <a:ext cx="10562167" cy="622920"/>
          </a:xfrm>
        </p:spPr>
        <p:txBody>
          <a:bodyPr/>
          <a:lstStyle>
            <a:lvl1pPr marL="0" indent="0" algn="ctr">
              <a:buNone/>
              <a:defRPr i="1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vložíte Jméno Příjmení </a:t>
            </a:r>
            <a:r>
              <a:rPr lang="en-US" dirty="0" smtClean="0"/>
              <a:t>|</a:t>
            </a:r>
            <a:r>
              <a:rPr lang="cs-CZ" dirty="0" smtClean="0"/>
              <a:t> Datum</a:t>
            </a:r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814918" y="2276872"/>
            <a:ext cx="10562167" cy="11430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cs-CZ" dirty="0" smtClean="0"/>
              <a:t>Klepnutím vložíte název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3521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UL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719403" y="908720"/>
            <a:ext cx="10753195" cy="72008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cs-CZ" dirty="0" smtClean="0"/>
              <a:t>Klepnutím vložíte nadpis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0" hasCustomPrompt="1"/>
          </p:nvPr>
        </p:nvSpPr>
        <p:spPr>
          <a:xfrm>
            <a:off x="719667" y="1844825"/>
            <a:ext cx="10752667" cy="4392613"/>
          </a:xfrm>
        </p:spPr>
        <p:txBody>
          <a:bodyPr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cs-CZ" dirty="0" smtClean="0"/>
              <a:t>Klepnutím vložíte text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2067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A0D6-9C16-4867-80D7-E595EDB65B0A}" type="datetimeFigureOut">
              <a:rPr lang="cs-CZ" smtClean="0"/>
              <a:t>29.8.2023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229B-BA1E-440C-BAA9-D012298ECC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1422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A0D6-9C16-4867-80D7-E595EDB65B0A}" type="datetimeFigureOut">
              <a:rPr lang="cs-CZ" smtClean="0"/>
              <a:t>29.8.2023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229B-BA1E-440C-BAA9-D012298ECC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7781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A0D6-9C16-4867-80D7-E595EDB65B0A}" type="datetimeFigureOut">
              <a:rPr lang="cs-CZ" smtClean="0"/>
              <a:t>29.8.2023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229B-BA1E-440C-BAA9-D012298ECC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449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A0D6-9C16-4867-80D7-E595EDB65B0A}" type="datetimeFigureOut">
              <a:rPr lang="cs-CZ" smtClean="0"/>
              <a:t>29.8.2023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229B-BA1E-440C-BAA9-D012298ECC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80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A0D6-9C16-4867-80D7-E595EDB65B0A}" type="datetimeFigureOut">
              <a:rPr lang="cs-CZ" smtClean="0"/>
              <a:t>29.8.2023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229B-BA1E-440C-BAA9-D012298ECC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356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A0D6-9C16-4867-80D7-E595EDB65B0A}" type="datetimeFigureOut">
              <a:rPr lang="cs-CZ" smtClean="0"/>
              <a:t>29.8.2023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229B-BA1E-440C-BAA9-D012298ECC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673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A0D6-9C16-4867-80D7-E595EDB65B0A}" type="datetimeFigureOut">
              <a:rPr lang="cs-CZ" smtClean="0"/>
              <a:t>29.8.2023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229B-BA1E-440C-BAA9-D012298ECC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456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A0D6-9C16-4867-80D7-E595EDB65B0A}" type="datetimeFigureOut">
              <a:rPr lang="cs-CZ" smtClean="0"/>
              <a:t>29.8.2023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229B-BA1E-440C-BAA9-D012298ECC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7134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6A0D6-9C16-4867-80D7-E595EDB65B0A}" type="datetimeFigureOut">
              <a:rPr lang="cs-CZ" smtClean="0"/>
              <a:t>29.8.2023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D229B-BA1E-440C-BAA9-D012298ECC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180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4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64780" y="3234750"/>
            <a:ext cx="6980664" cy="746883"/>
          </a:xfrm>
        </p:spPr>
        <p:txBody>
          <a:bodyPr>
            <a:normAutofit/>
          </a:bodyPr>
          <a:lstStyle/>
          <a:p>
            <a:r>
              <a:rPr lang="cs-CZ" b="1">
                <a:solidFill>
                  <a:srgbClr val="7030A0"/>
                </a:solidFill>
              </a:rPr>
              <a:t>P</a:t>
            </a:r>
            <a:r>
              <a:rPr lang="cs-CZ" b="1" smtClean="0">
                <a:solidFill>
                  <a:srgbClr val="7030A0"/>
                </a:solidFill>
              </a:rPr>
              <a:t>lánování a řízení projektů – </a:t>
            </a:r>
            <a:r>
              <a:rPr lang="cs-CZ" b="1" smtClean="0">
                <a:solidFill>
                  <a:srgbClr val="7030A0"/>
                </a:solidFill>
              </a:rPr>
              <a:t>týmové role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2939344" y="4480599"/>
            <a:ext cx="6400800" cy="49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>
                <a:solidFill>
                  <a:schemeClr val="tx1"/>
                </a:solidFill>
              </a:rPr>
              <a:t>d</a:t>
            </a:r>
            <a:r>
              <a:rPr lang="cs-CZ" sz="2000" smtClean="0">
                <a:solidFill>
                  <a:schemeClr val="tx1"/>
                </a:solidFill>
              </a:rPr>
              <a:t>oc. Ing. Petr Lepšík, Ph.D.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65" y="2221878"/>
            <a:ext cx="838200" cy="295275"/>
          </a:xfrm>
          <a:prstGeom prst="rect">
            <a:avLst/>
          </a:prstGeom>
        </p:spPr>
      </p:pic>
      <p:pic>
        <p:nvPicPr>
          <p:cNvPr id="12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940" y="329297"/>
            <a:ext cx="6602095" cy="859790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1990288" y="1309667"/>
            <a:ext cx="73950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Nové možnosti rozvoje vzdělávání na Technické univerzitě v Liberci</a:t>
            </a:r>
          </a:p>
          <a:p>
            <a:pPr algn="ctr"/>
            <a:endParaRPr lang="cs-CZ" sz="800" dirty="0"/>
          </a:p>
          <a:p>
            <a:pPr algn="ctr"/>
            <a:r>
              <a:rPr lang="cs-CZ" sz="1400" b="1" u="sng" dirty="0"/>
              <a:t>Specifický cíl A3:Tvorba nových profesně zaměřených studijních programů</a:t>
            </a:r>
          </a:p>
          <a:p>
            <a:pPr algn="ctr"/>
            <a:endParaRPr lang="cs-CZ" sz="1400" b="1" u="sng" dirty="0"/>
          </a:p>
          <a:p>
            <a:pPr algn="ctr"/>
            <a:r>
              <a:rPr lang="cs-CZ" b="1" dirty="0"/>
              <a:t>NPO_TUL_MSMT-16598/2022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3233420" y="3771741"/>
          <a:ext cx="5725160" cy="182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8175">
                  <a:extLst>
                    <a:ext uri="{9D8B030D-6E8A-4147-A177-3AD203B41FA5}">
                      <a16:colId xmlns="" xmlns:a16="http://schemas.microsoft.com/office/drawing/2014/main" val="222842396"/>
                    </a:ext>
                  </a:extLst>
                </a:gridCol>
                <a:gridCol w="1908175">
                  <a:extLst>
                    <a:ext uri="{9D8B030D-6E8A-4147-A177-3AD203B41FA5}">
                      <a16:colId xmlns="" xmlns:a16="http://schemas.microsoft.com/office/drawing/2014/main" val="4242503758"/>
                    </a:ext>
                  </a:extLst>
                </a:gridCol>
                <a:gridCol w="1908810">
                  <a:extLst>
                    <a:ext uri="{9D8B030D-6E8A-4147-A177-3AD203B41FA5}">
                      <a16:colId xmlns="" xmlns:a16="http://schemas.microsoft.com/office/drawing/2014/main" val="38831001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043787227"/>
                  </a:ext>
                </a:extLst>
              </a:tr>
            </a:tbl>
          </a:graphicData>
        </a:graphic>
      </p:graphicFrame>
      <p:pic>
        <p:nvPicPr>
          <p:cNvPr id="1027" name="Obrázek 3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594" y="5880252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ázek 3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0680" y="5880253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ázek 33" descr="Foto / Photo: Logo MŠM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3539" y="5880253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7416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5269" y="1298121"/>
            <a:ext cx="85344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259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3343" y="1172255"/>
            <a:ext cx="762000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057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37" y="1790700"/>
            <a:ext cx="8620125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471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3562" y="2105025"/>
            <a:ext cx="8524875" cy="264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486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091" y="1894115"/>
            <a:ext cx="10183694" cy="2574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046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135559" y="3789040"/>
            <a:ext cx="7921625" cy="1270992"/>
          </a:xfrm>
        </p:spPr>
        <p:txBody>
          <a:bodyPr>
            <a:normAutofit/>
          </a:bodyPr>
          <a:lstStyle/>
          <a:p>
            <a:r>
              <a:rPr lang="cs-CZ" sz="2000" b="1" smtClean="0">
                <a:latin typeface="Arial" panose="020B0604020202020204" pitchFamily="34" charset="0"/>
                <a:cs typeface="Arial" panose="020B0604020202020204" pitchFamily="34" charset="0"/>
              </a:rPr>
              <a:t>týmové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role dle </a:t>
            </a:r>
            <a:r>
              <a:rPr 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Belbina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991544" y="2117805"/>
            <a:ext cx="8209657" cy="1143000"/>
          </a:xfrm>
        </p:spPr>
        <p:txBody>
          <a:bodyPr>
            <a:normAutofit/>
          </a:bodyPr>
          <a:lstStyle/>
          <a:p>
            <a:pPr algn="ctr"/>
            <a:r>
              <a:rPr lang="cs-CZ" sz="36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Řízení projektů</a:t>
            </a:r>
            <a:endParaRPr lang="cs-CZ" sz="3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odnadpis 4"/>
          <p:cNvSpPr txBox="1">
            <a:spLocks/>
          </p:cNvSpPr>
          <p:nvPr/>
        </p:nvSpPr>
        <p:spPr>
          <a:xfrm>
            <a:off x="1524001" y="1052736"/>
            <a:ext cx="7921625" cy="1270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i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7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943226" y="608222"/>
            <a:ext cx="88332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5.3	Týmová práce</a:t>
            </a:r>
            <a:endParaRPr lang="cs-CZ" sz="24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937128" y="1126563"/>
            <a:ext cx="8263328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5.3.2	Týmové </a:t>
            </a:r>
            <a:r>
              <a:rPr lang="cs-CZ" sz="2000" b="1" dirty="0"/>
              <a:t>role</a:t>
            </a:r>
            <a:br>
              <a:rPr lang="cs-CZ" sz="2000" b="1" dirty="0"/>
            </a:br>
            <a:endParaRPr lang="cs-CZ" sz="1000" dirty="0"/>
          </a:p>
          <a:p>
            <a:r>
              <a:rPr lang="cs-CZ" sz="1600" dirty="0"/>
              <a:t>Lidé patří mezi klíčové hodnoty organizace. Z hlediska dobrých pracovních výsledků by měli být co nejlépe rozmístěni. Jen prosté shromáždění určitého počtu lidí s očekáváním, že budou pracovat jako tým, nestačí. Členové týmu musí rozumět vlastním týmovým rolím stejně jako rolím ostatních kolegů. Lépe pak poznají, kdy mají přispívat a kdy ponechat iniciativu druhým s vhodnější rolí pro daný úkol. Potom také dokáží rozpoznat případné nedostatky ve výkonu týmu při absenci určité role</a:t>
            </a:r>
            <a:r>
              <a:rPr lang="cs-CZ" sz="1600" dirty="0"/>
              <a:t>.</a:t>
            </a:r>
          </a:p>
          <a:p>
            <a:endParaRPr lang="cs-CZ" sz="1600" dirty="0"/>
          </a:p>
          <a:p>
            <a:r>
              <a:rPr lang="cs-CZ" sz="1600" dirty="0"/>
              <a:t>Dr. </a:t>
            </a:r>
            <a:r>
              <a:rPr lang="cs-CZ" sz="1600" dirty="0" err="1"/>
              <a:t>Meredith</a:t>
            </a:r>
            <a:r>
              <a:rPr lang="cs-CZ" sz="1600" dirty="0"/>
              <a:t> </a:t>
            </a:r>
            <a:r>
              <a:rPr lang="cs-CZ" sz="1600" dirty="0" err="1"/>
              <a:t>Belbin</a:t>
            </a:r>
            <a:r>
              <a:rPr lang="cs-CZ" sz="1600" dirty="0"/>
              <a:t> definoval následující role</a:t>
            </a:r>
            <a:r>
              <a:rPr lang="cs-CZ" sz="1600" dirty="0"/>
              <a:t>:</a:t>
            </a:r>
          </a:p>
          <a:p>
            <a:endParaRPr lang="cs-CZ" sz="1600" dirty="0"/>
          </a:p>
          <a:p>
            <a:endParaRPr lang="cs-CZ" sz="1600" dirty="0"/>
          </a:p>
        </p:txBody>
      </p:sp>
      <p:sp>
        <p:nvSpPr>
          <p:cNvPr id="3" name="Obdélník 2"/>
          <p:cNvSpPr/>
          <p:nvPr/>
        </p:nvSpPr>
        <p:spPr>
          <a:xfrm>
            <a:off x="3287688" y="3645024"/>
            <a:ext cx="69127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600" b="1" dirty="0"/>
              <a:t>Inovátor</a:t>
            </a:r>
          </a:p>
          <a:p>
            <a:pPr algn="just"/>
            <a:r>
              <a:rPr lang="cs-CZ" sz="1600" i="1" dirty="0"/>
              <a:t>Přínosy</a:t>
            </a:r>
            <a:r>
              <a:rPr lang="cs-CZ" sz="1600" dirty="0"/>
              <a:t>: Je tvůrčí, nápaditý a neortodoxní. Dokáže řešit náročné problémy.</a:t>
            </a:r>
          </a:p>
          <a:p>
            <a:pPr algn="just"/>
            <a:r>
              <a:rPr lang="cs-CZ" sz="1600" i="1" dirty="0"/>
              <a:t>Přípustné slabiny</a:t>
            </a:r>
            <a:r>
              <a:rPr lang="cs-CZ" sz="1600" dirty="0"/>
              <a:t>: Ignoruje podružnosti. Je velmi zaujatý vlastními myšlenkami na úkor efektivní komunikace.</a:t>
            </a:r>
          </a:p>
        </p:txBody>
      </p:sp>
      <p:sp>
        <p:nvSpPr>
          <p:cNvPr id="5" name="Obdélník 4"/>
          <p:cNvSpPr/>
          <p:nvPr/>
        </p:nvSpPr>
        <p:spPr>
          <a:xfrm>
            <a:off x="3304848" y="4722243"/>
            <a:ext cx="69127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600" b="1" dirty="0"/>
              <a:t>Vyhledávač zdrojů</a:t>
            </a:r>
          </a:p>
          <a:p>
            <a:pPr algn="just"/>
            <a:r>
              <a:rPr lang="cs-CZ" sz="1600" i="1" dirty="0"/>
              <a:t>Přínosy</a:t>
            </a:r>
            <a:r>
              <a:rPr lang="cs-CZ" sz="1600" dirty="0"/>
              <a:t>: Je nadšený a komunikativní extrovert. Objevuje příležitosti. Rozvíjí kontakty.</a:t>
            </a:r>
          </a:p>
          <a:p>
            <a:pPr algn="just"/>
            <a:r>
              <a:rPr lang="cs-CZ" sz="1600" i="1" dirty="0"/>
              <a:t>Přípustné slabiny</a:t>
            </a:r>
            <a:r>
              <a:rPr lang="cs-CZ" sz="1600" dirty="0"/>
              <a:t>: Je nadmíru optimistický. Může ztratit zájem po opadnutí počátečního nadšení.</a:t>
            </a:r>
          </a:p>
        </p:txBody>
      </p:sp>
      <p:pic>
        <p:nvPicPr>
          <p:cNvPr id="7" name="Obrázek 6" descr="http://www.belbin.cz/img/role/PL%20small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368" y="3759586"/>
            <a:ext cx="720080" cy="84809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http://www.belbin.cz/img/role/RI%20small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368" y="5013177"/>
            <a:ext cx="603272" cy="6937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842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943226" y="608222"/>
            <a:ext cx="88332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5.3	Týmová práce</a:t>
            </a:r>
            <a:endParaRPr lang="cs-CZ" sz="24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937128" y="1126563"/>
            <a:ext cx="826332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5.3.2	Týmové </a:t>
            </a:r>
            <a:r>
              <a:rPr lang="cs-CZ" sz="2000" b="1" dirty="0"/>
              <a:t>role</a:t>
            </a:r>
            <a:br>
              <a:rPr lang="cs-CZ" sz="2000" b="1" dirty="0"/>
            </a:br>
            <a:endParaRPr lang="cs-CZ" sz="1000" dirty="0"/>
          </a:p>
          <a:p>
            <a:r>
              <a:rPr lang="cs-CZ" sz="1600" dirty="0"/>
              <a:t>Dr</a:t>
            </a:r>
            <a:r>
              <a:rPr lang="cs-CZ" sz="1600" dirty="0"/>
              <a:t>. </a:t>
            </a:r>
            <a:r>
              <a:rPr lang="cs-CZ" sz="1600" dirty="0" err="1"/>
              <a:t>Meredith</a:t>
            </a:r>
            <a:r>
              <a:rPr lang="cs-CZ" sz="1600" dirty="0"/>
              <a:t> </a:t>
            </a:r>
            <a:r>
              <a:rPr lang="cs-CZ" sz="1600" dirty="0" err="1"/>
              <a:t>Belbin</a:t>
            </a:r>
            <a:r>
              <a:rPr lang="cs-CZ" sz="1600" dirty="0"/>
              <a:t> definoval následující role</a:t>
            </a:r>
            <a:r>
              <a:rPr lang="cs-CZ" sz="1600" dirty="0"/>
              <a:t>:</a:t>
            </a:r>
          </a:p>
          <a:p>
            <a:endParaRPr lang="cs-CZ" sz="1600" dirty="0"/>
          </a:p>
          <a:p>
            <a:endParaRPr lang="cs-CZ" sz="1600" dirty="0"/>
          </a:p>
        </p:txBody>
      </p:sp>
      <p:sp>
        <p:nvSpPr>
          <p:cNvPr id="11" name="Obdélník 10"/>
          <p:cNvSpPr/>
          <p:nvPr/>
        </p:nvSpPr>
        <p:spPr>
          <a:xfrm>
            <a:off x="1775520" y="6309320"/>
            <a:ext cx="8352928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bdélník 2"/>
          <p:cNvSpPr/>
          <p:nvPr/>
        </p:nvSpPr>
        <p:spPr>
          <a:xfrm>
            <a:off x="3197128" y="2012188"/>
            <a:ext cx="7026208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600" b="1" dirty="0"/>
              <a:t>Koordinátor</a:t>
            </a:r>
          </a:p>
          <a:p>
            <a:pPr algn="just"/>
            <a:r>
              <a:rPr lang="cs-CZ" sz="1600" i="1" dirty="0"/>
              <a:t>Přínosy</a:t>
            </a:r>
            <a:r>
              <a:rPr lang="cs-CZ" sz="1600" dirty="0"/>
              <a:t>: Je vyzrálý a sebejistý. Vyjasňuje cíle. Dává lidi dohromady, aby podpořil týmovou diskuzi.</a:t>
            </a:r>
          </a:p>
          <a:p>
            <a:pPr algn="just"/>
            <a:r>
              <a:rPr lang="cs-CZ" sz="1600" i="1" dirty="0"/>
              <a:t>Přípustné slabiny</a:t>
            </a:r>
            <a:r>
              <a:rPr lang="cs-CZ" sz="1600" dirty="0"/>
              <a:t>: Může se zdát, že manipuluje. Usnadňuje si osobní práci</a:t>
            </a:r>
            <a:r>
              <a:rPr lang="cs-CZ" sz="1600" dirty="0"/>
              <a:t>.</a:t>
            </a:r>
          </a:p>
          <a:p>
            <a:pPr algn="just"/>
            <a:endParaRPr lang="cs-CZ" sz="700" dirty="0"/>
          </a:p>
          <a:p>
            <a:pPr algn="just"/>
            <a:r>
              <a:rPr lang="cs-CZ" sz="1600" b="1" dirty="0"/>
              <a:t>Usměrňovač</a:t>
            </a:r>
          </a:p>
          <a:p>
            <a:pPr algn="just"/>
            <a:r>
              <a:rPr lang="cs-CZ" sz="1600" i="1" dirty="0"/>
              <a:t>Přínosy</a:t>
            </a:r>
            <a:r>
              <a:rPr lang="cs-CZ" sz="1600" dirty="0"/>
              <a:t>: Vyzývá k výkonu, je dynamický, prospívá mu tlak. Má průbojnost a odvahu překonávat překážky.</a:t>
            </a:r>
          </a:p>
          <a:p>
            <a:pPr algn="just"/>
            <a:r>
              <a:rPr lang="cs-CZ" sz="1600" i="1" dirty="0"/>
              <a:t>Přípustné slabiny</a:t>
            </a:r>
            <a:r>
              <a:rPr lang="cs-CZ" sz="1600" dirty="0"/>
              <a:t>: Má sklony provokovat. Může urážet ostatní</a:t>
            </a:r>
            <a:r>
              <a:rPr lang="cs-CZ" sz="1600" dirty="0"/>
              <a:t>.</a:t>
            </a:r>
          </a:p>
          <a:p>
            <a:pPr algn="just"/>
            <a:endParaRPr lang="cs-CZ" sz="700" dirty="0"/>
          </a:p>
          <a:p>
            <a:pPr algn="just"/>
            <a:r>
              <a:rPr lang="cs-CZ" sz="1600" b="1" dirty="0"/>
              <a:t>Monitor vyhodnocovač</a:t>
            </a:r>
          </a:p>
          <a:p>
            <a:pPr algn="just"/>
            <a:r>
              <a:rPr lang="cs-CZ" sz="1600" i="1" dirty="0"/>
              <a:t>Přínosy</a:t>
            </a:r>
            <a:r>
              <a:rPr lang="cs-CZ" sz="1600" dirty="0"/>
              <a:t>: Je vážně založený, je stratég a má vysoké nároky. Vidí všechny možnosti. Má přesný úsudek.</a:t>
            </a:r>
          </a:p>
          <a:p>
            <a:pPr algn="just"/>
            <a:r>
              <a:rPr lang="cs-CZ" sz="1600" i="1" dirty="0"/>
              <a:t>Přípustné slabiny</a:t>
            </a:r>
            <a:r>
              <a:rPr lang="cs-CZ" sz="1600" dirty="0"/>
              <a:t>: Může mu chybět hnací síla a schopnost inspirovat ostatní.</a:t>
            </a:r>
          </a:p>
          <a:p>
            <a:pPr algn="just"/>
            <a:endParaRPr lang="cs-CZ" sz="700" dirty="0"/>
          </a:p>
          <a:p>
            <a:pPr algn="just"/>
            <a:r>
              <a:rPr lang="cs-CZ" sz="1600" b="1" dirty="0"/>
              <a:t>Týmový pracovník</a:t>
            </a:r>
          </a:p>
          <a:p>
            <a:pPr algn="just"/>
            <a:r>
              <a:rPr lang="cs-CZ" sz="1600" i="1" dirty="0"/>
              <a:t>Přínosy</a:t>
            </a:r>
            <a:r>
              <a:rPr lang="cs-CZ" sz="1600" dirty="0"/>
              <a:t>: Spolupracuje, je mírný, vnímavý a diplomatický. Naslouchá, buduje a odvrací třenice.</a:t>
            </a:r>
          </a:p>
          <a:p>
            <a:pPr algn="just"/>
            <a:r>
              <a:rPr lang="cs-CZ" sz="1600" i="1" dirty="0"/>
              <a:t>Přípustné slabiny</a:t>
            </a:r>
            <a:r>
              <a:rPr lang="cs-CZ" sz="1600" dirty="0"/>
              <a:t>: Je nerozhodný v klíčových situacích.</a:t>
            </a:r>
          </a:p>
          <a:p>
            <a:pPr algn="just"/>
            <a:endParaRPr lang="cs-CZ" sz="1600" dirty="0"/>
          </a:p>
          <a:p>
            <a:pPr algn="just"/>
            <a:endParaRPr lang="cs-CZ" sz="1600" dirty="0"/>
          </a:p>
        </p:txBody>
      </p:sp>
      <p:pic>
        <p:nvPicPr>
          <p:cNvPr id="12" name="Obrázek 11" descr="http://www.belbin.cz/img/role/CO%20small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576" y="2027820"/>
            <a:ext cx="575104" cy="963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Obrázek 12" descr="http://www.belbin.cz/img/role/SH%20small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560" y="3345080"/>
            <a:ext cx="762524" cy="5718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Obrázek 13" descr="http://www.belbin.cz/img/role/ME%20small.g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034" y="4571703"/>
            <a:ext cx="776050" cy="4797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Obrázek 14" descr="http://www.belbin.cz/img/role/TW%20small.gif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787" y="5774697"/>
            <a:ext cx="803872" cy="589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561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943226" y="608222"/>
            <a:ext cx="88332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5.3	Týmová práce</a:t>
            </a:r>
            <a:endParaRPr lang="cs-CZ" sz="24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937128" y="1126563"/>
            <a:ext cx="826332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5.3.2	Týmové </a:t>
            </a:r>
            <a:r>
              <a:rPr lang="cs-CZ" sz="2000" b="1" dirty="0"/>
              <a:t>role</a:t>
            </a:r>
            <a:br>
              <a:rPr lang="cs-CZ" sz="2000" b="1" dirty="0"/>
            </a:br>
            <a:endParaRPr lang="cs-CZ" sz="1000" dirty="0"/>
          </a:p>
          <a:p>
            <a:r>
              <a:rPr lang="cs-CZ" sz="1600" dirty="0"/>
              <a:t>Dr</a:t>
            </a:r>
            <a:r>
              <a:rPr lang="cs-CZ" sz="1600" dirty="0"/>
              <a:t>. </a:t>
            </a:r>
            <a:r>
              <a:rPr lang="cs-CZ" sz="1600" dirty="0" err="1"/>
              <a:t>Meredith</a:t>
            </a:r>
            <a:r>
              <a:rPr lang="cs-CZ" sz="1600" dirty="0"/>
              <a:t> </a:t>
            </a:r>
            <a:r>
              <a:rPr lang="cs-CZ" sz="1600" dirty="0" err="1"/>
              <a:t>Belbin</a:t>
            </a:r>
            <a:r>
              <a:rPr lang="cs-CZ" sz="1600" dirty="0"/>
              <a:t> definoval následující role</a:t>
            </a:r>
            <a:r>
              <a:rPr lang="cs-CZ" sz="1600" dirty="0"/>
              <a:t>:</a:t>
            </a:r>
          </a:p>
          <a:p>
            <a:endParaRPr lang="cs-CZ" sz="1600" dirty="0"/>
          </a:p>
          <a:p>
            <a:endParaRPr lang="cs-CZ" sz="1600" dirty="0"/>
          </a:p>
        </p:txBody>
      </p:sp>
      <p:sp>
        <p:nvSpPr>
          <p:cNvPr id="3" name="Obdélník 2"/>
          <p:cNvSpPr/>
          <p:nvPr/>
        </p:nvSpPr>
        <p:spPr>
          <a:xfrm>
            <a:off x="3197128" y="2012187"/>
            <a:ext cx="7026208" cy="4355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600" b="1" dirty="0"/>
              <a:t>Realizátor</a:t>
            </a:r>
          </a:p>
          <a:p>
            <a:pPr algn="just"/>
            <a:r>
              <a:rPr lang="cs-CZ" sz="1600" i="1" dirty="0"/>
              <a:t>Přínosy</a:t>
            </a:r>
            <a:r>
              <a:rPr lang="cs-CZ" sz="1600" dirty="0"/>
              <a:t>: Je disciplinovaný, spolehlivý, konzervativní v návycích. Má schopnost činit praktické kroky a akce.</a:t>
            </a:r>
          </a:p>
          <a:p>
            <a:pPr algn="just"/>
            <a:r>
              <a:rPr lang="cs-CZ" sz="1600" i="1" dirty="0"/>
              <a:t>Přípustné slabiny</a:t>
            </a:r>
            <a:r>
              <a:rPr lang="cs-CZ" sz="1600" dirty="0"/>
              <a:t>: Je poněkud nepružný. Může pomalu reagovat na nové možnosti.</a:t>
            </a:r>
          </a:p>
          <a:p>
            <a:pPr algn="just"/>
            <a:endParaRPr lang="cs-CZ" sz="700" dirty="0"/>
          </a:p>
          <a:p>
            <a:pPr algn="just"/>
            <a:r>
              <a:rPr lang="cs-CZ" sz="1600" b="1" dirty="0" err="1"/>
              <a:t>Kompletovač</a:t>
            </a:r>
            <a:r>
              <a:rPr lang="cs-CZ" sz="1600" b="1" dirty="0"/>
              <a:t> finišer</a:t>
            </a:r>
          </a:p>
          <a:p>
            <a:pPr algn="just"/>
            <a:r>
              <a:rPr lang="cs-CZ" sz="1600" i="1" dirty="0"/>
              <a:t>Přínosy</a:t>
            </a:r>
            <a:r>
              <a:rPr lang="cs-CZ" sz="1600" dirty="0"/>
              <a:t>: Je pečlivý, svědomitý, dělá si starosti. Hledá chyby a přehlédnutí. Plní termíny.</a:t>
            </a:r>
          </a:p>
          <a:p>
            <a:pPr algn="just"/>
            <a:r>
              <a:rPr lang="cs-CZ" sz="1600" i="1" dirty="0"/>
              <a:t>Přípustné slabiny</a:t>
            </a:r>
            <a:r>
              <a:rPr lang="cs-CZ" sz="1600" dirty="0"/>
              <a:t>: Má sklony přehnaně se strachovat. Neochotně nechává ostatní podílet se na své práci.</a:t>
            </a:r>
          </a:p>
          <a:p>
            <a:pPr algn="just"/>
            <a:endParaRPr lang="cs-CZ" sz="700" dirty="0"/>
          </a:p>
          <a:p>
            <a:pPr algn="just"/>
            <a:r>
              <a:rPr lang="cs-CZ" sz="1600" b="1" dirty="0"/>
              <a:t>Specialista</a:t>
            </a:r>
          </a:p>
          <a:p>
            <a:pPr algn="just"/>
            <a:r>
              <a:rPr lang="cs-CZ" sz="1600" i="1" dirty="0"/>
              <a:t>Přínosy</a:t>
            </a:r>
            <a:r>
              <a:rPr lang="cs-CZ" sz="1600" dirty="0"/>
              <a:t>: Je cílevědomý, iniciativní a oddaný své profesi. Poskytuje vědomosti a dovednosti, které jsou vzácné.</a:t>
            </a:r>
          </a:p>
          <a:p>
            <a:pPr algn="just"/>
            <a:r>
              <a:rPr lang="cs-CZ" sz="1600" i="1" dirty="0"/>
              <a:t>Přípustné slabiny</a:t>
            </a:r>
            <a:r>
              <a:rPr lang="cs-CZ" sz="1600" dirty="0"/>
              <a:t>: Přispívá pouze v úzké oblasti. Zaobírá se osobními speciálními zájmy.</a:t>
            </a:r>
          </a:p>
          <a:p>
            <a:pPr algn="just"/>
            <a:endParaRPr lang="cs-CZ" sz="700" dirty="0"/>
          </a:p>
          <a:p>
            <a:pPr algn="just"/>
            <a:endParaRPr lang="cs-CZ" sz="1600" dirty="0"/>
          </a:p>
          <a:p>
            <a:pPr algn="just"/>
            <a:endParaRPr lang="cs-CZ" sz="1600" dirty="0"/>
          </a:p>
        </p:txBody>
      </p:sp>
      <p:pic>
        <p:nvPicPr>
          <p:cNvPr id="10" name="Obrázek 9" descr="http://www.belbin.cz/img/role/IMP%20small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504" y="2348880"/>
            <a:ext cx="717137" cy="764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Obrázek 15" descr="http://www.belbin.cz/img/role/CF%20small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210" y="3789040"/>
            <a:ext cx="1021735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http://www.belbin.cz/img/role/SP%20small.g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986" y="4968310"/>
            <a:ext cx="953828" cy="4769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989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943226" y="608222"/>
            <a:ext cx="88332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5.3	Týmová práce</a:t>
            </a:r>
            <a:endParaRPr lang="cs-CZ" sz="24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937128" y="1126563"/>
            <a:ext cx="82633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5.3.1</a:t>
            </a:r>
            <a:r>
              <a:rPr lang="cs-CZ" sz="2000" b="1" dirty="0"/>
              <a:t>	Formování </a:t>
            </a:r>
            <a:r>
              <a:rPr lang="cs-CZ" sz="2000" b="1" dirty="0"/>
              <a:t>týmu</a:t>
            </a:r>
          </a:p>
          <a:p>
            <a:endParaRPr lang="cs-CZ" sz="1600" dirty="0"/>
          </a:p>
          <a:p>
            <a:r>
              <a:rPr lang="cs-CZ" sz="1600" b="1" dirty="0"/>
              <a:t>Role orientované na akci:</a:t>
            </a:r>
          </a:p>
          <a:p>
            <a:r>
              <a:rPr lang="cs-CZ" sz="1600" dirty="0"/>
              <a:t>	• Usměrňovač</a:t>
            </a:r>
            <a:endParaRPr lang="cs-CZ" sz="1600" dirty="0"/>
          </a:p>
          <a:p>
            <a:r>
              <a:rPr lang="cs-CZ" sz="1600" dirty="0"/>
              <a:t>	• Realizátor</a:t>
            </a:r>
            <a:endParaRPr lang="cs-CZ" sz="1600" dirty="0"/>
          </a:p>
          <a:p>
            <a:r>
              <a:rPr lang="cs-CZ" sz="1600" dirty="0"/>
              <a:t>	• </a:t>
            </a:r>
            <a:r>
              <a:rPr lang="cs-CZ" sz="1600" dirty="0" err="1"/>
              <a:t>Kompletovač</a:t>
            </a:r>
            <a:r>
              <a:rPr lang="cs-CZ" sz="1600" dirty="0"/>
              <a:t> </a:t>
            </a:r>
            <a:r>
              <a:rPr lang="cs-CZ" sz="1600" dirty="0"/>
              <a:t>finišer</a:t>
            </a:r>
          </a:p>
          <a:p>
            <a:endParaRPr lang="cs-CZ" sz="1600" dirty="0"/>
          </a:p>
          <a:p>
            <a:r>
              <a:rPr lang="cs-CZ" sz="1600" b="1" dirty="0"/>
              <a:t>Role orientované na lidi:</a:t>
            </a:r>
          </a:p>
          <a:p>
            <a:r>
              <a:rPr lang="cs-CZ" sz="1600" dirty="0"/>
              <a:t>	• Koordinátor</a:t>
            </a:r>
            <a:endParaRPr lang="cs-CZ" sz="1600" dirty="0"/>
          </a:p>
          <a:p>
            <a:r>
              <a:rPr lang="cs-CZ" sz="1600" dirty="0"/>
              <a:t>	• Týmový </a:t>
            </a:r>
            <a:r>
              <a:rPr lang="cs-CZ" sz="1600" dirty="0"/>
              <a:t>pracovník</a:t>
            </a:r>
          </a:p>
          <a:p>
            <a:r>
              <a:rPr lang="cs-CZ" sz="1600" dirty="0"/>
              <a:t>	• Vyhledávač </a:t>
            </a:r>
            <a:r>
              <a:rPr lang="cs-CZ" sz="1600" dirty="0"/>
              <a:t>zdrojů</a:t>
            </a:r>
          </a:p>
          <a:p>
            <a:endParaRPr lang="cs-CZ" sz="1600" dirty="0"/>
          </a:p>
          <a:p>
            <a:r>
              <a:rPr lang="cs-CZ" sz="1600" b="1" dirty="0"/>
              <a:t>Role orientované na myšlení:</a:t>
            </a:r>
          </a:p>
          <a:p>
            <a:r>
              <a:rPr lang="cs-CZ" sz="1600" dirty="0"/>
              <a:t>	• Inovátor</a:t>
            </a:r>
            <a:endParaRPr lang="cs-CZ" sz="1600" dirty="0"/>
          </a:p>
          <a:p>
            <a:r>
              <a:rPr lang="cs-CZ" sz="1600" dirty="0"/>
              <a:t>	• Monitor </a:t>
            </a:r>
            <a:r>
              <a:rPr lang="cs-CZ" sz="1600" dirty="0"/>
              <a:t>vyhodnocovač</a:t>
            </a:r>
          </a:p>
          <a:p>
            <a:r>
              <a:rPr lang="cs-CZ" sz="1600" dirty="0"/>
              <a:t>	• Specialista</a:t>
            </a:r>
            <a:endParaRPr lang="cs-CZ" sz="1600" dirty="0"/>
          </a:p>
          <a:p>
            <a:endParaRPr lang="cs-CZ" sz="1600" dirty="0"/>
          </a:p>
          <a:p>
            <a:r>
              <a:rPr lang="cs-CZ" sz="1600" dirty="0"/>
              <a:t>Týmové role </a:t>
            </a:r>
            <a:r>
              <a:rPr lang="cs-CZ" sz="1600" dirty="0" err="1"/>
              <a:t>Belbin</a:t>
            </a:r>
            <a:r>
              <a:rPr lang="cs-CZ" sz="1600" dirty="0"/>
              <a:t> popisují vzorce chování, které ovšem nejsou neměnné a jsou ovlivněny mnoha různými faktory – například změnou zaměstnání. [59]</a:t>
            </a:r>
          </a:p>
        </p:txBody>
      </p:sp>
    </p:spTree>
    <p:extLst>
      <p:ext uri="{BB962C8B-B14F-4D97-AF65-F5344CB8AC3E}">
        <p14:creationId xmlns:p14="http://schemas.microsoft.com/office/powerpoint/2010/main" val="4395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701" y="1096055"/>
            <a:ext cx="8610600" cy="353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755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700" y="681037"/>
            <a:ext cx="8610600" cy="549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984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1469" y="1273628"/>
            <a:ext cx="8486775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8906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342</Words>
  <Application>Microsoft Office PowerPoint</Application>
  <PresentationFormat>Širokoúhlá obrazovka</PresentationFormat>
  <Paragraphs>73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Motiv Office</vt:lpstr>
      <vt:lpstr>Prezentace aplikace PowerPoint</vt:lpstr>
      <vt:lpstr>Řízení projektů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petr_lepsik</dc:creator>
  <cp:lastModifiedBy>petr_lepsik</cp:lastModifiedBy>
  <cp:revision>1</cp:revision>
  <dcterms:created xsi:type="dcterms:W3CDTF">2023-08-29T10:09:17Z</dcterms:created>
  <dcterms:modified xsi:type="dcterms:W3CDTF">2023-08-29T10:09:40Z</dcterms:modified>
</cp:coreProperties>
</file>