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1"/>
  </p:sldMasterIdLst>
  <p:sldIdLst>
    <p:sldId id="375" r:id="rId2"/>
    <p:sldId id="367" r:id="rId3"/>
    <p:sldId id="366" r:id="rId4"/>
    <p:sldId id="260" r:id="rId5"/>
    <p:sldId id="261" r:id="rId6"/>
    <p:sldId id="262" r:id="rId7"/>
    <p:sldId id="270" r:id="rId8"/>
    <p:sldId id="263" r:id="rId9"/>
    <p:sldId id="338" r:id="rId10"/>
    <p:sldId id="316" r:id="rId11"/>
    <p:sldId id="340" r:id="rId12"/>
    <p:sldId id="271" r:id="rId13"/>
    <p:sldId id="339" r:id="rId14"/>
    <p:sldId id="349" r:id="rId15"/>
    <p:sldId id="376" r:id="rId16"/>
    <p:sldId id="324" r:id="rId17"/>
    <p:sldId id="377" r:id="rId18"/>
    <p:sldId id="272" r:id="rId19"/>
    <p:sldId id="319" r:id="rId20"/>
    <p:sldId id="330" r:id="rId21"/>
    <p:sldId id="320" r:id="rId22"/>
    <p:sldId id="370" r:id="rId23"/>
    <p:sldId id="321" r:id="rId24"/>
    <p:sldId id="378" r:id="rId25"/>
    <p:sldId id="379" r:id="rId26"/>
    <p:sldId id="276" r:id="rId27"/>
    <p:sldId id="341" r:id="rId28"/>
    <p:sldId id="374" r:id="rId29"/>
    <p:sldId id="342" r:id="rId30"/>
    <p:sldId id="278" r:id="rId31"/>
    <p:sldId id="277" r:id="rId32"/>
    <p:sldId id="331" r:id="rId33"/>
    <p:sldId id="279" r:id="rId34"/>
    <p:sldId id="280" r:id="rId35"/>
    <p:sldId id="281" r:id="rId36"/>
    <p:sldId id="283" r:id="rId37"/>
    <p:sldId id="282" r:id="rId38"/>
    <p:sldId id="284" r:id="rId39"/>
    <p:sldId id="285" r:id="rId40"/>
    <p:sldId id="286" r:id="rId41"/>
    <p:sldId id="351" r:id="rId42"/>
    <p:sldId id="289" r:id="rId43"/>
    <p:sldId id="288" r:id="rId44"/>
    <p:sldId id="290" r:id="rId45"/>
    <p:sldId id="325" r:id="rId46"/>
    <p:sldId id="326" r:id="rId47"/>
    <p:sldId id="292" r:id="rId48"/>
    <p:sldId id="293" r:id="rId49"/>
    <p:sldId id="294" r:id="rId50"/>
    <p:sldId id="295" r:id="rId51"/>
    <p:sldId id="329" r:id="rId52"/>
    <p:sldId id="337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71" r:id="rId61"/>
    <p:sldId id="304" r:id="rId62"/>
    <p:sldId id="305" r:id="rId63"/>
    <p:sldId id="348" r:id="rId64"/>
    <p:sldId id="372" r:id="rId65"/>
    <p:sldId id="306" r:id="rId66"/>
    <p:sldId id="335" r:id="rId67"/>
    <p:sldId id="346" r:id="rId68"/>
    <p:sldId id="307" r:id="rId69"/>
    <p:sldId id="345" r:id="rId70"/>
    <p:sldId id="343" r:id="rId71"/>
    <p:sldId id="344" r:id="rId72"/>
    <p:sldId id="308" r:id="rId73"/>
    <p:sldId id="347" r:id="rId74"/>
    <p:sldId id="310" r:id="rId75"/>
    <p:sldId id="311" r:id="rId76"/>
    <p:sldId id="336" r:id="rId77"/>
    <p:sldId id="333" r:id="rId78"/>
    <p:sldId id="353" r:id="rId79"/>
    <p:sldId id="354" r:id="rId80"/>
    <p:sldId id="355" r:id="rId81"/>
    <p:sldId id="356" r:id="rId82"/>
    <p:sldId id="357" r:id="rId83"/>
    <p:sldId id="359" r:id="rId84"/>
    <p:sldId id="360" r:id="rId85"/>
    <p:sldId id="361" r:id="rId86"/>
    <p:sldId id="363" r:id="rId87"/>
    <p:sldId id="364" r:id="rId88"/>
    <p:sldId id="365" r:id="rId89"/>
    <p:sldId id="312" r:id="rId90"/>
    <p:sldId id="368" r:id="rId91"/>
    <p:sldId id="369" r:id="rId92"/>
    <p:sldId id="334" r:id="rId93"/>
    <p:sldId id="350" r:id="rId94"/>
    <p:sldId id="323" r:id="rId9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>
      <p:cViewPr>
        <p:scale>
          <a:sx n="87" d="100"/>
          <a:sy n="87" d="100"/>
        </p:scale>
        <p:origin x="-444" y="-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96B1D7-1EFE-4992-A6D5-244695256E3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E5D65B7E-61A0-4CE0-A636-A55407C3AD5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itchFamily="34" charset="0"/>
            </a:rPr>
            <a:t>KOBERCE</a:t>
          </a:r>
        </a:p>
      </dgm:t>
    </dgm:pt>
    <dgm:pt modelId="{A6B9107C-09AD-4061-91EA-951E79A05392}" type="parTrans" cxnId="{00B398F4-C057-40E6-AA12-AEFDA8819DA8}">
      <dgm:prSet/>
      <dgm:spPr/>
      <dgm:t>
        <a:bodyPr/>
        <a:lstStyle/>
        <a:p>
          <a:endParaRPr lang="cs-CZ"/>
        </a:p>
      </dgm:t>
    </dgm:pt>
    <dgm:pt modelId="{F7C481C0-E7A1-4AC1-9549-20728DBDB1A2}" type="sibTrans" cxnId="{00B398F4-C057-40E6-AA12-AEFDA8819DA8}">
      <dgm:prSet/>
      <dgm:spPr/>
      <dgm:t>
        <a:bodyPr/>
        <a:lstStyle/>
        <a:p>
          <a:endParaRPr lang="cs-CZ"/>
        </a:p>
      </dgm:t>
    </dgm:pt>
    <dgm:pt modelId="{0FB66ABF-3B49-42E1-BFC7-9097EE8D64E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itchFamily="34" charset="0"/>
            </a:rPr>
            <a:t>Ručně</a:t>
          </a:r>
          <a:r>
            <a:rPr kumimoji="0" lang="cs-CZ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rPr>
            <a:t> </a:t>
          </a:r>
          <a:r>
            <a:rPr kumimoji="0" lang="cs-CZ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itchFamily="34" charset="0"/>
            </a:rPr>
            <a:t>vázané</a:t>
          </a:r>
        </a:p>
      </dgm:t>
    </dgm:pt>
    <dgm:pt modelId="{EF159D92-4253-4EE6-A93A-A42FDF899F3E}" type="parTrans" cxnId="{7BBE12F5-2EB0-4706-A51C-BEB9C3EED982}">
      <dgm:prSet/>
      <dgm:spPr/>
      <dgm:t>
        <a:bodyPr/>
        <a:lstStyle/>
        <a:p>
          <a:endParaRPr lang="cs-CZ"/>
        </a:p>
      </dgm:t>
    </dgm:pt>
    <dgm:pt modelId="{3988F708-B18D-44A9-9A00-F192EE8060B2}" type="sibTrans" cxnId="{7BBE12F5-2EB0-4706-A51C-BEB9C3EED982}">
      <dgm:prSet/>
      <dgm:spPr/>
      <dgm:t>
        <a:bodyPr/>
        <a:lstStyle/>
        <a:p>
          <a:endParaRPr lang="cs-CZ"/>
        </a:p>
      </dgm:t>
    </dgm:pt>
    <dgm:pt modelId="{66F181DA-58DD-4703-8746-85EF67577C7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itchFamily="34" charset="0"/>
            </a:rPr>
            <a:t>Tkané</a:t>
          </a:r>
        </a:p>
      </dgm:t>
    </dgm:pt>
    <dgm:pt modelId="{A1932C74-62B0-4B4C-B104-2231CFF5193F}" type="parTrans" cxnId="{471E2D71-506B-4B44-BA9D-746049D30B66}">
      <dgm:prSet/>
      <dgm:spPr/>
      <dgm:t>
        <a:bodyPr/>
        <a:lstStyle/>
        <a:p>
          <a:endParaRPr lang="cs-CZ"/>
        </a:p>
      </dgm:t>
    </dgm:pt>
    <dgm:pt modelId="{D693D02F-B5ED-4923-8811-84723A89D500}" type="sibTrans" cxnId="{471E2D71-506B-4B44-BA9D-746049D30B66}">
      <dgm:prSet/>
      <dgm:spPr/>
      <dgm:t>
        <a:bodyPr/>
        <a:lstStyle/>
        <a:p>
          <a:endParaRPr lang="cs-CZ"/>
        </a:p>
      </dgm:t>
    </dgm:pt>
    <dgm:pt modelId="{76FB1858-277F-4BF5-A3CF-97014C5E296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itchFamily="34" charset="0"/>
            </a:rPr>
            <a:t>Netkané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itchFamily="34" charset="0"/>
            </a:rPr>
            <a:t>podlahové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itchFamily="34" charset="0"/>
            </a:rPr>
            <a:t> krytiny</a:t>
          </a:r>
        </a:p>
      </dgm:t>
    </dgm:pt>
    <dgm:pt modelId="{AB82C5FD-5D2F-4BBB-A2F1-E9AAB8CE13AD}" type="parTrans" cxnId="{A94DC925-39E7-4440-A584-9355C94027B3}">
      <dgm:prSet/>
      <dgm:spPr/>
      <dgm:t>
        <a:bodyPr/>
        <a:lstStyle/>
        <a:p>
          <a:endParaRPr lang="cs-CZ"/>
        </a:p>
      </dgm:t>
    </dgm:pt>
    <dgm:pt modelId="{67197607-33F7-4C6C-AD81-F4175C370499}" type="sibTrans" cxnId="{A94DC925-39E7-4440-A584-9355C94027B3}">
      <dgm:prSet/>
      <dgm:spPr/>
      <dgm:t>
        <a:bodyPr/>
        <a:lstStyle/>
        <a:p>
          <a:endParaRPr lang="cs-CZ"/>
        </a:p>
      </dgm:t>
    </dgm:pt>
    <dgm:pt modelId="{DF778A4A-0C65-4754-A656-73ACC7348FE6}" type="pres">
      <dgm:prSet presAssocID="{DA96B1D7-1EFE-4992-A6D5-244695256E3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B21DAA7-5CA0-420B-AC28-E53EC04D4FCC}" type="pres">
      <dgm:prSet presAssocID="{E5D65B7E-61A0-4CE0-A636-A55407C3AD5A}" presName="hierRoot1" presStyleCnt="0">
        <dgm:presLayoutVars>
          <dgm:hierBranch/>
        </dgm:presLayoutVars>
      </dgm:prSet>
      <dgm:spPr/>
    </dgm:pt>
    <dgm:pt modelId="{A24D0CBD-B271-4701-9990-5AD5A2FC57A3}" type="pres">
      <dgm:prSet presAssocID="{E5D65B7E-61A0-4CE0-A636-A55407C3AD5A}" presName="rootComposite1" presStyleCnt="0"/>
      <dgm:spPr/>
    </dgm:pt>
    <dgm:pt modelId="{C5CBDBFD-2924-40E0-B4DC-0FAD12350BC7}" type="pres">
      <dgm:prSet presAssocID="{E5D65B7E-61A0-4CE0-A636-A55407C3AD5A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C0BC7D1-FA80-474D-9F72-4A9B68D6D278}" type="pres">
      <dgm:prSet presAssocID="{E5D65B7E-61A0-4CE0-A636-A55407C3AD5A}" presName="rootConnector1" presStyleLbl="node1" presStyleIdx="0" presStyleCnt="0"/>
      <dgm:spPr/>
      <dgm:t>
        <a:bodyPr/>
        <a:lstStyle/>
        <a:p>
          <a:endParaRPr lang="cs-CZ"/>
        </a:p>
      </dgm:t>
    </dgm:pt>
    <dgm:pt modelId="{804749FE-E2CC-4CD9-A924-119AF44660FD}" type="pres">
      <dgm:prSet presAssocID="{E5D65B7E-61A0-4CE0-A636-A55407C3AD5A}" presName="hierChild2" presStyleCnt="0"/>
      <dgm:spPr/>
    </dgm:pt>
    <dgm:pt modelId="{351A58C5-E248-4DE7-9267-8EECB0B6DE2B}" type="pres">
      <dgm:prSet presAssocID="{EF159D92-4253-4EE6-A93A-A42FDF899F3E}" presName="Name35" presStyleLbl="parChTrans1D2" presStyleIdx="0" presStyleCnt="3"/>
      <dgm:spPr/>
      <dgm:t>
        <a:bodyPr/>
        <a:lstStyle/>
        <a:p>
          <a:endParaRPr lang="cs-CZ"/>
        </a:p>
      </dgm:t>
    </dgm:pt>
    <dgm:pt modelId="{7BDAE60F-AE0A-4807-87A9-AEB1ABAE249E}" type="pres">
      <dgm:prSet presAssocID="{0FB66ABF-3B49-42E1-BFC7-9097EE8D64E9}" presName="hierRoot2" presStyleCnt="0">
        <dgm:presLayoutVars>
          <dgm:hierBranch/>
        </dgm:presLayoutVars>
      </dgm:prSet>
      <dgm:spPr/>
    </dgm:pt>
    <dgm:pt modelId="{73DC55F5-0C0E-47D3-AADB-CBCA937A9479}" type="pres">
      <dgm:prSet presAssocID="{0FB66ABF-3B49-42E1-BFC7-9097EE8D64E9}" presName="rootComposite" presStyleCnt="0"/>
      <dgm:spPr/>
    </dgm:pt>
    <dgm:pt modelId="{D5DF50EF-A710-4CA8-95D7-F1BE84826B90}" type="pres">
      <dgm:prSet presAssocID="{0FB66ABF-3B49-42E1-BFC7-9097EE8D64E9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03A9264-7D71-439D-9E2D-9B750A43AEF4}" type="pres">
      <dgm:prSet presAssocID="{0FB66ABF-3B49-42E1-BFC7-9097EE8D64E9}" presName="rootConnector" presStyleLbl="node2" presStyleIdx="0" presStyleCnt="3"/>
      <dgm:spPr/>
      <dgm:t>
        <a:bodyPr/>
        <a:lstStyle/>
        <a:p>
          <a:endParaRPr lang="cs-CZ"/>
        </a:p>
      </dgm:t>
    </dgm:pt>
    <dgm:pt modelId="{2140607B-488B-445A-ACE6-91C6FFF4F2A2}" type="pres">
      <dgm:prSet presAssocID="{0FB66ABF-3B49-42E1-BFC7-9097EE8D64E9}" presName="hierChild4" presStyleCnt="0"/>
      <dgm:spPr/>
    </dgm:pt>
    <dgm:pt modelId="{B4B3E35B-5CB5-4BC9-A9C8-ADDFD5419865}" type="pres">
      <dgm:prSet presAssocID="{0FB66ABF-3B49-42E1-BFC7-9097EE8D64E9}" presName="hierChild5" presStyleCnt="0"/>
      <dgm:spPr/>
    </dgm:pt>
    <dgm:pt modelId="{264D0FCC-52DB-40E8-91A9-7F1261AD4427}" type="pres">
      <dgm:prSet presAssocID="{A1932C74-62B0-4B4C-B104-2231CFF5193F}" presName="Name35" presStyleLbl="parChTrans1D2" presStyleIdx="1" presStyleCnt="3"/>
      <dgm:spPr/>
      <dgm:t>
        <a:bodyPr/>
        <a:lstStyle/>
        <a:p>
          <a:endParaRPr lang="cs-CZ"/>
        </a:p>
      </dgm:t>
    </dgm:pt>
    <dgm:pt modelId="{104BFCE7-7C03-4A98-B7A4-3CC8F327951B}" type="pres">
      <dgm:prSet presAssocID="{66F181DA-58DD-4703-8746-85EF67577C79}" presName="hierRoot2" presStyleCnt="0">
        <dgm:presLayoutVars>
          <dgm:hierBranch/>
        </dgm:presLayoutVars>
      </dgm:prSet>
      <dgm:spPr/>
    </dgm:pt>
    <dgm:pt modelId="{9F7FAAA5-97F3-4D06-A72F-D37F6F8B22D3}" type="pres">
      <dgm:prSet presAssocID="{66F181DA-58DD-4703-8746-85EF67577C79}" presName="rootComposite" presStyleCnt="0"/>
      <dgm:spPr/>
    </dgm:pt>
    <dgm:pt modelId="{A50B5501-1AC1-4BAD-8537-0F8389D3A74D}" type="pres">
      <dgm:prSet presAssocID="{66F181DA-58DD-4703-8746-85EF67577C79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13C97E21-8889-4CA4-BF96-E58313689829}" type="pres">
      <dgm:prSet presAssocID="{66F181DA-58DD-4703-8746-85EF67577C79}" presName="rootConnector" presStyleLbl="node2" presStyleIdx="1" presStyleCnt="3"/>
      <dgm:spPr/>
      <dgm:t>
        <a:bodyPr/>
        <a:lstStyle/>
        <a:p>
          <a:endParaRPr lang="cs-CZ"/>
        </a:p>
      </dgm:t>
    </dgm:pt>
    <dgm:pt modelId="{94A6469E-4289-44D5-A7F3-25D4FCA4AD7F}" type="pres">
      <dgm:prSet presAssocID="{66F181DA-58DD-4703-8746-85EF67577C79}" presName="hierChild4" presStyleCnt="0"/>
      <dgm:spPr/>
    </dgm:pt>
    <dgm:pt modelId="{6C5DDFD2-9567-4DCD-BCDA-E593D58422AE}" type="pres">
      <dgm:prSet presAssocID="{66F181DA-58DD-4703-8746-85EF67577C79}" presName="hierChild5" presStyleCnt="0"/>
      <dgm:spPr/>
    </dgm:pt>
    <dgm:pt modelId="{3642C32C-6341-4A1C-9C4D-351B156EE811}" type="pres">
      <dgm:prSet presAssocID="{AB82C5FD-5D2F-4BBB-A2F1-E9AAB8CE13AD}" presName="Name35" presStyleLbl="parChTrans1D2" presStyleIdx="2" presStyleCnt="3"/>
      <dgm:spPr/>
      <dgm:t>
        <a:bodyPr/>
        <a:lstStyle/>
        <a:p>
          <a:endParaRPr lang="cs-CZ"/>
        </a:p>
      </dgm:t>
    </dgm:pt>
    <dgm:pt modelId="{FB77F58A-9593-435F-9136-0DC60EFCB673}" type="pres">
      <dgm:prSet presAssocID="{76FB1858-277F-4BF5-A3CF-97014C5E296B}" presName="hierRoot2" presStyleCnt="0">
        <dgm:presLayoutVars>
          <dgm:hierBranch/>
        </dgm:presLayoutVars>
      </dgm:prSet>
      <dgm:spPr/>
    </dgm:pt>
    <dgm:pt modelId="{DCE46A82-1218-4378-9886-B5FE4F73B7C4}" type="pres">
      <dgm:prSet presAssocID="{76FB1858-277F-4BF5-A3CF-97014C5E296B}" presName="rootComposite" presStyleCnt="0"/>
      <dgm:spPr/>
    </dgm:pt>
    <dgm:pt modelId="{25B027ED-1463-42E3-8437-B7587F12EA79}" type="pres">
      <dgm:prSet presAssocID="{76FB1858-277F-4BF5-A3CF-97014C5E296B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C0816244-9224-4C36-91D8-F5549AFCFBC1}" type="pres">
      <dgm:prSet presAssocID="{76FB1858-277F-4BF5-A3CF-97014C5E296B}" presName="rootConnector" presStyleLbl="node2" presStyleIdx="2" presStyleCnt="3"/>
      <dgm:spPr/>
      <dgm:t>
        <a:bodyPr/>
        <a:lstStyle/>
        <a:p>
          <a:endParaRPr lang="cs-CZ"/>
        </a:p>
      </dgm:t>
    </dgm:pt>
    <dgm:pt modelId="{F9CE508B-C85F-4811-BC12-A005BFF3F5AA}" type="pres">
      <dgm:prSet presAssocID="{76FB1858-277F-4BF5-A3CF-97014C5E296B}" presName="hierChild4" presStyleCnt="0"/>
      <dgm:spPr/>
    </dgm:pt>
    <dgm:pt modelId="{797A3190-5100-40B9-915C-B62EDF3ECF9F}" type="pres">
      <dgm:prSet presAssocID="{76FB1858-277F-4BF5-A3CF-97014C5E296B}" presName="hierChild5" presStyleCnt="0"/>
      <dgm:spPr/>
    </dgm:pt>
    <dgm:pt modelId="{FBAE6AC9-F04F-49BE-90BF-7E40F8C6B6C3}" type="pres">
      <dgm:prSet presAssocID="{E5D65B7E-61A0-4CE0-A636-A55407C3AD5A}" presName="hierChild3" presStyleCnt="0"/>
      <dgm:spPr/>
    </dgm:pt>
  </dgm:ptLst>
  <dgm:cxnLst>
    <dgm:cxn modelId="{00B398F4-C057-40E6-AA12-AEFDA8819DA8}" srcId="{DA96B1D7-1EFE-4992-A6D5-244695256E38}" destId="{E5D65B7E-61A0-4CE0-A636-A55407C3AD5A}" srcOrd="0" destOrd="0" parTransId="{A6B9107C-09AD-4061-91EA-951E79A05392}" sibTransId="{F7C481C0-E7A1-4AC1-9549-20728DBDB1A2}"/>
    <dgm:cxn modelId="{471E2D71-506B-4B44-BA9D-746049D30B66}" srcId="{E5D65B7E-61A0-4CE0-A636-A55407C3AD5A}" destId="{66F181DA-58DD-4703-8746-85EF67577C79}" srcOrd="1" destOrd="0" parTransId="{A1932C74-62B0-4B4C-B104-2231CFF5193F}" sibTransId="{D693D02F-B5ED-4923-8811-84723A89D500}"/>
    <dgm:cxn modelId="{6BB79D8B-9E9F-4335-8593-6F135E30A676}" type="presOf" srcId="{76FB1858-277F-4BF5-A3CF-97014C5E296B}" destId="{25B027ED-1463-42E3-8437-B7587F12EA79}" srcOrd="0" destOrd="0" presId="urn:microsoft.com/office/officeart/2005/8/layout/orgChart1"/>
    <dgm:cxn modelId="{AD30B78E-ECA3-464A-B21C-530EFB87F808}" type="presOf" srcId="{0FB66ABF-3B49-42E1-BFC7-9097EE8D64E9}" destId="{203A9264-7D71-439D-9E2D-9B750A43AEF4}" srcOrd="1" destOrd="0" presId="urn:microsoft.com/office/officeart/2005/8/layout/orgChart1"/>
    <dgm:cxn modelId="{22A69FDD-41F3-4104-ADCE-E2BF237549BE}" type="presOf" srcId="{DA96B1D7-1EFE-4992-A6D5-244695256E38}" destId="{DF778A4A-0C65-4754-A656-73ACC7348FE6}" srcOrd="0" destOrd="0" presId="urn:microsoft.com/office/officeart/2005/8/layout/orgChart1"/>
    <dgm:cxn modelId="{F9B8B87E-60E6-4629-8D90-29643F02D0BC}" type="presOf" srcId="{AB82C5FD-5D2F-4BBB-A2F1-E9AAB8CE13AD}" destId="{3642C32C-6341-4A1C-9C4D-351B156EE811}" srcOrd="0" destOrd="0" presId="urn:microsoft.com/office/officeart/2005/8/layout/orgChart1"/>
    <dgm:cxn modelId="{A94DC925-39E7-4440-A584-9355C94027B3}" srcId="{E5D65B7E-61A0-4CE0-A636-A55407C3AD5A}" destId="{76FB1858-277F-4BF5-A3CF-97014C5E296B}" srcOrd="2" destOrd="0" parTransId="{AB82C5FD-5D2F-4BBB-A2F1-E9AAB8CE13AD}" sibTransId="{67197607-33F7-4C6C-AD81-F4175C370499}"/>
    <dgm:cxn modelId="{89C9203E-3399-450B-915E-3C42B868A124}" type="presOf" srcId="{66F181DA-58DD-4703-8746-85EF67577C79}" destId="{13C97E21-8889-4CA4-BF96-E58313689829}" srcOrd="1" destOrd="0" presId="urn:microsoft.com/office/officeart/2005/8/layout/orgChart1"/>
    <dgm:cxn modelId="{17AD6F1A-783D-4A09-AEA7-EDA8EE1D5FD1}" type="presOf" srcId="{EF159D92-4253-4EE6-A93A-A42FDF899F3E}" destId="{351A58C5-E248-4DE7-9267-8EECB0B6DE2B}" srcOrd="0" destOrd="0" presId="urn:microsoft.com/office/officeart/2005/8/layout/orgChart1"/>
    <dgm:cxn modelId="{468C2326-E150-4F2E-8693-5F0CD000DD7C}" type="presOf" srcId="{66F181DA-58DD-4703-8746-85EF67577C79}" destId="{A50B5501-1AC1-4BAD-8537-0F8389D3A74D}" srcOrd="0" destOrd="0" presId="urn:microsoft.com/office/officeart/2005/8/layout/orgChart1"/>
    <dgm:cxn modelId="{1B90B477-F020-4DDD-A799-75726E61A29C}" type="presOf" srcId="{E5D65B7E-61A0-4CE0-A636-A55407C3AD5A}" destId="{C5CBDBFD-2924-40E0-B4DC-0FAD12350BC7}" srcOrd="0" destOrd="0" presId="urn:microsoft.com/office/officeart/2005/8/layout/orgChart1"/>
    <dgm:cxn modelId="{B810D1E9-17A5-4143-B488-4136DBF0654C}" type="presOf" srcId="{0FB66ABF-3B49-42E1-BFC7-9097EE8D64E9}" destId="{D5DF50EF-A710-4CA8-95D7-F1BE84826B90}" srcOrd="0" destOrd="0" presId="urn:microsoft.com/office/officeart/2005/8/layout/orgChart1"/>
    <dgm:cxn modelId="{7BBE12F5-2EB0-4706-A51C-BEB9C3EED982}" srcId="{E5D65B7E-61A0-4CE0-A636-A55407C3AD5A}" destId="{0FB66ABF-3B49-42E1-BFC7-9097EE8D64E9}" srcOrd="0" destOrd="0" parTransId="{EF159D92-4253-4EE6-A93A-A42FDF899F3E}" sibTransId="{3988F708-B18D-44A9-9A00-F192EE8060B2}"/>
    <dgm:cxn modelId="{001363DF-0E6C-4DEB-A2A5-240505B2C46A}" type="presOf" srcId="{76FB1858-277F-4BF5-A3CF-97014C5E296B}" destId="{C0816244-9224-4C36-91D8-F5549AFCFBC1}" srcOrd="1" destOrd="0" presId="urn:microsoft.com/office/officeart/2005/8/layout/orgChart1"/>
    <dgm:cxn modelId="{7968687A-C0C1-464B-906C-528F59EEDDC1}" type="presOf" srcId="{E5D65B7E-61A0-4CE0-A636-A55407C3AD5A}" destId="{4C0BC7D1-FA80-474D-9F72-4A9B68D6D278}" srcOrd="1" destOrd="0" presId="urn:microsoft.com/office/officeart/2005/8/layout/orgChart1"/>
    <dgm:cxn modelId="{E5C3CD6C-8779-4EED-9ABB-35DE248D681C}" type="presOf" srcId="{A1932C74-62B0-4B4C-B104-2231CFF5193F}" destId="{264D0FCC-52DB-40E8-91A9-7F1261AD4427}" srcOrd="0" destOrd="0" presId="urn:microsoft.com/office/officeart/2005/8/layout/orgChart1"/>
    <dgm:cxn modelId="{E2F1C505-CE03-4FAC-A954-3570B78C63F2}" type="presParOf" srcId="{DF778A4A-0C65-4754-A656-73ACC7348FE6}" destId="{5B21DAA7-5CA0-420B-AC28-E53EC04D4FCC}" srcOrd="0" destOrd="0" presId="urn:microsoft.com/office/officeart/2005/8/layout/orgChart1"/>
    <dgm:cxn modelId="{1E9FF94A-DCC7-4496-8229-F5A264DBE023}" type="presParOf" srcId="{5B21DAA7-5CA0-420B-AC28-E53EC04D4FCC}" destId="{A24D0CBD-B271-4701-9990-5AD5A2FC57A3}" srcOrd="0" destOrd="0" presId="urn:microsoft.com/office/officeart/2005/8/layout/orgChart1"/>
    <dgm:cxn modelId="{2D0768AA-F02E-43A1-941D-E83B0FD5E290}" type="presParOf" srcId="{A24D0CBD-B271-4701-9990-5AD5A2FC57A3}" destId="{C5CBDBFD-2924-40E0-B4DC-0FAD12350BC7}" srcOrd="0" destOrd="0" presId="urn:microsoft.com/office/officeart/2005/8/layout/orgChart1"/>
    <dgm:cxn modelId="{97154542-9CBB-4792-A79B-84C1C70E08A3}" type="presParOf" srcId="{A24D0CBD-B271-4701-9990-5AD5A2FC57A3}" destId="{4C0BC7D1-FA80-474D-9F72-4A9B68D6D278}" srcOrd="1" destOrd="0" presId="urn:microsoft.com/office/officeart/2005/8/layout/orgChart1"/>
    <dgm:cxn modelId="{D004DE42-C7EC-4894-B4D2-8EDA88A88EBF}" type="presParOf" srcId="{5B21DAA7-5CA0-420B-AC28-E53EC04D4FCC}" destId="{804749FE-E2CC-4CD9-A924-119AF44660FD}" srcOrd="1" destOrd="0" presId="urn:microsoft.com/office/officeart/2005/8/layout/orgChart1"/>
    <dgm:cxn modelId="{E82A84FF-01C2-48F7-BB54-C898FECDF586}" type="presParOf" srcId="{804749FE-E2CC-4CD9-A924-119AF44660FD}" destId="{351A58C5-E248-4DE7-9267-8EECB0B6DE2B}" srcOrd="0" destOrd="0" presId="urn:microsoft.com/office/officeart/2005/8/layout/orgChart1"/>
    <dgm:cxn modelId="{0F9A1B6D-B841-4FC9-AE06-6692F4FC5823}" type="presParOf" srcId="{804749FE-E2CC-4CD9-A924-119AF44660FD}" destId="{7BDAE60F-AE0A-4807-87A9-AEB1ABAE249E}" srcOrd="1" destOrd="0" presId="urn:microsoft.com/office/officeart/2005/8/layout/orgChart1"/>
    <dgm:cxn modelId="{08572A09-0FA0-4403-AC00-C03F04B36750}" type="presParOf" srcId="{7BDAE60F-AE0A-4807-87A9-AEB1ABAE249E}" destId="{73DC55F5-0C0E-47D3-AADB-CBCA937A9479}" srcOrd="0" destOrd="0" presId="urn:microsoft.com/office/officeart/2005/8/layout/orgChart1"/>
    <dgm:cxn modelId="{B03F0CEF-EB57-44E7-9E6B-F503DD828C10}" type="presParOf" srcId="{73DC55F5-0C0E-47D3-AADB-CBCA937A9479}" destId="{D5DF50EF-A710-4CA8-95D7-F1BE84826B90}" srcOrd="0" destOrd="0" presId="urn:microsoft.com/office/officeart/2005/8/layout/orgChart1"/>
    <dgm:cxn modelId="{1BEE99C0-9865-49F8-A8F1-5EBD5639CE02}" type="presParOf" srcId="{73DC55F5-0C0E-47D3-AADB-CBCA937A9479}" destId="{203A9264-7D71-439D-9E2D-9B750A43AEF4}" srcOrd="1" destOrd="0" presId="urn:microsoft.com/office/officeart/2005/8/layout/orgChart1"/>
    <dgm:cxn modelId="{90E328D2-BC51-4119-8E91-2C3438B4015F}" type="presParOf" srcId="{7BDAE60F-AE0A-4807-87A9-AEB1ABAE249E}" destId="{2140607B-488B-445A-ACE6-91C6FFF4F2A2}" srcOrd="1" destOrd="0" presId="urn:microsoft.com/office/officeart/2005/8/layout/orgChart1"/>
    <dgm:cxn modelId="{05794A6C-A355-4108-8C03-5479DF987504}" type="presParOf" srcId="{7BDAE60F-AE0A-4807-87A9-AEB1ABAE249E}" destId="{B4B3E35B-5CB5-4BC9-A9C8-ADDFD5419865}" srcOrd="2" destOrd="0" presId="urn:microsoft.com/office/officeart/2005/8/layout/orgChart1"/>
    <dgm:cxn modelId="{6A2DC2C0-DC19-4783-B361-6256F479EE96}" type="presParOf" srcId="{804749FE-E2CC-4CD9-A924-119AF44660FD}" destId="{264D0FCC-52DB-40E8-91A9-7F1261AD4427}" srcOrd="2" destOrd="0" presId="urn:microsoft.com/office/officeart/2005/8/layout/orgChart1"/>
    <dgm:cxn modelId="{CEF4E498-BF7F-4641-BA53-93B89F4F558A}" type="presParOf" srcId="{804749FE-E2CC-4CD9-A924-119AF44660FD}" destId="{104BFCE7-7C03-4A98-B7A4-3CC8F327951B}" srcOrd="3" destOrd="0" presId="urn:microsoft.com/office/officeart/2005/8/layout/orgChart1"/>
    <dgm:cxn modelId="{99F816FE-C323-42A1-B502-BC4AD51A882C}" type="presParOf" srcId="{104BFCE7-7C03-4A98-B7A4-3CC8F327951B}" destId="{9F7FAAA5-97F3-4D06-A72F-D37F6F8B22D3}" srcOrd="0" destOrd="0" presId="urn:microsoft.com/office/officeart/2005/8/layout/orgChart1"/>
    <dgm:cxn modelId="{7BB3B858-E5F0-435E-9307-756FEBC111F9}" type="presParOf" srcId="{9F7FAAA5-97F3-4D06-A72F-D37F6F8B22D3}" destId="{A50B5501-1AC1-4BAD-8537-0F8389D3A74D}" srcOrd="0" destOrd="0" presId="urn:microsoft.com/office/officeart/2005/8/layout/orgChart1"/>
    <dgm:cxn modelId="{2FBBDD8F-3EB0-44FC-B7C4-56551CE20F8C}" type="presParOf" srcId="{9F7FAAA5-97F3-4D06-A72F-D37F6F8B22D3}" destId="{13C97E21-8889-4CA4-BF96-E58313689829}" srcOrd="1" destOrd="0" presId="urn:microsoft.com/office/officeart/2005/8/layout/orgChart1"/>
    <dgm:cxn modelId="{74C43C89-EFA1-46AD-B47C-285D181D05DC}" type="presParOf" srcId="{104BFCE7-7C03-4A98-B7A4-3CC8F327951B}" destId="{94A6469E-4289-44D5-A7F3-25D4FCA4AD7F}" srcOrd="1" destOrd="0" presId="urn:microsoft.com/office/officeart/2005/8/layout/orgChart1"/>
    <dgm:cxn modelId="{4E2AF530-65D7-4100-873E-2AE7EC843DAD}" type="presParOf" srcId="{104BFCE7-7C03-4A98-B7A4-3CC8F327951B}" destId="{6C5DDFD2-9567-4DCD-BCDA-E593D58422AE}" srcOrd="2" destOrd="0" presId="urn:microsoft.com/office/officeart/2005/8/layout/orgChart1"/>
    <dgm:cxn modelId="{CFB55ADF-E0CC-43F0-B45A-CFD22BA293A9}" type="presParOf" srcId="{804749FE-E2CC-4CD9-A924-119AF44660FD}" destId="{3642C32C-6341-4A1C-9C4D-351B156EE811}" srcOrd="4" destOrd="0" presId="urn:microsoft.com/office/officeart/2005/8/layout/orgChart1"/>
    <dgm:cxn modelId="{E969070D-AC44-454A-B9E3-C2CAEE0A4307}" type="presParOf" srcId="{804749FE-E2CC-4CD9-A924-119AF44660FD}" destId="{FB77F58A-9593-435F-9136-0DC60EFCB673}" srcOrd="5" destOrd="0" presId="urn:microsoft.com/office/officeart/2005/8/layout/orgChart1"/>
    <dgm:cxn modelId="{95C6CB93-3C26-489A-A12C-3842F549163E}" type="presParOf" srcId="{FB77F58A-9593-435F-9136-0DC60EFCB673}" destId="{DCE46A82-1218-4378-9886-B5FE4F73B7C4}" srcOrd="0" destOrd="0" presId="urn:microsoft.com/office/officeart/2005/8/layout/orgChart1"/>
    <dgm:cxn modelId="{378F4609-A9EE-4F5E-B5C4-F39BE1B67B6B}" type="presParOf" srcId="{DCE46A82-1218-4378-9886-B5FE4F73B7C4}" destId="{25B027ED-1463-42E3-8437-B7587F12EA79}" srcOrd="0" destOrd="0" presId="urn:microsoft.com/office/officeart/2005/8/layout/orgChart1"/>
    <dgm:cxn modelId="{D00B8070-06E4-4331-9550-934865790C1B}" type="presParOf" srcId="{DCE46A82-1218-4378-9886-B5FE4F73B7C4}" destId="{C0816244-9224-4C36-91D8-F5549AFCFBC1}" srcOrd="1" destOrd="0" presId="urn:microsoft.com/office/officeart/2005/8/layout/orgChart1"/>
    <dgm:cxn modelId="{874F9F21-E6AE-4222-B02E-C75EE38EA773}" type="presParOf" srcId="{FB77F58A-9593-435F-9136-0DC60EFCB673}" destId="{F9CE508B-C85F-4811-BC12-A005BFF3F5AA}" srcOrd="1" destOrd="0" presId="urn:microsoft.com/office/officeart/2005/8/layout/orgChart1"/>
    <dgm:cxn modelId="{45E04FB2-663A-4BFA-925E-B6D15986B218}" type="presParOf" srcId="{FB77F58A-9593-435F-9136-0DC60EFCB673}" destId="{797A3190-5100-40B9-915C-B62EDF3ECF9F}" srcOrd="2" destOrd="0" presId="urn:microsoft.com/office/officeart/2005/8/layout/orgChart1"/>
    <dgm:cxn modelId="{9A772EF9-AC98-47AB-94C4-F4AC2A842D90}" type="presParOf" srcId="{5B21DAA7-5CA0-420B-AC28-E53EC04D4FCC}" destId="{FBAE6AC9-F04F-49BE-90BF-7E40F8C6B6C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42C32C-6341-4A1C-9C4D-351B156EE811}">
      <dsp:nvSpPr>
        <dsp:cNvPr id="0" name=""/>
        <dsp:cNvSpPr/>
      </dsp:nvSpPr>
      <dsp:spPr>
        <a:xfrm>
          <a:off x="3670300" y="1754880"/>
          <a:ext cx="2596764" cy="4506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339"/>
              </a:lnTo>
              <a:lnTo>
                <a:pt x="2596764" y="225339"/>
              </a:lnTo>
              <a:lnTo>
                <a:pt x="2596764" y="4506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4D0FCC-52DB-40E8-91A9-7F1261AD4427}">
      <dsp:nvSpPr>
        <dsp:cNvPr id="0" name=""/>
        <dsp:cNvSpPr/>
      </dsp:nvSpPr>
      <dsp:spPr>
        <a:xfrm>
          <a:off x="3624580" y="1754880"/>
          <a:ext cx="91440" cy="4506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06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1A58C5-E248-4DE7-9267-8EECB0B6DE2B}">
      <dsp:nvSpPr>
        <dsp:cNvPr id="0" name=""/>
        <dsp:cNvSpPr/>
      </dsp:nvSpPr>
      <dsp:spPr>
        <a:xfrm>
          <a:off x="1073535" y="1754880"/>
          <a:ext cx="2596764" cy="450678"/>
        </a:xfrm>
        <a:custGeom>
          <a:avLst/>
          <a:gdLst/>
          <a:ahLst/>
          <a:cxnLst/>
          <a:rect l="0" t="0" r="0" b="0"/>
          <a:pathLst>
            <a:path>
              <a:moveTo>
                <a:pt x="2596764" y="0"/>
              </a:moveTo>
              <a:lnTo>
                <a:pt x="2596764" y="225339"/>
              </a:lnTo>
              <a:lnTo>
                <a:pt x="0" y="225339"/>
              </a:lnTo>
              <a:lnTo>
                <a:pt x="0" y="4506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CBDBFD-2924-40E0-B4DC-0FAD12350BC7}">
      <dsp:nvSpPr>
        <dsp:cNvPr id="0" name=""/>
        <dsp:cNvSpPr/>
      </dsp:nvSpPr>
      <dsp:spPr>
        <a:xfrm>
          <a:off x="2597256" y="681837"/>
          <a:ext cx="2146086" cy="10730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1900" b="0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itchFamily="34" charset="0"/>
            </a:rPr>
            <a:t>KOBERCE</a:t>
          </a:r>
        </a:p>
      </dsp:txBody>
      <dsp:txXfrm>
        <a:off x="2597256" y="681837"/>
        <a:ext cx="2146086" cy="1073043"/>
      </dsp:txXfrm>
    </dsp:sp>
    <dsp:sp modelId="{D5DF50EF-A710-4CA8-95D7-F1BE84826B90}">
      <dsp:nvSpPr>
        <dsp:cNvPr id="0" name=""/>
        <dsp:cNvSpPr/>
      </dsp:nvSpPr>
      <dsp:spPr>
        <a:xfrm>
          <a:off x="492" y="2205559"/>
          <a:ext cx="2146086" cy="10730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1900" b="0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itchFamily="34" charset="0"/>
            </a:rPr>
            <a:t>Ručně</a:t>
          </a:r>
          <a:r>
            <a:rPr kumimoji="0" lang="cs-CZ" sz="1900" b="0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rPr>
            <a:t> </a:t>
          </a:r>
          <a:r>
            <a:rPr kumimoji="0" lang="cs-CZ" sz="1900" b="0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itchFamily="34" charset="0"/>
            </a:rPr>
            <a:t>vázané</a:t>
          </a:r>
        </a:p>
      </dsp:txBody>
      <dsp:txXfrm>
        <a:off x="492" y="2205559"/>
        <a:ext cx="2146086" cy="1073043"/>
      </dsp:txXfrm>
    </dsp:sp>
    <dsp:sp modelId="{A50B5501-1AC1-4BAD-8537-0F8389D3A74D}">
      <dsp:nvSpPr>
        <dsp:cNvPr id="0" name=""/>
        <dsp:cNvSpPr/>
      </dsp:nvSpPr>
      <dsp:spPr>
        <a:xfrm>
          <a:off x="2597256" y="2205559"/>
          <a:ext cx="2146086" cy="10730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1900" b="0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itchFamily="34" charset="0"/>
            </a:rPr>
            <a:t>Tkané</a:t>
          </a:r>
        </a:p>
      </dsp:txBody>
      <dsp:txXfrm>
        <a:off x="2597256" y="2205559"/>
        <a:ext cx="2146086" cy="1073043"/>
      </dsp:txXfrm>
    </dsp:sp>
    <dsp:sp modelId="{25B027ED-1463-42E3-8437-B7587F12EA79}">
      <dsp:nvSpPr>
        <dsp:cNvPr id="0" name=""/>
        <dsp:cNvSpPr/>
      </dsp:nvSpPr>
      <dsp:spPr>
        <a:xfrm>
          <a:off x="5194021" y="2205559"/>
          <a:ext cx="2146086" cy="10730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1900" b="0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itchFamily="34" charset="0"/>
            </a:rPr>
            <a:t>Netkané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1900" b="0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itchFamily="34" charset="0"/>
            </a:rPr>
            <a:t>podlahové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1900" b="0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itchFamily="34" charset="0"/>
            </a:rPr>
            <a:t> krytiny</a:t>
          </a:r>
        </a:p>
      </dsp:txBody>
      <dsp:txXfrm>
        <a:off x="5194021" y="2205559"/>
        <a:ext cx="2146086" cy="10730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B0AABE-26D2-47D2-9132-8768ACF400F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004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8D2E17-6200-4997-BC9D-F7DE4C83202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7364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26EC31-53B9-4EAB-8FB1-6F871A7FB14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3221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838200" y="19050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39297-5615-4DE9-B3BE-6A0EBE593D8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256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FA36-8E63-4FDD-8FC2-0FDA18044B63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111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29D554-CAA2-4CB4-A66D-38AB8D4FD0D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8633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9654ED-624A-49CB-910C-3901DF3627F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0061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64EBE5-C68C-4811-8656-9530FC25776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4073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887470-9DBA-422B-B422-5E46DA77CE0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1730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7BAC07-721F-4038-91CE-F2C6B6C4F80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792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023961-31BA-402F-A479-448E368B70D1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323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8B56FE-A67B-4F4D-B5A8-A33E79C9F3C3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4276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AD5A785-1248-434B-8662-C98DE9BCD29C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99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file:///C:\Documents%20and%20Settings\Lucie%20Kopeck&#225;\Dokumenty\VSLIB%20-%20FAT\bakal&#225;&#345;sk&#225;%20pr&#225;ce\Google%20-%20obr&#225;zky%20pro%20http--www_venturiclean_com-images-levelloop_jpg_soubory\carpet_101b_soubory\multilevelloop.jpg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file:///C:\Documents%20and%20Settings\Lucie%20Kopeck&#225;\Plocha\Google%20-%20obr&#225;zky%20pro%20http--www_jih-sportovnistavby_cz-pic-eg-nature52_gif_soubory\trava_soubory\turf1.gif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md.cz/cs/produkty/kobercove-ctverce/akcni-nabidka/firenze/" TargetMode="Externa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file:///C:\Documents%20and%20Settings\Lucie%20Kopeck&#225;\Plocha\Google%20-%20obr&#225;zky%20pro%20http--cms_3m_com-cms-CZ-cs-0-186-czuRrFW-viewimage_jhtml_soubory\view_soubory\WCMSczRlRFS-cRCC.JPG" TargetMode="Externa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hyperlink" Target="http://www.grund.cz/cs/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Relationship Id="rId9" Type="http://schemas.openxmlformats.org/officeDocument/2006/relationships/image" Target="../media/image143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649072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39552" y="0"/>
            <a:ext cx="7939608" cy="2510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5400" dirty="0" smtClean="0">
                <a:solidFill>
                  <a:schemeClr val="bg1"/>
                </a:solidFill>
              </a:rPr>
              <a:t>Textilní zbožíznalství 3</a:t>
            </a:r>
          </a:p>
          <a:p>
            <a:pPr>
              <a:defRPr/>
            </a:pPr>
            <a:r>
              <a:rPr lang="cs-CZ" sz="5400" dirty="0">
                <a:solidFill>
                  <a:schemeClr val="bg1"/>
                </a:solidFill>
              </a:rPr>
              <a:t>Koberce a podlahové krytiny</a:t>
            </a:r>
          </a:p>
          <a:p>
            <a:pPr>
              <a:defRPr/>
            </a:pPr>
            <a:r>
              <a:rPr lang="cs-CZ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Ing. Hana Pařilová, Ph.D.</a:t>
            </a:r>
            <a:r>
              <a:rPr lang="cs-CZ" sz="5400" dirty="0" smtClean="0"/>
              <a:t/>
            </a:r>
            <a:br>
              <a:rPr lang="cs-CZ" sz="5400" dirty="0" smtClean="0"/>
            </a:br>
            <a:endParaRPr lang="cs-CZ" sz="5400" dirty="0" smtClean="0"/>
          </a:p>
        </p:txBody>
      </p:sp>
    </p:spTree>
    <p:extLst>
      <p:ext uri="{BB962C8B-B14F-4D97-AF65-F5344CB8AC3E}">
        <p14:creationId xmlns:p14="http://schemas.microsoft.com/office/powerpoint/2010/main" val="2712338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mtClean="0"/>
              <a:t>Způsoby ručního vázání koberců</a:t>
            </a:r>
          </a:p>
        </p:txBody>
      </p:sp>
      <p:pic>
        <p:nvPicPr>
          <p:cNvPr id="19459" name="Picture 3" descr="64_t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916113"/>
            <a:ext cx="3419475" cy="3457575"/>
          </a:xfrm>
          <a:noFill/>
        </p:spPr>
      </p:pic>
      <p:pic>
        <p:nvPicPr>
          <p:cNvPr id="19460" name="Picture 4" descr="kober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949450"/>
            <a:ext cx="4321175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2"/>
          <p:cNvSpPr>
            <a:spLocks noChangeArrowheads="1"/>
          </p:cNvSpPr>
          <p:nvPr/>
        </p:nvSpPr>
        <p:spPr bwMode="auto">
          <a:xfrm>
            <a:off x="539750" y="544512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/>
          <a:p>
            <a:pPr algn="ctr"/>
            <a:r>
              <a:rPr lang="cs-CZ" sz="2800">
                <a:solidFill>
                  <a:schemeClr val="tx2"/>
                </a:solidFill>
                <a:latin typeface="Franklin Gothic Book" pitchFamily="34" charset="0"/>
              </a:rPr>
              <a:t>horizontální    či    vertikální osnova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smtClean="0"/>
              <a:t>Vzornice a vyvázaný vzor na vázaném koberci</a:t>
            </a:r>
          </a:p>
        </p:txBody>
      </p:sp>
      <p:pic>
        <p:nvPicPr>
          <p:cNvPr id="20483" name="Zástupný symbol pro obsah 3" descr="IMG_712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t="3839" r="5827"/>
          <a:stretch>
            <a:fillRect/>
          </a:stretch>
        </p:blipFill>
        <p:spPr>
          <a:xfrm>
            <a:off x="395288" y="2205038"/>
            <a:ext cx="3776662" cy="2667000"/>
          </a:xfrm>
        </p:spPr>
      </p:pic>
      <p:pic>
        <p:nvPicPr>
          <p:cNvPr id="20484" name="Obrázek 4" descr="IMG_712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8656" r="12988" b="3932"/>
          <a:stretch>
            <a:fillRect/>
          </a:stretch>
        </p:blipFill>
        <p:spPr bwMode="auto">
          <a:xfrm>
            <a:off x="4500563" y="2133600"/>
            <a:ext cx="381317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300663"/>
            <a:ext cx="77724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Times New Roman" pitchFamily="18" charset="0"/>
              </a:rPr>
              <a:t>Hustotu vlasu tvoří nejen hustá osnova (na níž se uzlíky vážou), ale i správné přiražení vazného útku za každou řadou uzlíků.</a:t>
            </a:r>
            <a:endParaRPr lang="cs-CZ" sz="2400" dirty="0" smtClean="0">
              <a:solidFill>
                <a:schemeClr val="tx1"/>
              </a:solidFill>
            </a:endParaRPr>
          </a:p>
        </p:txBody>
      </p:sp>
      <p:pic>
        <p:nvPicPr>
          <p:cNvPr id="21507" name="Picture 3" descr="..\..\Obrázky\škola\www.podaneruce.cz-img.php-img=2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1725613"/>
            <a:ext cx="4608513" cy="3455987"/>
          </a:xfr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9750" y="11588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91440" anchor="b"/>
          <a:lstStyle/>
          <a:p>
            <a:pPr algn="ctr">
              <a:defRPr/>
            </a:pPr>
            <a:r>
              <a:rPr lang="cs-CZ" sz="40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+mj-cs"/>
              </a:rPr>
              <a:t>Ručně vázané koberce</a:t>
            </a:r>
            <a:r>
              <a:rPr lang="cs-CZ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Sestříhání vlasu</a:t>
            </a:r>
          </a:p>
        </p:txBody>
      </p:sp>
      <p:pic>
        <p:nvPicPr>
          <p:cNvPr id="22531" name="Zástupný symbol pro obsah 3" descr="IMG_711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7" t="4192" r="21761" b="15105"/>
          <a:stretch>
            <a:fillRect/>
          </a:stretch>
        </p:blipFill>
        <p:spPr>
          <a:xfrm>
            <a:off x="323528" y="1196752"/>
            <a:ext cx="4716016" cy="5009222"/>
          </a:xfrm>
        </p:spPr>
      </p:pic>
      <p:sp>
        <p:nvSpPr>
          <p:cNvPr id="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4932363" y="1844675"/>
            <a:ext cx="3960812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/>
            </a:pPr>
            <a:r>
              <a:rPr lang="cs-CZ" sz="2900" dirty="0">
                <a:latin typeface="+mn-lt"/>
              </a:rPr>
              <a:t>Ručně   - řádek po řádku (viz foto)</a:t>
            </a: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endParaRPr lang="cs-CZ" sz="2900" dirty="0">
              <a:latin typeface="+mn-lt"/>
            </a:endParaRP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/>
            </a:pPr>
            <a:r>
              <a:rPr lang="cs-CZ" sz="2900" dirty="0">
                <a:latin typeface="+mn-lt"/>
              </a:rPr>
              <a:t>Strojově postřihovacím strojem</a:t>
            </a: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cs-CZ" sz="29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Turecký hedvábný koberec</a:t>
            </a: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8" t="13451" r="13593" b="17677"/>
          <a:stretch>
            <a:fillRect/>
          </a:stretch>
        </p:blipFill>
        <p:spPr>
          <a:xfrm>
            <a:off x="1187450" y="1196975"/>
            <a:ext cx="6697663" cy="4362450"/>
          </a:xfrm>
          <a:noFill/>
        </p:spPr>
      </p:pic>
      <p:sp>
        <p:nvSpPr>
          <p:cNvPr id="23556" name="Obdélník 4"/>
          <p:cNvSpPr>
            <a:spLocks noChangeArrowheads="1"/>
          </p:cNvSpPr>
          <p:nvPr/>
        </p:nvSpPr>
        <p:spPr bwMode="auto">
          <a:xfrm rot="10800000" flipV="1">
            <a:off x="1042988" y="5805488"/>
            <a:ext cx="6981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19088" indent="-319088">
              <a:buFont typeface="Wingdings" pitchFamily="2" charset="2"/>
              <a:buNone/>
            </a:pPr>
            <a:r>
              <a:rPr lang="cs-CZ"/>
              <a:t>Hedvábné koberce: 60 - 100 uzlů na 1 cm</a:t>
            </a:r>
            <a:r>
              <a:rPr lang="cs-CZ">
                <a:cs typeface="Tahoma" pitchFamily="34" charset="0"/>
              </a:rPr>
              <a:t>²  !!!!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4" t="19939" r="22966" b="6612"/>
          <a:stretch/>
        </p:blipFill>
        <p:spPr bwMode="auto">
          <a:xfrm>
            <a:off x="321551" y="260648"/>
            <a:ext cx="8560505" cy="600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363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85800"/>
          </a:xfrm>
        </p:spPr>
        <p:txBody>
          <a:bodyPr/>
          <a:lstStyle/>
          <a:p>
            <a:pPr algn="ctr" eaLnBrk="1" hangingPunct="1"/>
            <a:r>
              <a:rPr lang="cs-CZ" sz="3600" smtClean="0"/>
              <a:t>Ručně vázané koberce z vlny</a:t>
            </a:r>
          </a:p>
        </p:txBody>
      </p:sp>
      <p:sp>
        <p:nvSpPr>
          <p:cNvPr id="1843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838200" y="1600200"/>
            <a:ext cx="7772400" cy="4419600"/>
          </a:xfrm>
        </p:spPr>
        <p:txBody>
          <a:bodyPr>
            <a:normAutofit fontScale="92500"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400" dirty="0" smtClean="0"/>
              <a:t>Vlněné koberce 4 – 8 uzlů na 1 cm</a:t>
            </a:r>
            <a:r>
              <a:rPr lang="cs-CZ" sz="2400" dirty="0" smtClean="0">
                <a:cs typeface="Tahoma" pitchFamily="34" charset="0"/>
              </a:rPr>
              <a:t>² (dle jemnosti vlněné příze nebo přástu)</a:t>
            </a:r>
            <a:endParaRPr lang="cs-CZ" sz="2400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400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400" dirty="0" smtClean="0"/>
              <a:t>Vlněný koberec „Laguna“: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400" dirty="0" smtClean="0"/>
              <a:t>40000 uzlů na m</a:t>
            </a:r>
            <a:r>
              <a:rPr lang="cs-CZ" sz="2400" dirty="0" smtClean="0">
                <a:cs typeface="Tahoma" pitchFamily="34" charset="0"/>
              </a:rPr>
              <a:t>²</a:t>
            </a:r>
            <a:r>
              <a:rPr lang="cs-CZ" sz="2400" dirty="0" smtClean="0"/>
              <a:t> (400 uzlů na 1 dm</a:t>
            </a:r>
            <a:r>
              <a:rPr lang="cs-CZ" sz="2400" dirty="0" smtClean="0">
                <a:cs typeface="Tahoma" pitchFamily="34" charset="0"/>
              </a:rPr>
              <a:t>²</a:t>
            </a:r>
            <a:r>
              <a:rPr lang="cs-CZ" sz="2400" dirty="0" smtClean="0"/>
              <a:t>)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400" dirty="0" smtClean="0"/>
              <a:t>výška vlasu 10 mm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400" dirty="0" smtClean="0"/>
              <a:t>Vlněný koberec „</a:t>
            </a:r>
            <a:r>
              <a:rPr lang="cs-CZ" sz="2400" dirty="0" err="1" smtClean="0"/>
              <a:t>Adur</a:t>
            </a:r>
            <a:r>
              <a:rPr lang="cs-CZ" sz="2400" dirty="0" smtClean="0"/>
              <a:t>“: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400" dirty="0" smtClean="0"/>
              <a:t>25600 uzlů na m</a:t>
            </a:r>
            <a:r>
              <a:rPr lang="cs-CZ" sz="2400" dirty="0" smtClean="0">
                <a:cs typeface="Tahoma" pitchFamily="34" charset="0"/>
              </a:rPr>
              <a:t>²</a:t>
            </a:r>
            <a:r>
              <a:rPr lang="cs-CZ" sz="2400" dirty="0" smtClean="0"/>
              <a:t>, výška vlasu 13 mm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400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000" dirty="0" smtClean="0"/>
              <a:t>1 žena váže 6400 uzlů/ 8 hodin – smyrenský uzel.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000" dirty="0" smtClean="0"/>
              <a:t>Do 19ti barev je norma 1000 uzlů za hodinu.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000" dirty="0" smtClean="0"/>
              <a:t>Hedvábný koberec 2x3m váže jedna žena i dva roky.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Ručně vázaný vlněný koberec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384" t="31968" r="43295" b="18227"/>
          <a:stretch>
            <a:fillRect/>
          </a:stretch>
        </p:blipFill>
        <p:spPr bwMode="auto">
          <a:xfrm>
            <a:off x="395536" y="1268760"/>
            <a:ext cx="8547857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b="1" smtClean="0">
                <a:latin typeface="Times New Roman" pitchFamily="18" charset="0"/>
              </a:rPr>
              <a:t>Ručně vázané koberce</a:t>
            </a:r>
          </a:p>
        </p:txBody>
      </p:sp>
      <p:sp>
        <p:nvSpPr>
          <p:cNvPr id="2560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467544" y="1700213"/>
            <a:ext cx="5256981" cy="40147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2800" b="1" dirty="0" smtClean="0">
                <a:latin typeface="Times New Roman" pitchFamily="18" charset="0"/>
              </a:rPr>
              <a:t>K vázání se používají uzly:</a:t>
            </a:r>
          </a:p>
          <a:p>
            <a:pPr eaLnBrk="1" hangingPunct="1">
              <a:buFontTx/>
              <a:buNone/>
            </a:pPr>
            <a:endParaRPr lang="cs-CZ" sz="2800" b="1" dirty="0" smtClean="0">
              <a:latin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cs-CZ" sz="2800" dirty="0" smtClean="0">
                <a:latin typeface="Times New Roman" pitchFamily="18" charset="0"/>
              </a:rPr>
              <a:t>symetrický </a:t>
            </a:r>
            <a:r>
              <a:rPr lang="cs-CZ" sz="2800" b="1" dirty="0" smtClean="0">
                <a:latin typeface="Times New Roman" pitchFamily="18" charset="0"/>
              </a:rPr>
              <a:t>turecký</a:t>
            </a:r>
            <a:r>
              <a:rPr lang="cs-CZ" sz="2800" dirty="0" smtClean="0">
                <a:latin typeface="Times New Roman" pitchFamily="18" charset="0"/>
              </a:rPr>
              <a:t> uzel (známý také jako smyrenský)</a:t>
            </a:r>
          </a:p>
          <a:p>
            <a:pPr eaLnBrk="1" hangingPunct="1">
              <a:buFontTx/>
              <a:buChar char="-"/>
            </a:pPr>
            <a:endParaRPr lang="cs-CZ" sz="2800" dirty="0" smtClean="0">
              <a:latin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cs-CZ" sz="2800" dirty="0" smtClean="0">
                <a:latin typeface="Times New Roman" pitchFamily="18" charset="0"/>
              </a:rPr>
              <a:t>asymetrický </a:t>
            </a:r>
            <a:r>
              <a:rPr lang="cs-CZ" sz="2800" b="1" dirty="0" smtClean="0">
                <a:latin typeface="Times New Roman" pitchFamily="18" charset="0"/>
              </a:rPr>
              <a:t>perský</a:t>
            </a:r>
            <a:r>
              <a:rPr lang="cs-CZ" sz="2800" dirty="0" smtClean="0">
                <a:latin typeface="Times New Roman" pitchFamily="18" charset="0"/>
              </a:rPr>
              <a:t> uzel (</a:t>
            </a:r>
            <a:r>
              <a:rPr lang="cs-CZ" sz="2800" dirty="0" err="1" smtClean="0">
                <a:latin typeface="Times New Roman" pitchFamily="18" charset="0"/>
              </a:rPr>
              <a:t>ghiordesský</a:t>
            </a:r>
            <a:r>
              <a:rPr lang="cs-CZ" sz="2800" dirty="0" smtClean="0">
                <a:latin typeface="Times New Roman" pitchFamily="18" charset="0"/>
              </a:rPr>
              <a:t>) </a:t>
            </a:r>
            <a:endParaRPr lang="cs-CZ" sz="2800" dirty="0" smtClean="0"/>
          </a:p>
        </p:txBody>
      </p:sp>
      <p:pic>
        <p:nvPicPr>
          <p:cNvPr id="5" name="Picture 3" descr="Turecký uzel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700213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 descr="Perský uzel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076700"/>
            <a:ext cx="2232025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Šipka doprava 7"/>
          <p:cNvSpPr/>
          <p:nvPr/>
        </p:nvSpPr>
        <p:spPr>
          <a:xfrm>
            <a:off x="4139952" y="3320989"/>
            <a:ext cx="974725" cy="143668"/>
          </a:xfrm>
          <a:prstGeom prst="righ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9" name="Picture 5" descr="uzel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7" t="-3380" b="20059"/>
          <a:stretch>
            <a:fillRect/>
          </a:stretch>
        </p:blipFill>
        <p:spPr bwMode="auto">
          <a:xfrm>
            <a:off x="5136671" y="3172578"/>
            <a:ext cx="142473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Šipka doprava 9"/>
          <p:cNvSpPr/>
          <p:nvPr/>
        </p:nvSpPr>
        <p:spPr>
          <a:xfrm>
            <a:off x="2987824" y="4870054"/>
            <a:ext cx="974725" cy="143668"/>
          </a:xfrm>
          <a:prstGeom prst="righ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1" name="Picture 6" descr="uzel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07" r="4585" b="21686"/>
          <a:stretch>
            <a:fillRect/>
          </a:stretch>
        </p:blipFill>
        <p:spPr bwMode="auto">
          <a:xfrm>
            <a:off x="4355976" y="4813439"/>
            <a:ext cx="1410324" cy="73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Nástěnné koberce</a:t>
            </a:r>
          </a:p>
        </p:txBody>
      </p:sp>
      <p:sp>
        <p:nvSpPr>
          <p:cNvPr id="2765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611188" y="1628775"/>
            <a:ext cx="4681537" cy="4467225"/>
          </a:xfrm>
        </p:spPr>
        <p:txBody>
          <a:bodyPr/>
          <a:lstStyle/>
          <a:p>
            <a:pPr eaLnBrk="1" hangingPunct="1"/>
            <a:r>
              <a:rPr lang="cs-CZ" dirty="0" smtClean="0"/>
              <a:t>Ručně vázaný koberec</a:t>
            </a:r>
          </a:p>
          <a:p>
            <a:pPr eaLnBrk="1" hangingPunct="1">
              <a:buFont typeface="Wingdings" pitchFamily="2" charset="2"/>
              <a:buNone/>
            </a:pPr>
            <a:endParaRPr lang="cs-CZ" dirty="0" smtClean="0"/>
          </a:p>
          <a:p>
            <a:pPr eaLnBrk="1" hangingPunct="1"/>
            <a:r>
              <a:rPr lang="cs-CZ" dirty="0" smtClean="0"/>
              <a:t>Tapisérie</a:t>
            </a:r>
          </a:p>
          <a:p>
            <a:pPr eaLnBrk="1" hangingPunct="1">
              <a:buFont typeface="Wingdings" pitchFamily="2" charset="2"/>
              <a:buNone/>
            </a:pPr>
            <a:endParaRPr lang="cs-CZ" dirty="0" smtClean="0"/>
          </a:p>
          <a:p>
            <a:pPr eaLnBrk="1" hangingPunct="1"/>
            <a:r>
              <a:rPr lang="cs-CZ" dirty="0" smtClean="0"/>
              <a:t>Gobelín</a:t>
            </a:r>
          </a:p>
          <a:p>
            <a:pPr eaLnBrk="1" hangingPunct="1">
              <a:buNone/>
            </a:pPr>
            <a:endParaRPr lang="cs-CZ" dirty="0" smtClean="0"/>
          </a:p>
          <a:p>
            <a:pPr eaLnBrk="1" hangingPunct="1"/>
            <a:r>
              <a:rPr lang="cs-CZ" dirty="0" smtClean="0"/>
              <a:t>Akustické panely</a:t>
            </a:r>
          </a:p>
          <a:p>
            <a:pPr eaLnBrk="1" hangingPunct="1"/>
            <a:endParaRPr lang="cs-CZ" dirty="0" smtClean="0"/>
          </a:p>
        </p:txBody>
      </p:sp>
      <p:pic>
        <p:nvPicPr>
          <p:cNvPr id="27652" name="Picture 5" descr="gobelin.jpg (153671 bytes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81313"/>
            <a:ext cx="4311650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ipka doprava 4"/>
          <p:cNvSpPr/>
          <p:nvPr/>
        </p:nvSpPr>
        <p:spPr>
          <a:xfrm>
            <a:off x="2916238" y="3716338"/>
            <a:ext cx="1439862" cy="720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Bytové textilie – význam v bytě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Psychologické aspekty</a:t>
            </a:r>
          </a:p>
          <a:p>
            <a:r>
              <a:rPr lang="cs-CZ" dirty="0" smtClean="0"/>
              <a:t>Ochrana nábytku, bytu</a:t>
            </a:r>
          </a:p>
          <a:p>
            <a:r>
              <a:rPr lang="cs-CZ" dirty="0" smtClean="0"/>
              <a:t>Pohodlí = komfort</a:t>
            </a:r>
          </a:p>
          <a:p>
            <a:r>
              <a:rPr lang="cs-CZ" dirty="0" smtClean="0"/>
              <a:t>Izolace (teplo, vzduch, zima)</a:t>
            </a:r>
          </a:p>
          <a:p>
            <a:r>
              <a:rPr lang="cs-CZ" dirty="0" smtClean="0"/>
              <a:t>Tradice</a:t>
            </a:r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422" y="1916832"/>
            <a:ext cx="3139682" cy="390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54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dirty="0" smtClean="0"/>
              <a:t>Tapisérie</a:t>
            </a:r>
          </a:p>
        </p:txBody>
      </p:sp>
      <p:pic>
        <p:nvPicPr>
          <p:cNvPr id="28676" name="Picture 3" descr="C:\Documents and Settings\Hana Pařilová\Dokumenty\Obrázky\textilní tapiser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3" r="18729"/>
          <a:stretch>
            <a:fillRect/>
          </a:stretch>
        </p:blipFill>
        <p:spPr bwMode="auto">
          <a:xfrm>
            <a:off x="1403648" y="2060848"/>
            <a:ext cx="2592288" cy="381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1932" t="16520" r="50393" b="14361"/>
          <a:stretch>
            <a:fillRect/>
          </a:stretch>
        </p:blipFill>
        <p:spPr bwMode="auto">
          <a:xfrm>
            <a:off x="5364088" y="476672"/>
            <a:ext cx="2952328" cy="46085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mtClean="0"/>
              <a:t>Gobelíny </a:t>
            </a:r>
            <a:br>
              <a:rPr lang="cs-CZ" smtClean="0"/>
            </a:br>
            <a:r>
              <a:rPr lang="cs-CZ" smtClean="0"/>
              <a:t>klasická gobelínová technika</a:t>
            </a:r>
          </a:p>
        </p:txBody>
      </p:sp>
      <p:pic>
        <p:nvPicPr>
          <p:cNvPr id="29699" name="Zástupný symbol pro obsah 4" descr="IMG_711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628800"/>
            <a:ext cx="3016359" cy="4525963"/>
          </a:xfrm>
        </p:spPr>
      </p:pic>
      <p:pic>
        <p:nvPicPr>
          <p:cNvPr id="29700" name="Picture 4" descr="C:\Documents and Settings\Hana Pařilová\Dokumenty\TEXTY\Skripta\bytové textilie\gobelínová techni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49500"/>
            <a:ext cx="3821113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4076"/>
            <a:ext cx="8439946" cy="615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54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mtClean="0"/>
              <a:t>Gobelíny  </a:t>
            </a:r>
            <a:br>
              <a:rPr lang="cs-CZ" smtClean="0"/>
            </a:br>
            <a:r>
              <a:rPr lang="cs-CZ" smtClean="0"/>
              <a:t>další způsoby vázání</a:t>
            </a:r>
          </a:p>
        </p:txBody>
      </p:sp>
      <p:sp>
        <p:nvSpPr>
          <p:cNvPr id="30723" name="Rectangle 1027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cs-CZ" smtClean="0"/>
          </a:p>
        </p:txBody>
      </p:sp>
      <p:pic>
        <p:nvPicPr>
          <p:cNvPr id="30724" name="Picture 1028" descr="C:\Documents and Settings\Hana Pařilová\Dokumenty\TEXTY\Skripta\bytové textilie\gobelín provazani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667000"/>
            <a:ext cx="192087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1029" descr="C:\Documents and Settings\Hana Pařilová\Dokumenty\TEXTY\Skripta\bytové textilie\gobelín vícenásobné provázání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67000"/>
            <a:ext cx="198755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030" descr="C:\Documents and Settings\Hana Pařilová\Dokumenty\TEXTY\Skripta\bytové textilie\gobelín provázání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67000"/>
            <a:ext cx="194945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dirty="0" smtClean="0"/>
              <a:t>Gobelíny vyšívané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169" t="16542" r="20169" b="13454"/>
          <a:stretch>
            <a:fillRect/>
          </a:stretch>
        </p:blipFill>
        <p:spPr bwMode="auto">
          <a:xfrm>
            <a:off x="395536" y="2276872"/>
            <a:ext cx="5204215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395536" y="1196752"/>
            <a:ext cx="4248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cs-CZ" dirty="0" smtClean="0"/>
              <a:t>Patří do zájmové činnosti – předloha vytištěná na kanavě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14508" t="14360" r="15293" b="6801"/>
          <a:stretch>
            <a:fillRect/>
          </a:stretch>
        </p:blipFill>
        <p:spPr bwMode="auto">
          <a:xfrm>
            <a:off x="4932040" y="1052736"/>
            <a:ext cx="379571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VÃ½sledek obrÃ¡zku pro gobelina with upholste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717032"/>
            <a:ext cx="2627384" cy="3140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Tlumení akustiky – </a:t>
            </a:r>
            <a:r>
              <a:rPr lang="cs-CZ" smtClean="0"/>
              <a:t>nástěnný koberec</a:t>
            </a:r>
            <a:endParaRPr lang="cs-CZ"/>
          </a:p>
        </p:txBody>
      </p:sp>
      <p:pic>
        <p:nvPicPr>
          <p:cNvPr id="1105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157" t="32452" r="22158" b="16636"/>
          <a:stretch>
            <a:fillRect/>
          </a:stretch>
        </p:blipFill>
        <p:spPr bwMode="auto">
          <a:xfrm>
            <a:off x="323528" y="1844824"/>
            <a:ext cx="831692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b="1" smtClean="0">
                <a:latin typeface="Times New Roman" pitchFamily="18" charset="0"/>
              </a:rPr>
              <a:t>Tkané koberce</a:t>
            </a:r>
          </a:p>
        </p:txBody>
      </p:sp>
      <p:sp>
        <p:nvSpPr>
          <p:cNvPr id="2560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838200" y="1676400"/>
            <a:ext cx="5318125" cy="4419600"/>
          </a:xfrm>
        </p:spPr>
        <p:txBody>
          <a:bodyPr>
            <a:normAutofit fontScale="77500" lnSpcReduction="20000"/>
          </a:bodyPr>
          <a:lstStyle/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dirty="0" smtClean="0">
                <a:latin typeface="Times New Roman" pitchFamily="18" charset="0"/>
              </a:rPr>
              <a:t>1)</a:t>
            </a:r>
            <a:r>
              <a:rPr lang="cs-CZ" dirty="0" smtClean="0"/>
              <a:t> </a:t>
            </a:r>
            <a:r>
              <a:rPr lang="cs-CZ" dirty="0" smtClean="0">
                <a:latin typeface="Times New Roman" pitchFamily="18" charset="0"/>
              </a:rPr>
              <a:t>Jednoduchými vazebními technikami 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dirty="0" smtClean="0">
                <a:latin typeface="Times New Roman" pitchFamily="18" charset="0"/>
              </a:rPr>
              <a:t>	- </a:t>
            </a:r>
            <a:r>
              <a:rPr lang="cs-CZ" dirty="0" err="1" smtClean="0">
                <a:latin typeface="Times New Roman" pitchFamily="18" charset="0"/>
              </a:rPr>
              <a:t>kelimy</a:t>
            </a:r>
            <a:r>
              <a:rPr lang="cs-CZ" dirty="0" smtClean="0">
                <a:latin typeface="Times New Roman" pitchFamily="18" charset="0"/>
              </a:rPr>
              <a:t>, 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dirty="0" smtClean="0">
                <a:latin typeface="Times New Roman" pitchFamily="18" charset="0"/>
              </a:rPr>
              <a:t>	- jutové, kokosové, sisalové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dirty="0" smtClean="0">
              <a:latin typeface="Times New Roman" pitchFamily="18" charset="0"/>
            </a:endParaRP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dirty="0" smtClean="0">
                <a:latin typeface="Times New Roman" pitchFamily="18" charset="0"/>
              </a:rPr>
              <a:t>2) Koberce tkané prutovou technikou 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dirty="0" smtClean="0">
                <a:latin typeface="Times New Roman" pitchFamily="18" charset="0"/>
              </a:rPr>
              <a:t>	- buklé (smyčkový povrch), velurové (hladký vlasový povrch), strukturované povrchy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dirty="0" smtClean="0">
              <a:latin typeface="Times New Roman" pitchFamily="18" charset="0"/>
            </a:endParaRP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dirty="0" smtClean="0">
                <a:latin typeface="Times New Roman" pitchFamily="18" charset="0"/>
              </a:rPr>
              <a:t>3) Koberce tkané speciálními technikami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dirty="0" smtClean="0">
                <a:latin typeface="Times New Roman" pitchFamily="18" charset="0"/>
              </a:rPr>
              <a:t>	- </a:t>
            </a:r>
            <a:r>
              <a:rPr lang="cs-CZ" dirty="0" err="1" smtClean="0">
                <a:latin typeface="Times New Roman" pitchFamily="18" charset="0"/>
              </a:rPr>
              <a:t>dvojplyše</a:t>
            </a:r>
            <a:r>
              <a:rPr lang="cs-CZ" dirty="0" smtClean="0">
                <a:latin typeface="Times New Roman" pitchFamily="18" charset="0"/>
              </a:rPr>
              <a:t>, gobelíny (žinylkové koberce)</a:t>
            </a:r>
          </a:p>
        </p:txBody>
      </p:sp>
      <p:pic>
        <p:nvPicPr>
          <p:cNvPr id="31748" name="Picture 6" descr="C:\Documents and Settings\Hana Pařilová\Dokumenty\TEXTY\Skripta\bytové textilie\koberce\Quilt_jpg_soubory\indians. kober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4" r="19228"/>
          <a:stretch>
            <a:fillRect/>
          </a:stretch>
        </p:blipFill>
        <p:spPr bwMode="auto">
          <a:xfrm>
            <a:off x="6372225" y="1557338"/>
            <a:ext cx="2160588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ipka doprava 4"/>
          <p:cNvSpPr/>
          <p:nvPr/>
        </p:nvSpPr>
        <p:spPr>
          <a:xfrm>
            <a:off x="2843213" y="2062162"/>
            <a:ext cx="3384550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4098" name="Picture 2" descr="C:\Users\uzivatel\Documents\ZBOZI -bytové textilie\koberce\plastické ruční zastřihávání vlasu 3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839995"/>
            <a:ext cx="2361217" cy="157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Šipka doprava 6"/>
          <p:cNvSpPr/>
          <p:nvPr/>
        </p:nvSpPr>
        <p:spPr>
          <a:xfrm rot="1745161">
            <a:off x="4248656" y="4493519"/>
            <a:ext cx="1559234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1143000"/>
          </a:xfrm>
        </p:spPr>
        <p:txBody>
          <a:bodyPr/>
          <a:lstStyle/>
          <a:p>
            <a:pPr eaLnBrk="1" hangingPunct="1"/>
            <a:r>
              <a:rPr lang="cs-CZ" dirty="0" err="1" smtClean="0"/>
              <a:t>Kelimy</a:t>
            </a:r>
            <a:endParaRPr lang="cs-CZ" dirty="0" smtClean="0"/>
          </a:p>
        </p:txBody>
      </p:sp>
      <p:sp>
        <p:nvSpPr>
          <p:cNvPr id="32771" name="Zástupný symbol pro obsah 2"/>
          <p:cNvSpPr>
            <a:spLocks noGrp="1"/>
          </p:cNvSpPr>
          <p:nvPr>
            <p:ph idx="1"/>
          </p:nvPr>
        </p:nvSpPr>
        <p:spPr>
          <a:xfrm>
            <a:off x="611188" y="2751138"/>
            <a:ext cx="6983412" cy="4106862"/>
          </a:xfrm>
        </p:spPr>
        <p:txBody>
          <a:bodyPr/>
          <a:lstStyle/>
          <a:p>
            <a:pPr eaLnBrk="1" hangingPunct="1"/>
            <a:r>
              <a:rPr lang="cs-CZ" dirty="0" smtClean="0"/>
              <a:t>Nejstarší bytová textilie nomádských kmenů – sloužila jako příbytek, lůžko, jídelní stůl, ochrana před mrazem, teplem a podložka k modlení.</a:t>
            </a:r>
          </a:p>
          <a:p>
            <a:pPr eaLnBrk="1" hangingPunct="1"/>
            <a:r>
              <a:rPr lang="cs-CZ" dirty="0" err="1" smtClean="0"/>
              <a:t>Kelim</a:t>
            </a:r>
            <a:r>
              <a:rPr lang="cs-CZ" dirty="0" smtClean="0"/>
              <a:t> je tkaný gobelínovou technikou, je oboustranný, má jednoduché vzory, šikmé linie jsou schodovité</a:t>
            </a:r>
          </a:p>
        </p:txBody>
      </p:sp>
      <p:pic>
        <p:nvPicPr>
          <p:cNvPr id="32772" name="Zástupný symbol pro obsah 3" descr="IMG_708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4664"/>
            <a:ext cx="4611688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56176" y="692696"/>
            <a:ext cx="2530624" cy="72494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kelim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3986" cy="452596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228866"/>
            <a:ext cx="6372200" cy="424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smtClean="0"/>
              <a:t>Nomádská postel + jídelní podložka</a:t>
            </a:r>
          </a:p>
        </p:txBody>
      </p:sp>
      <p:pic>
        <p:nvPicPr>
          <p:cNvPr id="33795" name="Zástupný symbol pro obsah 5" descr="IMG_713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t="23061" b="11272"/>
          <a:stretch>
            <a:fillRect/>
          </a:stretch>
        </p:blipFill>
        <p:spPr>
          <a:xfrm>
            <a:off x="1331913" y="2420938"/>
            <a:ext cx="6369050" cy="2952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Bytové textilie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648" y="1600200"/>
            <a:ext cx="5759552" cy="44958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755576" y="2492896"/>
            <a:ext cx="61024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cs-CZ" dirty="0"/>
              <a:t>Ručníky osušky utěrky</a:t>
            </a:r>
          </a:p>
          <a:p>
            <a:pPr eaLnBrk="1" hangingPunct="1"/>
            <a:r>
              <a:rPr lang="cs-CZ" dirty="0"/>
              <a:t>Stolní prádlo </a:t>
            </a:r>
          </a:p>
          <a:p>
            <a:pPr eaLnBrk="1" hangingPunct="1"/>
            <a:r>
              <a:rPr lang="cs-CZ" dirty="0"/>
              <a:t>Ložní prádlo</a:t>
            </a:r>
          </a:p>
          <a:p>
            <a:pPr eaLnBrk="1" hangingPunct="1"/>
            <a:r>
              <a:rPr lang="cs-CZ" dirty="0"/>
              <a:t>Přehozy a pokrývky</a:t>
            </a:r>
          </a:p>
          <a:p>
            <a:pPr eaLnBrk="1" hangingPunct="1"/>
            <a:r>
              <a:rPr lang="cs-CZ" dirty="0"/>
              <a:t>Prošívané přikrývky (peří)</a:t>
            </a:r>
          </a:p>
          <a:p>
            <a:pPr eaLnBrk="1" hangingPunct="1"/>
            <a:r>
              <a:rPr lang="cs-CZ" dirty="0"/>
              <a:t>Polštáře</a:t>
            </a:r>
          </a:p>
          <a:p>
            <a:pPr eaLnBrk="1" hangingPunct="1"/>
            <a:r>
              <a:rPr lang="cs-CZ" dirty="0"/>
              <a:t>Dekorační textilie a záclony</a:t>
            </a:r>
          </a:p>
          <a:p>
            <a:pPr eaLnBrk="1" hangingPunct="1"/>
            <a:r>
              <a:rPr lang="cs-CZ" dirty="0"/>
              <a:t>Textilní podlahové krytiny (koberce)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331630"/>
            <a:ext cx="3446537" cy="317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811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b="1" smtClean="0">
                <a:latin typeface="Times New Roman" pitchFamily="18" charset="0"/>
              </a:rPr>
              <a:t>Jednoduché tkané koberce</a:t>
            </a:r>
          </a:p>
        </p:txBody>
      </p:sp>
      <p:sp>
        <p:nvSpPr>
          <p:cNvPr id="3481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838200" y="1600200"/>
            <a:ext cx="7772400" cy="45720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cs-CZ" smtClean="0">
                <a:latin typeface="Times New Roman" pitchFamily="18" charset="0"/>
              </a:rPr>
              <a:t>tkány v jednoduchých vazebních technikách (plátno, panama, kepr, ryps)  na jednoduchých kobercářských stavech</a:t>
            </a:r>
          </a:p>
          <a:p>
            <a:pPr eaLnBrk="1" hangingPunct="1">
              <a:buFontTx/>
              <a:buChar char="-"/>
            </a:pPr>
            <a:r>
              <a:rPr lang="cs-CZ" smtClean="0">
                <a:latin typeface="Times New Roman" pitchFamily="18" charset="0"/>
              </a:rPr>
              <a:t>název mají podle materiálu ze kterého jsou tkány</a:t>
            </a:r>
          </a:p>
          <a:p>
            <a:pPr eaLnBrk="1" hangingPunct="1">
              <a:buFontTx/>
              <a:buChar char="-"/>
            </a:pPr>
            <a:r>
              <a:rPr lang="cs-CZ" smtClean="0">
                <a:latin typeface="Times New Roman" pitchFamily="18" charset="0"/>
              </a:rPr>
              <a:t>touto technikou mohou být na jednoduchých tkacích stavech vyráběny jednoduché koberečky z textilních odpadů</a:t>
            </a:r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b="1" smtClean="0">
                <a:latin typeface="Times New Roman" pitchFamily="18" charset="0"/>
              </a:rPr>
              <a:t>Jednoduché tkané koberce</a:t>
            </a:r>
          </a:p>
        </p:txBody>
      </p:sp>
      <p:pic>
        <p:nvPicPr>
          <p:cNvPr id="35843" name="Picture 3" descr="..\..\Obrázky\baka\basketweaveseagrass_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25193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762000" y="46482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3600" i="1">
                <a:latin typeface="Times New Roman" pitchFamily="18" charset="0"/>
              </a:rPr>
              <a:t>konopný</a:t>
            </a:r>
          </a:p>
        </p:txBody>
      </p:sp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3429000" y="46482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3600" i="1">
                <a:latin typeface="Times New Roman" pitchFamily="18" charset="0"/>
              </a:rPr>
              <a:t>kokosový</a:t>
            </a:r>
          </a:p>
        </p:txBody>
      </p:sp>
      <p:sp>
        <p:nvSpPr>
          <p:cNvPr id="35846" name="Text Box 8"/>
          <p:cNvSpPr txBox="1">
            <a:spLocks noChangeArrowheads="1"/>
          </p:cNvSpPr>
          <p:nvPr/>
        </p:nvSpPr>
        <p:spPr bwMode="auto">
          <a:xfrm>
            <a:off x="6248400" y="46482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3600" i="1">
                <a:latin typeface="Times New Roman" pitchFamily="18" charset="0"/>
              </a:rPr>
              <a:t>sisalový</a:t>
            </a:r>
          </a:p>
        </p:txBody>
      </p:sp>
      <p:pic>
        <p:nvPicPr>
          <p:cNvPr id="35847" name="Picture 9" descr="C:\Documents and Settings\Lucie Kopecká\Dokumenty\Obrázky\baka\kokosový kobere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81200"/>
            <a:ext cx="25193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10" descr="C:\Documents and Settings\Lucie Kopecká\Dokumenty\Obrázky\baka\sisalový kobere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81200"/>
            <a:ext cx="25193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Papírové koberce</a:t>
            </a:r>
          </a:p>
        </p:txBody>
      </p:sp>
      <p:pic>
        <p:nvPicPr>
          <p:cNvPr id="36867" name="Picture 2" descr="C:\Documents and Settings\Hana Pařilová\Dokumenty\Obrázky\081020107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" t="4150" r="1344" b="1483"/>
          <a:stretch>
            <a:fillRect/>
          </a:stretch>
        </p:blipFill>
        <p:spPr>
          <a:xfrm>
            <a:off x="1042988" y="1557338"/>
            <a:ext cx="6842125" cy="5130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18"/>
          <a:stretch/>
        </p:blipFill>
        <p:spPr bwMode="auto">
          <a:xfrm>
            <a:off x="4788024" y="1268759"/>
            <a:ext cx="2867025" cy="160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latin typeface="Times New Roman" pitchFamily="18" charset="0"/>
              </a:rPr>
              <a:t>Koberce tkané prutovou technikou</a:t>
            </a:r>
          </a:p>
        </p:txBody>
      </p:sp>
      <p:sp>
        <p:nvSpPr>
          <p:cNvPr id="3789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838200" y="1600200"/>
            <a:ext cx="4525888" cy="41148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cs-CZ" dirty="0" smtClean="0">
                <a:latin typeface="Times New Roman" pitchFamily="18" charset="0"/>
              </a:rPr>
              <a:t>buklé (smyčkové)</a:t>
            </a:r>
          </a:p>
          <a:p>
            <a:pPr eaLnBrk="1" hangingPunct="1">
              <a:buFontTx/>
              <a:buChar char="-"/>
            </a:pPr>
            <a:endParaRPr lang="cs-CZ" dirty="0" smtClean="0">
              <a:latin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cs-CZ" dirty="0" smtClean="0">
                <a:latin typeface="Times New Roman" pitchFamily="18" charset="0"/>
              </a:rPr>
              <a:t>kombinace vlasového a smyčkového povrchu</a:t>
            </a:r>
          </a:p>
          <a:p>
            <a:pPr marL="0" indent="0" eaLnBrk="1" hangingPunct="1">
              <a:buNone/>
            </a:pPr>
            <a:endParaRPr lang="cs-CZ" dirty="0" smtClean="0">
              <a:latin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cs-CZ" dirty="0" smtClean="0">
                <a:latin typeface="Times New Roman" pitchFamily="18" charset="0"/>
              </a:rPr>
              <a:t>velurové (vlasové)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5" t="10151" r="7429" b="48115"/>
          <a:stretch/>
        </p:blipFill>
        <p:spPr bwMode="auto">
          <a:xfrm>
            <a:off x="4499992" y="4499765"/>
            <a:ext cx="3915959" cy="198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Richmond Carpet, Velour - Sand Bank (RIC3104VELO)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6"/>
          <a:stretch/>
        </p:blipFill>
        <p:spPr bwMode="auto">
          <a:xfrm>
            <a:off x="5724128" y="2875122"/>
            <a:ext cx="289829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smtClean="0">
                <a:latin typeface="Times New Roman" pitchFamily="18" charset="0"/>
              </a:rPr>
              <a:t>Koberce tkané prutovou technikou</a:t>
            </a:r>
          </a:p>
        </p:txBody>
      </p:sp>
      <p:pic>
        <p:nvPicPr>
          <p:cNvPr id="38915" name="Picture 5" descr="koberce plastické stříhání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6" b="16063"/>
          <a:stretch>
            <a:fillRect/>
          </a:stretch>
        </p:blipFill>
        <p:spPr bwMode="auto">
          <a:xfrm>
            <a:off x="5029200" y="2133600"/>
            <a:ext cx="25193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1295400" y="4876800"/>
            <a:ext cx="2514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3600" i="1">
                <a:latin typeface="Times New Roman" pitchFamily="18" charset="0"/>
              </a:rPr>
              <a:t>dvouřádový buklé</a:t>
            </a:r>
            <a:endParaRPr lang="cs-CZ" sz="1800" i="1">
              <a:latin typeface="Times New Roman" pitchFamily="18" charset="0"/>
            </a:endParaRPr>
          </a:p>
        </p:txBody>
      </p:sp>
      <p:sp>
        <p:nvSpPr>
          <p:cNvPr id="38917" name="Text Box 8"/>
          <p:cNvSpPr txBox="1">
            <a:spLocks noChangeArrowheads="1"/>
          </p:cNvSpPr>
          <p:nvPr/>
        </p:nvSpPr>
        <p:spPr bwMode="auto">
          <a:xfrm>
            <a:off x="5105400" y="5181600"/>
            <a:ext cx="2514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3600" i="1">
                <a:latin typeface="Times New Roman" pitchFamily="18" charset="0"/>
              </a:rPr>
              <a:t>velurový</a:t>
            </a:r>
            <a:endParaRPr lang="cs-CZ" sz="1800" i="1">
              <a:latin typeface="Times New Roman" pitchFamily="18" charset="0"/>
            </a:endParaRPr>
          </a:p>
        </p:txBody>
      </p:sp>
      <p:pic>
        <p:nvPicPr>
          <p:cNvPr id="38918" name="Picture 9" descr="C:\Documents and Settings\Lucie Kopecká\Dokumenty\Obrázky\baka\dvouřadový buklé kobere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33600"/>
            <a:ext cx="25193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b="1" smtClean="0">
                <a:latin typeface="Times New Roman" pitchFamily="18" charset="0"/>
              </a:rPr>
              <a:t>Buklé koberce</a:t>
            </a:r>
          </a:p>
        </p:txBody>
      </p:sp>
      <p:sp>
        <p:nvSpPr>
          <p:cNvPr id="39939" name="Rectangle 1027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762000" y="1600200"/>
            <a:ext cx="7772400" cy="41148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cs-CZ" smtClean="0">
                <a:latin typeface="Times New Roman" pitchFamily="18" charset="0"/>
              </a:rPr>
              <a:t>povrch tvořený taženými smyčkami</a:t>
            </a:r>
          </a:p>
          <a:p>
            <a:pPr eaLnBrk="1" hangingPunct="1">
              <a:buFontTx/>
              <a:buNone/>
            </a:pPr>
            <a:endParaRPr lang="cs-CZ" smtClean="0">
              <a:latin typeface="Times New Roman" pitchFamily="18" charset="0"/>
            </a:endParaRPr>
          </a:p>
        </p:txBody>
      </p:sp>
      <p:pic>
        <p:nvPicPr>
          <p:cNvPr id="39940" name="Picture 1028" descr="buklé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0"/>
            <a:ext cx="4814888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1029"/>
          <p:cNvSpPr txBox="1">
            <a:spLocks noChangeArrowheads="1"/>
          </p:cNvSpPr>
          <p:nvPr/>
        </p:nvSpPr>
        <p:spPr bwMode="auto">
          <a:xfrm>
            <a:off x="381000" y="4648200"/>
            <a:ext cx="8382000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 i="1">
                <a:latin typeface="Times New Roman" pitchFamily="18" charset="0"/>
              </a:rPr>
              <a:t>řez dvouřádovým kobercem buklé :</a:t>
            </a:r>
          </a:p>
          <a:p>
            <a:pPr eaLnBrk="1" hangingPunct="1">
              <a:spcBef>
                <a:spcPct val="50000"/>
              </a:spcBef>
            </a:pPr>
            <a:r>
              <a:rPr lang="cs-CZ" i="1">
                <a:latin typeface="Times New Roman" pitchFamily="18" charset="0"/>
              </a:rPr>
              <a:t>1 - osnova vlasová 1. řádu; 2 - osnova vlasová 2. řádu; 3 - osnova vazní; 4 - osnova výplňková; 5 - útek spodní; 6 - útek vrchní; 7- prut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762000"/>
          </a:xfrm>
        </p:spPr>
        <p:txBody>
          <a:bodyPr/>
          <a:lstStyle/>
          <a:p>
            <a:pPr algn="ctr" eaLnBrk="1" hangingPunct="1"/>
            <a:r>
              <a:rPr lang="cs-CZ" b="1" smtClean="0">
                <a:latin typeface="Times New Roman" pitchFamily="18" charset="0"/>
              </a:rPr>
              <a:t>Velurové koberce</a:t>
            </a:r>
          </a:p>
        </p:txBody>
      </p:sp>
      <p:sp>
        <p:nvSpPr>
          <p:cNvPr id="4096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838200" y="1295400"/>
            <a:ext cx="7772400" cy="44958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cs-CZ" sz="2800" smtClean="0">
                <a:latin typeface="Times New Roman" pitchFamily="18" charset="0"/>
              </a:rPr>
              <a:t>hladký vlasový povrch, tvořený řezanými smyčkami (plyšový)</a:t>
            </a:r>
          </a:p>
          <a:p>
            <a:pPr eaLnBrk="1" hangingPunct="1">
              <a:buFontTx/>
              <a:buChar char="-"/>
            </a:pPr>
            <a:r>
              <a:rPr lang="cs-CZ" sz="2800" smtClean="0">
                <a:latin typeface="Times New Roman" pitchFamily="18" charset="0"/>
              </a:rPr>
              <a:t>výška vlasu je od 3 – 8 mm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609600" y="4941168"/>
            <a:ext cx="8153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 i="1" dirty="0">
                <a:latin typeface="Times New Roman" pitchFamily="18" charset="0"/>
              </a:rPr>
              <a:t>řez </a:t>
            </a:r>
            <a:r>
              <a:rPr lang="cs-CZ" b="1" i="1" dirty="0" smtClean="0">
                <a:latin typeface="Times New Roman" pitchFamily="18" charset="0"/>
              </a:rPr>
              <a:t>velurovým </a:t>
            </a:r>
            <a:r>
              <a:rPr lang="cs-CZ" b="1" i="1" dirty="0">
                <a:latin typeface="Times New Roman" pitchFamily="18" charset="0"/>
              </a:rPr>
              <a:t>kobercem: </a:t>
            </a:r>
          </a:p>
          <a:p>
            <a:pPr eaLnBrk="1" hangingPunct="1">
              <a:spcBef>
                <a:spcPct val="50000"/>
              </a:spcBef>
            </a:pPr>
            <a:r>
              <a:rPr lang="cs-CZ" i="1" dirty="0">
                <a:latin typeface="Times New Roman" pitchFamily="18" charset="0"/>
              </a:rPr>
              <a:t>1 </a:t>
            </a:r>
            <a:r>
              <a:rPr lang="cs-CZ" i="1" dirty="0" smtClean="0">
                <a:latin typeface="Times New Roman" pitchFamily="18" charset="0"/>
              </a:rPr>
              <a:t>– řezací prut s nožem; </a:t>
            </a:r>
            <a:r>
              <a:rPr lang="cs-CZ" i="1" dirty="0">
                <a:latin typeface="Times New Roman" pitchFamily="18" charset="0"/>
              </a:rPr>
              <a:t>2 - osnova </a:t>
            </a:r>
            <a:r>
              <a:rPr lang="cs-CZ" i="1" dirty="0" smtClean="0">
                <a:latin typeface="Times New Roman" pitchFamily="18" charset="0"/>
              </a:rPr>
              <a:t>vlasová; </a:t>
            </a:r>
            <a:r>
              <a:rPr lang="cs-CZ" i="1" dirty="0">
                <a:latin typeface="Times New Roman" pitchFamily="18" charset="0"/>
              </a:rPr>
              <a:t>3 - osnova vazní;        </a:t>
            </a:r>
            <a:endParaRPr lang="cs-CZ" i="1" dirty="0" smtClean="0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i="1" dirty="0" smtClean="0">
                <a:latin typeface="Times New Roman" pitchFamily="18" charset="0"/>
              </a:rPr>
              <a:t>4 </a:t>
            </a:r>
            <a:r>
              <a:rPr lang="cs-CZ" i="1" dirty="0">
                <a:latin typeface="Times New Roman" pitchFamily="18" charset="0"/>
              </a:rPr>
              <a:t>- osnova výplňková; 5 </a:t>
            </a:r>
            <a:r>
              <a:rPr lang="cs-CZ" i="1" dirty="0" smtClean="0">
                <a:latin typeface="Times New Roman" pitchFamily="18" charset="0"/>
              </a:rPr>
              <a:t>– útek</a:t>
            </a:r>
            <a:endParaRPr lang="cs-CZ" i="1" dirty="0">
              <a:latin typeface="Times New Roman" pitchFamily="18" charset="0"/>
            </a:endParaRPr>
          </a:p>
        </p:txBody>
      </p:sp>
      <p:pic>
        <p:nvPicPr>
          <p:cNvPr id="6" name="Picture 2" descr="F:\!2015 TZ3 - na KHT\Textilní podlahové krytiny - slovník, obrázky ČSN ISO 2424\prutová technika řezaný vla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/>
          <a:stretch/>
        </p:blipFill>
        <p:spPr bwMode="auto">
          <a:xfrm>
            <a:off x="2483768" y="2809460"/>
            <a:ext cx="4968552" cy="21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cs-CZ" b="1" dirty="0" smtClean="0">
                <a:latin typeface="Times New Roman" pitchFamily="18" charset="0"/>
              </a:rPr>
              <a:t>Koberce s taženým a řezaným vlasem </a:t>
            </a:r>
          </a:p>
        </p:txBody>
      </p:sp>
      <p:sp>
        <p:nvSpPr>
          <p:cNvPr id="4198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8153400" cy="48006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cs-CZ" sz="2800" dirty="0" smtClean="0">
                <a:latin typeface="Times New Roman" pitchFamily="18" charset="0"/>
              </a:rPr>
              <a:t>mají nášlapnou vrstvu tvořenou plochami taženého a řezaného vlasu</a:t>
            </a:r>
          </a:p>
        </p:txBody>
      </p:sp>
      <p:pic>
        <p:nvPicPr>
          <p:cNvPr id="41988" name="Picture 4" descr="frisé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6"/>
          <a:stretch>
            <a:fillRect/>
          </a:stretch>
        </p:blipFill>
        <p:spPr bwMode="auto">
          <a:xfrm>
            <a:off x="1981200" y="2590800"/>
            <a:ext cx="4814888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971600" y="5105400"/>
            <a:ext cx="77152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800" b="1" i="1" dirty="0">
                <a:latin typeface="Times New Roman" pitchFamily="18" charset="0"/>
              </a:rPr>
              <a:t> řez </a:t>
            </a:r>
            <a:r>
              <a:rPr lang="cs-CZ" sz="1800" b="1" i="1" dirty="0" smtClean="0">
                <a:latin typeface="Times New Roman" pitchFamily="18" charset="0"/>
              </a:rPr>
              <a:t>kobercem</a:t>
            </a:r>
            <a:r>
              <a:rPr lang="cs-CZ" sz="1800" b="1" i="1" dirty="0">
                <a:latin typeface="Times New Roman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cs-CZ" sz="1800" i="1" dirty="0">
                <a:latin typeface="Times New Roman" pitchFamily="18" charset="0"/>
              </a:rPr>
              <a:t>1 - útek; 2 - osnova vazní; 3 - osnova výplňková; 4 – vlasová osnova;  </a:t>
            </a:r>
          </a:p>
          <a:p>
            <a:pPr eaLnBrk="1" hangingPunct="1">
              <a:spcBef>
                <a:spcPct val="50000"/>
              </a:spcBef>
            </a:pPr>
            <a:r>
              <a:rPr lang="cs-CZ" sz="1800" i="1" dirty="0">
                <a:latin typeface="Times New Roman" pitchFamily="18" charset="0"/>
              </a:rPr>
              <a:t>5 - tažný prut; 6 –řezný prut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smtClean="0">
                <a:latin typeface="Times New Roman" pitchFamily="18" charset="0"/>
              </a:rPr>
              <a:t>Koberce tkané dvojplyšovou technikou</a:t>
            </a:r>
          </a:p>
        </p:txBody>
      </p:sp>
      <p:sp>
        <p:nvSpPr>
          <p:cNvPr id="4301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838200" y="16764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smtClean="0">
                <a:latin typeface="Times New Roman" pitchFamily="18" charset="0"/>
              </a:rPr>
              <a:t>mají jemný vlasový povrch a vysokou dostavu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smtClean="0">
                <a:latin typeface="Times New Roman" pitchFamily="18" charset="0"/>
              </a:rPr>
              <a:t>název je odvozen od techniky tkaní, kdy se tkají dvě tkaniny nad sebou a jsou spojeny vlasovou osnovu, kterou posléze rozřízne nůž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smtClean="0">
                <a:latin typeface="Times New Roman" pitchFamily="18" charset="0"/>
              </a:rPr>
              <a:t>jsou nejčastěji víceřádové (mají více barevných osnov)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smtClean="0">
                <a:latin typeface="Times New Roman" pitchFamily="18" charset="0"/>
              </a:rPr>
              <a:t>Koberce tkané dvojplyšovou technikou</a:t>
            </a:r>
          </a:p>
        </p:txBody>
      </p:sp>
      <p:pic>
        <p:nvPicPr>
          <p:cNvPr id="44035" name="Picture 3" descr="princip tkaní dvojplyšového kober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62000"/>
            <a:ext cx="5105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762000" y="4267200"/>
            <a:ext cx="76962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800" b="1" i="1">
                <a:latin typeface="Times New Roman" pitchFamily="18" charset="0"/>
              </a:rPr>
              <a:t>princip tkaní dvoj-plyšového koberce:</a:t>
            </a:r>
          </a:p>
          <a:p>
            <a:pPr eaLnBrk="1" hangingPunct="1">
              <a:spcBef>
                <a:spcPct val="50000"/>
              </a:spcBef>
            </a:pPr>
            <a:r>
              <a:rPr lang="cs-CZ" sz="2800" i="1">
                <a:latin typeface="Times New Roman" pitchFamily="18" charset="0"/>
              </a:rPr>
              <a:t>1 – spodní prošlup; 2 – vrchní prošlup; 3 – vlasová osnova;  4 – nůž; 5 a 6 – samostatné koberce s velurovým povrchem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28600"/>
            <a:ext cx="8442647" cy="990600"/>
          </a:xfrm>
        </p:spPr>
        <p:txBody>
          <a:bodyPr/>
          <a:lstStyle/>
          <a:p>
            <a:pPr algn="ctr" eaLnBrk="1" hangingPunct="1"/>
            <a:r>
              <a:rPr lang="cs-CZ" sz="4000" b="1" dirty="0" smtClean="0">
                <a:latin typeface="Times New Roman" pitchFamily="18" charset="0"/>
              </a:rPr>
              <a:t>Textilní podlahová krytina, koberec</a:t>
            </a:r>
          </a:p>
        </p:txBody>
      </p:sp>
      <p:sp>
        <p:nvSpPr>
          <p:cNvPr id="1433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838200" y="1905000"/>
            <a:ext cx="7924800" cy="4114800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cs-CZ" dirty="0" smtClean="0">
                <a:latin typeface="Times New Roman" pitchFamily="18" charset="0"/>
              </a:rPr>
              <a:t>Plošná textilie </a:t>
            </a:r>
          </a:p>
          <a:p>
            <a:pPr eaLnBrk="1" hangingPunct="1">
              <a:buFontTx/>
              <a:buChar char="•"/>
            </a:pPr>
            <a:r>
              <a:rPr lang="cs-CZ" dirty="0" smtClean="0">
                <a:latin typeface="Times New Roman" pitchFamily="18" charset="0"/>
              </a:rPr>
              <a:t>Lícní stranu  (užitný povrch), který je vystaven provozu, tvoří textilní materiály</a:t>
            </a:r>
          </a:p>
          <a:p>
            <a:pPr eaLnBrk="1" hangingPunct="1">
              <a:buFontTx/>
              <a:buChar char="•"/>
            </a:pPr>
            <a:r>
              <a:rPr lang="cs-CZ" dirty="0" smtClean="0">
                <a:latin typeface="Times New Roman" pitchFamily="18" charset="0"/>
              </a:rPr>
              <a:t>Zlepšuje tepelnou a  zvukovou izolaci, dodává prostoru estetický vzhled a poskytuje bezpečnou chůzi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smtClean="0">
                <a:latin typeface="Times New Roman" pitchFamily="18" charset="0"/>
              </a:rPr>
              <a:t>Koberce tkané Gripperaxminsterskou technikou</a:t>
            </a:r>
          </a:p>
        </p:txBody>
      </p:sp>
      <p:sp>
        <p:nvSpPr>
          <p:cNvPr id="4505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838200" y="1600200"/>
            <a:ext cx="7772400" cy="17526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cs-CZ" smtClean="0">
                <a:latin typeface="Times New Roman" pitchFamily="18" charset="0"/>
              </a:rPr>
              <a:t>bohatě vzorované a snaží se napodobit ručně vázané koberce</a:t>
            </a:r>
          </a:p>
          <a:p>
            <a:pPr eaLnBrk="1" hangingPunct="1">
              <a:buFontTx/>
              <a:buChar char="-"/>
            </a:pPr>
            <a:r>
              <a:rPr lang="cs-CZ" smtClean="0">
                <a:latin typeface="Times New Roman" pitchFamily="18" charset="0"/>
              </a:rPr>
              <a:t>vyráběny na speciálním skřipcovém stavu </a:t>
            </a:r>
            <a:endParaRPr lang="cs-CZ" smtClean="0"/>
          </a:p>
        </p:txBody>
      </p:sp>
      <p:pic>
        <p:nvPicPr>
          <p:cNvPr id="45060" name="Picture 4" descr="GRIPER - s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4" b="15320"/>
          <a:stretch>
            <a:fillRect/>
          </a:stretch>
        </p:blipFill>
        <p:spPr bwMode="auto">
          <a:xfrm>
            <a:off x="609600" y="3200400"/>
            <a:ext cx="8153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838200" y="4724400"/>
            <a:ext cx="7620000" cy="1600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b="1" i="1">
                <a:latin typeface="Times New Roman" pitchFamily="18" charset="0"/>
              </a:rPr>
              <a:t>schéma výroby gripperaxminsterských koberců:</a:t>
            </a:r>
          </a:p>
          <a:p>
            <a:endParaRPr lang="cs-CZ" i="1">
              <a:latin typeface="Times New Roman" pitchFamily="18" charset="0"/>
            </a:endParaRPr>
          </a:p>
          <a:p>
            <a:r>
              <a:rPr lang="cs-CZ" i="1">
                <a:latin typeface="Times New Roman" pitchFamily="18" charset="0"/>
              </a:rPr>
              <a:t>1 - vlasová osnova, 2 - vazební osnova,3 - osnova  výplňková,  4 - útek, 5 - skřipec,6 - nůž,  7 - podavač příze</a:t>
            </a:r>
            <a:endParaRPr lang="cs-CZ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8" t="22814" r="43997" b="36508"/>
          <a:stretch/>
        </p:blipFill>
        <p:spPr bwMode="auto">
          <a:xfrm>
            <a:off x="323528" y="332656"/>
            <a:ext cx="7515481" cy="418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Axminsterské</a:t>
            </a:r>
            <a:r>
              <a:rPr lang="cs-CZ" dirty="0" smtClean="0">
                <a:solidFill>
                  <a:schemeClr val="bg1"/>
                </a:solidFill>
              </a:rPr>
              <a:t> koberce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22"/>
          <a:stretch>
            <a:fillRect/>
          </a:stretch>
        </p:blipFill>
        <p:spPr bwMode="auto">
          <a:xfrm>
            <a:off x="2555776" y="2492896"/>
            <a:ext cx="6378096" cy="38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Zakřivená spojnice 4"/>
          <p:cNvCxnSpPr/>
          <p:nvPr/>
        </p:nvCxnSpPr>
        <p:spPr>
          <a:xfrm>
            <a:off x="1115616" y="2708920"/>
            <a:ext cx="3240360" cy="1656184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88184"/>
            <a:ext cx="2448272" cy="179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56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b="1" smtClean="0">
                <a:latin typeface="Times New Roman" pitchFamily="18" charset="0"/>
              </a:rPr>
              <a:t>Všívané podlahové krytiny</a:t>
            </a:r>
          </a:p>
        </p:txBody>
      </p:sp>
      <p:sp>
        <p:nvSpPr>
          <p:cNvPr id="4710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971600" y="1700808"/>
            <a:ext cx="7772400" cy="41148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cs-CZ" dirty="0" smtClean="0">
                <a:latin typeface="Times New Roman" pitchFamily="18" charset="0"/>
              </a:rPr>
              <a:t>všívané koberce dnes pokrývají 95 % trhu s koberci</a:t>
            </a:r>
          </a:p>
          <a:p>
            <a:pPr eaLnBrk="1" hangingPunct="1">
              <a:buFontTx/>
              <a:buChar char="-"/>
            </a:pPr>
            <a:r>
              <a:rPr lang="cs-CZ" dirty="0" smtClean="0">
                <a:latin typeface="Times New Roman" pitchFamily="18" charset="0"/>
              </a:rPr>
              <a:t>technologie všívání se označuje jako „</a:t>
            </a:r>
            <a:r>
              <a:rPr lang="cs-CZ" dirty="0" err="1" smtClean="0">
                <a:latin typeface="Times New Roman" pitchFamily="18" charset="0"/>
              </a:rPr>
              <a:t>tufting</a:t>
            </a:r>
            <a:r>
              <a:rPr lang="cs-CZ" dirty="0" smtClean="0">
                <a:latin typeface="Times New Roman" pitchFamily="18" charset="0"/>
              </a:rPr>
              <a:t>“</a:t>
            </a:r>
          </a:p>
          <a:p>
            <a:pPr eaLnBrk="1" hangingPunct="1">
              <a:buFontTx/>
              <a:buChar char="-"/>
            </a:pPr>
            <a:r>
              <a:rPr lang="cs-CZ" dirty="0" smtClean="0">
                <a:latin typeface="Times New Roman" pitchFamily="18" charset="0"/>
              </a:rPr>
              <a:t>všívané koberce mohou mít vlas tažený nebo řezaný nebo kombinaci obou vlasů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7772400" cy="1143000"/>
          </a:xfrm>
        </p:spPr>
        <p:txBody>
          <a:bodyPr/>
          <a:lstStyle/>
          <a:p>
            <a:pPr algn="ctr" eaLnBrk="1" hangingPunct="1"/>
            <a:r>
              <a:rPr lang="cs-CZ" b="1" smtClean="0">
                <a:latin typeface="Times New Roman" pitchFamily="18" charset="0"/>
              </a:rPr>
              <a:t>Všívané podlahové krytiny</a:t>
            </a:r>
            <a:endParaRPr lang="cs-CZ" smtClean="0"/>
          </a:p>
        </p:txBody>
      </p:sp>
      <p:pic>
        <p:nvPicPr>
          <p:cNvPr id="48131" name="Picture 3" descr="..\..\Obrázky\baka\všívání s taženým vlasem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84313"/>
            <a:ext cx="3751263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 descr="..\..\Obrázky\baka\všívaný koberec s řezaným vlasem.gif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12875"/>
            <a:ext cx="382746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4" descr="..\..\Obrázky\baka\všívaný koberec s řezaným vlasem.gif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12875"/>
            <a:ext cx="382746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smtClean="0">
                <a:latin typeface="Times New Roman" pitchFamily="18" charset="0"/>
              </a:rPr>
              <a:t>Princip tvorby všívaných koberců</a:t>
            </a:r>
          </a:p>
        </p:txBody>
      </p:sp>
      <p:pic>
        <p:nvPicPr>
          <p:cNvPr id="49155" name="Picture 3" descr="tvorba smyčkového vlasu všíváním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45210"/>
            <a:ext cx="4563988" cy="169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467544" y="5301208"/>
            <a:ext cx="6624736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b="1" i="1" dirty="0">
                <a:latin typeface="Times New Roman" pitchFamily="18" charset="0"/>
              </a:rPr>
              <a:t>Princip tvorby  smyček</a:t>
            </a:r>
          </a:p>
          <a:p>
            <a:pPr algn="ctr"/>
            <a:r>
              <a:rPr lang="cs-CZ" i="1" dirty="0">
                <a:latin typeface="Times New Roman" pitchFamily="18" charset="0"/>
              </a:rPr>
              <a:t>1 - jehla, 2 - háček, 3 – </a:t>
            </a:r>
            <a:r>
              <a:rPr lang="cs-CZ" i="1" dirty="0" smtClean="0">
                <a:latin typeface="Times New Roman" pitchFamily="18" charset="0"/>
              </a:rPr>
              <a:t>podkladová </a:t>
            </a:r>
            <a:r>
              <a:rPr lang="cs-CZ" i="1" dirty="0">
                <a:latin typeface="Times New Roman" pitchFamily="18" charset="0"/>
              </a:rPr>
              <a:t>textilie, </a:t>
            </a:r>
            <a:endParaRPr lang="cs-CZ" i="1" dirty="0" smtClean="0">
              <a:latin typeface="Times New Roman" pitchFamily="18" charset="0"/>
            </a:endParaRPr>
          </a:p>
          <a:p>
            <a:pPr algn="ctr"/>
            <a:r>
              <a:rPr lang="cs-CZ" i="1" dirty="0" smtClean="0">
                <a:latin typeface="Times New Roman" pitchFamily="18" charset="0"/>
              </a:rPr>
              <a:t>4 </a:t>
            </a:r>
            <a:r>
              <a:rPr lang="cs-CZ" i="1" dirty="0">
                <a:latin typeface="Times New Roman" pitchFamily="18" charset="0"/>
              </a:rPr>
              <a:t>- vlasová nit, 5 - smyčka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28800"/>
            <a:ext cx="2790815" cy="201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475656" y="1772816"/>
            <a:ext cx="4419972" cy="144016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i="1" dirty="0" smtClean="0">
                <a:latin typeface="Times New Roman" pitchFamily="18" charset="0"/>
              </a:rPr>
              <a:t>1 – vlasová smyčka, </a:t>
            </a:r>
          </a:p>
          <a:p>
            <a:r>
              <a:rPr lang="cs-CZ" i="1" dirty="0" smtClean="0">
                <a:latin typeface="Times New Roman" pitchFamily="18" charset="0"/>
              </a:rPr>
              <a:t>2 – primární, podkladová textilie</a:t>
            </a:r>
          </a:p>
          <a:p>
            <a:r>
              <a:rPr lang="cs-CZ" i="1" dirty="0" smtClean="0">
                <a:latin typeface="Times New Roman" pitchFamily="18" charset="0"/>
              </a:rPr>
              <a:t>3 – sekundární textilie (zátěr)</a:t>
            </a:r>
          </a:p>
          <a:p>
            <a:pPr algn="ctr"/>
            <a:endParaRPr lang="cs-CZ" i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49275"/>
            <a:ext cx="7772400" cy="685800"/>
          </a:xfrm>
        </p:spPr>
        <p:txBody>
          <a:bodyPr/>
          <a:lstStyle/>
          <a:p>
            <a:pPr algn="ctr" eaLnBrk="1" hangingPunct="1"/>
            <a:r>
              <a:rPr lang="cs-CZ" sz="3600" b="1" dirty="0" smtClean="0"/>
              <a:t>Kvalita všívaných koberců</a:t>
            </a:r>
          </a:p>
        </p:txBody>
      </p:sp>
      <p:sp>
        <p:nvSpPr>
          <p:cNvPr id="5120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838200" y="1676400"/>
            <a:ext cx="7772400" cy="434340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cs-CZ" dirty="0" smtClean="0"/>
              <a:t>Vlasový materiál – druh a jemnost vlákna</a:t>
            </a:r>
          </a:p>
          <a:p>
            <a:pPr eaLnBrk="1" hangingPunct="1"/>
            <a:r>
              <a:rPr lang="cs-CZ" dirty="0" smtClean="0"/>
              <a:t>Druh a jemnost délkové textilie(nitě, </a:t>
            </a:r>
            <a:r>
              <a:rPr lang="cs-CZ" dirty="0" err="1" smtClean="0"/>
              <a:t>kabílku</a:t>
            </a:r>
            <a:r>
              <a:rPr lang="cs-CZ" dirty="0" smtClean="0"/>
              <a:t>)</a:t>
            </a:r>
          </a:p>
          <a:p>
            <a:pPr eaLnBrk="1" hangingPunct="1"/>
            <a:r>
              <a:rPr lang="cs-CZ" dirty="0" smtClean="0"/>
              <a:t>Hustota vlasu</a:t>
            </a:r>
          </a:p>
          <a:p>
            <a:pPr eaLnBrk="1" hangingPunct="1"/>
            <a:r>
              <a:rPr lang="cs-CZ" dirty="0" smtClean="0"/>
              <a:t>Hustota stehu</a:t>
            </a:r>
          </a:p>
          <a:p>
            <a:pPr eaLnBrk="1" hangingPunct="1"/>
            <a:r>
              <a:rPr lang="cs-CZ" dirty="0" smtClean="0"/>
              <a:t>Výška vlasu</a:t>
            </a:r>
          </a:p>
          <a:p>
            <a:pPr eaLnBrk="1" hangingPunct="1"/>
            <a:endParaRPr lang="cs-CZ" dirty="0" smtClean="0"/>
          </a:p>
          <a:p>
            <a:pPr eaLnBrk="1" hangingPunct="1">
              <a:buFont typeface="Wingdings" pitchFamily="2" charset="2"/>
              <a:buNone/>
            </a:pPr>
            <a:r>
              <a:rPr lang="cs-CZ" dirty="0" smtClean="0"/>
              <a:t>	Protože výroba všívaných koberců je nejrozšířenější, je i kvalita velmi rozdílná!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457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800" smtClean="0"/>
              <a:t>Příklad:</a:t>
            </a:r>
          </a:p>
        </p:txBody>
      </p:sp>
      <p:sp>
        <p:nvSpPr>
          <p:cNvPr id="5222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755650" y="1700213"/>
            <a:ext cx="7854950" cy="41767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800" dirty="0" smtClean="0"/>
              <a:t>Dělení stroje 3/8 je 8 </a:t>
            </a:r>
            <a:r>
              <a:rPr lang="cs-CZ" sz="2800" dirty="0" err="1" smtClean="0"/>
              <a:t>všívacích</a:t>
            </a:r>
            <a:r>
              <a:rPr lang="cs-CZ" sz="2800" dirty="0" smtClean="0"/>
              <a:t> jehel na tři anglické palce (1 palec = 2,54 cm) vzdálenost </a:t>
            </a:r>
            <a:r>
              <a:rPr lang="cs-CZ" sz="2800" dirty="0" err="1" smtClean="0"/>
              <a:t>všívacích</a:t>
            </a:r>
            <a:r>
              <a:rPr lang="cs-CZ" sz="2800" dirty="0" smtClean="0"/>
              <a:t> jehel je 9,53 mm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dirty="0" smtClean="0"/>
              <a:t>Hustota vlasu se udává na 10 cm v podélném směru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dirty="0" smtClean="0"/>
              <a:t>Nízká hustota vlasu 50 – 80 tisíc uzlů na 1m</a:t>
            </a:r>
            <a:r>
              <a:rPr lang="cs-CZ" sz="2800" dirty="0" smtClean="0">
                <a:cs typeface="Tahoma" pitchFamily="34" charset="0"/>
              </a:rPr>
              <a:t>²</a:t>
            </a:r>
            <a:endParaRPr lang="cs-CZ" sz="2800" dirty="0" smtClean="0"/>
          </a:p>
          <a:p>
            <a:pPr eaLnBrk="1" hangingPunct="1">
              <a:lnSpc>
                <a:spcPct val="90000"/>
              </a:lnSpc>
            </a:pPr>
            <a:r>
              <a:rPr lang="cs-CZ" sz="2800" dirty="0" smtClean="0"/>
              <a:t>Střední hustota 80 – 130 tisíc uzlů na 1m</a:t>
            </a:r>
            <a:r>
              <a:rPr lang="cs-CZ" sz="2800" dirty="0" smtClean="0">
                <a:cs typeface="Tahoma" pitchFamily="34" charset="0"/>
              </a:rPr>
              <a:t>²</a:t>
            </a:r>
            <a:endParaRPr lang="cs-CZ" sz="2800" dirty="0" smtClean="0"/>
          </a:p>
          <a:p>
            <a:pPr eaLnBrk="1" hangingPunct="1">
              <a:lnSpc>
                <a:spcPct val="90000"/>
              </a:lnSpc>
            </a:pPr>
            <a:r>
              <a:rPr lang="cs-CZ" sz="2800" dirty="0" smtClean="0"/>
              <a:t>Vysoká hustota víc jak 130 tisíc uzlů na 1m</a:t>
            </a:r>
            <a:r>
              <a:rPr lang="cs-CZ" sz="2800" dirty="0" smtClean="0">
                <a:cs typeface="Tahoma" pitchFamily="34" charset="0"/>
              </a:rPr>
              <a:t>²</a:t>
            </a:r>
            <a:endParaRPr lang="cs-CZ" sz="2800" dirty="0" smtClean="0"/>
          </a:p>
          <a:p>
            <a:pPr eaLnBrk="1" hangingPunct="1">
              <a:lnSpc>
                <a:spcPct val="90000"/>
              </a:lnSpc>
            </a:pPr>
            <a:r>
              <a:rPr lang="cs-CZ" sz="2800" dirty="0" smtClean="0"/>
              <a:t>Výška vlasu se pohybuje od 3 do 120 mm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b="1" smtClean="0">
                <a:latin typeface="Times New Roman" pitchFamily="18" charset="0"/>
              </a:rPr>
              <a:t>Všívané koberce</a:t>
            </a:r>
            <a:r>
              <a:rPr lang="cs-CZ" smtClean="0"/>
              <a:t> 1</a:t>
            </a:r>
          </a:p>
        </p:txBody>
      </p:sp>
      <p:sp>
        <p:nvSpPr>
          <p:cNvPr id="5427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251520" y="1400828"/>
            <a:ext cx="5750024" cy="4848944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sz="2800" b="1" dirty="0" smtClean="0">
                <a:latin typeface="Times New Roman" pitchFamily="18" charset="0"/>
              </a:rPr>
              <a:t>Nízká smyčka  (</a:t>
            </a:r>
            <a:r>
              <a:rPr lang="cs-CZ" sz="2800" b="1" dirty="0" err="1" smtClean="0">
                <a:latin typeface="Times New Roman" pitchFamily="18" charset="0"/>
              </a:rPr>
              <a:t>commercial</a:t>
            </a:r>
            <a:r>
              <a:rPr lang="cs-CZ" sz="2800" b="1" dirty="0" smtClean="0">
                <a:latin typeface="Times New Roman" pitchFamily="18" charset="0"/>
              </a:rPr>
              <a:t> </a:t>
            </a:r>
            <a:r>
              <a:rPr lang="cs-CZ" sz="2800" b="1" dirty="0" err="1" smtClean="0">
                <a:latin typeface="Times New Roman" pitchFamily="18" charset="0"/>
              </a:rPr>
              <a:t>look</a:t>
            </a:r>
            <a:r>
              <a:rPr lang="cs-CZ" sz="2800" b="1" dirty="0" smtClean="0">
                <a:latin typeface="Times New Roman" pitchFamily="18" charset="0"/>
              </a:rPr>
              <a:t> pile) </a:t>
            </a:r>
            <a:r>
              <a:rPr lang="cs-CZ" sz="2800" dirty="0" smtClean="0">
                <a:latin typeface="Times New Roman" pitchFamily="18" charset="0"/>
              </a:rPr>
              <a:t>využívá se u zátěžových koberců, kde je vysoká hustota smyčky – melanžové nebo potištěné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800" b="1" dirty="0" smtClean="0">
                <a:latin typeface="Times New Roman" pitchFamily="18" charset="0"/>
              </a:rPr>
              <a:t>Řezaný vlas</a:t>
            </a:r>
            <a:r>
              <a:rPr lang="cs-CZ" sz="2800" dirty="0" smtClean="0">
                <a:latin typeface="Times New Roman" pitchFamily="18" charset="0"/>
              </a:rPr>
              <a:t> – rozřezané smyčky vytvářejí vzpřímená vlákna a připomínají velurový povrch.  Mají nižší tvarovou paměť a zanechávají na svém povrchu stopy, mají vyšší hustotu vlasu než u smyčkovým povrchů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3824288" y="3160713"/>
            <a:ext cx="0" cy="0"/>
          </a:xfrm>
          <a:prstGeom prst="rect">
            <a:avLst/>
          </a:prstGeom>
          <a:solidFill>
            <a:srgbClr val="F7F7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653136"/>
            <a:ext cx="2305050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556792"/>
            <a:ext cx="2987824" cy="1857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b="1" smtClean="0">
                <a:latin typeface="Times New Roman" pitchFamily="18" charset="0"/>
              </a:rPr>
              <a:t>Všívané koberce 2</a:t>
            </a:r>
          </a:p>
        </p:txBody>
      </p:sp>
      <p:sp>
        <p:nvSpPr>
          <p:cNvPr id="5529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755576" y="1440443"/>
            <a:ext cx="4741912" cy="2828528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b="1" dirty="0" smtClean="0">
                <a:latin typeface="Times New Roman" pitchFamily="18" charset="0"/>
              </a:rPr>
              <a:t>Smyčkové koberce</a:t>
            </a:r>
            <a:r>
              <a:rPr lang="cs-CZ" dirty="0" smtClean="0">
                <a:latin typeface="Times New Roman" pitchFamily="18" charset="0"/>
              </a:rPr>
              <a:t> – smyčky u těchto koberců jsou většinou </a:t>
            </a:r>
            <a:r>
              <a:rPr lang="cs-CZ" b="1" dirty="0" smtClean="0">
                <a:latin typeface="Times New Roman" pitchFamily="18" charset="0"/>
              </a:rPr>
              <a:t>pravidelné </a:t>
            </a:r>
            <a:r>
              <a:rPr lang="cs-CZ" dirty="0" smtClean="0">
                <a:latin typeface="Times New Roman" pitchFamily="18" charset="0"/>
              </a:rPr>
              <a:t>(</a:t>
            </a:r>
            <a:r>
              <a:rPr lang="cs-CZ" dirty="0" err="1" smtClean="0">
                <a:latin typeface="Times New Roman" pitchFamily="18" charset="0"/>
              </a:rPr>
              <a:t>loop</a:t>
            </a:r>
            <a:r>
              <a:rPr lang="cs-CZ" dirty="0" smtClean="0">
                <a:latin typeface="Times New Roman" pitchFamily="18" charset="0"/>
              </a:rPr>
              <a:t> pile)</a:t>
            </a:r>
          </a:p>
          <a:p>
            <a:pPr eaLnBrk="1" hangingPunct="1">
              <a:buFont typeface="Wingdings" pitchFamily="2" charset="2"/>
              <a:buNone/>
            </a:pPr>
            <a:endParaRPr lang="cs-CZ" b="1" dirty="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dirty="0">
                <a:latin typeface="Times New Roman" pitchFamily="18" charset="0"/>
              </a:rPr>
              <a:t> </a:t>
            </a:r>
            <a:r>
              <a:rPr lang="cs-CZ" dirty="0" smtClean="0">
                <a:latin typeface="Times New Roman" pitchFamily="18" charset="0"/>
              </a:rPr>
              <a:t>   nebo </a:t>
            </a:r>
          </a:p>
          <a:p>
            <a:pPr eaLnBrk="1" hangingPunct="1">
              <a:buFont typeface="Wingdings" pitchFamily="2" charset="2"/>
              <a:buNone/>
            </a:pPr>
            <a:endParaRPr lang="cs-CZ" dirty="0" smtClean="0">
              <a:latin typeface="Times New Roman" pitchFamily="18" charset="0"/>
            </a:endParaRPr>
          </a:p>
          <a:p>
            <a:pPr>
              <a:buNone/>
            </a:pPr>
            <a:r>
              <a:rPr lang="cs-CZ" b="1" dirty="0" smtClean="0">
                <a:latin typeface="Times New Roman" pitchFamily="18" charset="0"/>
              </a:rPr>
              <a:t>nepravidelné</a:t>
            </a:r>
            <a:r>
              <a:rPr lang="cs-CZ" dirty="0" smtClean="0">
                <a:latin typeface="Times New Roman" pitchFamily="18" charset="0"/>
              </a:rPr>
              <a:t> - tzv. berberské, které připomínají vlněné koberce ručně vyráběné. (berber </a:t>
            </a:r>
            <a:r>
              <a:rPr lang="cs-CZ" dirty="0" err="1" smtClean="0">
                <a:latin typeface="Times New Roman" pitchFamily="18" charset="0"/>
              </a:rPr>
              <a:t>loop</a:t>
            </a:r>
            <a:r>
              <a:rPr lang="cs-CZ" dirty="0" smtClean="0">
                <a:latin typeface="Times New Roman" pitchFamily="18" charset="0"/>
              </a:rPr>
              <a:t>-pile)</a:t>
            </a:r>
            <a:endParaRPr lang="cs-CZ" dirty="0" smtClean="0"/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925888" y="3206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4436" tIns="44436" rIns="44436" bIns="44436">
            <a:spAutoFit/>
          </a:bodyPr>
          <a:lstStyle/>
          <a:p>
            <a:endParaRPr lang="cs-CZ"/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3925888" y="3206750"/>
            <a:ext cx="0" cy="0"/>
          </a:xfrm>
          <a:prstGeom prst="rect">
            <a:avLst/>
          </a:prstGeom>
          <a:solidFill>
            <a:srgbClr val="F7F7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55302" name="Picture 6" descr="logo smyč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06922"/>
            <a:ext cx="1801688" cy="75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3824288" y="3160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4436" tIns="44436" rIns="44436" bIns="44436">
            <a:spAutoFit/>
          </a:bodyPr>
          <a:lstStyle/>
          <a:p>
            <a:endParaRPr lang="cs-CZ"/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3824288" y="3160713"/>
            <a:ext cx="0" cy="0"/>
          </a:xfrm>
          <a:prstGeom prst="rect">
            <a:avLst/>
          </a:prstGeom>
          <a:solidFill>
            <a:srgbClr val="F7F7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55305" name="Picture 9" descr="logo strukturovaná smyčka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429000"/>
            <a:ext cx="2209328" cy="69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5724128" y="5733256"/>
            <a:ext cx="2433464" cy="571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sz="2000" i="1" dirty="0" smtClean="0">
                <a:latin typeface="Times New Roman" pitchFamily="18" charset="0"/>
              </a:rPr>
              <a:t>Vzhled berberského vzhledu koberce</a:t>
            </a:r>
            <a:endParaRPr lang="cs-CZ" sz="2000" i="1" dirty="0">
              <a:latin typeface="Times New Roman" pitchFamily="18" charset="0"/>
            </a:endParaRPr>
          </a:p>
          <a:p>
            <a:endParaRPr lang="cs-CZ" sz="1800" dirty="0">
              <a:latin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4" t="48667" r="14789" b="14418"/>
          <a:stretch/>
        </p:blipFill>
        <p:spPr bwMode="auto">
          <a:xfrm>
            <a:off x="2677581" y="4509120"/>
            <a:ext cx="3024336" cy="225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b="1" smtClean="0">
                <a:latin typeface="Times New Roman" pitchFamily="18" charset="0"/>
              </a:rPr>
              <a:t>Všívané koberce 3</a:t>
            </a:r>
          </a:p>
        </p:txBody>
      </p:sp>
      <p:sp>
        <p:nvSpPr>
          <p:cNvPr id="5632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838200" y="1676400"/>
            <a:ext cx="5101952" cy="15367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800" b="1" dirty="0" err="1" smtClean="0">
                <a:latin typeface="Times New Roman" pitchFamily="18" charset="0"/>
              </a:rPr>
              <a:t>Frizé</a:t>
            </a:r>
            <a:r>
              <a:rPr lang="cs-CZ" sz="2800" b="1" dirty="0" smtClean="0">
                <a:latin typeface="Times New Roman" pitchFamily="18" charset="0"/>
              </a:rPr>
              <a:t> koberec </a:t>
            </a:r>
            <a:r>
              <a:rPr lang="cs-CZ" sz="2800" dirty="0" smtClean="0">
                <a:latin typeface="Times New Roman" pitchFamily="18" charset="0"/>
              </a:rPr>
              <a:t>(dříve </a:t>
            </a:r>
            <a:r>
              <a:rPr lang="cs-CZ" sz="2800" dirty="0" err="1" smtClean="0">
                <a:latin typeface="Times New Roman" pitchFamily="18" charset="0"/>
              </a:rPr>
              <a:t>scroll</a:t>
            </a:r>
            <a:r>
              <a:rPr lang="cs-CZ" sz="2800" dirty="0" smtClean="0">
                <a:latin typeface="Times New Roman" pitchFamily="18" charset="0"/>
              </a:rPr>
              <a:t>) –výrazně kroucené až překroucené vlasové nitě, různá výška vlasu nebo smyček až 3 výšky. Scroll (= svitek) může mít povrch smyčkový nebo řezaný</a:t>
            </a:r>
          </a:p>
        </p:txBody>
      </p:sp>
      <p:pic>
        <p:nvPicPr>
          <p:cNvPr id="56324" name="Picture 4" descr="Multi-Level Loop Carpet"/>
          <p:cNvPicPr>
            <a:picLocks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087"/>
            <a:ext cx="2808312" cy="130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179512" y="5545647"/>
            <a:ext cx="3548162" cy="70214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i="1" dirty="0" err="1" smtClean="0">
                <a:latin typeface="Times New Roman" pitchFamily="18" charset="0"/>
              </a:rPr>
              <a:t>frizé</a:t>
            </a:r>
            <a:endParaRPr lang="cs-CZ" dirty="0">
              <a:latin typeface="Times New Roman" pitchFamily="18" charset="0"/>
            </a:endParaRPr>
          </a:p>
        </p:txBody>
      </p:sp>
      <p:pic>
        <p:nvPicPr>
          <p:cNvPr id="2050" name="Picture 2" descr="http://warehousecarpets.net/wp-content/uploads/2014/06/7068-779-Smoke-Ember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43"/>
          <a:stretch/>
        </p:blipFill>
        <p:spPr bwMode="auto">
          <a:xfrm>
            <a:off x="3549408" y="3615417"/>
            <a:ext cx="526418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543" y="1844824"/>
            <a:ext cx="2305050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smtClean="0">
                <a:latin typeface="Times New Roman" pitchFamily="18" charset="0"/>
              </a:rPr>
              <a:t>Faktory určující kvalitu koberců:</a:t>
            </a:r>
          </a:p>
        </p:txBody>
      </p:sp>
      <p:sp>
        <p:nvSpPr>
          <p:cNvPr id="1536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Char char="•"/>
            </a:pPr>
            <a:r>
              <a:rPr lang="cs-CZ" smtClean="0">
                <a:latin typeface="Times New Roman" pitchFamily="18" charset="0"/>
              </a:rPr>
              <a:t>druh použitého vlákenného materiálu;</a:t>
            </a:r>
          </a:p>
          <a:p>
            <a:pPr eaLnBrk="1" hangingPunct="1">
              <a:buFontTx/>
              <a:buChar char="•"/>
            </a:pPr>
            <a:r>
              <a:rPr lang="cs-CZ" smtClean="0">
                <a:latin typeface="Times New Roman" pitchFamily="18" charset="0"/>
              </a:rPr>
              <a:t>hustota vazby, pevnost uchycení vlasu</a:t>
            </a:r>
          </a:p>
          <a:p>
            <a:pPr eaLnBrk="1" hangingPunct="1">
              <a:buFontTx/>
              <a:buChar char="•"/>
            </a:pPr>
            <a:r>
              <a:rPr lang="cs-CZ" smtClean="0">
                <a:latin typeface="Times New Roman" pitchFamily="18" charset="0"/>
              </a:rPr>
              <a:t>druh a kvalita uzlů</a:t>
            </a:r>
          </a:p>
          <a:p>
            <a:pPr eaLnBrk="1" hangingPunct="1">
              <a:buFontTx/>
              <a:buChar char="•"/>
            </a:pPr>
            <a:r>
              <a:rPr lang="cs-CZ" smtClean="0">
                <a:latin typeface="Times New Roman" pitchFamily="18" charset="0"/>
              </a:rPr>
              <a:t>mechanicko – fyzikální vlastnosti (stálobarevnost na světle, otěr atd.)</a:t>
            </a:r>
          </a:p>
          <a:p>
            <a:pPr eaLnBrk="1" hangingPunct="1">
              <a:buFontTx/>
              <a:buChar char="•"/>
            </a:pPr>
            <a:r>
              <a:rPr lang="cs-CZ" smtClean="0">
                <a:latin typeface="Times New Roman" pitchFamily="18" charset="0"/>
              </a:rPr>
              <a:t>hodnoty sešlápnutí vlasového povrchu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b="1" smtClean="0">
                <a:latin typeface="Times New Roman" pitchFamily="18" charset="0"/>
              </a:rPr>
              <a:t>Všívané koberce 4</a:t>
            </a:r>
          </a:p>
        </p:txBody>
      </p:sp>
      <p:sp>
        <p:nvSpPr>
          <p:cNvPr id="5734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827088" y="1700212"/>
            <a:ext cx="5977160" cy="2592883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b="1" dirty="0" smtClean="0">
                <a:latin typeface="Times New Roman" pitchFamily="18" charset="0"/>
              </a:rPr>
              <a:t>Střižený vlas + smyčka </a:t>
            </a:r>
            <a:r>
              <a:rPr lang="cs-CZ" dirty="0" smtClean="0">
                <a:latin typeface="Times New Roman" pitchFamily="18" charset="0"/>
              </a:rPr>
              <a:t>–  </a:t>
            </a:r>
            <a:r>
              <a:rPr lang="cs-CZ" dirty="0" err="1" smtClean="0">
                <a:latin typeface="Times New Roman" pitchFamily="18" charset="0"/>
              </a:rPr>
              <a:t>cut-loop</a:t>
            </a:r>
            <a:r>
              <a:rPr lang="cs-CZ" dirty="0" smtClean="0">
                <a:latin typeface="Times New Roman" pitchFamily="18" charset="0"/>
              </a:rPr>
              <a:t> konstrukce střídání smyčkového a vlasového povrchu. Mají vysokou tvarovou paměť, ale jsou méně trvanlivé než smyčkové koberce.</a:t>
            </a: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3824288" y="3160713"/>
            <a:ext cx="0" cy="0"/>
          </a:xfrm>
          <a:prstGeom prst="rect">
            <a:avLst/>
          </a:prstGeom>
          <a:solidFill>
            <a:srgbClr val="F7F7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57349" name="Picture 5" descr="logo střižený vlas - smyč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40" y="4608891"/>
            <a:ext cx="2304256" cy="899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709563" y="5517232"/>
            <a:ext cx="2971800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i="1" dirty="0">
                <a:latin typeface="Times New Roman" pitchFamily="18" charset="0"/>
              </a:rPr>
              <a:t>řez kobercem</a:t>
            </a:r>
            <a:endParaRPr lang="cs-CZ" dirty="0">
              <a:latin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11517"/>
            <a:ext cx="230505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288" y="4365104"/>
            <a:ext cx="5034136" cy="1573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Všívaný koberec - vzorování</a:t>
            </a:r>
          </a:p>
        </p:txBody>
      </p:sp>
      <p:pic>
        <p:nvPicPr>
          <p:cNvPr id="58371" name="Picture 3" descr="C:\Documents and Settings\Hana Pařilová\Dokumenty\Obrázky\všívaný koberec s různým vlasovým povrche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1700213"/>
            <a:ext cx="4681538" cy="3511550"/>
          </a:xfrm>
          <a:noFill/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684213" y="5445125"/>
            <a:ext cx="8153400" cy="990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Kombinace: nízká smyčka, řezaná smyčka a </a:t>
            </a:r>
            <a:r>
              <a:rPr lang="cs-CZ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frizél</a:t>
            </a:r>
            <a:endParaRPr lang="cs-CZ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Šipka doprava 4"/>
          <p:cNvSpPr/>
          <p:nvPr/>
        </p:nvSpPr>
        <p:spPr>
          <a:xfrm rot="16714797">
            <a:off x="3155157" y="4955381"/>
            <a:ext cx="1295400" cy="287337"/>
          </a:xfrm>
          <a:prstGeom prst="rightArrow">
            <a:avLst>
              <a:gd name="adj1" fmla="val 22617"/>
              <a:gd name="adj2" fmla="val 531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Šipka doprava 5"/>
          <p:cNvSpPr/>
          <p:nvPr/>
        </p:nvSpPr>
        <p:spPr>
          <a:xfrm rot="16714797">
            <a:off x="4307682" y="4955381"/>
            <a:ext cx="1295400" cy="287337"/>
          </a:xfrm>
          <a:prstGeom prst="rightArrow">
            <a:avLst>
              <a:gd name="adj1" fmla="val 22617"/>
              <a:gd name="adj2" fmla="val 531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Šipka doprava 6"/>
          <p:cNvSpPr/>
          <p:nvPr/>
        </p:nvSpPr>
        <p:spPr>
          <a:xfrm rot="14988117">
            <a:off x="5771670" y="5007768"/>
            <a:ext cx="1295400" cy="287337"/>
          </a:xfrm>
          <a:prstGeom prst="rightArrow">
            <a:avLst>
              <a:gd name="adj1" fmla="val 22617"/>
              <a:gd name="adj2" fmla="val 531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Sekundární vrstvy u všívaných koberců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 smtClean="0"/>
              <a:t>Slouží k upevnění smyčky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 smtClean="0"/>
              <a:t>Zpevňují koberec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 smtClean="0"/>
              <a:t>Jsou nositeli dalších vlastností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cs-CZ" dirty="0" smtClean="0"/>
              <a:t>Používané: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 smtClean="0"/>
              <a:t>Jutová tkanina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 smtClean="0"/>
              <a:t>Perlinka z polypropylenu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 smtClean="0"/>
              <a:t>Vpichovaný plstěnec (filc)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 smtClean="0"/>
              <a:t>Zátěry z latexu nebo pěněné pryže</a:t>
            </a:r>
            <a:endParaRPr lang="cs-CZ" dirty="0"/>
          </a:p>
        </p:txBody>
      </p:sp>
      <p:pic>
        <p:nvPicPr>
          <p:cNvPr id="59396" name="Picture 4" descr="..\..\Obrázky\baka\všívaný koberec s řezaným vlasem.gif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844675"/>
            <a:ext cx="2665412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ipsa 5"/>
          <p:cNvSpPr/>
          <p:nvPr/>
        </p:nvSpPr>
        <p:spPr>
          <a:xfrm>
            <a:off x="7092950" y="3644900"/>
            <a:ext cx="1727200" cy="936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b="1" smtClean="0">
                <a:latin typeface="Times New Roman" pitchFamily="18" charset="0"/>
              </a:rPr>
              <a:t>Chemické pojené TPK</a:t>
            </a:r>
          </a:p>
        </p:txBody>
      </p:sp>
      <p:sp>
        <p:nvSpPr>
          <p:cNvPr id="6041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838200" y="1676400"/>
            <a:ext cx="7772400" cy="4114800"/>
          </a:xfrm>
        </p:spPr>
        <p:txBody>
          <a:bodyPr>
            <a:normAutofit fontScale="92500" lnSpcReduction="10000"/>
          </a:bodyPr>
          <a:lstStyle/>
          <a:p>
            <a:pPr marL="609600" indent="-609600" eaLnBrk="1" hangingPunct="1">
              <a:buFont typeface="Wingdings" pitchFamily="2" charset="2"/>
              <a:buAutoNum type="arabicParenR"/>
            </a:pPr>
            <a:r>
              <a:rPr lang="cs-CZ" sz="2800" b="1" dirty="0" smtClean="0">
                <a:latin typeface="Times New Roman" pitchFamily="18" charset="0"/>
              </a:rPr>
              <a:t>Jednoduché</a:t>
            </a:r>
            <a:r>
              <a:rPr lang="cs-CZ" sz="2800" dirty="0" smtClean="0">
                <a:latin typeface="Times New Roman" pitchFamily="18" charset="0"/>
              </a:rPr>
              <a:t> – vznikají nalepením jednotlivých nití hustě vedle sebe na podkladovou textilii.</a:t>
            </a:r>
          </a:p>
          <a:p>
            <a:pPr marL="609600" indent="-609600" eaLnBrk="1" hangingPunct="1">
              <a:buFont typeface="Wingdings" pitchFamily="2" charset="2"/>
              <a:buAutoNum type="arabicParenR"/>
            </a:pPr>
            <a:r>
              <a:rPr lang="cs-CZ" sz="2800" b="1" dirty="0" smtClean="0">
                <a:latin typeface="Times New Roman" pitchFamily="18" charset="0"/>
              </a:rPr>
              <a:t>Velurové</a:t>
            </a:r>
            <a:r>
              <a:rPr lang="cs-CZ" sz="2800" dirty="0" smtClean="0">
                <a:latin typeface="Times New Roman" pitchFamily="18" charset="0"/>
              </a:rPr>
              <a:t>– vyrábějí se podobným způsobem jako </a:t>
            </a:r>
            <a:r>
              <a:rPr lang="cs-CZ" sz="2800" dirty="0" err="1" smtClean="0">
                <a:latin typeface="Times New Roman" pitchFamily="18" charset="0"/>
              </a:rPr>
              <a:t>dvojplyše</a:t>
            </a:r>
            <a:r>
              <a:rPr lang="cs-CZ" sz="2800" dirty="0" smtClean="0">
                <a:latin typeface="Times New Roman" pitchFamily="18" charset="0"/>
              </a:rPr>
              <a:t>, s tím rozdílem, že se vlasová osnova na podkladovou textilii lepí a po vytvrzení lepidla se řeže.</a:t>
            </a:r>
          </a:p>
          <a:p>
            <a:pPr marL="609600" indent="-609600" eaLnBrk="1" hangingPunct="1">
              <a:buFont typeface="Wingdings" pitchFamily="2" charset="2"/>
              <a:buAutoNum type="arabicParenR"/>
            </a:pPr>
            <a:r>
              <a:rPr lang="cs-CZ" sz="2800" b="1" dirty="0" smtClean="0">
                <a:latin typeface="Times New Roman" pitchFamily="18" charset="0"/>
              </a:rPr>
              <a:t>Lepené</a:t>
            </a:r>
            <a:r>
              <a:rPr lang="cs-CZ" sz="2800" dirty="0" smtClean="0">
                <a:latin typeface="Times New Roman" pitchFamily="18" charset="0"/>
              </a:rPr>
              <a:t> – vznikají lepením různých druhů vlákenných materiálů na podkladovou textilii.</a:t>
            </a:r>
          </a:p>
          <a:p>
            <a:pPr marL="609600" indent="-609600" eaLnBrk="1" hangingPunct="1">
              <a:buFont typeface="Wingdings" pitchFamily="2" charset="2"/>
              <a:buAutoNum type="arabicParenR"/>
            </a:pPr>
            <a:r>
              <a:rPr lang="cs-CZ" sz="2800" b="1" dirty="0" smtClean="0">
                <a:latin typeface="Times New Roman" pitchFamily="18" charset="0"/>
              </a:rPr>
              <a:t>Vločkované </a:t>
            </a:r>
            <a:r>
              <a:rPr lang="cs-CZ" sz="2800" dirty="0" smtClean="0">
                <a:latin typeface="Times New Roman" pitchFamily="18" charset="0"/>
              </a:rPr>
              <a:t>- nanášení vláken kolmo na podklad z pojiva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b="1" smtClean="0">
                <a:latin typeface="Times New Roman" pitchFamily="18" charset="0"/>
              </a:rPr>
              <a:t>Chemicky pojené TPK</a:t>
            </a:r>
            <a:endParaRPr lang="cs-CZ" smtClean="0"/>
          </a:p>
        </p:txBody>
      </p:sp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467544" y="1916832"/>
            <a:ext cx="4895899" cy="28078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sz="2000" b="1" i="1" dirty="0">
                <a:latin typeface="Times New Roman" pitchFamily="18" charset="0"/>
              </a:rPr>
              <a:t>schéma výroby chemicky pojeného koberce s vlasem</a:t>
            </a:r>
          </a:p>
          <a:p>
            <a:r>
              <a:rPr lang="cs-CZ" sz="1600" i="1" dirty="0">
                <a:latin typeface="Times New Roman" pitchFamily="18" charset="0"/>
              </a:rPr>
              <a:t>1 – vlasová osnova, </a:t>
            </a:r>
          </a:p>
          <a:p>
            <a:r>
              <a:rPr lang="cs-CZ" sz="1600" i="1" dirty="0">
                <a:latin typeface="Times New Roman" pitchFamily="18" charset="0"/>
              </a:rPr>
              <a:t>2 – </a:t>
            </a:r>
            <a:r>
              <a:rPr lang="cs-CZ" sz="1600" i="1" dirty="0" smtClean="0">
                <a:latin typeface="Times New Roman" pitchFamily="18" charset="0"/>
              </a:rPr>
              <a:t>vtlačovací lišty </a:t>
            </a:r>
          </a:p>
          <a:p>
            <a:r>
              <a:rPr lang="cs-CZ" sz="1600" i="1" dirty="0" smtClean="0">
                <a:latin typeface="Times New Roman" pitchFamily="18" charset="0"/>
              </a:rPr>
              <a:t>3 </a:t>
            </a:r>
            <a:r>
              <a:rPr lang="cs-CZ" sz="1600" i="1" dirty="0">
                <a:latin typeface="Times New Roman" pitchFamily="18" charset="0"/>
              </a:rPr>
              <a:t>– </a:t>
            </a:r>
            <a:r>
              <a:rPr lang="cs-CZ" sz="1600" i="1" dirty="0" smtClean="0">
                <a:latin typeface="Times New Roman" pitchFamily="18" charset="0"/>
              </a:rPr>
              <a:t>pojivo, </a:t>
            </a:r>
            <a:endParaRPr lang="cs-CZ" sz="1600" i="1" dirty="0">
              <a:latin typeface="Times New Roman" pitchFamily="18" charset="0"/>
            </a:endParaRPr>
          </a:p>
          <a:p>
            <a:r>
              <a:rPr lang="cs-CZ" sz="1600" i="1" dirty="0">
                <a:latin typeface="Times New Roman" pitchFamily="18" charset="0"/>
              </a:rPr>
              <a:t>4 – </a:t>
            </a:r>
            <a:r>
              <a:rPr lang="cs-CZ" sz="1600" i="1" dirty="0" smtClean="0">
                <a:latin typeface="Times New Roman" pitchFamily="18" charset="0"/>
              </a:rPr>
              <a:t>přivádění  vlasové osnovy,             </a:t>
            </a:r>
          </a:p>
          <a:p>
            <a:r>
              <a:rPr lang="cs-CZ" sz="1600" i="1" dirty="0" smtClean="0">
                <a:latin typeface="Times New Roman" pitchFamily="18" charset="0"/>
              </a:rPr>
              <a:t>5 – nůž  </a:t>
            </a:r>
            <a:r>
              <a:rPr lang="cs-CZ" sz="1600" i="1" dirty="0">
                <a:latin typeface="Times New Roman" pitchFamily="18" charset="0"/>
              </a:rPr>
              <a:t>rozřezávání osnovy a vznik vlasu</a:t>
            </a:r>
            <a:r>
              <a:rPr lang="cs-CZ" sz="1600" i="1" dirty="0" smtClean="0">
                <a:latin typeface="Times New Roman" pitchFamily="18" charset="0"/>
              </a:rPr>
              <a:t>,</a:t>
            </a:r>
          </a:p>
          <a:p>
            <a:endParaRPr lang="cs-CZ" sz="1600" i="1" dirty="0">
              <a:latin typeface="Times New Roman" pitchFamily="18" charset="0"/>
            </a:endParaRPr>
          </a:p>
          <a:p>
            <a:r>
              <a:rPr lang="cs-CZ" sz="1600" i="1" dirty="0" smtClean="0">
                <a:latin typeface="Times New Roman" pitchFamily="18" charset="0"/>
              </a:rPr>
              <a:t>Pojivo s vtlačeným vlasem se vytvrzuje </a:t>
            </a:r>
          </a:p>
          <a:p>
            <a:r>
              <a:rPr lang="cs-CZ" sz="1600" i="1" dirty="0" smtClean="0">
                <a:latin typeface="Times New Roman" pitchFamily="18" charset="0"/>
              </a:rPr>
              <a:t>v sušící komoře, teprve pak se může řezat</a:t>
            </a:r>
          </a:p>
          <a:p>
            <a:endParaRPr lang="cs-CZ" sz="1600" i="1" dirty="0">
              <a:latin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499992" y="5917223"/>
            <a:ext cx="3168352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</a:rPr>
              <a:t>Schéma z ČSN ISO 2424</a:t>
            </a:r>
            <a:endParaRPr lang="cs-CZ" sz="1800" dirty="0">
              <a:solidFill>
                <a:schemeClr val="tx1"/>
              </a:solidFill>
            </a:endParaRPr>
          </a:p>
        </p:txBody>
      </p:sp>
      <p:pic>
        <p:nvPicPr>
          <p:cNvPr id="7170" name="Picture 2" descr="F:\!2015 TZ3 - na KHT\Textilní podlahové krytiny - slovník, obrázky ČSN ISO 2424\pojeny dvojply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20888"/>
            <a:ext cx="514512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b="1" smtClean="0">
                <a:latin typeface="Times New Roman" pitchFamily="18" charset="0"/>
              </a:rPr>
              <a:t>Chemicky pojené TPK</a:t>
            </a:r>
          </a:p>
        </p:txBody>
      </p:sp>
      <p:pic>
        <p:nvPicPr>
          <p:cNvPr id="62467" name="Picture 3" descr="kobercedetail NT vlasu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8" t="34491" b="41322"/>
          <a:stretch>
            <a:fillRect/>
          </a:stretch>
        </p:blipFill>
        <p:spPr bwMode="auto">
          <a:xfrm>
            <a:off x="990600" y="1752600"/>
            <a:ext cx="3733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1447800" y="5562600"/>
            <a:ext cx="2743200" cy="762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i="1">
                <a:latin typeface="Times New Roman" pitchFamily="18" charset="0"/>
              </a:rPr>
              <a:t>řez pojeným velurovým kobercem</a:t>
            </a:r>
            <a:endParaRPr lang="cs-CZ">
              <a:latin typeface="Times New Roman" pitchFamily="18" charset="0"/>
            </a:endParaRP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5486400" y="5562600"/>
            <a:ext cx="2933700" cy="571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i="1" dirty="0">
                <a:latin typeface="Times New Roman" pitchFamily="18" charset="0"/>
              </a:rPr>
              <a:t>ukázka  </a:t>
            </a:r>
            <a:r>
              <a:rPr lang="cs-CZ" i="1" dirty="0" smtClean="0">
                <a:latin typeface="Times New Roman" pitchFamily="18" charset="0"/>
              </a:rPr>
              <a:t>vločkovaného  </a:t>
            </a:r>
            <a:r>
              <a:rPr lang="cs-CZ" i="1" dirty="0">
                <a:latin typeface="Times New Roman" pitchFamily="18" charset="0"/>
              </a:rPr>
              <a:t>koberce</a:t>
            </a:r>
          </a:p>
        </p:txBody>
      </p:sp>
      <p:pic>
        <p:nvPicPr>
          <p:cNvPr id="1026" name="Picture 2" descr="C:\Users\uzivatel\Documents\ZBOZI -bytové textilie\Textilní podlahové krytiny - slovník, obrázky ČSN ISO 2424\vločkovaná podlahová krytin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 t="3967" r="7982" b="6116"/>
          <a:stretch/>
        </p:blipFill>
        <p:spPr bwMode="auto">
          <a:xfrm>
            <a:off x="5292079" y="1556792"/>
            <a:ext cx="3558209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486400" y="4509120"/>
            <a:ext cx="2933700" cy="571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sz="1800" i="1" dirty="0" smtClean="0">
                <a:latin typeface="Times New Roman" pitchFamily="18" charset="0"/>
              </a:rPr>
              <a:t>1 vlákenná vločka</a:t>
            </a:r>
          </a:p>
          <a:p>
            <a:r>
              <a:rPr lang="cs-CZ" sz="1800" i="1" dirty="0" smtClean="0">
                <a:latin typeface="Times New Roman" pitchFamily="18" charset="0"/>
              </a:rPr>
              <a:t>2 pojivo</a:t>
            </a:r>
          </a:p>
          <a:p>
            <a:r>
              <a:rPr lang="cs-CZ" sz="1800" i="1" dirty="0" smtClean="0">
                <a:latin typeface="Times New Roman" pitchFamily="18" charset="0"/>
              </a:rPr>
              <a:t>3 podkladová textilie</a:t>
            </a:r>
            <a:endParaRPr lang="cs-CZ" sz="1800" i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b="1" smtClean="0">
                <a:latin typeface="Times New Roman" pitchFamily="18" charset="0"/>
              </a:rPr>
              <a:t>Pletené TPK</a:t>
            </a:r>
          </a:p>
        </p:txBody>
      </p:sp>
      <p:sp>
        <p:nvSpPr>
          <p:cNvPr id="6349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762000" y="1600200"/>
            <a:ext cx="7772400" cy="25146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cs-CZ" sz="2800" smtClean="0"/>
              <a:t>pletené textilní podlahové krytiny se vyrábí ve velmi malém množství na osnovních pletacích strojích</a:t>
            </a:r>
          </a:p>
          <a:p>
            <a:pPr eaLnBrk="1" hangingPunct="1">
              <a:buFontTx/>
              <a:buChar char="-"/>
            </a:pPr>
            <a:r>
              <a:rPr lang="cs-CZ" sz="2800" smtClean="0"/>
              <a:t>mohou být hladké nebo smyčkové</a:t>
            </a:r>
          </a:p>
          <a:p>
            <a:pPr eaLnBrk="1" hangingPunct="1">
              <a:buFontTx/>
              <a:buChar char="-"/>
            </a:pPr>
            <a:r>
              <a:rPr lang="cs-CZ" sz="2800" smtClean="0"/>
              <a:t>rub těchto koberců se musí vždy tužit</a:t>
            </a:r>
          </a:p>
        </p:txBody>
      </p:sp>
      <p:pic>
        <p:nvPicPr>
          <p:cNvPr id="63492" name="Picture 4" descr="classru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933825"/>
            <a:ext cx="2819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6012160" y="5739279"/>
            <a:ext cx="2590800" cy="723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i="1" dirty="0">
                <a:latin typeface="Times New Roman" pitchFamily="18" charset="0"/>
              </a:rPr>
              <a:t>pletený koberec</a:t>
            </a:r>
          </a:p>
        </p:txBody>
      </p:sp>
      <p:pic>
        <p:nvPicPr>
          <p:cNvPr id="6146" name="Picture 2" descr="F:\!2015 TZ3 - na KHT\Textilní podlahové krytiny - slovník, obrázky ČSN ISO 2424\pletený koberec na osnovním pletacím stroj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49080"/>
            <a:ext cx="2796539" cy="151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95536" y="5739279"/>
            <a:ext cx="3960440" cy="723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i="1" dirty="0" smtClean="0">
                <a:latin typeface="Times New Roman" pitchFamily="18" charset="0"/>
              </a:rPr>
              <a:t>Osnovní pletený koberec se smyčkovým povrchem - řez</a:t>
            </a:r>
            <a:endParaRPr lang="cs-CZ" i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!2015 TZ3 - na KHT\Textilní podlahové krytiny - slovník, obrázky ČSN ISO 2424\vpichovaná podlahová krytina - princip vpichování do podklad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34939"/>
            <a:ext cx="2853256" cy="226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b="1" smtClean="0">
                <a:latin typeface="Times New Roman" pitchFamily="18" charset="0"/>
              </a:rPr>
              <a:t>Vpichované podlahové textilie</a:t>
            </a:r>
          </a:p>
        </p:txBody>
      </p:sp>
      <p:sp>
        <p:nvSpPr>
          <p:cNvPr id="64515" name="Rectangle 11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827584" y="1695450"/>
            <a:ext cx="7772400" cy="4541862"/>
          </a:xfrm>
        </p:spPr>
        <p:txBody>
          <a:bodyPr/>
          <a:lstStyle/>
          <a:p>
            <a:pPr eaLnBrk="1" hangingPunct="1"/>
            <a:r>
              <a:rPr lang="cs-CZ" dirty="0" smtClean="0"/>
              <a:t>Hladké</a:t>
            </a:r>
          </a:p>
          <a:p>
            <a:pPr eaLnBrk="1" hangingPunct="1"/>
            <a:endParaRPr lang="cs-CZ" dirty="0" smtClean="0"/>
          </a:p>
          <a:p>
            <a:pPr eaLnBrk="1" hangingPunct="1">
              <a:buFont typeface="Wingdings" pitchFamily="2" charset="2"/>
              <a:buNone/>
            </a:pPr>
            <a:endParaRPr lang="cs-CZ" dirty="0" smtClean="0"/>
          </a:p>
          <a:p>
            <a:pPr eaLnBrk="1" hangingPunct="1">
              <a:buFont typeface="Wingdings" pitchFamily="2" charset="2"/>
              <a:buNone/>
            </a:pPr>
            <a:endParaRPr lang="cs-CZ" dirty="0" smtClean="0"/>
          </a:p>
          <a:p>
            <a:pPr eaLnBrk="1" hangingPunct="1"/>
            <a:r>
              <a:rPr lang="cs-CZ" dirty="0" smtClean="0"/>
              <a:t>Smyčkové</a:t>
            </a:r>
          </a:p>
          <a:p>
            <a:pPr eaLnBrk="1" hangingPunct="1"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1345568" y="5410200"/>
            <a:ext cx="6552728" cy="644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sz="2000" i="1" dirty="0">
                <a:latin typeface="Times New Roman" pitchFamily="18" charset="0"/>
              </a:rPr>
              <a:t>řez textilií </a:t>
            </a:r>
            <a:r>
              <a:rPr lang="cs-CZ" sz="2000" i="1" dirty="0" smtClean="0">
                <a:latin typeface="Times New Roman" pitchFamily="18" charset="0"/>
              </a:rPr>
              <a:t>vytvořené </a:t>
            </a:r>
            <a:r>
              <a:rPr lang="cs-CZ" sz="2000" i="1" dirty="0">
                <a:latin typeface="Times New Roman" pitchFamily="18" charset="0"/>
              </a:rPr>
              <a:t>vidličkovou </a:t>
            </a:r>
            <a:r>
              <a:rPr lang="cs-CZ" sz="2000" i="1" dirty="0" err="1">
                <a:latin typeface="Times New Roman" pitchFamily="18" charset="0"/>
              </a:rPr>
              <a:t>vpichovací</a:t>
            </a:r>
            <a:r>
              <a:rPr lang="cs-CZ" sz="2000" i="1" dirty="0">
                <a:latin typeface="Times New Roman" pitchFamily="18" charset="0"/>
              </a:rPr>
              <a:t> jehlou</a:t>
            </a:r>
            <a:r>
              <a:rPr lang="cs-CZ" sz="1800" i="1" dirty="0">
                <a:latin typeface="Times New Roman" pitchFamily="18" charset="0"/>
              </a:rPr>
              <a:t> </a:t>
            </a:r>
            <a:endParaRPr lang="cs-CZ" sz="1800" dirty="0">
              <a:latin typeface="Times New Roman" pitchFamily="18" charset="0"/>
            </a:endParaRPr>
          </a:p>
        </p:txBody>
      </p:sp>
      <p:sp>
        <p:nvSpPr>
          <p:cNvPr id="64517" name="Text Box 7"/>
          <p:cNvSpPr txBox="1">
            <a:spLocks noChangeArrowheads="1"/>
          </p:cNvSpPr>
          <p:nvPr/>
        </p:nvSpPr>
        <p:spPr bwMode="auto">
          <a:xfrm>
            <a:off x="1698340" y="2996952"/>
            <a:ext cx="3124200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sz="2000" i="1" dirty="0">
                <a:latin typeface="Times New Roman" pitchFamily="18" charset="0"/>
              </a:rPr>
              <a:t>řez  vpichovanou textilií</a:t>
            </a:r>
            <a:endParaRPr lang="cs-CZ" sz="2000" dirty="0">
              <a:latin typeface="Times New Roman" pitchFamily="18" charset="0"/>
            </a:endParaRPr>
          </a:p>
        </p:txBody>
      </p:sp>
      <p:pic>
        <p:nvPicPr>
          <p:cNvPr id="64518" name="Picture 8" descr="hladké koberc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94" b="14194"/>
          <a:stretch/>
        </p:blipFill>
        <p:spPr bwMode="auto">
          <a:xfrm>
            <a:off x="1115616" y="2132856"/>
            <a:ext cx="3100387" cy="76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9" descr="smyčkové koberc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8"/>
          <a:stretch/>
        </p:blipFill>
        <p:spPr bwMode="auto">
          <a:xfrm>
            <a:off x="1048915" y="4509120"/>
            <a:ext cx="3194471" cy="99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076056" y="3339852"/>
            <a:ext cx="4067944" cy="207034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sz="2000" i="1" dirty="0" smtClean="0">
                <a:latin typeface="Times New Roman" pitchFamily="18" charset="0"/>
              </a:rPr>
              <a:t>Vpichovaná podlahová textilie s tkanou výplní</a:t>
            </a:r>
          </a:p>
          <a:p>
            <a:pPr algn="ctr"/>
            <a:r>
              <a:rPr lang="cs-CZ" sz="2000" i="1" dirty="0" smtClean="0">
                <a:latin typeface="Times New Roman" pitchFamily="18" charset="0"/>
              </a:rPr>
              <a:t>1 </a:t>
            </a:r>
            <a:r>
              <a:rPr lang="cs-CZ" sz="2000" i="1" dirty="0" err="1" smtClean="0">
                <a:latin typeface="Times New Roman" pitchFamily="18" charset="0"/>
              </a:rPr>
              <a:t>vpichovací</a:t>
            </a:r>
            <a:r>
              <a:rPr lang="cs-CZ" sz="2000" i="1" dirty="0" smtClean="0">
                <a:latin typeface="Times New Roman" pitchFamily="18" charset="0"/>
              </a:rPr>
              <a:t> jehla</a:t>
            </a:r>
          </a:p>
          <a:p>
            <a:pPr algn="ctr"/>
            <a:r>
              <a:rPr lang="cs-CZ" sz="2000" i="1" dirty="0" smtClean="0">
                <a:latin typeface="Times New Roman" pitchFamily="18" charset="0"/>
              </a:rPr>
              <a:t>2 tloušťka vrstvy před vpichováním</a:t>
            </a:r>
          </a:p>
          <a:p>
            <a:pPr algn="ctr"/>
            <a:r>
              <a:rPr lang="cs-CZ" sz="2000" i="1" dirty="0" smtClean="0">
                <a:latin typeface="Times New Roman" pitchFamily="18" charset="0"/>
              </a:rPr>
              <a:t>3 tloušťka vrstvy po vpichování</a:t>
            </a:r>
            <a:endParaRPr lang="cs-CZ" sz="20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smtClean="0">
                <a:latin typeface="Times New Roman" pitchFamily="18" charset="0"/>
              </a:rPr>
              <a:t>Vpichované podlahové textilie - hladké</a:t>
            </a:r>
          </a:p>
        </p:txBody>
      </p:sp>
      <p:sp>
        <p:nvSpPr>
          <p:cNvPr id="6553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467544" y="1676400"/>
            <a:ext cx="5256584" cy="3840832"/>
          </a:xfrm>
        </p:spPr>
        <p:txBody>
          <a:bodyPr>
            <a:normAutofit fontScale="85000" lnSpcReduction="10000"/>
          </a:bodyPr>
          <a:lstStyle/>
          <a:p>
            <a:pPr marL="609600" indent="-609600" eaLnBrk="1" hangingPunct="1">
              <a:buFontTx/>
              <a:buChar char="-"/>
            </a:pPr>
            <a:r>
              <a:rPr lang="cs-CZ" sz="2800" dirty="0" smtClean="0">
                <a:latin typeface="Times New Roman" pitchFamily="18" charset="0"/>
              </a:rPr>
              <a:t>patří mezi k nejlevnějším podlahovým krytinám.</a:t>
            </a:r>
          </a:p>
          <a:p>
            <a:pPr marL="609600" indent="-609600" eaLnBrk="1" hangingPunct="1">
              <a:buFontTx/>
              <a:buChar char="-"/>
            </a:pPr>
            <a:r>
              <a:rPr lang="cs-CZ" sz="2800" dirty="0" smtClean="0">
                <a:latin typeface="Times New Roman" pitchFamily="18" charset="0"/>
              </a:rPr>
              <a:t>vyrábí se jedinou operací na </a:t>
            </a:r>
            <a:r>
              <a:rPr lang="cs-CZ" sz="2800" dirty="0" err="1" smtClean="0">
                <a:latin typeface="Times New Roman" pitchFamily="18" charset="0"/>
              </a:rPr>
              <a:t>jehelném</a:t>
            </a:r>
            <a:r>
              <a:rPr lang="cs-CZ" sz="2800" dirty="0" smtClean="0">
                <a:latin typeface="Times New Roman" pitchFamily="18" charset="0"/>
              </a:rPr>
              <a:t> zařízení</a:t>
            </a:r>
          </a:p>
          <a:p>
            <a:pPr marL="609600" indent="-609600" eaLnBrk="1" hangingPunct="1">
              <a:buFontTx/>
              <a:buChar char="-"/>
            </a:pPr>
            <a:r>
              <a:rPr lang="cs-CZ" sz="2800" dirty="0" smtClean="0">
                <a:latin typeface="Times New Roman" pitchFamily="18" charset="0"/>
              </a:rPr>
              <a:t>do spodního podkladového rouna se dávají druhotné textilní suroviny</a:t>
            </a:r>
          </a:p>
          <a:p>
            <a:pPr marL="609600" indent="-609600" eaLnBrk="1" hangingPunct="1">
              <a:buFontTx/>
              <a:buChar char="-"/>
            </a:pPr>
            <a:r>
              <a:rPr lang="cs-CZ" sz="2800" dirty="0" smtClean="0">
                <a:latin typeface="Times New Roman" pitchFamily="18" charset="0"/>
              </a:rPr>
              <a:t>vrchní rouno, které je kvalitnější je vpichováno do spodního rouna</a:t>
            </a:r>
          </a:p>
          <a:p>
            <a:pPr marL="609600" indent="-609600" eaLnBrk="1" hangingPunct="1">
              <a:buFontTx/>
              <a:buChar char="-"/>
            </a:pPr>
            <a:r>
              <a:rPr lang="cs-CZ" sz="2800" dirty="0" smtClean="0">
                <a:latin typeface="Times New Roman" pitchFamily="18" charset="0"/>
              </a:rPr>
              <a:t>z rubní strany se koberce zatírají a tuží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1" y="1500084"/>
            <a:ext cx="3223579" cy="223788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652120" y="162880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3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7128284" y="1628799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3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011881" y="1253951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6006313" y="3491831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</a:t>
            </a:r>
            <a:endParaRPr lang="cs-CZ" dirty="0"/>
          </a:p>
        </p:txBody>
      </p:sp>
      <p:cxnSp>
        <p:nvCxnSpPr>
          <p:cNvPr id="5" name="Přímá spojnice 4"/>
          <p:cNvCxnSpPr/>
          <p:nvPr/>
        </p:nvCxnSpPr>
        <p:spPr>
          <a:xfrm flipH="1" flipV="1">
            <a:off x="6006314" y="2924944"/>
            <a:ext cx="180019" cy="720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smtClean="0">
                <a:latin typeface="Times New Roman" pitchFamily="18" charset="0"/>
              </a:rPr>
              <a:t>Vpichované podlahové textilie – hladké</a:t>
            </a:r>
          </a:p>
        </p:txBody>
      </p:sp>
      <p:sp>
        <p:nvSpPr>
          <p:cNvPr id="66563" name="Text Box 5"/>
          <p:cNvSpPr txBox="1">
            <a:spLocks noChangeArrowheads="1"/>
          </p:cNvSpPr>
          <p:nvPr/>
        </p:nvSpPr>
        <p:spPr bwMode="auto">
          <a:xfrm>
            <a:off x="539552" y="5562600"/>
            <a:ext cx="4722800" cy="89073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sz="1800" i="1" dirty="0" smtClean="0">
                <a:latin typeface="Times New Roman" pitchFamily="18" charset="0"/>
              </a:rPr>
              <a:t>= levné koberce</a:t>
            </a:r>
          </a:p>
          <a:p>
            <a:pPr algn="ctr"/>
            <a:r>
              <a:rPr lang="cs-CZ" sz="1800" i="1" dirty="0" smtClean="0">
                <a:latin typeface="Times New Roman" pitchFamily="18" charset="0"/>
              </a:rPr>
              <a:t>(celoplošná izolace podlah pod kusový koberec)</a:t>
            </a:r>
            <a:endParaRPr lang="cs-CZ" sz="1800" i="1" dirty="0">
              <a:latin typeface="Times New Roman" pitchFamily="18" charset="0"/>
            </a:endParaRPr>
          </a:p>
        </p:txBody>
      </p:sp>
      <p:sp>
        <p:nvSpPr>
          <p:cNvPr id="66564" name="Text Box 6"/>
          <p:cNvSpPr txBox="1">
            <a:spLocks noChangeArrowheads="1"/>
          </p:cNvSpPr>
          <p:nvPr/>
        </p:nvSpPr>
        <p:spPr bwMode="auto">
          <a:xfrm>
            <a:off x="4953000" y="6096000"/>
            <a:ext cx="3505200" cy="609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sz="1800" i="1">
                <a:latin typeface="Times New Roman" pitchFamily="18" charset="0"/>
              </a:rPr>
              <a:t>klasická vpichovací  jehla</a:t>
            </a:r>
            <a:endParaRPr lang="cs-CZ" sz="1800" b="1" i="1">
              <a:latin typeface="Times New Roman" pitchFamily="18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cs-CZ" sz="1800">
              <a:latin typeface="Times New Roman" pitchFamily="18" charset="0"/>
            </a:endParaRPr>
          </a:p>
        </p:txBody>
      </p:sp>
      <p:pic>
        <p:nvPicPr>
          <p:cNvPr id="66565" name="Picture 7" descr="kvlasická jeh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4000"/>
            <a:ext cx="2209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18966"/>
            <a:ext cx="4578784" cy="342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1295400"/>
          </a:xfrm>
        </p:spPr>
        <p:txBody>
          <a:bodyPr/>
          <a:lstStyle/>
          <a:p>
            <a:pPr algn="ctr" eaLnBrk="1" hangingPunct="1"/>
            <a:r>
              <a:rPr lang="cs-CZ" sz="3600" b="1" smtClean="0">
                <a:latin typeface="Times New Roman" pitchFamily="18" charset="0"/>
              </a:rPr>
              <a:t>Obchodní dělení textilních podlahových krytin</a:t>
            </a:r>
          </a:p>
        </p:txBody>
      </p:sp>
      <p:sp>
        <p:nvSpPr>
          <p:cNvPr id="1638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762000" y="1905000"/>
            <a:ext cx="7772400" cy="44196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arenR"/>
            </a:pPr>
            <a:r>
              <a:rPr lang="cs-CZ" dirty="0" smtClean="0">
                <a:latin typeface="Times New Roman" pitchFamily="18" charset="0"/>
              </a:rPr>
              <a:t>Bytové koberce (kusové a metrové zboží)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arenR"/>
            </a:pPr>
            <a:r>
              <a:rPr lang="cs-CZ" dirty="0" smtClean="0">
                <a:latin typeface="Times New Roman" pitchFamily="18" charset="0"/>
              </a:rPr>
              <a:t>Zátěžové koberce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arenR"/>
            </a:pPr>
            <a:r>
              <a:rPr lang="cs-CZ" dirty="0" smtClean="0">
                <a:latin typeface="Times New Roman" pitchFamily="18" charset="0"/>
              </a:rPr>
              <a:t>Kobercové čtverce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arenR"/>
            </a:pPr>
            <a:r>
              <a:rPr lang="cs-CZ" dirty="0" smtClean="0">
                <a:latin typeface="Times New Roman" pitchFamily="18" charset="0"/>
              </a:rPr>
              <a:t>Čistící zóny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arenR"/>
            </a:pPr>
            <a:r>
              <a:rPr lang="cs-CZ" dirty="0" smtClean="0">
                <a:latin typeface="Times New Roman" pitchFamily="18" charset="0"/>
              </a:rPr>
              <a:t>Běhouny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arenR"/>
            </a:pPr>
            <a:r>
              <a:rPr lang="cs-CZ" dirty="0" smtClean="0">
                <a:latin typeface="Times New Roman" pitchFamily="18" charset="0"/>
              </a:rPr>
              <a:t>Koberečky a sety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arenR"/>
            </a:pPr>
            <a:r>
              <a:rPr lang="cs-CZ" dirty="0" smtClean="0">
                <a:latin typeface="Times New Roman" pitchFamily="18" charset="0"/>
              </a:rPr>
              <a:t>Schodové koberce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arenR"/>
            </a:pPr>
            <a:r>
              <a:rPr lang="cs-CZ" dirty="0" smtClean="0">
                <a:latin typeface="Times New Roman" pitchFamily="18" charset="0"/>
              </a:rPr>
              <a:t>Umělé trávníky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924944"/>
            <a:ext cx="1872208" cy="249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 flipV="1">
            <a:off x="4572000" y="4725144"/>
            <a:ext cx="1584176" cy="6951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3" y="404663"/>
            <a:ext cx="9100237" cy="605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79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smtClean="0">
                <a:latin typeface="Times New Roman" pitchFamily="18" charset="0"/>
              </a:rPr>
              <a:t>Vpichované podlahové textilie - smyčkové</a:t>
            </a:r>
          </a:p>
        </p:txBody>
      </p:sp>
      <p:sp>
        <p:nvSpPr>
          <p:cNvPr id="6758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838200" y="1676400"/>
            <a:ext cx="7772400" cy="41148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cs-CZ" sz="2800" smtClean="0">
                <a:latin typeface="Times New Roman" pitchFamily="18" charset="0"/>
              </a:rPr>
              <a:t>princip výroby je stejný jako u hladkých vpichovaných podlahových textilií</a:t>
            </a:r>
          </a:p>
          <a:p>
            <a:pPr eaLnBrk="1" hangingPunct="1">
              <a:buFontTx/>
              <a:buChar char="-"/>
            </a:pPr>
            <a:r>
              <a:rPr lang="cs-CZ" sz="2800" smtClean="0">
                <a:latin typeface="Times New Roman" pitchFamily="18" charset="0"/>
              </a:rPr>
              <a:t>vpichuje se však jinou jehlou – tzv. vidličkovou</a:t>
            </a:r>
          </a:p>
          <a:p>
            <a:pPr eaLnBrk="1" hangingPunct="1">
              <a:buFontTx/>
              <a:buChar char="-"/>
            </a:pPr>
            <a:r>
              <a:rPr lang="cs-CZ" sz="2800" smtClean="0">
                <a:latin typeface="Times New Roman" pitchFamily="18" charset="0"/>
              </a:rPr>
              <a:t>smyčky vláken z vrchního rouna jsou vidličkovou jehlou protaženy na druhou stranu textilie, kde se tvoří smyčkový povrch budoucího koberce</a:t>
            </a:r>
          </a:p>
          <a:p>
            <a:pPr eaLnBrk="1" hangingPunct="1">
              <a:buFontTx/>
              <a:buChar char="-"/>
            </a:pPr>
            <a:r>
              <a:rPr lang="cs-CZ" sz="2800" smtClean="0">
                <a:latin typeface="Times New Roman" pitchFamily="18" charset="0"/>
              </a:rPr>
              <a:t>pomocí volené hloubky vpichu lze tyto textilie barevně vzorovat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smtClean="0">
                <a:latin typeface="Times New Roman" pitchFamily="18" charset="0"/>
              </a:rPr>
              <a:t>Vpichované podlahové textilie – smyčkové</a:t>
            </a:r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838200" y="5562600"/>
            <a:ext cx="3886200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sz="1800" i="1">
                <a:latin typeface="Times New Roman" pitchFamily="18" charset="0"/>
              </a:rPr>
              <a:t>ukázka vpichovaného koberce smyčkového</a:t>
            </a:r>
          </a:p>
        </p:txBody>
      </p:sp>
      <p:sp>
        <p:nvSpPr>
          <p:cNvPr id="68612" name="Text Box 6"/>
          <p:cNvSpPr txBox="1">
            <a:spLocks noChangeArrowheads="1"/>
          </p:cNvSpPr>
          <p:nvPr/>
        </p:nvSpPr>
        <p:spPr bwMode="auto">
          <a:xfrm>
            <a:off x="5105400" y="5867400"/>
            <a:ext cx="3505200" cy="609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sz="1800" i="1">
                <a:latin typeface="Times New Roman" pitchFamily="18" charset="0"/>
              </a:rPr>
              <a:t>vpichovací  jehla „vidličková“</a:t>
            </a:r>
            <a:endParaRPr lang="cs-CZ" sz="1800" b="1" i="1">
              <a:latin typeface="Times New Roman" pitchFamily="18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cs-CZ" sz="1800">
              <a:latin typeface="Times New Roman" pitchFamily="18" charset="0"/>
            </a:endParaRPr>
          </a:p>
        </p:txBody>
      </p:sp>
      <p:pic>
        <p:nvPicPr>
          <p:cNvPr id="68613" name="Picture 7" descr="vidlič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2514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0" t="25920" r="49602" b="20801"/>
          <a:stretch>
            <a:fillRect/>
          </a:stretch>
        </p:blipFill>
        <p:spPr bwMode="auto">
          <a:xfrm>
            <a:off x="1258888" y="1700213"/>
            <a:ext cx="3529012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Vpichovaný koberec</a:t>
            </a:r>
          </a:p>
        </p:txBody>
      </p:sp>
      <p:pic>
        <p:nvPicPr>
          <p:cNvPr id="696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2" t="18256" r="45627" b="16077"/>
          <a:stretch>
            <a:fillRect/>
          </a:stretch>
        </p:blipFill>
        <p:spPr>
          <a:xfrm>
            <a:off x="684213" y="1700213"/>
            <a:ext cx="4103687" cy="4013200"/>
          </a:xfrm>
          <a:noFill/>
        </p:spPr>
      </p:pic>
      <p:pic>
        <p:nvPicPr>
          <p:cNvPr id="69636" name="Picture 7" descr="vidlič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2514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6"/>
          <p:cNvSpPr txBox="1">
            <a:spLocks noChangeArrowheads="1"/>
          </p:cNvSpPr>
          <p:nvPr/>
        </p:nvSpPr>
        <p:spPr bwMode="auto">
          <a:xfrm>
            <a:off x="5105400" y="5867400"/>
            <a:ext cx="3505200" cy="609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sz="1800" i="1">
                <a:latin typeface="Times New Roman" pitchFamily="18" charset="0"/>
              </a:rPr>
              <a:t>vpichovací  jehla „vidličková“</a:t>
            </a:r>
            <a:endParaRPr lang="cs-CZ" sz="1800" b="1" i="1">
              <a:latin typeface="Times New Roman" pitchFamily="18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cs-CZ" sz="1800">
              <a:latin typeface="Times New Roman" pitchFamily="18" charset="0"/>
            </a:endParaRPr>
          </a:p>
        </p:txBody>
      </p:sp>
      <p:sp>
        <p:nvSpPr>
          <p:cNvPr id="69638" name="Text Box 4"/>
          <p:cNvSpPr txBox="1">
            <a:spLocks noChangeArrowheads="1"/>
          </p:cNvSpPr>
          <p:nvPr/>
        </p:nvSpPr>
        <p:spPr bwMode="auto">
          <a:xfrm>
            <a:off x="611188" y="5949950"/>
            <a:ext cx="3886200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sz="1800" i="1">
                <a:latin typeface="Times New Roman" pitchFamily="18" charset="0"/>
              </a:rPr>
              <a:t>ukázka vpichovaného koberce smyčkového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1"/>
          <a:stretch/>
        </p:blipFill>
        <p:spPr>
          <a:xfrm>
            <a:off x="15162" y="1268760"/>
            <a:ext cx="9128837" cy="613144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Protiskluzové rohože - netkané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3878560" cy="29089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403648" y="5382496"/>
            <a:ext cx="3888432" cy="854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dirty="0" smtClean="0"/>
              <a:t>Výrobce Čína – 18 tisíc tun ročn</a:t>
            </a:r>
            <a:r>
              <a:rPr lang="cs-CZ" sz="2000" dirty="0" smtClean="0"/>
              <a:t>ě</a:t>
            </a:r>
            <a:endParaRPr lang="cs-CZ" sz="2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4784"/>
            <a:ext cx="4068514" cy="309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b="1" smtClean="0">
                <a:latin typeface="Times New Roman" pitchFamily="18" charset="0"/>
              </a:rPr>
              <a:t>Ostatní podlahové krytiny</a:t>
            </a:r>
          </a:p>
        </p:txBody>
      </p:sp>
      <p:sp>
        <p:nvSpPr>
          <p:cNvPr id="7065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762000" y="1676400"/>
            <a:ext cx="7772400" cy="4114800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AutoNum type="arabicParenR"/>
            </a:pPr>
            <a:r>
              <a:rPr lang="cs-CZ" smtClean="0">
                <a:latin typeface="Times New Roman" pitchFamily="18" charset="0"/>
              </a:rPr>
              <a:t>Umělé trávníky</a:t>
            </a:r>
          </a:p>
          <a:p>
            <a:pPr marL="609600" indent="-609600" eaLnBrk="1" hangingPunct="1">
              <a:buFont typeface="Wingdings" pitchFamily="2" charset="2"/>
              <a:buAutoNum type="arabicParenR"/>
            </a:pPr>
            <a:r>
              <a:rPr lang="cs-CZ" smtClean="0">
                <a:latin typeface="Times New Roman" pitchFamily="18" charset="0"/>
              </a:rPr>
              <a:t>Kobercové čtverce</a:t>
            </a:r>
          </a:p>
          <a:p>
            <a:pPr marL="609600" indent="-609600" eaLnBrk="1" hangingPunct="1">
              <a:buFont typeface="Wingdings" pitchFamily="2" charset="2"/>
              <a:buAutoNum type="arabicParenR"/>
            </a:pPr>
            <a:r>
              <a:rPr lang="cs-CZ" smtClean="0">
                <a:latin typeface="Times New Roman" pitchFamily="18" charset="0"/>
              </a:rPr>
              <a:t>Rohože</a:t>
            </a:r>
          </a:p>
          <a:p>
            <a:pPr marL="609600" indent="-609600" eaLnBrk="1" hangingPunct="1">
              <a:buFont typeface="Wingdings" pitchFamily="2" charset="2"/>
              <a:buAutoNum type="arabicParenR"/>
            </a:pPr>
            <a:r>
              <a:rPr lang="cs-CZ" smtClean="0">
                <a:latin typeface="Times New Roman" pitchFamily="18" charset="0"/>
              </a:rPr>
              <a:t>Koupelnové soupravy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latin typeface="Times New Roman" pitchFamily="18" charset="0"/>
              </a:rPr>
              <a:t>Umělé trávníky</a:t>
            </a:r>
            <a:endParaRPr lang="cs-CZ" smtClean="0"/>
          </a:p>
        </p:txBody>
      </p:sp>
      <p:sp>
        <p:nvSpPr>
          <p:cNvPr id="71683" name="Zástupný symbol pro obsah 2"/>
          <p:cNvSpPr>
            <a:spLocks noGrp="1"/>
          </p:cNvSpPr>
          <p:nvPr>
            <p:ph idx="1"/>
          </p:nvPr>
        </p:nvSpPr>
        <p:spPr>
          <a:xfrm>
            <a:off x="612775" y="1484784"/>
            <a:ext cx="8153400" cy="4611216"/>
          </a:xfrm>
        </p:spPr>
        <p:txBody>
          <a:bodyPr/>
          <a:lstStyle/>
          <a:p>
            <a:pPr eaLnBrk="1" hangingPunct="1"/>
            <a:r>
              <a:rPr lang="cs-CZ" dirty="0" smtClean="0"/>
              <a:t>Řez všívaným kobercem pro tenis </a:t>
            </a:r>
          </a:p>
          <a:p>
            <a:pPr eaLnBrk="1" hangingPunct="1"/>
            <a:r>
              <a:rPr lang="cs-CZ" dirty="0" smtClean="0"/>
              <a:t>všívané textilní pásky</a:t>
            </a:r>
          </a:p>
        </p:txBody>
      </p:sp>
      <p:pic>
        <p:nvPicPr>
          <p:cNvPr id="71684" name="Picture 2" descr="C:\Documents and Settings\Hana Pařilová\Dokumenty\Obrázky\!! Obrázky hlavní\foto pro TUL\umělé trávníky\P3280136 (5-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0" t="12833" r="17751" b="53334"/>
          <a:stretch>
            <a:fillRect/>
          </a:stretch>
        </p:blipFill>
        <p:spPr bwMode="auto">
          <a:xfrm>
            <a:off x="323528" y="2708920"/>
            <a:ext cx="8461201" cy="371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Všívání vlasu umělých trávníků</a:t>
            </a:r>
          </a:p>
        </p:txBody>
      </p:sp>
      <p:pic>
        <p:nvPicPr>
          <p:cNvPr id="72707" name="Picture 2" descr="C:\Documents and Settings\Hana Pařilová\Dokumenty\Obrázky\H2 Tuftmach_96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628775"/>
            <a:ext cx="6778625" cy="4518025"/>
          </a:xfrm>
          <a:noFill/>
        </p:spPr>
      </p:pic>
      <p:sp>
        <p:nvSpPr>
          <p:cNvPr id="2" name="Obdélník 1"/>
          <p:cNvSpPr/>
          <p:nvPr/>
        </p:nvSpPr>
        <p:spPr>
          <a:xfrm>
            <a:off x="3779912" y="5795809"/>
            <a:ext cx="5256584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mtClean="0">
                <a:solidFill>
                  <a:schemeClr val="tx1"/>
                </a:solidFill>
              </a:rPr>
              <a:t>Výrobce  ČR : </a:t>
            </a:r>
            <a:r>
              <a:rPr lang="cs-CZ" dirty="0" smtClean="0">
                <a:solidFill>
                  <a:schemeClr val="tx1"/>
                </a:solidFill>
              </a:rPr>
              <a:t>JUTA Dvůr Králové 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b="1" smtClean="0">
                <a:latin typeface="Times New Roman" pitchFamily="18" charset="0"/>
              </a:rPr>
              <a:t>Umělé trávníky</a:t>
            </a:r>
          </a:p>
        </p:txBody>
      </p:sp>
      <p:sp>
        <p:nvSpPr>
          <p:cNvPr id="7373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533400" y="1676400"/>
            <a:ext cx="8305800" cy="28956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cs-CZ" sz="2800" smtClean="0">
                <a:latin typeface="Times New Roman" pitchFamily="18" charset="0"/>
              </a:rPr>
              <a:t>trávníky jsou vyráběné všíváním nebo netkaným způsobem (dříve i vpichováním)</a:t>
            </a:r>
          </a:p>
          <a:p>
            <a:pPr eaLnBrk="1" hangingPunct="1">
              <a:buFontTx/>
              <a:buChar char="-"/>
            </a:pPr>
            <a:r>
              <a:rPr lang="cs-CZ" sz="2800" smtClean="0">
                <a:latin typeface="Times New Roman" pitchFamily="18" charset="0"/>
              </a:rPr>
              <a:t>nejčastěji jsou vyrobené z polypropylénových pásků</a:t>
            </a:r>
          </a:p>
          <a:p>
            <a:pPr eaLnBrk="1" hangingPunct="1">
              <a:buFontTx/>
              <a:buChar char="-"/>
            </a:pPr>
            <a:r>
              <a:rPr lang="cs-CZ" sz="2800" smtClean="0">
                <a:latin typeface="Times New Roman" pitchFamily="18" charset="0"/>
              </a:rPr>
              <a:t>mohou být v podobě čtverců a sestavují se do ploch</a:t>
            </a:r>
          </a:p>
        </p:txBody>
      </p:sp>
      <p:pic>
        <p:nvPicPr>
          <p:cNvPr id="73732" name="Picture 4" descr="turf1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38563"/>
            <a:ext cx="339407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 Box 6"/>
          <p:cNvSpPr txBox="1">
            <a:spLocks noChangeArrowheads="1"/>
          </p:cNvSpPr>
          <p:nvPr/>
        </p:nvSpPr>
        <p:spPr bwMode="auto">
          <a:xfrm>
            <a:off x="228600" y="6172200"/>
            <a:ext cx="4343400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sz="1800" i="1">
                <a:latin typeface="Times New Roman" pitchFamily="18" charset="0"/>
              </a:rPr>
              <a:t>umělý trávník z polypropylénu</a:t>
            </a:r>
            <a:endParaRPr lang="cs-CZ" sz="1800">
              <a:latin typeface="Times New Roman" pitchFamily="18" charset="0"/>
            </a:endParaRPr>
          </a:p>
        </p:txBody>
      </p:sp>
      <p:sp>
        <p:nvSpPr>
          <p:cNvPr id="73734" name="Text Box 7"/>
          <p:cNvSpPr txBox="1">
            <a:spLocks noChangeArrowheads="1"/>
          </p:cNvSpPr>
          <p:nvPr/>
        </p:nvSpPr>
        <p:spPr bwMode="auto">
          <a:xfrm>
            <a:off x="4648200" y="6096000"/>
            <a:ext cx="4267200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sz="1800" i="1">
                <a:latin typeface="Times New Roman" pitchFamily="18" charset="0"/>
              </a:rPr>
              <a:t>zásyp granulátem (infilem)</a:t>
            </a:r>
          </a:p>
        </p:txBody>
      </p:sp>
      <p:pic>
        <p:nvPicPr>
          <p:cNvPr id="73735" name="Picture 9" descr="http://www.ssezlin.eu/images/granulat-zeleny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789363"/>
            <a:ext cx="3097213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Zasypávání trávníku</a:t>
            </a:r>
          </a:p>
        </p:txBody>
      </p:sp>
      <p:pic>
        <p:nvPicPr>
          <p:cNvPr id="74755" name="Picture 2" descr="C:\Users\Michael Perun\Desktop\MondoTurf-Cross-Sectio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r="16000"/>
          <a:stretch>
            <a:fillRect/>
          </a:stretch>
        </p:blipFill>
        <p:spPr>
          <a:xfrm>
            <a:off x="468313" y="1484313"/>
            <a:ext cx="2879725" cy="2857500"/>
          </a:xfrm>
          <a:noFill/>
        </p:spPr>
      </p:pic>
      <p:pic>
        <p:nvPicPr>
          <p:cNvPr id="74756" name="Obrázek 4" descr="D:\dokumenty\TUL\III. ročník\Bakalářská práce\Infilly\Fotky II\IMG_05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4" r="13721" b="8289"/>
          <a:stretch>
            <a:fillRect/>
          </a:stretch>
        </p:blipFill>
        <p:spPr bwMode="auto">
          <a:xfrm>
            <a:off x="6011863" y="4292600"/>
            <a:ext cx="2490787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Obrázek 3" descr="D:\dokumenty\TUL\III. ročník\Bakalářská práce\Infilly\Fotky II\IMG_05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1" r="16930" b="4274"/>
          <a:stretch>
            <a:fillRect/>
          </a:stretch>
        </p:blipFill>
        <p:spPr bwMode="auto">
          <a:xfrm>
            <a:off x="3132138" y="4365625"/>
            <a:ext cx="2446337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Obrázek 3" descr="D:\dokumenty\TUL\III. ročník\Bakalářská práce\Infilly\Fotky II\IMG_05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5882" r="4631"/>
          <a:stretch>
            <a:fillRect/>
          </a:stretch>
        </p:blipFill>
        <p:spPr bwMode="auto">
          <a:xfrm>
            <a:off x="539750" y="4797425"/>
            <a:ext cx="2481263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3779838" y="2565400"/>
            <a:ext cx="47545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cs-CZ" sz="2800" dirty="0">
                <a:latin typeface="+mn-lt"/>
              </a:rPr>
              <a:t>Vlas zasypán do 2/3 </a:t>
            </a:r>
            <a:r>
              <a:rPr lang="cs-CZ" sz="2800" dirty="0" err="1">
                <a:latin typeface="+mn-lt"/>
              </a:rPr>
              <a:t>infilem</a:t>
            </a:r>
            <a:endParaRPr lang="cs-CZ" sz="2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772400" cy="762000"/>
          </a:xfrm>
        </p:spPr>
        <p:txBody>
          <a:bodyPr/>
          <a:lstStyle/>
          <a:p>
            <a:pPr algn="ctr" eaLnBrk="1" hangingPunct="1"/>
            <a:r>
              <a:rPr lang="cs-CZ" sz="3600" b="1" smtClean="0">
                <a:latin typeface="Times New Roman" pitchFamily="18" charset="0"/>
              </a:rPr>
              <a:t>Rozdělení podle technologie výroby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02886546"/>
              </p:ext>
            </p:extLst>
          </p:nvPr>
        </p:nvGraphicFramePr>
        <p:xfrm>
          <a:off x="827584" y="1196752"/>
          <a:ext cx="734060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smtClean="0"/>
              <a:t>Požadavky FIFA na fotbalový trávník</a:t>
            </a:r>
          </a:p>
        </p:txBody>
      </p:sp>
      <p:sp>
        <p:nvSpPr>
          <p:cNvPr id="75779" name="Zástupný symbol pro obsah 2"/>
          <p:cNvSpPr>
            <a:spLocks noGrp="1"/>
          </p:cNvSpPr>
          <p:nvPr>
            <p:ph idx="1"/>
          </p:nvPr>
        </p:nvSpPr>
        <p:spPr>
          <a:xfrm>
            <a:off x="250825" y="1773238"/>
            <a:ext cx="5400675" cy="41036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1800" smtClean="0"/>
              <a:t>Výška odrazu míče 	    0,6m – 0,85m</a:t>
            </a:r>
          </a:p>
          <a:p>
            <a:pPr>
              <a:lnSpc>
                <a:spcPct val="150000"/>
              </a:lnSpc>
            </a:pPr>
            <a:r>
              <a:rPr lang="cs-CZ" sz="1800" smtClean="0"/>
              <a:t>Valení míče 		    4m – 8m</a:t>
            </a:r>
          </a:p>
          <a:p>
            <a:pPr>
              <a:lnSpc>
                <a:spcPct val="150000"/>
              </a:lnSpc>
            </a:pPr>
            <a:r>
              <a:rPr lang="cs-CZ" sz="1800" smtClean="0"/>
              <a:t>Absorpce nárazu 	    60% – 70%</a:t>
            </a:r>
          </a:p>
          <a:p>
            <a:pPr>
              <a:lnSpc>
                <a:spcPct val="150000"/>
              </a:lnSpc>
            </a:pPr>
            <a:r>
              <a:rPr lang="cs-CZ" sz="1800" smtClean="0"/>
              <a:t>Vertikální deformace	    4mm – 10mm</a:t>
            </a:r>
          </a:p>
          <a:p>
            <a:pPr>
              <a:lnSpc>
                <a:spcPct val="150000"/>
              </a:lnSpc>
            </a:pPr>
            <a:r>
              <a:rPr lang="cs-CZ" sz="1800" smtClean="0"/>
              <a:t>Odpor rotačního pohybu   30Nm – 45Nm</a:t>
            </a:r>
          </a:p>
          <a:p>
            <a:endParaRPr lang="cs-CZ" sz="2000" smtClean="0"/>
          </a:p>
        </p:txBody>
      </p:sp>
      <p:pic>
        <p:nvPicPr>
          <p:cNvPr id="75780" name="Zástupný symbol pro obsah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" r="14566"/>
          <a:stretch>
            <a:fillRect/>
          </a:stretch>
        </p:blipFill>
        <p:spPr bwMode="auto">
          <a:xfrm>
            <a:off x="6084888" y="3789363"/>
            <a:ext cx="26701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t="20880" r="42401" b="15761"/>
          <a:stretch>
            <a:fillRect/>
          </a:stretch>
        </p:blipFill>
        <p:spPr bwMode="auto">
          <a:xfrm>
            <a:off x="6084888" y="1052513"/>
            <a:ext cx="259080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Zkoušení opotřebení trávníku</a:t>
            </a:r>
          </a:p>
        </p:txBody>
      </p:sp>
      <p:pic>
        <p:nvPicPr>
          <p:cNvPr id="76803" name="Picture 2" descr="C:\Documents and Settings\Hana Pařilová\Dokumenty\Obrázky\Zkoušení um travnik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2238" r="19919" b="17679"/>
          <a:stretch>
            <a:fillRect/>
          </a:stretch>
        </p:blipFill>
        <p:spPr>
          <a:xfrm>
            <a:off x="827088" y="1700213"/>
            <a:ext cx="5329237" cy="3600450"/>
          </a:xfrm>
          <a:noFill/>
        </p:spPr>
      </p:pic>
      <p:pic>
        <p:nvPicPr>
          <p:cNvPr id="76804" name="Picture 2" descr="C:\Users\Michael Perun\Desktop\MondoTurf-Cross-Sec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141663"/>
            <a:ext cx="2743200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b="1" dirty="0" smtClean="0">
                <a:latin typeface="Times New Roman" pitchFamily="18" charset="0"/>
              </a:rPr>
              <a:t>Kobercové dlaždice</a:t>
            </a:r>
            <a:br>
              <a:rPr lang="cs-CZ" b="1" dirty="0" smtClean="0">
                <a:latin typeface="Times New Roman" pitchFamily="18" charset="0"/>
              </a:rPr>
            </a:br>
            <a:r>
              <a:rPr lang="cs-CZ" b="1" dirty="0" smtClean="0">
                <a:latin typeface="Times New Roman" pitchFamily="18" charset="0"/>
              </a:rPr>
              <a:t>(čtverce)</a:t>
            </a:r>
          </a:p>
        </p:txBody>
      </p:sp>
      <p:sp>
        <p:nvSpPr>
          <p:cNvPr id="7782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827584" y="1767854"/>
            <a:ext cx="5584825" cy="420052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cs-CZ" sz="2800" dirty="0" smtClean="0">
                <a:latin typeface="Times New Roman" pitchFamily="18" charset="0"/>
              </a:rPr>
              <a:t>jsou čtverce o velikosti 0,5 x 0,5 m </a:t>
            </a:r>
          </a:p>
          <a:p>
            <a:pPr eaLnBrk="1" hangingPunct="1">
              <a:buFontTx/>
              <a:buChar char="-"/>
            </a:pPr>
            <a:r>
              <a:rPr lang="cs-CZ" sz="2800" b="1" dirty="0" smtClean="0">
                <a:latin typeface="Times New Roman" pitchFamily="18" charset="0"/>
              </a:rPr>
              <a:t>různé kvality!! </a:t>
            </a:r>
            <a:r>
              <a:rPr lang="cs-CZ" sz="2800" dirty="0" smtClean="0">
                <a:latin typeface="Times New Roman" pitchFamily="18" charset="0"/>
              </a:rPr>
              <a:t>od jednovrstvých až po velmi kvalitní, které se sestávají z několika vrstev</a:t>
            </a:r>
          </a:p>
        </p:txBody>
      </p:sp>
      <p:pic>
        <p:nvPicPr>
          <p:cNvPr id="77828" name="Picture 4" descr="kobercové čtverce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1000"/>
            <a:ext cx="159067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6" descr="FIRENZE">
            <a:hlinkClick r:id="rId3" tooltip="FIRENZ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33825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89040"/>
            <a:ext cx="3044202" cy="291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Kobercové dlaždice</a:t>
            </a:r>
          </a:p>
        </p:txBody>
      </p:sp>
      <p:pic>
        <p:nvPicPr>
          <p:cNvPr id="788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34271" r="54636" b="28889"/>
          <a:stretch>
            <a:fillRect/>
          </a:stretch>
        </p:blipFill>
        <p:spPr>
          <a:xfrm>
            <a:off x="6156176" y="2780928"/>
            <a:ext cx="2016224" cy="2209622"/>
          </a:xfrm>
          <a:noFill/>
        </p:spPr>
      </p:pic>
      <p:sp>
        <p:nvSpPr>
          <p:cNvPr id="78852" name="Obdélník 4"/>
          <p:cNvSpPr>
            <a:spLocks noChangeArrowheads="1"/>
          </p:cNvSpPr>
          <p:nvPr/>
        </p:nvSpPr>
        <p:spPr bwMode="auto">
          <a:xfrm>
            <a:off x="900113" y="1916113"/>
            <a:ext cx="417594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cs-CZ" dirty="0">
                <a:latin typeface="Times New Roman" pitchFamily="18" charset="0"/>
              </a:rPr>
              <a:t> vlasový povrch je tvořen všívaným </a:t>
            </a:r>
            <a:r>
              <a:rPr lang="cs-CZ" dirty="0" err="1">
                <a:latin typeface="Times New Roman" pitchFamily="18" charset="0"/>
              </a:rPr>
              <a:t>kabílkem</a:t>
            </a:r>
            <a:r>
              <a:rPr lang="cs-CZ" dirty="0">
                <a:latin typeface="Times New Roman" pitchFamily="18" charset="0"/>
              </a:rPr>
              <a:t> nebo vpichováním vlákenné vrstvy do podkladu</a:t>
            </a:r>
          </a:p>
          <a:p>
            <a:pPr>
              <a:buFontTx/>
              <a:buChar char="-"/>
            </a:pPr>
            <a:endParaRPr lang="cs-CZ" dirty="0">
              <a:latin typeface="Times New Roman" pitchFamily="18" charset="0"/>
            </a:endParaRPr>
          </a:p>
          <a:p>
            <a:pPr>
              <a:buFontTx/>
              <a:buChar char="-"/>
            </a:pPr>
            <a:r>
              <a:rPr lang="cs-CZ" dirty="0">
                <a:latin typeface="Times New Roman" pitchFamily="18" charset="0"/>
              </a:rPr>
              <a:t> méně kvalitní jednovrstvé čtverce je nutno k podkladu lepit, kvalitnější s více vrstvami lze pouze poskládat vedle sebe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b="1" smtClean="0">
                <a:latin typeface="Times New Roman" pitchFamily="18" charset="0"/>
              </a:rPr>
              <a:t>Rohože</a:t>
            </a:r>
          </a:p>
        </p:txBody>
      </p:sp>
      <p:sp>
        <p:nvSpPr>
          <p:cNvPr id="8089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838200" y="1676400"/>
            <a:ext cx="7772400" cy="3352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sz="2800" smtClean="0">
                <a:latin typeface="Times New Roman" pitchFamily="18" charset="0"/>
              </a:rPr>
              <a:t>klasické rohože slouží k čištění obuvi                 před vstupem do domu, bytu, …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sz="2800" smtClean="0">
                <a:latin typeface="Times New Roman" pitchFamily="18" charset="0"/>
              </a:rPr>
              <a:t>používají se i tzv. </a:t>
            </a:r>
            <a:r>
              <a:rPr lang="cs-CZ" sz="2800" b="1" smtClean="0">
                <a:latin typeface="Times New Roman" pitchFamily="18" charset="0"/>
              </a:rPr>
              <a:t>samočistící rohože</a:t>
            </a:r>
            <a:r>
              <a:rPr lang="cs-CZ" sz="2800" smtClean="0">
                <a:latin typeface="Times New Roman" pitchFamily="18" charset="0"/>
              </a:rPr>
              <a:t>, které se pokládají zvláště před vstup do komerčních prostor (několik čistících zón)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sz="2800" smtClean="0">
                <a:latin typeface="Times New Roman" pitchFamily="18" charset="0"/>
              </a:rPr>
              <a:t>jejich princip tkví v použitém vlákenném materiálu, který je velmi pružný a zároveň drsný a odolný v oděru</a:t>
            </a:r>
          </a:p>
        </p:txBody>
      </p:sp>
      <p:pic>
        <p:nvPicPr>
          <p:cNvPr id="80900" name="Picture 5" descr="C:\Documents and Settings\Lucie Kopecká\Plocha\Google - obrázky pro http--cms_3m_com-cms-CZ-cs-0-186-czuRrFW-viewimage_jhtml_soubory\view_soubory\WCMSczRlRFS-cRCC.JPG"/>
          <p:cNvPicPr>
            <a:picLocks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 t="10558" r="4199"/>
          <a:stretch>
            <a:fillRect/>
          </a:stretch>
        </p:blipFill>
        <p:spPr bwMode="auto">
          <a:xfrm>
            <a:off x="4427538" y="4652963"/>
            <a:ext cx="41275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Text Box 6"/>
          <p:cNvSpPr txBox="1">
            <a:spLocks noChangeArrowheads="1"/>
          </p:cNvSpPr>
          <p:nvPr/>
        </p:nvSpPr>
        <p:spPr bwMode="auto">
          <a:xfrm>
            <a:off x="685800" y="5373688"/>
            <a:ext cx="3197225" cy="647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sz="1800" i="1">
                <a:latin typeface="Times New Roman" pitchFamily="18" charset="0"/>
              </a:rPr>
              <a:t> </a:t>
            </a:r>
            <a:r>
              <a:rPr lang="cs-CZ" sz="1800" b="1" i="1">
                <a:latin typeface="Times New Roman" pitchFamily="18" charset="0"/>
              </a:rPr>
              <a:t>ukázka řezu rohože společnosti 3M</a:t>
            </a:r>
            <a:r>
              <a:rPr lang="cs-CZ" sz="1800" b="1" i="1" baseline="30000">
                <a:latin typeface="Times New Roman" pitchFamily="18" charset="0"/>
              </a:rPr>
              <a:t>TM</a:t>
            </a:r>
            <a:r>
              <a:rPr lang="cs-CZ" sz="1800" b="1" i="1">
                <a:latin typeface="Times New Roman" pitchFamily="18" charset="0"/>
              </a:rPr>
              <a:t> Nomad</a:t>
            </a:r>
            <a:r>
              <a:rPr lang="cs-CZ" sz="1800" b="1" i="1" baseline="30000">
                <a:latin typeface="Times New Roman" pitchFamily="18" charset="0"/>
              </a:rPr>
              <a:t>TM</a:t>
            </a:r>
            <a:r>
              <a:rPr lang="cs-CZ" sz="1800" b="1" i="1">
                <a:latin typeface="Times New Roman" pitchFamily="18" charset="0"/>
              </a:rPr>
              <a:t> Aqua </a:t>
            </a:r>
            <a:endParaRPr lang="cs-CZ" sz="1800" i="1">
              <a:latin typeface="Times New Roman" pitchFamily="18" charset="0"/>
            </a:endParaRPr>
          </a:p>
        </p:txBody>
      </p:sp>
      <p:pic>
        <p:nvPicPr>
          <p:cNvPr id="80902" name="Picture 9" descr="C:\Documents and Settings\Hana Pařilová\Dokumenty\TEXTY\VYUKA\TZ3\tématické podklady k přednáškám TZB\1.podlahové krytiny,  koberce\obrázek rohž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71500"/>
            <a:ext cx="1804988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b="1" smtClean="0">
                <a:latin typeface="Times New Roman" pitchFamily="18" charset="0"/>
              </a:rPr>
              <a:t>Koupelnové soupravy</a:t>
            </a:r>
          </a:p>
        </p:txBody>
      </p:sp>
      <p:sp>
        <p:nvSpPr>
          <p:cNvPr id="8192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838200" y="1524000"/>
            <a:ext cx="7391400" cy="45720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cs-CZ" dirty="0" smtClean="0">
                <a:latin typeface="Times New Roman" pitchFamily="18" charset="0"/>
              </a:rPr>
              <a:t>kombinované ze speciálně tvarovaných předložek</a:t>
            </a:r>
          </a:p>
          <a:p>
            <a:pPr eaLnBrk="1" hangingPunct="1">
              <a:buFontTx/>
              <a:buChar char="-"/>
            </a:pPr>
            <a:r>
              <a:rPr lang="cs-CZ" dirty="0" smtClean="0">
                <a:latin typeface="Times New Roman" pitchFamily="18" charset="0"/>
              </a:rPr>
              <a:t>vyrobeny všívanou technologií a zrubu jsou opatřeny </a:t>
            </a:r>
            <a:r>
              <a:rPr lang="cs-CZ" dirty="0" err="1" smtClean="0">
                <a:latin typeface="Times New Roman" pitchFamily="18" charset="0"/>
              </a:rPr>
              <a:t>zátěrem</a:t>
            </a:r>
            <a:endParaRPr lang="cs-CZ" dirty="0" smtClean="0">
              <a:latin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cs-CZ" dirty="0" smtClean="0">
                <a:latin typeface="Times New Roman" pitchFamily="18" charset="0"/>
              </a:rPr>
              <a:t>estetická funkci, </a:t>
            </a:r>
          </a:p>
          <a:p>
            <a:pPr eaLnBrk="1" hangingPunct="1">
              <a:buFontTx/>
              <a:buChar char="-"/>
            </a:pPr>
            <a:r>
              <a:rPr lang="cs-CZ" dirty="0" smtClean="0">
                <a:latin typeface="Times New Roman" pitchFamily="18" charset="0"/>
              </a:rPr>
              <a:t>hygienická</a:t>
            </a:r>
          </a:p>
          <a:p>
            <a:pPr eaLnBrk="1" hangingPunct="1">
              <a:buFontTx/>
              <a:buChar char="-"/>
            </a:pPr>
            <a:r>
              <a:rPr lang="cs-CZ" dirty="0" smtClean="0">
                <a:latin typeface="Times New Roman" pitchFamily="18" charset="0"/>
              </a:rPr>
              <a:t>bezpečnostní požadavky</a:t>
            </a:r>
          </a:p>
          <a:p>
            <a:pPr eaLnBrk="1" hangingPunct="1">
              <a:buFontTx/>
              <a:buChar char="-"/>
            </a:pPr>
            <a:r>
              <a:rPr lang="cs-CZ" sz="1800" dirty="0" smtClean="0">
                <a:hlinkClick r:id="rId2"/>
              </a:rPr>
              <a:t>http://www.</a:t>
            </a:r>
            <a:r>
              <a:rPr lang="cs-CZ" sz="1800" dirty="0" err="1" smtClean="0">
                <a:hlinkClick r:id="rId2"/>
              </a:rPr>
              <a:t>grund.cz</a:t>
            </a:r>
            <a:r>
              <a:rPr lang="cs-CZ" sz="1800" dirty="0" smtClean="0">
                <a:hlinkClick r:id="rId2"/>
              </a:rPr>
              <a:t>/</a:t>
            </a:r>
            <a:r>
              <a:rPr lang="cs-CZ" sz="1800" dirty="0" err="1" smtClean="0">
                <a:hlinkClick r:id="rId2"/>
              </a:rPr>
              <a:t>cs</a:t>
            </a:r>
            <a:r>
              <a:rPr lang="cs-CZ" sz="1800" dirty="0" smtClean="0">
                <a:hlinkClick r:id="rId2"/>
              </a:rPr>
              <a:t>/</a:t>
            </a:r>
            <a:endParaRPr lang="cs-CZ" sz="1800" dirty="0" smtClean="0"/>
          </a:p>
          <a:p>
            <a:pPr eaLnBrk="1" hangingPunct="1">
              <a:buFontTx/>
              <a:buChar char="-"/>
            </a:pPr>
            <a:endParaRPr lang="cs-CZ" sz="1800" dirty="0" smtClean="0"/>
          </a:p>
        </p:txBody>
      </p:sp>
      <p:pic>
        <p:nvPicPr>
          <p:cNvPr id="81924" name="Picture 4" descr="koupelnová souprav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7" b="18193"/>
          <a:stretch>
            <a:fillRect/>
          </a:stretch>
        </p:blipFill>
        <p:spPr bwMode="auto">
          <a:xfrm>
            <a:off x="5334000" y="3200400"/>
            <a:ext cx="3352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Všívání (Grund 2010)</a:t>
            </a:r>
          </a:p>
        </p:txBody>
      </p:sp>
      <p:pic>
        <p:nvPicPr>
          <p:cNvPr id="82947" name="Picture 2" descr="C:\Documents and Settings\Hana Pařilová\Dokumenty\Obrázky\2010 EXKURZE\2010_05_03\IMG_37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1266093"/>
            <a:ext cx="7632848" cy="50979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Všívaný </a:t>
            </a:r>
            <a:r>
              <a:rPr lang="cs-CZ" dirty="0" err="1" smtClean="0"/>
              <a:t>žinilkový</a:t>
            </a:r>
            <a:r>
              <a:rPr lang="cs-CZ" dirty="0" smtClean="0"/>
              <a:t> vlas</a:t>
            </a:r>
          </a:p>
        </p:txBody>
      </p:sp>
      <p:pic>
        <p:nvPicPr>
          <p:cNvPr id="84995" name="Picture 2" descr="C:\Documents and Settings\Hana Pařilová\Dokumenty\Obrázky\IMG_97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1362283"/>
            <a:ext cx="4711531" cy="3146837"/>
          </a:xfr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2621072"/>
            <a:ext cx="4491902" cy="299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755576" y="5301208"/>
            <a:ext cx="5040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Použití šatonových růží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Grund</a:t>
            </a:r>
            <a:r>
              <a:rPr lang="cs-CZ" dirty="0" smtClean="0"/>
              <a:t> 2014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J:\2014 EXKURZE\Fotografie0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27396"/>
            <a:ext cx="7108900" cy="53306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J:\2014 EXKURZE\Fotografie03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7900988" cy="5924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77724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>
                <a:latin typeface="Times New Roman" pitchFamily="18" charset="0"/>
              </a:rPr>
              <a:t>Vlákna používaná k výrobě koberců</a:t>
            </a:r>
          </a:p>
        </p:txBody>
      </p:sp>
      <p:sp>
        <p:nvSpPr>
          <p:cNvPr id="1741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755576" y="1700808"/>
            <a:ext cx="5761037" cy="1130300"/>
          </a:xfrm>
        </p:spPr>
        <p:txBody>
          <a:bodyPr>
            <a:noAutofit/>
          </a:bodyPr>
          <a:lstStyle/>
          <a:p>
            <a:pPr marL="609600" indent="-609600" eaLnBrk="1" hangingPunct="1"/>
            <a:r>
              <a:rPr lang="cs-CZ" sz="2400" dirty="0" smtClean="0">
                <a:latin typeface="Times New Roman" pitchFamily="18" charset="0"/>
              </a:rPr>
              <a:t>Z přírodních materiálů (vlna, juta, sisal, kokos, konopí)</a:t>
            </a:r>
          </a:p>
          <a:p>
            <a:pPr marL="609600" indent="-609600" eaLnBrk="1" hangingPunct="1">
              <a:buFont typeface="Wingdings" pitchFamily="2" charset="2"/>
              <a:buAutoNum type="arabicParenR"/>
            </a:pPr>
            <a:endParaRPr lang="cs-CZ" sz="2400" dirty="0" smtClean="0">
              <a:latin typeface="Times New Roman" pitchFamily="18" charset="0"/>
            </a:endParaRPr>
          </a:p>
          <a:p>
            <a:pPr marL="609600" indent="-609600" eaLnBrk="1" hangingPunct="1">
              <a:buFont typeface="Wingdings 2" pitchFamily="18" charset="2"/>
              <a:buNone/>
            </a:pPr>
            <a:r>
              <a:rPr lang="cs-CZ" sz="2400" dirty="0" smtClean="0">
                <a:latin typeface="Times New Roman" pitchFamily="18" charset="0"/>
              </a:rPr>
              <a:t>	Příklad označení vlněných koberců:</a:t>
            </a:r>
          </a:p>
          <a:p>
            <a:pPr marL="609600" indent="-609600" eaLnBrk="1" hangingPunct="1">
              <a:buFont typeface="Wingdings" pitchFamily="2" charset="2"/>
              <a:buNone/>
            </a:pPr>
            <a:endParaRPr lang="cs-CZ" sz="2400" dirty="0" smtClean="0">
              <a:latin typeface="Times New Roman" pitchFamily="18" charset="0"/>
            </a:endParaRPr>
          </a:p>
          <a:p>
            <a:pPr marL="609600" indent="-609600" eaLnBrk="1" hangingPunct="1"/>
            <a:r>
              <a:rPr lang="cs-CZ" sz="2400" dirty="0" smtClean="0">
                <a:latin typeface="Times New Roman" pitchFamily="18" charset="0"/>
              </a:rPr>
              <a:t>Ze syntetických materiálů (polyamid, polypropylen, polyester, polyakrylonitril)</a:t>
            </a:r>
          </a:p>
          <a:p>
            <a:pPr marL="609600" indent="-609600" eaLnBrk="1" hangingPunct="1"/>
            <a:endParaRPr lang="cs-CZ" sz="2400" dirty="0" smtClean="0">
              <a:latin typeface="Times New Roman" pitchFamily="18" charset="0"/>
            </a:endParaRPr>
          </a:p>
          <a:p>
            <a:pPr marL="609600" indent="-609600" eaLnBrk="1" hangingPunct="1"/>
            <a:r>
              <a:rPr lang="cs-CZ" sz="2400" dirty="0" smtClean="0">
                <a:latin typeface="Times New Roman" pitchFamily="18" charset="0"/>
              </a:rPr>
              <a:t>….a další vlákna, mnohdy i nevhodná</a:t>
            </a:r>
          </a:p>
        </p:txBody>
      </p:sp>
      <p:pic>
        <p:nvPicPr>
          <p:cNvPr id="17412" name="Picture 7" descr="C:\Documents and Settings\Hana Pařilová\Dokumenty\TEXTY\Skripta\bytové textilie\koberce\kobercove symboly\pure new wool s příměsí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752874"/>
            <a:ext cx="8112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8" descr="C:\Documents and Settings\Hana Pařilová\Dokumenty\TEXTY\Skripta\bytové textilie\koberce\kobercove symboly\pure new woo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83024"/>
            <a:ext cx="1008063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9798" y="2811530"/>
            <a:ext cx="2804403" cy="210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J:\2014 EXKURZE\Fotografie03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20763" y="338138"/>
            <a:ext cx="7900988" cy="5924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J:\2014 EXKURZE\Fotografie03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7900988" cy="5924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J:\2014 EXKURZE\Fotografie0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4664"/>
            <a:ext cx="7900988" cy="5924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J:\2014 EXKURZE\Fotografie03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028383" cy="6020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 descr="J:\2014 EXKURZE\Fotografie03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75262" y="1614589"/>
            <a:ext cx="5993476" cy="44971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J:\2014 EXKURZE\Fotografie03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347864" cy="4464716"/>
          </a:xfrm>
          <a:prstGeom prst="rect">
            <a:avLst/>
          </a:prstGeom>
          <a:noFill/>
        </p:spPr>
      </p:pic>
      <p:pic>
        <p:nvPicPr>
          <p:cNvPr id="8195" name="Picture 3" descr="J:\2014 EXKURZE\Fotografie03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0"/>
            <a:ext cx="3300121" cy="4401046"/>
          </a:xfrm>
          <a:prstGeom prst="rect">
            <a:avLst/>
          </a:prstGeom>
          <a:noFill/>
        </p:spPr>
      </p:pic>
      <p:pic>
        <p:nvPicPr>
          <p:cNvPr id="8196" name="Picture 4" descr="J:\2014 EXKURZE\Fotografie03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284984"/>
            <a:ext cx="4440039" cy="3329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J:\2014 EXKURZE\Fotografie03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7900987" cy="5924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J:\2014 EXKURZE\Fotografie03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4122884" cy="5498281"/>
          </a:xfrm>
          <a:prstGeom prst="rect">
            <a:avLst/>
          </a:prstGeom>
          <a:noFill/>
        </p:spPr>
      </p:pic>
      <p:pic>
        <p:nvPicPr>
          <p:cNvPr id="11267" name="Picture 3" descr="J:\2014 EXKURZE\Fotografie03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8057" y="692696"/>
            <a:ext cx="4103631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J:\2014 EXKURZE\Fotografie0367.jpg"/>
          <p:cNvPicPr>
            <a:picLocks noChangeAspect="1" noChangeArrowheads="1"/>
          </p:cNvPicPr>
          <p:nvPr/>
        </p:nvPicPr>
        <p:blipFill>
          <a:blip r:embed="rId2" cstate="print"/>
          <a:srcRect t="5468" b="5217"/>
          <a:stretch>
            <a:fillRect/>
          </a:stretch>
        </p:blipFill>
        <p:spPr bwMode="auto">
          <a:xfrm>
            <a:off x="1619672" y="-198784"/>
            <a:ext cx="5924550" cy="7056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b="1" smtClean="0">
                <a:latin typeface="Times New Roman" pitchFamily="18" charset="0"/>
              </a:rPr>
              <a:t>Značení koberců</a:t>
            </a:r>
            <a:r>
              <a:rPr lang="cs-CZ" smtClean="0"/>
              <a:t> 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762000" y="1676400"/>
            <a:ext cx="8001000" cy="4191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Tx/>
              <a:buChar char="•"/>
            </a:pPr>
            <a:r>
              <a:rPr lang="cs-CZ" sz="2800" dirty="0">
                <a:latin typeface="Times New Roman" pitchFamily="18" charset="0"/>
              </a:rPr>
              <a:t>  Značení koberců se provádí visačkou nebo nálepkou</a:t>
            </a:r>
          </a:p>
          <a:p>
            <a:pPr>
              <a:buFontTx/>
              <a:buChar char="•"/>
            </a:pPr>
            <a:r>
              <a:rPr lang="cs-CZ" sz="2800" dirty="0">
                <a:latin typeface="Times New Roman" pitchFamily="18" charset="0"/>
              </a:rPr>
              <a:t>  Výrobky se značí podle ČSN 80 3010. </a:t>
            </a:r>
          </a:p>
          <a:p>
            <a:pPr>
              <a:buFontTx/>
              <a:buChar char="•"/>
            </a:pPr>
            <a:r>
              <a:rPr lang="cs-CZ" sz="2800" dirty="0">
                <a:latin typeface="Times New Roman" pitchFamily="18" charset="0"/>
              </a:rPr>
              <a:t>  Značení z hlediska používání, údržby a ošetřování.</a:t>
            </a:r>
          </a:p>
          <a:p>
            <a:pPr>
              <a:buFontTx/>
              <a:buChar char="•"/>
            </a:pPr>
            <a:r>
              <a:rPr lang="cs-CZ" sz="2800" dirty="0">
                <a:latin typeface="Times New Roman" pitchFamily="18" charset="0"/>
              </a:rPr>
              <a:t>  Z hlediska prostředí ve kterém mají být podlahové </a:t>
            </a:r>
          </a:p>
          <a:p>
            <a:r>
              <a:rPr lang="cs-CZ" sz="2800" dirty="0">
                <a:latin typeface="Times New Roman" pitchFamily="18" charset="0"/>
              </a:rPr>
              <a:t>   textilie používány, se výrobky značí příslušnými   </a:t>
            </a:r>
          </a:p>
          <a:p>
            <a:r>
              <a:rPr lang="cs-CZ" sz="2800" dirty="0">
                <a:latin typeface="Times New Roman" pitchFamily="18" charset="0"/>
              </a:rPr>
              <a:t>   symboly. </a:t>
            </a:r>
          </a:p>
          <a:p>
            <a:pPr>
              <a:buFontTx/>
              <a:buChar char="•"/>
            </a:pPr>
            <a:r>
              <a:rPr lang="cs-CZ" sz="2800" dirty="0">
                <a:latin typeface="Times New Roman" pitchFamily="18" charset="0"/>
              </a:rPr>
              <a:t> Pokud výrobky vyžadují zvláštní údržbu nebo </a:t>
            </a:r>
          </a:p>
          <a:p>
            <a:r>
              <a:rPr lang="cs-CZ" sz="2800" dirty="0">
                <a:latin typeface="Times New Roman" pitchFamily="18" charset="0"/>
              </a:rPr>
              <a:t>   ošetření, je výrobce povinen dávat k výrobku  </a:t>
            </a:r>
          </a:p>
          <a:p>
            <a:r>
              <a:rPr lang="cs-CZ" sz="2800" dirty="0">
                <a:latin typeface="Times New Roman" pitchFamily="18" charset="0"/>
              </a:rPr>
              <a:t>   návody a upozornění.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323975"/>
          </a:xfrm>
        </p:spPr>
        <p:txBody>
          <a:bodyPr/>
          <a:lstStyle/>
          <a:p>
            <a:pPr eaLnBrk="1" hangingPunct="1"/>
            <a:r>
              <a:rPr lang="cs-CZ" sz="4000" smtClean="0"/>
              <a:t>Stáčení přírodního hedvábí z kokonů</a:t>
            </a:r>
          </a:p>
        </p:txBody>
      </p:sp>
      <p:pic>
        <p:nvPicPr>
          <p:cNvPr id="18435" name="Zástupný symbol pro objekt SmartArt 3" descr="IMG_7106.JPG"/>
          <p:cNvPicPr>
            <a:picLocks noGrp="1" noChangeAspect="1"/>
          </p:cNvPicPr>
          <p:nvPr>
            <p:ph type="dgm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989138"/>
            <a:ext cx="4318000" cy="2878137"/>
          </a:xfrm>
        </p:spPr>
      </p:pic>
      <p:pic>
        <p:nvPicPr>
          <p:cNvPr id="18436" name="Obrázek 6" descr="IMG_71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429000"/>
            <a:ext cx="1944688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Značení dle ČSN P CEN/TS 15398</a:t>
            </a:r>
            <a:r>
              <a:rPr lang="cs-CZ" smtClean="0"/>
              <a:t/>
            </a:r>
            <a:br>
              <a:rPr lang="cs-CZ" smtClean="0"/>
            </a:br>
            <a:endParaRPr lang="cs-CZ" sz="18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508104" y="1676400"/>
            <a:ext cx="3168352" cy="4500740"/>
          </a:xfrm>
        </p:spPr>
        <p:txBody>
          <a:bodyPr>
            <a:normAutofit lnSpcReduction="10000"/>
          </a:bodyPr>
          <a:lstStyle/>
          <a:p>
            <a:pPr>
              <a:buClrTx/>
              <a:buFont typeface="Wingdings" pitchFamily="2" charset="2"/>
              <a:buChar char="Ø"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Odolnost proti opotřebení</a:t>
            </a:r>
          </a:p>
          <a:p>
            <a:pPr>
              <a:buClrTx/>
              <a:buFont typeface="Wingdings" pitchFamily="2" charset="2"/>
              <a:buChar char="Ø"/>
            </a:pPr>
            <a:endParaRPr lang="cs-CZ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 typeface="Wingdings" pitchFamily="2" charset="2"/>
              <a:buChar char="Ø"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Trvalé použití na schodiště</a:t>
            </a:r>
          </a:p>
          <a:p>
            <a:pPr>
              <a:buClrTx/>
              <a:buFont typeface="Wingdings" pitchFamily="2" charset="2"/>
              <a:buChar char="Ø"/>
            </a:pPr>
            <a:endParaRPr lang="cs-CZ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 typeface="Wingdings" pitchFamily="2" charset="2"/>
              <a:buChar char="Ø"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Vhodné pro podlahové topení</a:t>
            </a:r>
          </a:p>
          <a:p>
            <a:pPr>
              <a:buClrTx/>
              <a:buFont typeface="Wingdings" pitchFamily="2" charset="2"/>
              <a:buChar char="Ø"/>
            </a:pPr>
            <a:endParaRPr lang="cs-CZ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 typeface="Wingdings" pitchFamily="2" charset="2"/>
              <a:buChar char="Ø"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Vodotěsnost podlahovýc</a:t>
            </a:r>
            <a:r>
              <a:rPr lang="cs-CZ" sz="2400" dirty="0" smtClean="0"/>
              <a:t>h krytin</a:t>
            </a:r>
          </a:p>
          <a:p>
            <a:endParaRPr lang="cs-CZ" dirty="0"/>
          </a:p>
        </p:txBody>
      </p:sp>
      <p:pic>
        <p:nvPicPr>
          <p:cNvPr id="2050" name="Picture 2" descr="C:\Users\uzivatel\Documents\ZBOZI -bytové textilie\koberce\kobercove symboly\1 koberce  - akustické vlastnosti, absorbce zvuk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9" y="3045381"/>
            <a:ext cx="759141" cy="71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403648" y="1676400"/>
            <a:ext cx="3240360" cy="4191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cs-CZ" dirty="0" smtClean="0">
                <a:latin typeface="Times New Roman" pitchFamily="18" charset="0"/>
              </a:rPr>
              <a:t>Vhodnost pro trvalé použití kolečkové židle</a:t>
            </a:r>
          </a:p>
          <a:p>
            <a:pPr>
              <a:buFontTx/>
              <a:buChar char="•"/>
            </a:pPr>
            <a:endParaRPr lang="cs-CZ" dirty="0" smtClean="0">
              <a:latin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cs-CZ" dirty="0" smtClean="0">
                <a:latin typeface="Times New Roman" pitchFamily="18" charset="0"/>
              </a:rPr>
              <a:t>Akustické vlastnosti – </a:t>
            </a:r>
            <a:r>
              <a:rPr lang="cs-CZ" dirty="0" err="1" smtClean="0">
                <a:latin typeface="Times New Roman" pitchFamily="18" charset="0"/>
              </a:rPr>
              <a:t>absorbce</a:t>
            </a:r>
            <a:r>
              <a:rPr lang="cs-CZ" dirty="0" smtClean="0">
                <a:latin typeface="Times New Roman" pitchFamily="18" charset="0"/>
              </a:rPr>
              <a:t> zvuků</a:t>
            </a:r>
          </a:p>
          <a:p>
            <a:pPr>
              <a:buFontTx/>
              <a:buChar char="•"/>
            </a:pPr>
            <a:endParaRPr lang="cs-CZ" dirty="0" smtClean="0">
              <a:latin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cs-CZ" dirty="0" err="1" smtClean="0">
                <a:latin typeface="Times New Roman" pitchFamily="18" charset="0"/>
              </a:rPr>
              <a:t>Absorbce</a:t>
            </a:r>
            <a:r>
              <a:rPr lang="cs-CZ" dirty="0" smtClean="0">
                <a:latin typeface="Times New Roman" pitchFamily="18" charset="0"/>
              </a:rPr>
              <a:t> dunivého zvuku</a:t>
            </a:r>
          </a:p>
          <a:p>
            <a:pPr>
              <a:buFontTx/>
              <a:buChar char="•"/>
            </a:pPr>
            <a:endParaRPr lang="cs-CZ" dirty="0" smtClean="0">
              <a:latin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cs-CZ" dirty="0" smtClean="0">
                <a:latin typeface="Times New Roman" pitchFamily="18" charset="0"/>
              </a:rPr>
              <a:t>Snížení přenosu kročejového zvuku</a:t>
            </a:r>
            <a:endParaRPr lang="cs-CZ" dirty="0">
              <a:latin typeface="Times New Roman" pitchFamily="18" charset="0"/>
            </a:endParaRPr>
          </a:p>
        </p:txBody>
      </p:sp>
      <p:pic>
        <p:nvPicPr>
          <p:cNvPr id="2052" name="Picture 4" descr="C:\Users\uzivatel\Documents\ZBOZI -bytové textilie\koberce\kobercove symboly\2 koberce - absorbce dunivého zvuk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07" y="4221088"/>
            <a:ext cx="786083" cy="74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zivatel\Documents\ZBOZI -bytové textilie\koberce\kobercove symboly\4 koberce - odolnost proti opotřebení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53956"/>
            <a:ext cx="801663" cy="74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zivatel\Documents\ZBOZI -bytové textilie\koberce\kobercove symboly\3 koberce - akustické vlastnosti - snížení přenosu kročejového zvuk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94" y="5301666"/>
            <a:ext cx="788219" cy="71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zivatel\Documents\ZBOZI -bytové textilie\koberce\kobercove symboly\8 koberce - trvalé použití pro kolečnovou židl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84" y="1800918"/>
            <a:ext cx="704030" cy="70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zivatel\Documents\ZBOZI -bytové textilie\koberce\kobercove symboly\14koberce - trvalé použití na schodiště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771" y="2873352"/>
            <a:ext cx="788950" cy="71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zivatel\Documents\ZBOZI -bytové textilie\koberce\kobercove symboly\13 koberce - vhodné pro podlahové topení symbol značí tepelnou vodivos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992" y="4182323"/>
            <a:ext cx="843901" cy="77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uzivatel\Documents\ZBOZI -bytové textilie\koberce\kobercove symboly\12 koberce - vodotěsnost podlahových kryti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390" y="5373216"/>
            <a:ext cx="851295" cy="75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83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Značení dle ČSN P CEN/TS 15398</a:t>
            </a:r>
            <a:br>
              <a:rPr lang="cs-CZ" dirty="0" smtClean="0"/>
            </a:br>
            <a:r>
              <a:rPr lang="cs-CZ" sz="1800" dirty="0" smtClean="0"/>
              <a:t>předběžná norma je českou verzí technické specializace (2009)</a:t>
            </a:r>
            <a:endParaRPr 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7704" y="1600200"/>
            <a:ext cx="2664296" cy="4495800"/>
          </a:xfrm>
        </p:spPr>
        <p:txBody>
          <a:bodyPr/>
          <a:lstStyle/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Odolnost proti třepení krajů</a:t>
            </a:r>
          </a:p>
          <a:p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Odolnost proti vzniku skvrn</a:t>
            </a:r>
          </a:p>
          <a:p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Odolnost vůči UV záření</a:t>
            </a:r>
          </a:p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Obecné reakce na oheň + odkaz na normu </a:t>
            </a:r>
            <a:r>
              <a:rPr lang="cs-CZ" sz="1100" dirty="0" smtClean="0">
                <a:latin typeface="Times New Roman" pitchFamily="18" charset="0"/>
                <a:cs typeface="Times New Roman" pitchFamily="18" charset="0"/>
              </a:rPr>
              <a:t>(11 různých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zivatel\Documents\ZBOZI -bytové textilie\koberce\kobercove symboly\5 koberce - odolnost proti vzniku skvr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90" y="2714846"/>
            <a:ext cx="825448" cy="78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zivatel\Documents\ZBOZI -bytové textilie\koberce\kobercove symboly\6 koberce - odolnost proti poškození oříznutých krajů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38" y="1617951"/>
            <a:ext cx="989094" cy="86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zivatel\Documents\ZBOZI -bytové textilie\koberce\kobercove symboly\7koberce - stálobarevnost na světle, odolnost proti slunečnímu záření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18" y="3763108"/>
            <a:ext cx="906442" cy="84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zivatel\Documents\ZBOZI -bytové textilie\koberce\kobercove symboly\10koberce  - odolnost vůči hořící cigaretě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860" y="1617951"/>
            <a:ext cx="89835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zivatel\Documents\ZBOZI -bytové textilie\koberce\kobercove symboly\9 koberce - rozptylující elektromagnetický náboj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442" y="4942516"/>
            <a:ext cx="982400" cy="91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zivatel\Documents\ZBOZI -bytové textilie\koberce\kobercove symboly\11 koberce obecn znak na reakci na oheň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18" y="4942516"/>
            <a:ext cx="894514" cy="8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zivatel\Documents\ZBOZI -bytové textilie\koberce\kobercove symboly\16 koberce - třída komfortu 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553" y="3763108"/>
            <a:ext cx="1075037" cy="90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uzivatel\Documents\ZBOZI -bytové textilie\koberce\kobercove symboly\koberce - celkové zatížení (mizerný obrázek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45" y="2573658"/>
            <a:ext cx="1120184" cy="116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ástupný symbol pro obsah 2"/>
          <p:cNvSpPr txBox="1">
            <a:spLocks/>
          </p:cNvSpPr>
          <p:nvPr/>
        </p:nvSpPr>
        <p:spPr bwMode="auto">
          <a:xfrm>
            <a:off x="6372200" y="1617951"/>
            <a:ext cx="2376264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Odolnost vůči hořící cigaretě</a:t>
            </a:r>
          </a:p>
          <a:p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Celkové zatížení </a:t>
            </a:r>
            <a:r>
              <a:rPr lang="cs-CZ" sz="1100" dirty="0" smtClean="0">
                <a:latin typeface="Times New Roman" pitchFamily="18" charset="0"/>
                <a:cs typeface="Times New Roman" pitchFamily="18" charset="0"/>
              </a:rPr>
              <a:t>(+ číslo)</a:t>
            </a:r>
          </a:p>
          <a:p>
            <a:endParaRPr lang="cs-CZ" sz="1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Třída komfortu</a:t>
            </a:r>
          </a:p>
          <a:p>
            <a:pPr marL="0" indent="0">
              <a:buNone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Rozptylující elektromagnetický náboj</a:t>
            </a:r>
          </a:p>
          <a:p>
            <a:endParaRPr lang="cs-CZ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26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Další symbol pro podlahové textilie</a:t>
            </a:r>
            <a:endParaRPr lang="cs-CZ" dirty="0"/>
          </a:p>
        </p:txBody>
      </p:sp>
      <p:sp>
        <p:nvSpPr>
          <p:cNvPr id="89091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Podlahové krytiny částečně vycházejí ze symboliky a členění normy ČSN EN 685, která rozlišuje domácí a veřejný sektor a doporučená intenzita namáhání je značena doprovodným symbolem. </a:t>
            </a:r>
          </a:p>
        </p:txBody>
      </p:sp>
      <p:pic>
        <p:nvPicPr>
          <p:cNvPr id="8909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1" t="35873" r="33614" b="35297"/>
          <a:stretch>
            <a:fillRect/>
          </a:stretch>
        </p:blipFill>
        <p:spPr bwMode="auto">
          <a:xfrm>
            <a:off x="2195513" y="4137160"/>
            <a:ext cx="4176687" cy="174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Údržba koberců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2x -3x týdně se doporučuje luxovat prach</a:t>
            </a:r>
          </a:p>
          <a:p>
            <a:r>
              <a:rPr lang="cs-CZ" dirty="0" smtClean="0"/>
              <a:t>Suché čistění s práškem (</a:t>
            </a:r>
            <a:r>
              <a:rPr lang="cs-CZ" dirty="0" err="1" smtClean="0"/>
              <a:t>superabsorbent</a:t>
            </a:r>
            <a:r>
              <a:rPr lang="cs-CZ" dirty="0" smtClean="0"/>
              <a:t> prachu) – nedoporučuje se u vysokého vlasu, protože může zůstávat ve vlasu</a:t>
            </a:r>
          </a:p>
          <a:p>
            <a:r>
              <a:rPr lang="cs-CZ" dirty="0" smtClean="0"/>
              <a:t>Mokré čištění  saponáty v domácím prostředí, nanese se pěna, setře suchým hadrem, je nutno nechat vysušit a 24 hodin po koberci nechodit</a:t>
            </a:r>
          </a:p>
          <a:p>
            <a:r>
              <a:rPr lang="cs-CZ" dirty="0" smtClean="0"/>
              <a:t>Parní čištění (strojové) </a:t>
            </a:r>
            <a:r>
              <a:rPr lang="cs-CZ" dirty="0" err="1" smtClean="0"/>
              <a:t>vstříkuje</a:t>
            </a:r>
            <a:r>
              <a:rPr lang="cs-CZ" dirty="0" smtClean="0"/>
              <a:t> se horká voda se saponátem, prach s vodou je ihned vysávám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412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Na shledanou příští týden</a:t>
            </a:r>
          </a:p>
        </p:txBody>
      </p:sp>
      <p:sp>
        <p:nvSpPr>
          <p:cNvPr id="9011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>
              <a:buNone/>
            </a:pPr>
            <a:endParaRPr lang="cs-CZ" dirty="0" smtClean="0">
              <a:latin typeface="Arial" pitchFamily="34" charset="0"/>
            </a:endParaRPr>
          </a:p>
        </p:txBody>
      </p:sp>
      <p:pic>
        <p:nvPicPr>
          <p:cNvPr id="90116" name="Picture 5" descr="http://upload.wikimedia.org/wikipedia/commons/thumb/2/2c/Rotating_earth_%28large%29.gif/220px-Rotating_earth_%28large%29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159" y="2420888"/>
            <a:ext cx="295232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373216"/>
            <a:ext cx="1709936" cy="1282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1207</TotalTime>
  <Words>2004</Words>
  <Application>Microsoft Office PowerPoint</Application>
  <PresentationFormat>Předvádění na obrazovce (4:3)</PresentationFormat>
  <Paragraphs>376</Paragraphs>
  <Slides>94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94</vt:i4>
      </vt:variant>
    </vt:vector>
  </HeadingPairs>
  <TitlesOfParts>
    <vt:vector size="95" baseType="lpstr">
      <vt:lpstr>Motiv systému Office</vt:lpstr>
      <vt:lpstr>Prezentace aplikace PowerPoint</vt:lpstr>
      <vt:lpstr>Bytové textilie – význam v bytě</vt:lpstr>
      <vt:lpstr>Bytové textilie</vt:lpstr>
      <vt:lpstr>Textilní podlahová krytina, koberec</vt:lpstr>
      <vt:lpstr>Faktory určující kvalitu koberců:</vt:lpstr>
      <vt:lpstr>Obchodní dělení textilních podlahových krytin</vt:lpstr>
      <vt:lpstr>Rozdělení podle technologie výroby</vt:lpstr>
      <vt:lpstr>Vlákna používaná k výrobě koberců</vt:lpstr>
      <vt:lpstr>Stáčení přírodního hedvábí z kokonů</vt:lpstr>
      <vt:lpstr>Způsoby ručního vázání koberců</vt:lpstr>
      <vt:lpstr>Vzornice a vyvázaný vzor na vázaném koberci</vt:lpstr>
      <vt:lpstr>Hustotu vlasu tvoří nejen hustá osnova (na níž se uzlíky vážou), ale i správné přiražení vazného útku za každou řadou uzlíků.</vt:lpstr>
      <vt:lpstr>Sestříhání vlasu</vt:lpstr>
      <vt:lpstr>Turecký hedvábný koberec</vt:lpstr>
      <vt:lpstr>Prezentace aplikace PowerPoint</vt:lpstr>
      <vt:lpstr>Ručně vázané koberce z vlny</vt:lpstr>
      <vt:lpstr>Ručně vázaný vlněný koberec</vt:lpstr>
      <vt:lpstr>Ručně vázané koberce</vt:lpstr>
      <vt:lpstr>Nástěnné koberce</vt:lpstr>
      <vt:lpstr>Tapisérie</vt:lpstr>
      <vt:lpstr>Gobelíny  klasická gobelínová technika</vt:lpstr>
      <vt:lpstr>Prezentace aplikace PowerPoint</vt:lpstr>
      <vt:lpstr>Gobelíny   další způsoby vázání</vt:lpstr>
      <vt:lpstr>Gobelíny vyšívané</vt:lpstr>
      <vt:lpstr>Tlumení akustiky – nástěnný koberec</vt:lpstr>
      <vt:lpstr>Tkané koberce</vt:lpstr>
      <vt:lpstr>Kelimy</vt:lpstr>
      <vt:lpstr>kelim</vt:lpstr>
      <vt:lpstr>Nomádská postel + jídelní podložka</vt:lpstr>
      <vt:lpstr>Jednoduché tkané koberce</vt:lpstr>
      <vt:lpstr>Jednoduché tkané koberce</vt:lpstr>
      <vt:lpstr>Papírové koberce</vt:lpstr>
      <vt:lpstr>Koberce tkané prutovou technikou</vt:lpstr>
      <vt:lpstr>Koberce tkané prutovou technikou</vt:lpstr>
      <vt:lpstr>Buklé koberce</vt:lpstr>
      <vt:lpstr>Velurové koberce</vt:lpstr>
      <vt:lpstr>Koberce s taženým a řezaným vlasem </vt:lpstr>
      <vt:lpstr>Koberce tkané dvojplyšovou technikou</vt:lpstr>
      <vt:lpstr>Koberce tkané dvojplyšovou technikou</vt:lpstr>
      <vt:lpstr>Koberce tkané Gripperaxminsterskou technikou</vt:lpstr>
      <vt:lpstr>Axminsterské koberce</vt:lpstr>
      <vt:lpstr>Všívané podlahové krytiny</vt:lpstr>
      <vt:lpstr>Všívané podlahové krytiny</vt:lpstr>
      <vt:lpstr>Princip tvorby všívaných koberců</vt:lpstr>
      <vt:lpstr>Kvalita všívaných koberců</vt:lpstr>
      <vt:lpstr>Příklad:</vt:lpstr>
      <vt:lpstr>Všívané koberce 1</vt:lpstr>
      <vt:lpstr>Všívané koberce 2</vt:lpstr>
      <vt:lpstr>Všívané koberce 3</vt:lpstr>
      <vt:lpstr>Všívané koberce 4</vt:lpstr>
      <vt:lpstr>Všívaný koberec - vzorování</vt:lpstr>
      <vt:lpstr>Sekundární vrstvy u všívaných koberců</vt:lpstr>
      <vt:lpstr>Chemické pojené TPK</vt:lpstr>
      <vt:lpstr>Chemicky pojené TPK</vt:lpstr>
      <vt:lpstr>Chemicky pojené TPK</vt:lpstr>
      <vt:lpstr>Pletené TPK</vt:lpstr>
      <vt:lpstr>Vpichované podlahové textilie</vt:lpstr>
      <vt:lpstr>Vpichované podlahové textilie - hladké</vt:lpstr>
      <vt:lpstr>Vpichované podlahové textilie – hladké</vt:lpstr>
      <vt:lpstr>Prezentace aplikace PowerPoint</vt:lpstr>
      <vt:lpstr>Vpichované podlahové textilie - smyčkové</vt:lpstr>
      <vt:lpstr>Vpichované podlahové textilie – smyčkové</vt:lpstr>
      <vt:lpstr>Vpichovaný koberec</vt:lpstr>
      <vt:lpstr>Protiskluzové rohože - netkané</vt:lpstr>
      <vt:lpstr>Ostatní podlahové krytiny</vt:lpstr>
      <vt:lpstr>Umělé trávníky</vt:lpstr>
      <vt:lpstr>Všívání vlasu umělých trávníků</vt:lpstr>
      <vt:lpstr>Umělé trávníky</vt:lpstr>
      <vt:lpstr>Zasypávání trávníku</vt:lpstr>
      <vt:lpstr>Požadavky FIFA na fotbalový trávník</vt:lpstr>
      <vt:lpstr>Zkoušení opotřebení trávníku</vt:lpstr>
      <vt:lpstr>Kobercové dlaždice (čtverce)</vt:lpstr>
      <vt:lpstr>Kobercové dlaždice</vt:lpstr>
      <vt:lpstr>Rohože</vt:lpstr>
      <vt:lpstr>Koupelnové soupravy</vt:lpstr>
      <vt:lpstr>Všívání (Grund 2010)</vt:lpstr>
      <vt:lpstr>Všívaný žinilkový vlas</vt:lpstr>
      <vt:lpstr>Grund 2014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Značení koberců </vt:lpstr>
      <vt:lpstr>Značení dle ČSN P CEN/TS 15398 </vt:lpstr>
      <vt:lpstr>Značení dle ČSN P CEN/TS 15398 předběžná norma je českou verzí technické specializace (2009)</vt:lpstr>
      <vt:lpstr>Další symbol pro podlahové textilie</vt:lpstr>
      <vt:lpstr>Údržba koberců</vt:lpstr>
      <vt:lpstr>Na shledanou příští týden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Textilní podlahové krytiny</dc:title>
  <dc:creator>Lucie Kopecká</dc:creator>
  <cp:lastModifiedBy>uzivatel</cp:lastModifiedBy>
  <cp:revision>123</cp:revision>
  <dcterms:created xsi:type="dcterms:W3CDTF">2006-05-07T08:07:39Z</dcterms:created>
  <dcterms:modified xsi:type="dcterms:W3CDTF">2018-09-25T10:26:29Z</dcterms:modified>
</cp:coreProperties>
</file>