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8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37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rdictionary.com/unit" TargetMode="External"/><Relationship Id="rId2" Type="http://schemas.openxmlformats.org/officeDocument/2006/relationships/hyperlink" Target="https://www.merriam-webster.com/dictionary/phoneti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rdictionary.com/soun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Questions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What is Phonetics?</a:t>
            </a:r>
          </a:p>
          <a:p>
            <a:r>
              <a:rPr lang="en-US" dirty="0" smtClean="0"/>
              <a:t>2) </a:t>
            </a:r>
            <a:r>
              <a:rPr lang="en-US" dirty="0"/>
              <a:t>N</a:t>
            </a:r>
            <a:r>
              <a:rPr lang="en-US" dirty="0" smtClean="0"/>
              <a:t>ame three branches of Phonetics?</a:t>
            </a:r>
          </a:p>
          <a:p>
            <a:r>
              <a:rPr lang="en-US" dirty="0" smtClean="0"/>
              <a:t>3) Name two things that make Phonology different from Phonetics.</a:t>
            </a:r>
          </a:p>
          <a:p>
            <a:r>
              <a:rPr lang="en-US" dirty="0" smtClean="0"/>
              <a:t>4) Name at least 3 components of pronunciation teaching</a:t>
            </a:r>
          </a:p>
          <a:p>
            <a:r>
              <a:rPr lang="en-US" dirty="0" smtClean="0"/>
              <a:t>5) </a:t>
            </a:r>
            <a:r>
              <a:rPr lang="en-US" dirty="0"/>
              <a:t>W</a:t>
            </a:r>
            <a:r>
              <a:rPr lang="en-US" dirty="0" smtClean="0"/>
              <a:t>hat are the </a:t>
            </a:r>
            <a:r>
              <a:rPr lang="en-US" dirty="0" err="1" smtClean="0"/>
              <a:t>segmentals</a:t>
            </a:r>
            <a:r>
              <a:rPr lang="en-US" dirty="0" smtClean="0"/>
              <a:t> of speech?</a:t>
            </a:r>
          </a:p>
          <a:p>
            <a:r>
              <a:rPr lang="en-US" dirty="0" smtClean="0"/>
              <a:t>6) </a:t>
            </a:r>
            <a:r>
              <a:rPr lang="en-US" dirty="0"/>
              <a:t>W</a:t>
            </a:r>
            <a:r>
              <a:rPr lang="en-US" dirty="0" smtClean="0"/>
              <a:t>hat are suprasegmentals? Give examples.</a:t>
            </a:r>
          </a:p>
          <a:p>
            <a:r>
              <a:rPr lang="en-US" dirty="0" smtClean="0"/>
              <a:t>7)  What is the difference between a text and an utterance?</a:t>
            </a:r>
          </a:p>
          <a:p>
            <a:r>
              <a:rPr lang="en-US" dirty="0" smtClean="0"/>
              <a:t>8) How can we divide an utterance into small units? Name these units.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84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07452-94BA-044C-BB64-ECBA831B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onsonant Charts | FREE Pronunciation E-Course | The Mimic Method">
            <a:extLst>
              <a:ext uri="{FF2B5EF4-FFF2-40B4-BE49-F238E27FC236}">
                <a16:creationId xmlns:a16="http://schemas.microsoft.com/office/drawing/2014/main" id="{C9930F67-8194-5C4A-8CBB-4E6374B513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74" y="685799"/>
            <a:ext cx="9298974" cy="58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7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4C08BA-04A8-564D-AD6F-819B4AE57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274" y="160830"/>
            <a:ext cx="6831725" cy="60694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514BB-5B77-6D4B-83BB-10A85FDB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Airstream Mechanism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01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D1D894-74D3-B94D-9259-4C25D1508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405" y="431515"/>
            <a:ext cx="5269923" cy="602065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EB387-2613-F64E-95BA-C96E245F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Research in Phonology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592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0AF4E-31F7-8042-BC3B-7E9E5CBC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3" y="462111"/>
            <a:ext cx="6818353" cy="7623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45834A-DB73-764B-B85F-195D05675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477" y="2286000"/>
            <a:ext cx="2767445" cy="358140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9565FA-C9E5-D54E-814B-A4A75AAD4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299364" cy="6858000"/>
          </a:xfrm>
          <a:prstGeom prst="rect">
            <a:avLst/>
          </a:prstGeom>
        </p:spPr>
      </p:pic>
      <p:pic>
        <p:nvPicPr>
          <p:cNvPr id="2050" name="Picture 2" descr="page1image60772416">
            <a:extLst>
              <a:ext uri="{FF2B5EF4-FFF2-40B4-BE49-F238E27FC236}">
                <a16:creationId xmlns:a16="http://schemas.microsoft.com/office/drawing/2014/main" id="{3D560014-C7DC-774C-9FEF-D2FA9ED7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30" y="39006"/>
            <a:ext cx="10848211" cy="343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page2image60641552">
            <a:extLst>
              <a:ext uri="{FF2B5EF4-FFF2-40B4-BE49-F238E27FC236}">
                <a16:creationId xmlns:a16="http://schemas.microsoft.com/office/drawing/2014/main" id="{D0E976E1-1814-9E44-AB49-472FE4626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04" y="3070673"/>
            <a:ext cx="9421391" cy="418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6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24FA0-0F39-9347-8A23-C857D2B8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page1image60337952">
            <a:extLst>
              <a:ext uri="{FF2B5EF4-FFF2-40B4-BE49-F238E27FC236}">
                <a16:creationId xmlns:a16="http://schemas.microsoft.com/office/drawing/2014/main" id="{545EC56F-F512-5743-ABEE-A70A9AB42B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99409"/>
            <a:ext cx="8495093" cy="54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3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7AC15-F9F6-C643-BC13-342C32D4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assignment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5A5902-99ED-234E-8CFB-E972A802B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Pronunciation and Phonetics by Adam Brown     -   Chapters: 4-10 pp. 20-61</a:t>
            </a:r>
            <a:endParaRPr lang="en" dirty="0"/>
          </a:p>
          <a:p>
            <a:r>
              <a:rPr lang="en-US" dirty="0"/>
              <a:t>Answer the question:</a:t>
            </a:r>
          </a:p>
          <a:p>
            <a:pPr marL="0" indent="0">
              <a:buNone/>
            </a:pPr>
            <a:r>
              <a:rPr lang="en-US"/>
              <a:t>”Which </a:t>
            </a:r>
            <a:r>
              <a:rPr lang="en-US" dirty="0"/>
              <a:t>types of research methods are most suitable for doing research in </a:t>
            </a:r>
            <a:r>
              <a:rPr lang="en-US"/>
              <a:t>Phonetics/Phonology?”</a:t>
            </a:r>
            <a:endParaRPr lang="en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19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E2F14-F885-FD4A-B90B-B09424401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0"/>
            <a:ext cx="8361229" cy="2351314"/>
          </a:xfrm>
        </p:spPr>
        <p:txBody>
          <a:bodyPr/>
          <a:lstStyle/>
          <a:p>
            <a:r>
              <a:rPr lang="en-US" sz="3600" dirty="0"/>
              <a:t>Making and classifying speech sounds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C9C093-0FFB-CE46-8530-3AE781445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691203"/>
            <a:ext cx="6831673" cy="3106696"/>
          </a:xfrm>
        </p:spPr>
        <p:txBody>
          <a:bodyPr>
            <a:normAutofit/>
          </a:bodyPr>
          <a:lstStyle/>
          <a:p>
            <a:r>
              <a:rPr lang="en-US" sz="1500" i="1" dirty="0"/>
              <a:t>Plan for Today</a:t>
            </a:r>
          </a:p>
          <a:p>
            <a:pPr marL="457200" indent="-457200">
              <a:buAutoNum type="arabicPeriod"/>
            </a:pPr>
            <a:r>
              <a:rPr lang="en-US" dirty="0"/>
              <a:t>A Definition of a Phoneme</a:t>
            </a:r>
          </a:p>
          <a:p>
            <a:pPr marL="457200" indent="-457200">
              <a:buAutoNum type="arabicPeriod"/>
            </a:pPr>
            <a:r>
              <a:rPr lang="en-US" dirty="0"/>
              <a:t>Phonemic/phonetic transcription</a:t>
            </a:r>
          </a:p>
          <a:p>
            <a:pPr marL="457200" indent="-457200">
              <a:buAutoNum type="arabicPeriod"/>
            </a:pPr>
            <a:r>
              <a:rPr lang="en-US" dirty="0"/>
              <a:t>Cardinal Vowels</a:t>
            </a:r>
          </a:p>
          <a:p>
            <a:pPr marL="457200" indent="-457200">
              <a:buAutoNum type="arabicPeriod"/>
            </a:pPr>
            <a:r>
              <a:rPr lang="en-US" dirty="0"/>
              <a:t>English Vowels and Consonants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Doing Second Language Research</a:t>
            </a:r>
          </a:p>
        </p:txBody>
      </p:sp>
    </p:spTree>
    <p:extLst>
      <p:ext uri="{BB962C8B-B14F-4D97-AF65-F5344CB8AC3E}">
        <p14:creationId xmlns:p14="http://schemas.microsoft.com/office/powerpoint/2010/main" val="259800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454A7-525F-7E41-ACD2-7A59E51E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Phoneme as an abstract, material, functional unit.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3B5F52-3AA3-9445-A126-283F6A4B3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" dirty="0"/>
              <a:t>any of the abstract units of the </a:t>
            </a:r>
            <a:r>
              <a:rPr lang="en" dirty="0">
                <a:hlinkClick r:id="rId2"/>
              </a:rPr>
              <a:t>phonetic</a:t>
            </a:r>
            <a:r>
              <a:rPr lang="en" dirty="0"/>
              <a:t> system of a language that correspond to a set of similar speech sounds (such as the velar \k\ of </a:t>
            </a:r>
            <a:r>
              <a:rPr lang="en" i="1" dirty="0"/>
              <a:t>cool</a:t>
            </a:r>
            <a:r>
              <a:rPr lang="en" dirty="0"/>
              <a:t> and the palatal \k\ of </a:t>
            </a:r>
            <a:r>
              <a:rPr lang="en" i="1" dirty="0"/>
              <a:t>keel</a:t>
            </a:r>
            <a:r>
              <a:rPr lang="en" dirty="0"/>
              <a:t>) which are perceived to be a single distinctive sound in the language</a:t>
            </a:r>
          </a:p>
          <a:p>
            <a:pPr fontAlgn="base"/>
            <a:r>
              <a:rPr lang="en" b="1" dirty="0"/>
              <a:t>The smallest phonetic unit in a language that is capable of conveying a distinction in meaning, as the </a:t>
            </a:r>
            <a:r>
              <a:rPr lang="en" b="1" i="1" dirty="0"/>
              <a:t>m</a:t>
            </a:r>
            <a:r>
              <a:rPr lang="en" b="1" dirty="0"/>
              <a:t> of </a:t>
            </a:r>
            <a:r>
              <a:rPr lang="en" b="1" i="1" dirty="0"/>
              <a:t>mat</a:t>
            </a:r>
            <a:r>
              <a:rPr lang="en" b="1" dirty="0"/>
              <a:t> and the </a:t>
            </a:r>
            <a:r>
              <a:rPr lang="en" b="1" i="1" dirty="0"/>
              <a:t>b</a:t>
            </a:r>
            <a:r>
              <a:rPr lang="en" b="1" dirty="0"/>
              <a:t> of </a:t>
            </a:r>
            <a:r>
              <a:rPr lang="en" b="1" i="1" dirty="0"/>
              <a:t>bat</a:t>
            </a:r>
            <a:r>
              <a:rPr lang="en" b="1" dirty="0"/>
              <a:t> in English.</a:t>
            </a:r>
          </a:p>
          <a:p>
            <a:r>
              <a:rPr lang="en" b="1" dirty="0"/>
              <a:t>A set of phonetically similar but slightly differing sounds in a language that are heard as the same sound by native speakers and are represented in phonemic transcription by the same symbol.</a:t>
            </a:r>
          </a:p>
          <a:p>
            <a:r>
              <a:rPr lang="en" b="1" dirty="0"/>
              <a:t>An indivisible </a:t>
            </a:r>
            <a:r>
              <a:rPr lang="en" b="1" dirty="0">
                <a:hlinkClick r:id="rId3"/>
              </a:rPr>
              <a:t>unit</a:t>
            </a:r>
            <a:r>
              <a:rPr lang="en" b="1" dirty="0"/>
              <a:t> of </a:t>
            </a:r>
            <a:r>
              <a:rPr lang="en" b="1" dirty="0">
                <a:hlinkClick r:id="rId4"/>
              </a:rPr>
              <a:t>sound</a:t>
            </a:r>
            <a:r>
              <a:rPr lang="en" b="1" dirty="0"/>
              <a:t> in a given language. A phoneme is an abstraction of the physical speech sounds (phones) and may encompass several different phones.</a:t>
            </a:r>
            <a:r>
              <a:rPr lang="en" dirty="0"/>
              <a:t/>
            </a:r>
            <a:br>
              <a:rPr lang="en" dirty="0"/>
            </a:br>
            <a:endParaRPr lang="en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40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9BBAC-13E4-034A-8684-9E9DF7A3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Phonemic/Phonetic Transcription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3F3462F-0B98-AB40-817A-A20E50C56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026129"/>
              </p:ext>
            </p:extLst>
          </p:nvPr>
        </p:nvGraphicFramePr>
        <p:xfrm>
          <a:off x="1219201" y="1416818"/>
          <a:ext cx="7231464" cy="1245996"/>
        </p:xfrm>
        <a:graphic>
          <a:graphicData uri="http://schemas.openxmlformats.org/drawingml/2006/table">
            <a:tbl>
              <a:tblPr/>
              <a:tblGrid>
                <a:gridCol w="2264398">
                  <a:extLst>
                    <a:ext uri="{9D8B030D-6E8A-4147-A177-3AD203B41FA5}">
                      <a16:colId xmlns:a16="http://schemas.microsoft.com/office/drawing/2014/main" val="242042631"/>
                    </a:ext>
                  </a:extLst>
                </a:gridCol>
                <a:gridCol w="4967066">
                  <a:extLst>
                    <a:ext uri="{9D8B030D-6E8A-4147-A177-3AD203B41FA5}">
                      <a16:colId xmlns:a16="http://schemas.microsoft.com/office/drawing/2014/main" val="2189207391"/>
                    </a:ext>
                  </a:extLst>
                </a:gridCol>
              </a:tblGrid>
              <a:tr h="415332">
                <a:tc>
                  <a:txBody>
                    <a:bodyPr/>
                    <a:lstStyle/>
                    <a:p>
                      <a:pPr algn="l" fontAlgn="base"/>
                      <a:r>
                        <a:rPr lang="en" b="0">
                          <a:effectLst/>
                          <a:latin typeface="inherit"/>
                        </a:rPr>
                        <a:t>‘strewn’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" b="0">
                          <a:effectLst/>
                          <a:latin typeface="inherit"/>
                        </a:rPr>
                        <a:t>/strun/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893700"/>
                  </a:ext>
                </a:extLst>
              </a:tr>
              <a:tr h="415332">
                <a:tc>
                  <a:txBody>
                    <a:bodyPr/>
                    <a:lstStyle/>
                    <a:p>
                      <a:pPr algn="l" fontAlgn="base"/>
                      <a:r>
                        <a:rPr lang="en" b="0">
                          <a:effectLst/>
                          <a:latin typeface="inherit"/>
                        </a:rPr>
                        <a:t>‘tenth’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" b="0">
                          <a:effectLst/>
                          <a:latin typeface="inherit"/>
                        </a:rPr>
                        <a:t>/tɛn</a:t>
                      </a:r>
                      <a:r>
                        <a:rPr lang="el-GR" b="0">
                          <a:effectLst/>
                          <a:latin typeface="inherit"/>
                        </a:rPr>
                        <a:t>θ/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06389"/>
                  </a:ext>
                </a:extLst>
              </a:tr>
              <a:tr h="415332">
                <a:tc>
                  <a:txBody>
                    <a:bodyPr/>
                    <a:lstStyle/>
                    <a:p>
                      <a:pPr algn="l" fontAlgn="base"/>
                      <a:r>
                        <a:rPr lang="en" b="0" dirty="0">
                          <a:effectLst/>
                          <a:latin typeface="inherit"/>
                        </a:rPr>
                        <a:t>‘clean’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" b="0" dirty="0">
                          <a:effectLst/>
                          <a:latin typeface="inherit"/>
                        </a:rPr>
                        <a:t>/</a:t>
                      </a:r>
                      <a:r>
                        <a:rPr lang="en" b="0" dirty="0" err="1">
                          <a:effectLst/>
                          <a:latin typeface="inherit"/>
                        </a:rPr>
                        <a:t>klin</a:t>
                      </a:r>
                      <a:r>
                        <a:rPr lang="en" b="0" dirty="0">
                          <a:effectLst/>
                          <a:latin typeface="inherit"/>
                        </a:rPr>
                        <a:t>/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37874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A5167E1-8B28-7849-9DEF-B25712AA6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231622"/>
              </p:ext>
            </p:extLst>
          </p:nvPr>
        </p:nvGraphicFramePr>
        <p:xfrm>
          <a:off x="3818375" y="2823587"/>
          <a:ext cx="6340510" cy="1245996"/>
        </p:xfrm>
        <a:graphic>
          <a:graphicData uri="http://schemas.openxmlformats.org/drawingml/2006/table">
            <a:tbl>
              <a:tblPr/>
              <a:tblGrid>
                <a:gridCol w="1985413">
                  <a:extLst>
                    <a:ext uri="{9D8B030D-6E8A-4147-A177-3AD203B41FA5}">
                      <a16:colId xmlns:a16="http://schemas.microsoft.com/office/drawing/2014/main" val="3996767603"/>
                    </a:ext>
                  </a:extLst>
                </a:gridCol>
                <a:gridCol w="4355097">
                  <a:extLst>
                    <a:ext uri="{9D8B030D-6E8A-4147-A177-3AD203B41FA5}">
                      <a16:colId xmlns:a16="http://schemas.microsoft.com/office/drawing/2014/main" val="1537831688"/>
                    </a:ext>
                  </a:extLst>
                </a:gridCol>
              </a:tblGrid>
              <a:tr h="415332">
                <a:tc>
                  <a:txBody>
                    <a:bodyPr/>
                    <a:lstStyle/>
                    <a:p>
                      <a:pPr algn="l" fontAlgn="base"/>
                      <a:r>
                        <a:rPr lang="en" b="0">
                          <a:effectLst/>
                          <a:latin typeface="inherit"/>
                        </a:rPr>
                        <a:t>‘strewn’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" b="0" dirty="0">
                          <a:effectLst/>
                          <a:latin typeface="inherit"/>
                        </a:rPr>
                        <a:t>[</a:t>
                      </a:r>
                      <a:r>
                        <a:rPr lang="en" b="0" dirty="0" err="1">
                          <a:effectLst/>
                          <a:latin typeface="inherit"/>
                        </a:rPr>
                        <a:t>stru:n</a:t>
                      </a:r>
                      <a:r>
                        <a:rPr lang="en" b="0" dirty="0">
                          <a:effectLst/>
                          <a:latin typeface="inherit"/>
                        </a:rPr>
                        <a:t>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98544"/>
                  </a:ext>
                </a:extLst>
              </a:tr>
              <a:tr h="415332">
                <a:tc>
                  <a:txBody>
                    <a:bodyPr/>
                    <a:lstStyle/>
                    <a:p>
                      <a:pPr algn="l" fontAlgn="base"/>
                      <a:r>
                        <a:rPr lang="en" b="0">
                          <a:effectLst/>
                          <a:latin typeface="inherit"/>
                        </a:rPr>
                        <a:t>‘tenth’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" b="0" dirty="0">
                          <a:effectLst/>
                          <a:latin typeface="inherit"/>
                        </a:rPr>
                        <a:t>[</a:t>
                      </a:r>
                      <a:r>
                        <a:rPr lang="en" b="0" dirty="0" err="1">
                          <a:effectLst/>
                          <a:latin typeface="inherit"/>
                        </a:rPr>
                        <a:t>tʰɛ̃n</a:t>
                      </a:r>
                      <a:r>
                        <a:rPr lang="en" b="0" dirty="0">
                          <a:effectLst/>
                          <a:latin typeface="inherit"/>
                        </a:rPr>
                        <a:t>̪</a:t>
                      </a:r>
                      <a:r>
                        <a:rPr lang="el-GR" b="0" dirty="0">
                          <a:effectLst/>
                          <a:latin typeface="inherit"/>
                        </a:rPr>
                        <a:t>θ]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573281"/>
                  </a:ext>
                </a:extLst>
              </a:tr>
              <a:tr h="415332">
                <a:tc>
                  <a:txBody>
                    <a:bodyPr/>
                    <a:lstStyle/>
                    <a:p>
                      <a:pPr algn="l" fontAlgn="base"/>
                      <a:r>
                        <a:rPr lang="en" b="0">
                          <a:effectLst/>
                          <a:latin typeface="inherit"/>
                        </a:rPr>
                        <a:t>‘clean’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" b="0" dirty="0">
                          <a:effectLst/>
                          <a:latin typeface="inherit"/>
                        </a:rPr>
                        <a:t>[</a:t>
                      </a:r>
                      <a:r>
                        <a:rPr lang="en" b="0" dirty="0" err="1">
                          <a:effectLst/>
                          <a:latin typeface="inherit"/>
                        </a:rPr>
                        <a:t>kl̥i:n</a:t>
                      </a:r>
                      <a:r>
                        <a:rPr lang="en" b="0" dirty="0">
                          <a:effectLst/>
                          <a:latin typeface="inherit"/>
                        </a:rPr>
                        <a:t>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21939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E2044D-20FC-F545-98B0-016B2DCCE776}"/>
              </a:ext>
            </a:extLst>
          </p:cNvPr>
          <p:cNvSpPr txBox="1"/>
          <p:nvPr/>
        </p:nvSpPr>
        <p:spPr>
          <a:xfrm>
            <a:off x="964643" y="4069582"/>
            <a:ext cx="11073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Phonemic and phonetic transcription both have their purposes.  </a:t>
            </a:r>
          </a:p>
          <a:p>
            <a:endParaRPr lang="en" dirty="0"/>
          </a:p>
          <a:p>
            <a:r>
              <a:rPr lang="en" dirty="0"/>
              <a:t>The goal of a phonemic transcription is to record the ‘phonemes as mental categories’ that a speaker uses, rather than the actual spoken variants of those phonemes that are produced in the context of a particular word. </a:t>
            </a:r>
          </a:p>
          <a:p>
            <a:endParaRPr lang="en" dirty="0"/>
          </a:p>
          <a:p>
            <a:r>
              <a:rPr lang="en" dirty="0"/>
              <a:t>Phonetic transcription on the other hand specifies the finer details of how sounds are actually made. So a non-English speaker trained in the IPA could look at a phonetic transcription like [</a:t>
            </a:r>
            <a:r>
              <a:rPr lang="en" dirty="0" err="1"/>
              <a:t>tʰɛ̃n</a:t>
            </a:r>
            <a:r>
              <a:rPr lang="en" dirty="0"/>
              <a:t>̪</a:t>
            </a:r>
            <a:r>
              <a:rPr lang="el-GR" dirty="0"/>
              <a:t>θ], </a:t>
            </a:r>
            <a:r>
              <a:rPr lang="en" dirty="0"/>
              <a:t>and know how to pronounce it accurately without knowing the rules about English phonemes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15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E78F8-079B-274D-927F-82ACD614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 Vowels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D16D0C-A7C3-0746-9738-51D8801E1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0562" y="1713244"/>
            <a:ext cx="5124242" cy="3581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288E18-A928-6B4D-ACBB-472065EE5BB8}"/>
              </a:ext>
            </a:extLst>
          </p:cNvPr>
          <p:cNvSpPr txBox="1"/>
          <p:nvPr/>
        </p:nvSpPr>
        <p:spPr>
          <a:xfrm>
            <a:off x="2301073" y="5797899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English Vowels     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41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2BE56-DCA8-F041-8F06-E506B384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lassification of vowels">
            <a:extLst>
              <a:ext uri="{FF2B5EF4-FFF2-40B4-BE49-F238E27FC236}">
                <a16:creationId xmlns:a16="http://schemas.microsoft.com/office/drawing/2014/main" id="{E9659B9F-4898-1B44-B19A-50B7154C4E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26" y="1838847"/>
            <a:ext cx="8383584" cy="443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3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3D9B9-DFCB-374F-85F3-29702AB2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313FE-2E3E-F740-97E7-6FE8C9C1A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Vowel sounds are made without any great obstruction to the airstream. </a:t>
            </a:r>
          </a:p>
          <a:p>
            <a:r>
              <a:rPr lang="en" dirty="0"/>
              <a:t>All English vowels are voiced and oral. </a:t>
            </a:r>
          </a:p>
          <a:p>
            <a:r>
              <a:rPr lang="en" dirty="0"/>
              <a:t>English vowels can be divided into historically long and short vowels. </a:t>
            </a:r>
          </a:p>
          <a:p>
            <a:r>
              <a:rPr lang="en" dirty="0"/>
              <a:t>Long vowels comprise long monophthongs and diphthongs. </a:t>
            </a:r>
          </a:p>
          <a:p>
            <a:r>
              <a:rPr lang="en" dirty="0"/>
              <a:t>The production of monophthongs can be described by stating the vertical height of the tongue, its horizontal position and the position of the lips.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61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DBBDE-56A0-4E4C-AEF3-7C143830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Consonants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0B07C53-409F-D54F-B5FA-07F66C8D8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8613" y="0"/>
            <a:ext cx="4371584" cy="49477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39408C-9206-EE4A-8DDE-668A31B6434E}"/>
              </a:ext>
            </a:extLst>
          </p:cNvPr>
          <p:cNvSpPr txBox="1"/>
          <p:nvPr/>
        </p:nvSpPr>
        <p:spPr>
          <a:xfrm>
            <a:off x="1540701" y="5386192"/>
            <a:ext cx="2342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Voiced/voiceless</a:t>
            </a:r>
          </a:p>
          <a:p>
            <a:r>
              <a:rPr lang="en-US" dirty="0"/>
              <a:t>Place of Articulation</a:t>
            </a:r>
          </a:p>
          <a:p>
            <a:r>
              <a:rPr lang="en-US" dirty="0"/>
              <a:t>Manner of Articulation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D71305-21D9-1D4D-BF56-685C17E76948}"/>
              </a:ext>
            </a:extLst>
          </p:cNvPr>
          <p:cNvSpPr txBox="1"/>
          <p:nvPr/>
        </p:nvSpPr>
        <p:spPr>
          <a:xfrm>
            <a:off x="10020821" y="3425558"/>
            <a:ext cx="40459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Bilabial</a:t>
            </a:r>
          </a:p>
          <a:p>
            <a:r>
              <a:rPr lang="en-US" dirty="0"/>
              <a:t>Labiodental</a:t>
            </a:r>
          </a:p>
          <a:p>
            <a:r>
              <a:rPr lang="en-US" dirty="0"/>
              <a:t>Dental</a:t>
            </a:r>
          </a:p>
          <a:p>
            <a:r>
              <a:rPr lang="en-US" dirty="0"/>
              <a:t>Alveolar</a:t>
            </a:r>
          </a:p>
          <a:p>
            <a:r>
              <a:rPr lang="en-US" dirty="0"/>
              <a:t>Post alveolar</a:t>
            </a:r>
          </a:p>
          <a:p>
            <a:r>
              <a:rPr lang="en-US" dirty="0"/>
              <a:t>Palatal</a:t>
            </a:r>
          </a:p>
          <a:p>
            <a:r>
              <a:rPr lang="en-US" dirty="0"/>
              <a:t>Velar</a:t>
            </a:r>
          </a:p>
          <a:p>
            <a:r>
              <a:rPr lang="en-US" dirty="0"/>
              <a:t>Glottal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35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BB46F-7335-E746-AF84-ABD1CCDA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English Consonants. Manner of Articulation: Stops/Fricatives/Approximants</a:t>
            </a:r>
            <a:br>
              <a:rPr lang="en-US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EA212-A660-7B4F-B794-ABCE2D7A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3643"/>
            <a:ext cx="9601200" cy="4922729"/>
          </a:xfrm>
        </p:spPr>
        <p:txBody>
          <a:bodyPr>
            <a:normAutofit/>
          </a:bodyPr>
          <a:lstStyle/>
          <a:p>
            <a:r>
              <a:rPr lang="en" u="sng" dirty="0"/>
              <a:t>Plosives (Stops) </a:t>
            </a:r>
            <a:r>
              <a:rPr lang="en" dirty="0"/>
              <a:t>involve complete closure in the mouth and a </a:t>
            </a:r>
            <a:r>
              <a:rPr lang="en" dirty="0" err="1"/>
              <a:t>velic</a:t>
            </a:r>
            <a:r>
              <a:rPr lang="en" dirty="0"/>
              <a:t> closure preventing air from escaping through the nose. Air does not escape.  They are analyzed as having three phases: approach, hold, release.  There are six plosives in English: [p, b, t, d, k, g</a:t>
            </a:r>
            <a:r>
              <a:rPr lang="ru-RU" dirty="0"/>
              <a:t>]. </a:t>
            </a:r>
          </a:p>
          <a:p>
            <a:r>
              <a:rPr lang="en" u="sng" dirty="0"/>
              <a:t>Nasals (Stops) </a:t>
            </a:r>
            <a:r>
              <a:rPr lang="en" dirty="0"/>
              <a:t>involve complete closure in the mouth, but a </a:t>
            </a:r>
            <a:r>
              <a:rPr lang="en" dirty="0" err="1"/>
              <a:t>velic</a:t>
            </a:r>
            <a:r>
              <a:rPr lang="en" dirty="0"/>
              <a:t> opening, allowing air to escape through the nose. There are three nasals in English: [m, n, </a:t>
            </a:r>
            <a:r>
              <a:rPr lang="en" dirty="0" err="1"/>
              <a:t>ŋ</a:t>
            </a:r>
            <a:r>
              <a:rPr lang="en" dirty="0"/>
              <a:t>]. </a:t>
            </a:r>
          </a:p>
          <a:p>
            <a:r>
              <a:rPr lang="en" u="sng" dirty="0"/>
              <a:t>Fricatives</a:t>
            </a:r>
            <a:r>
              <a:rPr lang="en" dirty="0"/>
              <a:t> involve frication, the hissing noise caused by air escaping through a small gap left between the articulators.  English has nine fricatives: [h], and the voiced/voiceless pairs [v, f], [</a:t>
            </a:r>
            <a:r>
              <a:rPr lang="en" dirty="0" err="1"/>
              <a:t>ð</a:t>
            </a:r>
            <a:r>
              <a:rPr lang="en" dirty="0"/>
              <a:t>, </a:t>
            </a:r>
            <a:r>
              <a:rPr lang="el-GR" dirty="0"/>
              <a:t>θ], [</a:t>
            </a:r>
            <a:r>
              <a:rPr lang="en" dirty="0"/>
              <a:t>z, s] and [</a:t>
            </a:r>
            <a:r>
              <a:rPr lang="ru-RU" dirty="0"/>
              <a:t>􏰀, ∫ ]. </a:t>
            </a:r>
          </a:p>
          <a:p>
            <a:r>
              <a:rPr lang="en" u="sng" dirty="0"/>
              <a:t>Affricates</a:t>
            </a:r>
            <a:r>
              <a:rPr lang="en" dirty="0"/>
              <a:t> involve a complete closure followed by a fricative release. There are two affricates in English: [d</a:t>
            </a:r>
            <a:r>
              <a:rPr lang="ru-RU" dirty="0"/>
              <a:t>􏰀, </a:t>
            </a:r>
            <a:r>
              <a:rPr lang="en" dirty="0"/>
              <a:t>t∫ ]. </a:t>
            </a:r>
          </a:p>
          <a:p>
            <a:r>
              <a:rPr lang="en" u="sng" dirty="0"/>
              <a:t>Approximants </a:t>
            </a:r>
            <a:r>
              <a:rPr lang="en" dirty="0"/>
              <a:t>do not involve compete closure or frication. There are four approximants in English: [l] is a lateral approximant, and the other three [r, w, j] are central approximants.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28497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655</TotalTime>
  <Words>532</Words>
  <Application>Microsoft Office PowerPoint</Application>
  <PresentationFormat>Širokoúhlá obrazovka</PresentationFormat>
  <Paragraphs>71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Franklin Gothic Book</vt:lpstr>
      <vt:lpstr>inherit</vt:lpstr>
      <vt:lpstr>Уголки</vt:lpstr>
      <vt:lpstr>Credit Questions</vt:lpstr>
      <vt:lpstr>Making and classifying speech sounds</vt:lpstr>
      <vt:lpstr>Phoneme as an abstract, material, functional unit.</vt:lpstr>
      <vt:lpstr>Phonemic/Phonetic Transcription</vt:lpstr>
      <vt:lpstr>Cardinal Vowels</vt:lpstr>
      <vt:lpstr>Prezentace aplikace PowerPoint</vt:lpstr>
      <vt:lpstr>Prezentace aplikace PowerPoint</vt:lpstr>
      <vt:lpstr>Consonants</vt:lpstr>
      <vt:lpstr>English Consonants. Manner of Articulation: Stops/Fricatives/Approximants </vt:lpstr>
      <vt:lpstr>Prezentace aplikace PowerPoint</vt:lpstr>
      <vt:lpstr>Airstream Mechanism</vt:lpstr>
      <vt:lpstr>Doing Research in Phonology</vt:lpstr>
      <vt:lpstr>Prezentace aplikace PowerPoint</vt:lpstr>
      <vt:lpstr>Prezentace aplikace PowerPoint</vt:lpstr>
      <vt:lpstr>Home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and classifying speech sounds</dc:title>
  <dc:creator>A tymbay</dc:creator>
  <cp:lastModifiedBy>Zuzana Šaffková</cp:lastModifiedBy>
  <cp:revision>10</cp:revision>
  <dcterms:created xsi:type="dcterms:W3CDTF">2020-10-12T13:42:26Z</dcterms:created>
  <dcterms:modified xsi:type="dcterms:W3CDTF">2022-10-03T14:01:32Z</dcterms:modified>
</cp:coreProperties>
</file>