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63" r:id="rId3"/>
    <p:sldId id="364" r:id="rId4"/>
    <p:sldId id="258" r:id="rId5"/>
    <p:sldId id="259" r:id="rId6"/>
    <p:sldId id="260" r:id="rId7"/>
    <p:sldId id="362" r:id="rId8"/>
    <p:sldId id="261" r:id="rId9"/>
    <p:sldId id="262" r:id="rId10"/>
    <p:sldId id="263" r:id="rId11"/>
    <p:sldId id="264" r:id="rId12"/>
    <p:sldId id="281" r:id="rId13"/>
    <p:sldId id="28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sz="4000" dirty="0" smtClean="0"/>
              <a:t>Konstruktivistické pojetí výuky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PaedDr. Jitka Jursová, Ph.D.</a:t>
            </a:r>
          </a:p>
          <a:p>
            <a:r>
              <a:rPr lang="cs-CZ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06521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1" y="0"/>
            <a:ext cx="511175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ný bublinový popisek 1"/>
          <p:cNvSpPr/>
          <p:nvPr/>
        </p:nvSpPr>
        <p:spPr>
          <a:xfrm>
            <a:off x="7295102" y="1758462"/>
            <a:ext cx="4896897" cy="4280597"/>
          </a:xfrm>
          <a:prstGeom prst="wedgeEllipseCallout">
            <a:avLst>
              <a:gd name="adj1" fmla="val -80783"/>
              <a:gd name="adj2" fmla="val 22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Úkol 2 by </a:t>
            </a:r>
            <a:r>
              <a:rPr lang="cs-CZ" dirty="0" smtClean="0"/>
              <a:t>mohl být pojat konstruktivisticky, pokud by žáci skutečně zkoumali reálné horniny. Ale zde...</a:t>
            </a:r>
            <a:r>
              <a:rPr lang="cs-CZ" dirty="0" smtClean="0"/>
              <a:t>Jak </a:t>
            </a:r>
            <a:r>
              <a:rPr lang="cs-CZ" dirty="0" smtClean="0"/>
              <a:t>rozliší žák vlastnosti hornin – tvrdost horniny či rozlišitelnost minerálů?</a:t>
            </a:r>
          </a:p>
          <a:p>
            <a:pPr algn="ctr"/>
            <a:r>
              <a:rPr lang="cs-CZ" dirty="0" smtClean="0"/>
              <a:t>Buď dostane vzorky do </a:t>
            </a:r>
            <a:r>
              <a:rPr lang="cs-CZ" dirty="0" smtClean="0"/>
              <a:t>ruky (a pak záleží na učiteli, zda nechá opravdu žáky zkoumat, </a:t>
            </a:r>
            <a:r>
              <a:rPr lang="cs-CZ" dirty="0" smtClean="0"/>
              <a:t>nebo si </a:t>
            </a:r>
            <a:r>
              <a:rPr lang="cs-CZ" dirty="0" smtClean="0"/>
              <a:t>to žák </a:t>
            </a:r>
            <a:r>
              <a:rPr lang="cs-CZ" dirty="0" smtClean="0"/>
              <a:t>zapíše podle výkladu učitele a naučí se nazpaměť!!!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6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83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ný bublinový popisek 1"/>
          <p:cNvSpPr/>
          <p:nvPr/>
        </p:nvSpPr>
        <p:spPr>
          <a:xfrm>
            <a:off x="7817618" y="2220686"/>
            <a:ext cx="4271805" cy="4004268"/>
          </a:xfrm>
          <a:prstGeom prst="wedgeEllipseCallout">
            <a:avLst>
              <a:gd name="adj1" fmla="val -94474"/>
              <a:gd name="adj2" fmla="val -2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Zdánlivě se zde vychází z experimentu...Škoda</a:t>
            </a:r>
            <a:r>
              <a:rPr lang="cs-CZ" dirty="0" smtClean="0"/>
              <a:t>, že už žák nemá co objevovat, když mu tu vše dopředu prozradil autor učebnice</a:t>
            </a:r>
            <a:r>
              <a:rPr lang="cs-CZ" dirty="0" smtClean="0"/>
              <a:t>!</a:t>
            </a:r>
          </a:p>
          <a:p>
            <a:pPr algn="ctr"/>
            <a:r>
              <a:rPr lang="cs-CZ" dirty="0" smtClean="0"/>
              <a:t>Takže i tady </a:t>
            </a:r>
            <a:r>
              <a:rPr lang="cs-CZ" dirty="0" err="1" smtClean="0"/>
              <a:t>transmisivní</a:t>
            </a:r>
            <a:r>
              <a:rPr lang="cs-CZ" dirty="0" smtClean="0"/>
              <a:t> pojetí na nejnižších úrovních </a:t>
            </a:r>
            <a:r>
              <a:rPr lang="cs-CZ" dirty="0" err="1" smtClean="0"/>
              <a:t>Bloomovy</a:t>
            </a:r>
            <a:r>
              <a:rPr lang="cs-CZ" dirty="0" smtClean="0"/>
              <a:t> taxonomie. </a:t>
            </a:r>
            <a:r>
              <a:rPr lang="cs-CZ" dirty="0"/>
              <a:t>Z</a:t>
            </a:r>
            <a:r>
              <a:rPr lang="cs-CZ" dirty="0" smtClean="0"/>
              <a:t>apojení myšlení žáků zde není vůbec potřeba...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0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077992" cy="1179437"/>
          </a:xfrm>
        </p:spPr>
        <p:txBody>
          <a:bodyPr/>
          <a:lstStyle/>
          <a:p>
            <a:r>
              <a:rPr lang="cs-CZ" sz="3200" dirty="0" smtClean="0"/>
              <a:t>Osvojování učiva v </a:t>
            </a:r>
            <a:r>
              <a:rPr lang="cs-CZ" sz="3200" b="1" dirty="0" err="1" smtClean="0"/>
              <a:t>transmisivním</a:t>
            </a: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b="1" dirty="0" smtClean="0"/>
              <a:t>konstruktivistickém</a:t>
            </a:r>
            <a:r>
              <a:rPr lang="cs-CZ" sz="3200" dirty="0" smtClean="0"/>
              <a:t> pojetí vyučování</a:t>
            </a:r>
            <a:endParaRPr lang="cs-CZ" sz="3200" dirty="0"/>
          </a:p>
        </p:txBody>
      </p:sp>
      <p:sp>
        <p:nvSpPr>
          <p:cNvPr id="3" name="Zaoblený obdélník 2"/>
          <p:cNvSpPr/>
          <p:nvPr/>
        </p:nvSpPr>
        <p:spPr>
          <a:xfrm>
            <a:off x="904567" y="1779638"/>
            <a:ext cx="5397911" cy="45916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 smtClean="0"/>
              <a:t>Transmisivně</a:t>
            </a:r>
            <a:r>
              <a:rPr lang="cs-CZ" b="1" dirty="0" smtClean="0"/>
              <a:t>:</a:t>
            </a:r>
          </a:p>
          <a:p>
            <a:endParaRPr lang="cs-CZ" dirty="0" smtClean="0"/>
          </a:p>
          <a:p>
            <a:r>
              <a:rPr lang="cs-CZ" dirty="0" smtClean="0"/>
              <a:t>předávání poznatků</a:t>
            </a:r>
          </a:p>
          <a:p>
            <a:endParaRPr lang="cs-CZ" dirty="0"/>
          </a:p>
          <a:p>
            <a:r>
              <a:rPr lang="cs-CZ" dirty="0" smtClean="0"/>
              <a:t>učitel se soustředí na vzdělávací obsahy (toto si mají žáci osvojit)</a:t>
            </a:r>
          </a:p>
          <a:p>
            <a:r>
              <a:rPr lang="cs-CZ" dirty="0" smtClean="0"/>
              <a:t>nezohledňují se dosavadní znalosti a zkušenosti jednotlivých žáků (žák=čistá deska)</a:t>
            </a:r>
          </a:p>
          <a:p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metody slovní, názorně demonstrační, využití učebnic, frontální výuka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302478" y="1779639"/>
            <a:ext cx="5181598" cy="45916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Konstruktivisticky:</a:t>
            </a:r>
          </a:p>
          <a:p>
            <a:endParaRPr lang="cs-CZ" dirty="0"/>
          </a:p>
          <a:p>
            <a:r>
              <a:rPr lang="cs-CZ" sz="1600" dirty="0" smtClean="0"/>
              <a:t>objevování a konstruování poznatků</a:t>
            </a:r>
          </a:p>
          <a:p>
            <a:endParaRPr lang="cs-CZ" sz="1600" dirty="0"/>
          </a:p>
          <a:p>
            <a:r>
              <a:rPr lang="cs-CZ" sz="1600" dirty="0" smtClean="0"/>
              <a:t>práce s individuálními </a:t>
            </a:r>
            <a:r>
              <a:rPr lang="cs-CZ" sz="1600" dirty="0" err="1" smtClean="0"/>
              <a:t>prekoncepty</a:t>
            </a:r>
            <a:endParaRPr lang="cs-CZ" sz="1600" dirty="0" smtClean="0"/>
          </a:p>
          <a:p>
            <a:r>
              <a:rPr lang="cs-CZ" sz="1600" dirty="0" smtClean="0"/>
              <a:t>svou dosavadní zkušenost žák formuje a přetváří</a:t>
            </a:r>
          </a:p>
          <a:p>
            <a:r>
              <a:rPr lang="cs-CZ" sz="1600" dirty="0" smtClean="0"/>
              <a:t>učitel připravuje situace, aby žák mohl aktivně objevovat a konstruovat své poznatky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pozorování, vyhledávání informací, řešení problémových situací, myšlenkové mapy, kritické přemýšlení o zjištěních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učitel nabízí práci s mnoha zdroji, různé situace, učení v terénu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umožněna práce různým způsobem, spolupráce…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678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077992" cy="117943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Pozitiva a negativa postupů osvojování </a:t>
            </a:r>
            <a:r>
              <a:rPr lang="cs-CZ" sz="2400" dirty="0" smtClean="0"/>
              <a:t>učiva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b="1" dirty="0" err="1" smtClean="0"/>
              <a:t>transmisivním</a:t>
            </a:r>
            <a:r>
              <a:rPr lang="cs-CZ" sz="2400" dirty="0" smtClean="0"/>
              <a:t> </a:t>
            </a:r>
            <a:r>
              <a:rPr lang="cs-CZ" sz="2400" dirty="0" smtClean="0"/>
              <a:t>a </a:t>
            </a:r>
            <a:r>
              <a:rPr lang="cs-CZ" sz="2400" b="1" dirty="0" smtClean="0"/>
              <a:t>konstruktivistickém</a:t>
            </a:r>
            <a:r>
              <a:rPr lang="cs-CZ" sz="2400" dirty="0" smtClean="0"/>
              <a:t> pojetí vyučování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904567" y="1779639"/>
            <a:ext cx="5112775" cy="17698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/>
              <a:t>Transmisivně</a:t>
            </a:r>
            <a:r>
              <a:rPr lang="cs-CZ" b="1" dirty="0"/>
              <a:t>:</a:t>
            </a:r>
          </a:p>
          <a:p>
            <a:endParaRPr lang="cs-CZ" sz="1200" dirty="0"/>
          </a:p>
          <a:p>
            <a:r>
              <a:rPr lang="cs-CZ" sz="1200" dirty="0"/>
              <a:t>předávání poznatků</a:t>
            </a:r>
          </a:p>
          <a:p>
            <a:endParaRPr lang="cs-CZ" sz="1200" dirty="0"/>
          </a:p>
          <a:p>
            <a:r>
              <a:rPr lang="cs-CZ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cs-CZ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metody slovní, názorně demonstrační, využití učebnic, frontální výuka</a:t>
            </a:r>
            <a:endParaRPr lang="cs-CZ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302478" y="1779639"/>
            <a:ext cx="5181598" cy="17698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>
                <a:solidFill>
                  <a:prstClr val="white"/>
                </a:solidFill>
              </a:rPr>
              <a:t>Konstruktivisticky:</a:t>
            </a:r>
          </a:p>
          <a:p>
            <a:pPr lvl="0"/>
            <a:endParaRPr lang="cs-CZ" sz="1100" dirty="0">
              <a:solidFill>
                <a:prstClr val="white"/>
              </a:solidFill>
            </a:endParaRPr>
          </a:p>
          <a:p>
            <a:pPr lvl="0"/>
            <a:r>
              <a:rPr lang="cs-CZ" sz="1100" dirty="0">
                <a:solidFill>
                  <a:prstClr val="white"/>
                </a:solidFill>
              </a:rPr>
              <a:t>objevování a konstruování poznatků</a:t>
            </a:r>
          </a:p>
          <a:p>
            <a:pPr lvl="0"/>
            <a:endParaRPr lang="cs-CZ" sz="1100" dirty="0">
              <a:solidFill>
                <a:prstClr val="white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cs-CZ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pozorování</a:t>
            </a:r>
            <a:r>
              <a:rPr lang="cs-CZ" sz="1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vyhledávání informací, řešení problémových situací, myšlenkové mapy, kritické přemýšlení o zjištěních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cs-CZ" sz="1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učitel nabízí práci s mnoha zdroji, různé </a:t>
            </a:r>
            <a:r>
              <a:rPr lang="cs-CZ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situace, učení v terénu</a:t>
            </a:r>
            <a:endParaRPr lang="cs-CZ" sz="1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cs-CZ" sz="1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umožněna práce různým způsobem, spolupráce…</a:t>
            </a:r>
            <a:endParaRPr lang="cs-CZ" sz="1100" dirty="0">
              <a:solidFill>
                <a:prstClr val="white"/>
              </a:solidFill>
            </a:endParaRP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63793" y="3549445"/>
            <a:ext cx="4670323" cy="2969343"/>
          </a:xfrm>
          <a:prstGeom prst="wedgeRoundRectCallout">
            <a:avLst>
              <a:gd name="adj1" fmla="val 57588"/>
              <a:gd name="adj2" fmla="val -56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Jistota systematičnosti</a:t>
            </a:r>
          </a:p>
          <a:p>
            <a:pPr algn="ctr"/>
            <a:r>
              <a:rPr lang="cs-CZ" b="1" dirty="0" smtClean="0"/>
              <a:t>Učitel má proces učení žáka pod kontrolou</a:t>
            </a:r>
          </a:p>
          <a:p>
            <a:pPr algn="ctr"/>
            <a:r>
              <a:rPr lang="cs-CZ" dirty="0" smtClean="0"/>
              <a:t>Snadná kontrola postupu k cíli</a:t>
            </a:r>
          </a:p>
          <a:p>
            <a:pPr algn="ctr"/>
            <a:r>
              <a:rPr lang="cs-CZ" dirty="0" smtClean="0"/>
              <a:t>Snadná příprava (jednotná - neřeší individuální dosavadní zkušenosti žáků, přípravu lze použít opakovaně)</a:t>
            </a:r>
            <a:endParaRPr lang="cs-CZ" dirty="0"/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7128387" y="3549444"/>
            <a:ext cx="4758814" cy="2969343"/>
          </a:xfrm>
          <a:prstGeom prst="wedgeRoundRectCallout">
            <a:avLst>
              <a:gd name="adj1" fmla="val -59079"/>
              <a:gd name="adj2" fmla="val -55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Respektuje individuální zkušenost a dovednosti</a:t>
            </a:r>
          </a:p>
          <a:p>
            <a:pPr algn="ctr"/>
            <a:r>
              <a:rPr lang="cs-CZ" dirty="0" smtClean="0"/>
              <a:t>žák je aktivní, rozvíjí se myšlení</a:t>
            </a:r>
          </a:p>
          <a:p>
            <a:pPr algn="ctr"/>
            <a:r>
              <a:rPr lang="cs-CZ" dirty="0" smtClean="0"/>
              <a:t>poznání je trvalé, blízké životu</a:t>
            </a:r>
          </a:p>
          <a:p>
            <a:pPr algn="ctr"/>
            <a:r>
              <a:rPr lang="cs-CZ" dirty="0" smtClean="0"/>
              <a:t>přirozené poznávání souvislostí</a:t>
            </a:r>
          </a:p>
          <a:p>
            <a:pPr algn="ctr"/>
            <a:r>
              <a:rPr lang="cs-CZ" dirty="0" smtClean="0"/>
              <a:t>Náročnost pro učitele: diagnostikovat individuální </a:t>
            </a:r>
            <a:r>
              <a:rPr lang="cs-CZ" dirty="0" err="1" smtClean="0"/>
              <a:t>prekoncepty</a:t>
            </a:r>
            <a:endParaRPr lang="cs-CZ" dirty="0" smtClean="0"/>
          </a:p>
          <a:p>
            <a:pPr algn="ctr"/>
            <a:r>
              <a:rPr lang="cs-CZ" dirty="0" smtClean="0"/>
              <a:t>proces vyučování – učení je pokaždé jiný - tvořivost!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98EDDD2-D015-4586-B47E-604AC25B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32" y="647090"/>
            <a:ext cx="9778722" cy="919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 smtClean="0"/>
              <a:t>Úko</a:t>
            </a:r>
            <a:r>
              <a:rPr lang="cs-CZ" sz="2000" dirty="0" smtClean="0"/>
              <a:t>l pro vás: rozhodněte, zda je zvolený postup pojat k</a:t>
            </a:r>
            <a:r>
              <a:rPr lang="cs-CZ" sz="2000" dirty="0" smtClean="0"/>
              <a:t>onstruktivisticky</a:t>
            </a:r>
            <a:r>
              <a:rPr lang="cs-CZ" sz="2000" dirty="0"/>
              <a:t> </a:t>
            </a:r>
            <a:r>
              <a:rPr lang="cs-CZ" sz="2000" dirty="0" smtClean="0"/>
              <a:t>nebo </a:t>
            </a:r>
            <a:r>
              <a:rPr lang="cs-CZ" sz="2000" dirty="0" smtClean="0"/>
              <a:t> </a:t>
            </a:r>
            <a:r>
              <a:rPr lang="cs-CZ" sz="2000" dirty="0" err="1" smtClean="0"/>
              <a:t>t</a:t>
            </a:r>
            <a:r>
              <a:rPr lang="cs-CZ" sz="2000" dirty="0" err="1" smtClean="0"/>
              <a:t>ransmisivně</a:t>
            </a:r>
            <a:r>
              <a:rPr lang="cs-CZ" sz="2000" dirty="0" smtClean="0"/>
              <a:t>. </a:t>
            </a:r>
            <a:endParaRPr lang="cs-CZ" sz="2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93FB5F1-EBFE-4D47-B8EF-8511D484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388" y="1415562"/>
            <a:ext cx="8229600" cy="5253526"/>
          </a:xfrm>
          <a:solidFill>
            <a:schemeClr val="accent6">
              <a:lumMod val="65000"/>
              <a:lumOff val="35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učitel vysvětluje, jak lovil pravěký člověk, promítá obrázky na interaktivní tabuli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učitel využívá pro aktivizaci žáků soutěže a kvízy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si procvičují gramatické pravidlo vypracováním cvičení v učebnici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si upevňují slovíčka z probírané lekce prostřednictvím hry bingo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ve skupinách zachytávají vodní srážky a měří jejich kyselost, výsledky porovnávají se žáky dalších škol v evropských zemích, vytvářejí přehledné tabulky a mapu...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si procvičují probrané učivo s využitím výukového programu na PC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vyhledali informace o deštných pralesech a jejich kácení a diskutují ekologické dopady těchto zásahů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si vytvářejí portfolio, ve kterém zaznamenávají a hodnotí postup svého učení 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8" y="2470721"/>
            <a:ext cx="2542652" cy="21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E1CB734-16EF-4841-BBF6-F0768FE9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Humanistické pojetí</a:t>
            </a:r>
            <a:br>
              <a:rPr lang="cs-CZ" dirty="0"/>
            </a:br>
            <a:r>
              <a:rPr lang="cs-CZ" sz="2800" dirty="0"/>
              <a:t>90. léta 20. stol...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9A7145E-EEC7-4FFF-BFF7-2B72E7831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407" y="2153506"/>
            <a:ext cx="8229600" cy="4214812"/>
          </a:xfrm>
        </p:spPr>
        <p:txBody>
          <a:bodyPr/>
          <a:lstStyle/>
          <a:p>
            <a:pPr>
              <a:defRPr/>
            </a:pPr>
            <a:r>
              <a:rPr lang="cs-CZ" dirty="0"/>
              <a:t>změna v pojetí cílů</a:t>
            </a:r>
          </a:p>
          <a:p>
            <a:pPr>
              <a:defRPr/>
            </a:pPr>
            <a:r>
              <a:rPr lang="cs-CZ" dirty="0"/>
              <a:t>pojetí dítěte jako bytosti plně rozvinuté a kompetentní</a:t>
            </a:r>
          </a:p>
          <a:p>
            <a:pPr>
              <a:defRPr/>
            </a:pPr>
            <a:r>
              <a:rPr lang="cs-CZ" dirty="0"/>
              <a:t>změna v přístupu učitele k žákovi, učitel - </a:t>
            </a:r>
            <a:r>
              <a:rPr lang="cs-CZ" dirty="0" err="1"/>
              <a:t>facilitátor</a:t>
            </a:r>
            <a:r>
              <a:rPr lang="cs-CZ" dirty="0"/>
              <a:t> žákova učení</a:t>
            </a:r>
          </a:p>
          <a:p>
            <a:pPr>
              <a:defRPr/>
            </a:pPr>
            <a:r>
              <a:rPr lang="cs-CZ" dirty="0"/>
              <a:t>změna komunikace při vyučování</a:t>
            </a:r>
          </a:p>
          <a:p>
            <a:pPr>
              <a:defRPr/>
            </a:pPr>
            <a:r>
              <a:rPr lang="cs-CZ" dirty="0"/>
              <a:t>konstruktivistické pojetí vyučování, žák konstruuje své poznatky</a:t>
            </a:r>
          </a:p>
          <a:p>
            <a:pPr>
              <a:defRPr/>
            </a:pPr>
            <a:r>
              <a:rPr lang="cs-CZ" dirty="0"/>
              <a:t>změna v pojetí metod a organizačních forem vyučování</a:t>
            </a:r>
          </a:p>
          <a:p>
            <a:pPr>
              <a:defRPr/>
            </a:pPr>
            <a:r>
              <a:rPr lang="cs-CZ" dirty="0"/>
              <a:t>změna v pojetí hodnocení žáků</a:t>
            </a:r>
          </a:p>
        </p:txBody>
      </p:sp>
    </p:spTree>
    <p:extLst>
      <p:ext uri="{BB962C8B-B14F-4D97-AF65-F5344CB8AC3E}">
        <p14:creationId xmlns:p14="http://schemas.microsoft.com/office/powerpoint/2010/main" val="21719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84148E2-D93B-4C96-B86D-366F6C76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5AE70C-3F50-4AAD-BCAF-CD834646D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KONSTRUKTIVISMUS </a:t>
            </a:r>
            <a:r>
              <a:rPr lang="cs-CZ" dirty="0">
                <a:sym typeface="Wingdings"/>
              </a:rPr>
              <a:t></a:t>
            </a:r>
            <a:endParaRPr lang="cs-CZ" dirty="0"/>
          </a:p>
          <a:p>
            <a:pPr>
              <a:defRPr/>
            </a:pPr>
            <a:r>
              <a:rPr lang="cs-CZ" dirty="0"/>
              <a:t>OTEVŘENÉ VYUČOVÁNÍ</a:t>
            </a:r>
          </a:p>
          <a:p>
            <a:pPr>
              <a:defRPr/>
            </a:pPr>
            <a:r>
              <a:rPr lang="cs-CZ" dirty="0"/>
              <a:t>GLOBÁLNÍ VÝCHOVA</a:t>
            </a:r>
          </a:p>
          <a:p>
            <a:pPr>
              <a:defRPr/>
            </a:pPr>
            <a:r>
              <a:rPr lang="cs-CZ" dirty="0"/>
              <a:t>ANGAŽOVANÉ UČENÍ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kooperativní vyučování</a:t>
            </a:r>
          </a:p>
          <a:p>
            <a:pPr>
              <a:defRPr/>
            </a:pPr>
            <a:r>
              <a:rPr lang="cs-CZ" dirty="0"/>
              <a:t>projektové </a:t>
            </a:r>
            <a:r>
              <a:rPr lang="cs-CZ" dirty="0" smtClean="0"/>
              <a:t>vyučování</a:t>
            </a:r>
          </a:p>
          <a:p>
            <a:pPr>
              <a:defRPr/>
            </a:pPr>
            <a:r>
              <a:rPr lang="cs-CZ" dirty="0" smtClean="0"/>
              <a:t>badatelsky orientovaná výuka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4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192B7-C0C3-4DAA-AEF0-7511A6E5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Konstruktivistické pojetí výuky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B0262E-D86C-45A1-8CC1-913109835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270" y="2679774"/>
            <a:ext cx="9613861" cy="3599316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Piaget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effectLst/>
              </a:rPr>
              <a:t>.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Zaměřovat se na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proces učení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spíše než na jeho konečný produkt. 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Zjišťovat úroveň vývoje žáka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, aby mohly být stanoveny společné úkoly. 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3. Stanovit úkoly, jež jsou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dostatečnou výzvou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k vytváření nových schémat prostřednictvím konkrétních příkladů. 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4. Povzbuzovat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aktivní interakce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nejen s objekty vázanými k danému úkolu, ale i s ostatními dětmi; při práci v malých skupinkách se děti mohou učit od sebe navzájem. </a:t>
            </a: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0321" y="2110154"/>
            <a:ext cx="968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vychází mj. z myšlenek J. </a:t>
            </a:r>
            <a:r>
              <a:rPr lang="cs-CZ" dirty="0" err="1" smtClean="0"/>
              <a:t>Piageta</a:t>
            </a:r>
            <a:r>
              <a:rPr lang="cs-CZ" dirty="0" smtClean="0"/>
              <a:t>....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90F2DCA-D490-4D1D-AAF8-562C024F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2">
                    <a:lumMod val="50000"/>
                  </a:schemeClr>
                </a:solidFill>
              </a:rPr>
              <a:t>Pravidla konstruktivistického přístupu </a:t>
            </a:r>
            <a:r>
              <a:rPr lang="cs-CZ" sz="3200" dirty="0"/>
              <a:t>(výběr):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81209F-8795-41D8-B5DF-36130A06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582" y="1718268"/>
            <a:ext cx="8229600" cy="486340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cs-CZ" sz="2000" u="sng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aktivní role žáka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– znalosti jsou aktivně konstruovány (navazují na naivní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</a:rPr>
              <a:t>prekoncepty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 (dříve utvořený obraz světa)</a:t>
            </a: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učení činností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: prostřednictvím manipulování s předměty, dialogické metody, otevřených otázek, diskuse, problémových situací, experimentování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skupinové a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kooperativní formy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, projekty (ale ne tematická výuka)</a:t>
            </a: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smysluplnost učení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– z reality, ze života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sociální a kulturní kontext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(pro porozumění jevům) </a:t>
            </a: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komplexnost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 učiva – v souvislostech a vztazích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podnětné a komplexní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prostředí</a:t>
            </a: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vnitřní motivace,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zapojení žáka v procesu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hodnocení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 průběhu a výsledků učení (sebe..., vzájemné)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např. RWCT (např. E.U.R.), Začít spolu, Hejného matematika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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NENÍ KONSTRUKTIVISMUS – paměťové osvojování vědomostí a dovedností využitím aktivizujících metod, „činnostního učení“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98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F572B06-1A28-49BE-89B5-B09EA0DA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64675"/>
            <a:ext cx="3322638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dirty="0"/>
              <a:t>Konstruktivistické</a:t>
            </a:r>
            <a:br>
              <a:rPr lang="cs-CZ" sz="3200" dirty="0"/>
            </a:br>
            <a:r>
              <a:rPr lang="cs-CZ" sz="3200" dirty="0"/>
              <a:t>učení                    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A21BA1F-415E-4749-BB94-B5ACB809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50200"/>
            <a:ext cx="4114800" cy="46751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aktivní role žáka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znalosti jsou aktivně konstruovány </a:t>
            </a:r>
          </a:p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učení činností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: prostřednictvím manipulování s předměty, dialogické metody, otevřených otázek, diskuse, problémových situací, experimentování</a:t>
            </a:r>
          </a:p>
          <a:p>
            <a:pPr>
              <a:defRPr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skupinové a 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kooperativní formy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, projekty </a:t>
            </a:r>
          </a:p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smysluplnost učení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z reality, ze života </a:t>
            </a:r>
          </a:p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sociální a kulturní kontext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(pro porozumění jevům) </a:t>
            </a:r>
          </a:p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komplexnost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učiva – v souvislostech a vztazích</a:t>
            </a:r>
          </a:p>
          <a:p>
            <a:pPr>
              <a:defRPr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podnětné a komplexní 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prostředí</a:t>
            </a:r>
          </a:p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vnitřní motivace,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zapojení žáka v procesu 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hodnocení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průběhu a výsledků učení (sebe..., vzájemné)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  <p:sp>
        <p:nvSpPr>
          <p:cNvPr id="50180" name="TextovéPole 1"/>
          <p:cNvSpPr txBox="1">
            <a:spLocks noChangeArrowheads="1"/>
          </p:cNvSpPr>
          <p:nvPr/>
        </p:nvSpPr>
        <p:spPr bwMode="auto">
          <a:xfrm>
            <a:off x="6538914" y="664675"/>
            <a:ext cx="36718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 err="1"/>
              <a:t>Transmisivní</a:t>
            </a:r>
            <a:r>
              <a:rPr lang="cs-CZ" altLang="cs-CZ" dirty="0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učení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93B97A-EB6F-49EF-A9AF-DDAFF5391CF3}"/>
              </a:ext>
            </a:extLst>
          </p:cNvPr>
          <p:cNvSpPr/>
          <p:nvPr/>
        </p:nvSpPr>
        <p:spPr>
          <a:xfrm>
            <a:off x="6096001" y="1918450"/>
            <a:ext cx="4114800" cy="467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žák – objekt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výuky, posluchač, aktivní role učitele – vykládá učivo, vysvětluje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osvojování hotových poznatků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výklad, názor, učebnice, pracovní listy, procvičování i aktivizačními metodami</a:t>
            </a:r>
          </a:p>
          <a:p>
            <a:pPr>
              <a:defRPr/>
            </a:pPr>
            <a:endParaRPr lang="cs-CZ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frontální výuka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 doplněním jinými formami)</a:t>
            </a:r>
          </a:p>
          <a:p>
            <a:pPr>
              <a:defRPr/>
            </a:pPr>
            <a:endParaRPr lang="cs-CZ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převážně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teoretické poznatky, systematičnost</a:t>
            </a:r>
          </a:p>
          <a:p>
            <a:pPr>
              <a:defRPr/>
            </a:pPr>
            <a:endParaRPr lang="cs-CZ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vždy v kontextu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 souvislostech</a:t>
            </a:r>
          </a:p>
          <a:p>
            <a:pPr>
              <a:defRPr/>
            </a:pPr>
            <a:endParaRPr lang="cs-CZ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„univerzální“ učebna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převažuje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vnější motivace</a:t>
            </a:r>
          </a:p>
          <a:p>
            <a:pPr>
              <a:defRPr/>
            </a:pPr>
            <a:endParaRPr lang="cs-CZ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vnějšku (učitel)</a:t>
            </a:r>
          </a:p>
        </p:txBody>
      </p:sp>
    </p:spTree>
    <p:extLst>
      <p:ext uri="{BB962C8B-B14F-4D97-AF65-F5344CB8AC3E}">
        <p14:creationId xmlns:p14="http://schemas.microsoft.com/office/powerpoint/2010/main" val="210163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3" y="753228"/>
            <a:ext cx="9907320" cy="10809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 dalších snímcích jsou vybrané stránky pracovního sešitu pro vlastivědu v 5. třídě.</a:t>
            </a:r>
            <a:br>
              <a:rPr lang="cs-CZ" sz="2000" dirty="0" smtClean="0"/>
            </a:br>
            <a:r>
              <a:rPr lang="cs-CZ" sz="2000" dirty="0" smtClean="0"/>
              <a:t>Rozhodněte, zda zobrazené úkoly jsou pojaty konstruktivisticky nebo </a:t>
            </a:r>
            <a:r>
              <a:rPr lang="cs-CZ" sz="2000" dirty="0" err="1" smtClean="0"/>
              <a:t>transmisivně</a:t>
            </a:r>
            <a:r>
              <a:rPr lang="cs-CZ" sz="2000" dirty="0" smtClean="0"/>
              <a:t>... 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64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28" y="0"/>
            <a:ext cx="511175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ný bublinový popisek 1"/>
          <p:cNvSpPr/>
          <p:nvPr/>
        </p:nvSpPr>
        <p:spPr>
          <a:xfrm>
            <a:off x="7957038" y="2963008"/>
            <a:ext cx="3719147" cy="2892669"/>
          </a:xfrm>
          <a:prstGeom prst="wedgeEllipseCallout">
            <a:avLst>
              <a:gd name="adj1" fmla="val -77098"/>
              <a:gd name="adj2" fmla="val -53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Transmisivní</a:t>
            </a:r>
            <a:r>
              <a:rPr lang="cs-CZ" dirty="0" smtClean="0"/>
              <a:t> pojetí. Navíc všechna </a:t>
            </a:r>
            <a:r>
              <a:rPr lang="cs-CZ" dirty="0" smtClean="0"/>
              <a:t>tři cvičení na pouhé pamětné osvojení faktů. Nejnižší úroveň (zapamatovat) podle </a:t>
            </a:r>
            <a:r>
              <a:rPr lang="cs-CZ" dirty="0" err="1" smtClean="0"/>
              <a:t>Bloomovy</a:t>
            </a:r>
            <a:r>
              <a:rPr lang="cs-CZ" dirty="0" smtClean="0"/>
              <a:t> taxonomie, úplná absence zapojení myšlení.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5" y="41275"/>
            <a:ext cx="511333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ný bublinový popisek 1"/>
          <p:cNvSpPr/>
          <p:nvPr/>
        </p:nvSpPr>
        <p:spPr>
          <a:xfrm>
            <a:off x="7244862" y="2833635"/>
            <a:ext cx="4471516" cy="2180492"/>
          </a:xfrm>
          <a:prstGeom prst="wedgeEllipseCallout">
            <a:avLst>
              <a:gd name="adj1" fmla="val -66226"/>
              <a:gd name="adj2" fmla="val -20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Transmisivní</a:t>
            </a:r>
            <a:r>
              <a:rPr lang="cs-CZ" dirty="0" smtClean="0"/>
              <a:t> pojetí.</a:t>
            </a:r>
          </a:p>
          <a:p>
            <a:pPr algn="ctr"/>
            <a:r>
              <a:rPr lang="cs-CZ" dirty="0" smtClean="0"/>
              <a:t>A navíc o</a:t>
            </a:r>
            <a:r>
              <a:rPr lang="cs-CZ" dirty="0" smtClean="0"/>
              <a:t>pět </a:t>
            </a:r>
            <a:r>
              <a:rPr lang="cs-CZ" dirty="0" smtClean="0"/>
              <a:t>pouze zapojení mechanické </a:t>
            </a:r>
            <a:r>
              <a:rPr lang="cs-CZ" dirty="0" smtClean="0"/>
              <a:t>paměti</a:t>
            </a:r>
          </a:p>
          <a:p>
            <a:pPr algn="ctr"/>
            <a:r>
              <a:rPr lang="cs-CZ" dirty="0" smtClean="0"/>
              <a:t>(i v úkolu 1, kde žák pouze obtahuje zobrazený tvar)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1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887</TotalTime>
  <Words>983</Words>
  <Application>Microsoft Office PowerPoint</Application>
  <PresentationFormat>Širokoúhlá obrazovka</PresentationFormat>
  <Paragraphs>121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Tahoma</vt:lpstr>
      <vt:lpstr>Trebuchet MS</vt:lpstr>
      <vt:lpstr>Wingdings</vt:lpstr>
      <vt:lpstr>Berlín</vt:lpstr>
      <vt:lpstr>Konstruktivistické pojetí výuky</vt:lpstr>
      <vt:lpstr>Humanistické pojetí 90. léta 20. stol...</vt:lpstr>
      <vt:lpstr>Prezentace aplikace PowerPoint</vt:lpstr>
      <vt:lpstr>Konstruktivistické pojetí výuky</vt:lpstr>
      <vt:lpstr>Pravidla konstruktivistického přístupu (výběr):</vt:lpstr>
      <vt:lpstr>Konstruktivistické učení                     </vt:lpstr>
      <vt:lpstr>Na dalších snímcích jsou vybrané stránky pracovního sešitu pro vlastivědu v 5. třídě. Rozhodněte, zda zobrazené úkoly jsou pojaty konstruktivisticky nebo transmisivně... </vt:lpstr>
      <vt:lpstr>Prezentace aplikace PowerPoint</vt:lpstr>
      <vt:lpstr>Prezentace aplikace PowerPoint</vt:lpstr>
      <vt:lpstr>Prezentace aplikace PowerPoint</vt:lpstr>
      <vt:lpstr>Prezentace aplikace PowerPoint</vt:lpstr>
      <vt:lpstr>Osvojování učiva v transmisivním  a konstruktivistickém pojetí vyučování</vt:lpstr>
      <vt:lpstr>Pozitiva a negativa postupů osvojování učiva  v transmisivním a konstruktivistickém pojetí vyučování</vt:lpstr>
      <vt:lpstr>Úkol pro vás: rozhodněte, zda je zvolený postup pojat konstruktivisticky nebo  transmisivně.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Průřezová témata  v integrované tematické výuce</dc:title>
  <dc:creator>Jitka Jursová</dc:creator>
  <cp:lastModifiedBy>Jitka Jursová</cp:lastModifiedBy>
  <cp:revision>50</cp:revision>
  <dcterms:created xsi:type="dcterms:W3CDTF">2023-03-17T08:00:48Z</dcterms:created>
  <dcterms:modified xsi:type="dcterms:W3CDTF">2023-04-24T06:56:12Z</dcterms:modified>
</cp:coreProperties>
</file>