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70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8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3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7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9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0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6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2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7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5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6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4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A4374D-F270-4C02-88D7-B751FD9BD6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 descr="Obsah obrázku mapa&#10;&#10;Popis byl vytvořen automaticky">
            <a:extLst>
              <a:ext uri="{FF2B5EF4-FFF2-40B4-BE49-F238E27FC236}">
                <a16:creationId xmlns:a16="http://schemas.microsoft.com/office/drawing/2014/main" id="{9D62C3B7-59A6-9590-34F1-87553CFE9D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3111" r="1" b="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F7FE91-66EC-AB69-9CBC-3E1E11D9B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pPr algn="ctr"/>
            <a:r>
              <a:rPr lang="en-US" sz="7200"/>
              <a:t>Life in 19</a:t>
            </a:r>
            <a:r>
              <a:rPr lang="en-US" sz="7200" baseline="30000"/>
              <a:t>th</a:t>
            </a:r>
            <a:r>
              <a:rPr lang="en-US" sz="7200"/>
              <a:t>-century Britain</a:t>
            </a:r>
            <a:endParaRPr lang="cs-CZ" sz="72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0C65E0-BC8C-DB73-98D1-5B34D6AC4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</a:rPr>
              <a:t>An Overview of the Social and Political Situation </a:t>
            </a:r>
            <a:endParaRPr lang="cs-CZ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3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E88A5D-716A-42F7-BB6B-750494CD3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/>
              <a:t>The Political Situation</a:t>
            </a:r>
            <a:endParaRPr lang="cs-CZ" sz="3400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A38A20-4411-6921-BCAF-4F822E33E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834384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000" dirty="0"/>
              <a:t>The Rise of the Middle Classes</a:t>
            </a:r>
          </a:p>
          <a:p>
            <a:pPr lvl="1"/>
            <a:r>
              <a:rPr lang="en-US" dirty="0"/>
              <a:t>greater economic power</a:t>
            </a:r>
          </a:p>
          <a:p>
            <a:pPr lvl="1"/>
            <a:r>
              <a:rPr lang="en-US" dirty="0"/>
              <a:t>higher number of members</a:t>
            </a:r>
          </a:p>
          <a:p>
            <a:pPr lvl="2"/>
            <a:r>
              <a:rPr lang="en-US" sz="2000" b="1" dirty="0"/>
              <a:t>Reform Act of 1832</a:t>
            </a:r>
            <a:endParaRPr lang="en-US" sz="2000" dirty="0"/>
          </a:p>
          <a:p>
            <a:r>
              <a:rPr lang="en-US" sz="2000" dirty="0"/>
              <a:t>Labor Movement</a:t>
            </a:r>
          </a:p>
          <a:p>
            <a:pPr lvl="1"/>
            <a:r>
              <a:rPr lang="en-US" dirty="0"/>
              <a:t>more organized:</a:t>
            </a:r>
          </a:p>
          <a:p>
            <a:pPr lvl="2"/>
            <a:r>
              <a:rPr lang="en-US" sz="2000" dirty="0"/>
              <a:t>cheap postal service</a:t>
            </a:r>
          </a:p>
          <a:p>
            <a:pPr lvl="2"/>
            <a:r>
              <a:rPr lang="en-US" sz="2000" dirty="0"/>
              <a:t>railway system</a:t>
            </a:r>
          </a:p>
          <a:p>
            <a:pPr lvl="2"/>
            <a:r>
              <a:rPr lang="en-US" sz="2000" dirty="0"/>
              <a:t>highly publicized case of the </a:t>
            </a:r>
            <a:r>
              <a:rPr lang="en-US" sz="2000" b="1" dirty="0" err="1"/>
              <a:t>Tolpuddle</a:t>
            </a:r>
            <a:r>
              <a:rPr lang="en-US" sz="2000" b="1" dirty="0"/>
              <a:t> Martyrs (1834)</a:t>
            </a: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323709-69C9-A8FF-D754-4FE5DDE20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0" r="15345" b="-2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80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EB77EF-5062-C7B1-F3E3-461DE2A59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5200"/>
              <a:t>The Political Situation</a:t>
            </a:r>
            <a:endParaRPr lang="cs-CZ" sz="52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632779-84FD-0065-652A-502D5C6BA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>
            <a:normAutofit/>
          </a:bodyPr>
          <a:lstStyle/>
          <a:p>
            <a:r>
              <a:rPr lang="en-US" dirty="0"/>
              <a:t>Symbolic Monarchy</a:t>
            </a:r>
          </a:p>
          <a:p>
            <a:pPr lvl="1"/>
            <a:r>
              <a:rPr lang="en-US" sz="2400" dirty="0"/>
              <a:t>Queen Victoria and her family</a:t>
            </a:r>
          </a:p>
          <a:p>
            <a:pPr lvl="1"/>
            <a:r>
              <a:rPr lang="en-US" sz="2400" dirty="0"/>
              <a:t>The Royal Family as role model as show</a:t>
            </a:r>
          </a:p>
          <a:p>
            <a:r>
              <a:rPr lang="en-US" dirty="0"/>
              <a:t>political rather than economic colonization</a:t>
            </a:r>
          </a:p>
          <a:p>
            <a:pPr lvl="1"/>
            <a:r>
              <a:rPr lang="en-US" sz="2400" dirty="0"/>
              <a:t>to support and protect </a:t>
            </a:r>
            <a:endParaRPr lang="cs-CZ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49551A4-68AF-D97D-D8BB-5E14E0A15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066" y="807284"/>
            <a:ext cx="4237686" cy="516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13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647B00-3452-7E1D-22EA-318FC3FE5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en-US" sz="3200" dirty="0"/>
              <a:t>Working Conditions</a:t>
            </a:r>
            <a:endParaRPr lang="cs-CZ" sz="3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934B2E0-A0BB-D83C-83F1-CE816811C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1" r="11856" b="-1"/>
          <a:stretch/>
        </p:blipFill>
        <p:spPr bwMode="auto"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A08BD5-5F81-10D0-DA53-0192BC231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441137" cy="4062288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average working hours: </a:t>
            </a:r>
            <a:r>
              <a:rPr lang="en-US" b="1" dirty="0"/>
              <a:t>12 – 16 h</a:t>
            </a:r>
          </a:p>
          <a:p>
            <a:r>
              <a:rPr lang="en-US" b="1" dirty="0"/>
              <a:t>child labor </a:t>
            </a:r>
            <a:r>
              <a:rPr lang="en-US" dirty="0"/>
              <a:t>widespread</a:t>
            </a:r>
          </a:p>
          <a:p>
            <a:r>
              <a:rPr lang="en-US" b="1" dirty="0"/>
              <a:t>physical punishment</a:t>
            </a:r>
          </a:p>
          <a:p>
            <a:r>
              <a:rPr lang="en-US" b="1" dirty="0"/>
              <a:t>1 short break </a:t>
            </a:r>
            <a:r>
              <a:rPr lang="en-US" dirty="0"/>
              <a:t>per day</a:t>
            </a:r>
          </a:p>
          <a:p>
            <a:r>
              <a:rPr lang="en-US" b="1" dirty="0"/>
              <a:t>Factories Act (1847):</a:t>
            </a:r>
          </a:p>
          <a:p>
            <a:pPr lvl="1"/>
            <a:r>
              <a:rPr lang="en-US" sz="2400" dirty="0"/>
              <a:t>maximum number of working hours per day limited to 10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6629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B67593-11BF-F991-1F7E-284C61B9E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en-US" sz="3200" dirty="0"/>
              <a:t>Life in the Industrial City</a:t>
            </a:r>
            <a:endParaRPr lang="cs-CZ" sz="3200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2E8155EF-EDFD-B48E-037A-C11211CC9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6" b="7141"/>
          <a:stretch/>
        </p:blipFill>
        <p:spPr bwMode="auto"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609A8F-4CD9-84B9-9B24-918189254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8975" y="2395184"/>
            <a:ext cx="4531233" cy="4310416"/>
          </a:xfrm>
        </p:spPr>
        <p:txBody>
          <a:bodyPr anchor="t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overpopulation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sudden, massive migration from the countryside to the cities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inappropriate living conditions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open sewers or no sewers</a:t>
            </a:r>
          </a:p>
          <a:p>
            <a:pPr lvl="3">
              <a:lnSpc>
                <a:spcPct val="100000"/>
              </a:lnSpc>
            </a:pPr>
            <a:r>
              <a:rPr lang="en-US" sz="1800" dirty="0"/>
              <a:t>sewage and water filtering into the walls</a:t>
            </a:r>
          </a:p>
          <a:p>
            <a:pPr lvl="3">
              <a:lnSpc>
                <a:spcPct val="100000"/>
              </a:lnSpc>
            </a:pPr>
            <a:r>
              <a:rPr lang="en-US" sz="1800" dirty="0"/>
              <a:t>contaminated water supplies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frequently no bathrooms or water closets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crowded streets and tenements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open fire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often owning a single pot per household</a:t>
            </a:r>
          </a:p>
          <a:p>
            <a:pPr lvl="1">
              <a:lnSpc>
                <a:spcPct val="100000"/>
              </a:lnSpc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2378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2C62E7-359B-255F-B593-A35A6BC6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978619"/>
            <a:ext cx="5991244" cy="1106424"/>
          </a:xfrm>
        </p:spPr>
        <p:txBody>
          <a:bodyPr>
            <a:normAutofit/>
          </a:bodyPr>
          <a:lstStyle/>
          <a:p>
            <a:r>
              <a:rPr lang="en-US" sz="3200"/>
              <a:t>Life in the Industrial City</a:t>
            </a:r>
            <a:endParaRPr lang="cs-CZ" sz="32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8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347A91-96BC-76BA-57CC-053D39A9B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49" y="2252869"/>
            <a:ext cx="6543675" cy="38907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average life expectancy in 1841: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Surrey 45 years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London 37 years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Liverpool 26 years</a:t>
            </a:r>
          </a:p>
          <a:p>
            <a:pPr lvl="2">
              <a:lnSpc>
                <a:spcPct val="100000"/>
              </a:lnSpc>
            </a:pPr>
            <a:r>
              <a:rPr lang="en-US" sz="1400" dirty="0"/>
              <a:t>for laborers, mechanics and servants: 15 years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massive waves of epidemics: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1831–33: flu (2x), cholera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1836–42: several waves of flu, typhus, typhoid fever, cholera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…  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endemic diseases: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measles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whooping cough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TBC (25% of all deaths)</a:t>
            </a:r>
            <a:endParaRPr lang="cs-CZ" sz="1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F26A9B3-5B78-CD21-299B-D334B7F9F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5900" y="630936"/>
            <a:ext cx="4025485" cy="549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33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Improving</a:t>
            </a:r>
            <a:r>
              <a:rPr lang="cs-CZ" dirty="0" smtClean="0"/>
              <a:t> </a:t>
            </a:r>
            <a:r>
              <a:rPr lang="cs-CZ" dirty="0" err="1" smtClean="0"/>
              <a:t>Healthcare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Between 1801 and 1850 </a:t>
            </a:r>
            <a:r>
              <a:rPr lang="en-US" b="1" dirty="0"/>
              <a:t>more university-educated </a:t>
            </a:r>
            <a:r>
              <a:rPr lang="en-US" dirty="0" smtClean="0"/>
              <a:t>men</a:t>
            </a:r>
            <a:r>
              <a:rPr lang="cs-CZ" dirty="0" smtClean="0"/>
              <a:t> </a:t>
            </a:r>
            <a:r>
              <a:rPr lang="en-US" dirty="0" smtClean="0"/>
              <a:t>entered </a:t>
            </a:r>
            <a:r>
              <a:rPr lang="en-US" dirty="0"/>
              <a:t>the </a:t>
            </a:r>
            <a:r>
              <a:rPr lang="en-US" b="1" dirty="0"/>
              <a:t>medical profession </a:t>
            </a:r>
            <a:r>
              <a:rPr lang="en-US" dirty="0"/>
              <a:t>than in all </a:t>
            </a:r>
            <a:r>
              <a:rPr lang="en-US" dirty="0" smtClean="0"/>
              <a:t>previous</a:t>
            </a:r>
            <a:r>
              <a:rPr lang="cs-CZ" dirty="0" smtClean="0"/>
              <a:t> </a:t>
            </a:r>
            <a:r>
              <a:rPr lang="en-US" dirty="0" smtClean="0"/>
              <a:t>history </a:t>
            </a:r>
            <a:r>
              <a:rPr lang="en-US" dirty="0"/>
              <a:t>– </a:t>
            </a:r>
            <a:r>
              <a:rPr lang="en-US" b="1" dirty="0"/>
              <a:t>over 8,000 new doctors</a:t>
            </a:r>
          </a:p>
          <a:p>
            <a:r>
              <a:rPr lang="en-US" b="1" dirty="0" smtClean="0"/>
              <a:t>Over </a:t>
            </a:r>
            <a:r>
              <a:rPr lang="en-US" b="1" dirty="0"/>
              <a:t>70 </a:t>
            </a:r>
            <a:r>
              <a:rPr lang="en-US" dirty="0"/>
              <a:t>new hospitals founded between 1800 and 1860</a:t>
            </a:r>
          </a:p>
          <a:p>
            <a:r>
              <a:rPr lang="en-US" b="1" dirty="0" smtClean="0"/>
              <a:t>Apothecary </a:t>
            </a:r>
            <a:r>
              <a:rPr lang="en-US" b="1" dirty="0"/>
              <a:t>Act of 1815 </a:t>
            </a:r>
            <a:r>
              <a:rPr lang="en-US" dirty="0"/>
              <a:t>– compulsory practical </a:t>
            </a:r>
            <a:r>
              <a:rPr lang="en-US" dirty="0" smtClean="0"/>
              <a:t>training</a:t>
            </a:r>
            <a:r>
              <a:rPr lang="cs-CZ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half a year in a hospital</a:t>
            </a:r>
          </a:p>
          <a:p>
            <a:r>
              <a:rPr lang="en-US" b="1" dirty="0" smtClean="0"/>
              <a:t>hospital </a:t>
            </a:r>
            <a:r>
              <a:rPr lang="en-US" b="1" dirty="0"/>
              <a:t>surgeons </a:t>
            </a:r>
            <a:r>
              <a:rPr lang="en-US" dirty="0"/>
              <a:t>started actively </a:t>
            </a:r>
            <a:r>
              <a:rPr lang="en-US" b="1" dirty="0"/>
              <a:t>teaching </a:t>
            </a:r>
            <a:r>
              <a:rPr lang="en-US" dirty="0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universities</a:t>
            </a:r>
            <a:endParaRPr lang="cs-CZ" dirty="0"/>
          </a:p>
          <a:p>
            <a:r>
              <a:rPr lang="en-US" b="1" dirty="0" smtClean="0"/>
              <a:t>Anatomy </a:t>
            </a:r>
            <a:r>
              <a:rPr lang="en-US" b="1" dirty="0"/>
              <a:t>Act of 1832 </a:t>
            </a:r>
            <a:r>
              <a:rPr lang="en-US" dirty="0"/>
              <a:t>– all unclaimed bodies sent </a:t>
            </a:r>
            <a:r>
              <a:rPr lang="en-US" dirty="0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dissection</a:t>
            </a:r>
            <a:endParaRPr lang="cs-CZ" dirty="0"/>
          </a:p>
          <a:p>
            <a:r>
              <a:rPr lang="cs-CZ" b="1" dirty="0" err="1" smtClean="0"/>
              <a:t>new</a:t>
            </a:r>
            <a:r>
              <a:rPr lang="cs-CZ" b="1" dirty="0" smtClean="0"/>
              <a:t> </a:t>
            </a:r>
            <a:r>
              <a:rPr lang="cs-CZ" b="1" dirty="0" err="1"/>
              <a:t>drugs</a:t>
            </a:r>
            <a:r>
              <a:rPr lang="cs-CZ" b="1" dirty="0"/>
              <a:t> </a:t>
            </a:r>
            <a:r>
              <a:rPr lang="cs-CZ" b="1" dirty="0" err="1"/>
              <a:t>discovered</a:t>
            </a:r>
            <a:r>
              <a:rPr lang="cs-CZ" dirty="0"/>
              <a:t>: </a:t>
            </a:r>
            <a:r>
              <a:rPr lang="cs-CZ" dirty="0" err="1"/>
              <a:t>morphine</a:t>
            </a:r>
            <a:r>
              <a:rPr lang="cs-CZ" dirty="0"/>
              <a:t>, </a:t>
            </a:r>
            <a:r>
              <a:rPr lang="cs-CZ" dirty="0" err="1"/>
              <a:t>quinine</a:t>
            </a:r>
            <a:r>
              <a:rPr lang="cs-CZ" dirty="0"/>
              <a:t>, atropine</a:t>
            </a:r>
            <a:r>
              <a:rPr lang="cs-CZ" dirty="0" smtClean="0"/>
              <a:t>, digitalin</a:t>
            </a:r>
            <a:r>
              <a:rPr lang="cs-CZ" dirty="0"/>
              <a:t>, </a:t>
            </a:r>
            <a:r>
              <a:rPr lang="cs-CZ" dirty="0" err="1"/>
              <a:t>codeine</a:t>
            </a:r>
            <a:r>
              <a:rPr lang="cs-CZ" dirty="0"/>
              <a:t>, </a:t>
            </a:r>
            <a:r>
              <a:rPr lang="cs-CZ" dirty="0" err="1"/>
              <a:t>iodine</a:t>
            </a:r>
            <a:endParaRPr lang="cs-CZ" dirty="0"/>
          </a:p>
          <a:p>
            <a:r>
              <a:rPr lang="en-US" dirty="0" smtClean="0"/>
              <a:t>the </a:t>
            </a:r>
            <a:r>
              <a:rPr lang="en-US" dirty="0"/>
              <a:t>propagation of the necessity of </a:t>
            </a:r>
            <a:r>
              <a:rPr lang="en-US" b="1" dirty="0"/>
              <a:t>antisepsis </a:t>
            </a:r>
            <a:r>
              <a:rPr lang="en-US" dirty="0"/>
              <a:t>by </a:t>
            </a:r>
            <a:r>
              <a:rPr lang="en-US" dirty="0" smtClean="0"/>
              <a:t>Joseph</a:t>
            </a:r>
            <a:r>
              <a:rPr lang="cs-CZ" dirty="0" smtClean="0"/>
              <a:t> </a:t>
            </a:r>
            <a:r>
              <a:rPr lang="cs-CZ" dirty="0" err="1" smtClean="0"/>
              <a:t>Lister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491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Realism</a:t>
            </a:r>
            <a:r>
              <a:rPr lang="cs-CZ" dirty="0" smtClean="0"/>
              <a:t> and </a:t>
            </a:r>
            <a:r>
              <a:rPr lang="cs-CZ" dirty="0" err="1" smtClean="0"/>
              <a:t>Controversial</a:t>
            </a:r>
            <a:r>
              <a:rPr lang="cs-CZ" dirty="0" smtClean="0"/>
              <a:t> </a:t>
            </a:r>
            <a:r>
              <a:rPr lang="en-US" dirty="0" smtClean="0"/>
              <a:t>Topics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140" y="2220686"/>
            <a:ext cx="5795159" cy="442949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Charles John Huffam Dickens</a:t>
            </a:r>
          </a:p>
          <a:p>
            <a:r>
              <a:rPr lang="en-US" dirty="0"/>
              <a:t>George Gissing</a:t>
            </a:r>
          </a:p>
          <a:p>
            <a:pPr lvl="1"/>
            <a:r>
              <a:rPr lang="en-US" i="1" dirty="0"/>
              <a:t>The Nether World</a:t>
            </a:r>
            <a:r>
              <a:rPr lang="en-US" dirty="0"/>
              <a:t> (1889)</a:t>
            </a:r>
          </a:p>
          <a:p>
            <a:pPr lvl="1"/>
            <a:r>
              <a:rPr lang="en-US" i="1" dirty="0"/>
              <a:t>The Odd Women </a:t>
            </a:r>
            <a:r>
              <a:rPr lang="en-US" dirty="0"/>
              <a:t>(1893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Thomas Hardy</a:t>
            </a:r>
          </a:p>
          <a:p>
            <a:pPr lvl="1"/>
            <a:r>
              <a:rPr lang="en-US" i="1" dirty="0" smtClean="0"/>
              <a:t>Far from the Madding Crowd </a:t>
            </a:r>
            <a:r>
              <a:rPr lang="en-US" dirty="0" smtClean="0"/>
              <a:t>(1874)</a:t>
            </a:r>
          </a:p>
          <a:p>
            <a:pPr lvl="1"/>
            <a:r>
              <a:rPr lang="en-US" i="1" dirty="0" smtClean="0"/>
              <a:t>Jude the Obscure </a:t>
            </a:r>
            <a:r>
              <a:rPr lang="en-US" dirty="0" smtClean="0"/>
              <a:t>(1895)</a:t>
            </a:r>
          </a:p>
          <a:p>
            <a:r>
              <a:rPr lang="en-US" dirty="0" smtClean="0"/>
              <a:t>George Eliot (Mary Ann Evans)</a:t>
            </a:r>
          </a:p>
          <a:p>
            <a:pPr lvl="1"/>
            <a:r>
              <a:rPr lang="en-US" i="1" dirty="0" smtClean="0"/>
              <a:t>Silas </a:t>
            </a:r>
            <a:r>
              <a:rPr lang="en-US" i="1" dirty="0" err="1" smtClean="0"/>
              <a:t>Marner</a:t>
            </a:r>
            <a:r>
              <a:rPr lang="en-US" i="1" dirty="0" smtClean="0"/>
              <a:t> </a:t>
            </a:r>
            <a:r>
              <a:rPr lang="en-US" dirty="0" smtClean="0"/>
              <a:t>(1861)</a:t>
            </a:r>
          </a:p>
          <a:p>
            <a:pPr lvl="1"/>
            <a:r>
              <a:rPr lang="en-US" i="1" dirty="0" smtClean="0"/>
              <a:t>Middlemarch </a:t>
            </a:r>
            <a:r>
              <a:rPr lang="en-US" dirty="0" smtClean="0"/>
              <a:t>(1872)</a:t>
            </a:r>
            <a:endParaRPr lang="cs-CZ" i="1" dirty="0"/>
          </a:p>
          <a:p>
            <a:r>
              <a:rPr lang="cs-CZ" dirty="0" smtClean="0"/>
              <a:t>Thomas de </a:t>
            </a:r>
            <a:r>
              <a:rPr lang="cs-CZ" dirty="0" err="1" smtClean="0"/>
              <a:t>Quincey</a:t>
            </a:r>
            <a:endParaRPr lang="cs-CZ" dirty="0" smtClean="0"/>
          </a:p>
          <a:p>
            <a:pPr lvl="1"/>
            <a:r>
              <a:rPr lang="cs-CZ" i="1" dirty="0" err="1" smtClean="0"/>
              <a:t>Confessions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an</a:t>
            </a:r>
            <a:r>
              <a:rPr lang="cs-CZ" i="1" dirty="0" smtClean="0"/>
              <a:t> </a:t>
            </a:r>
            <a:r>
              <a:rPr lang="cs-CZ" i="1" dirty="0" err="1" smtClean="0"/>
              <a:t>English</a:t>
            </a:r>
            <a:r>
              <a:rPr lang="cs-CZ" i="1" dirty="0" smtClean="0"/>
              <a:t> Opium-</a:t>
            </a:r>
            <a:r>
              <a:rPr lang="cs-CZ" i="1" dirty="0" err="1" smtClean="0"/>
              <a:t>Eater</a:t>
            </a:r>
            <a:r>
              <a:rPr lang="cs-CZ" i="1" dirty="0" smtClean="0"/>
              <a:t> </a:t>
            </a:r>
            <a:r>
              <a:rPr lang="cs-CZ" dirty="0" smtClean="0"/>
              <a:t>(1821)</a:t>
            </a:r>
            <a:endParaRPr lang="en-US" dirty="0" smtClean="0"/>
          </a:p>
          <a:p>
            <a:pPr lvl="1"/>
            <a:r>
              <a:rPr lang="en-US" dirty="0" smtClean="0"/>
              <a:t>“On Murder Considered as One of the Fine Arts” (1827)</a:t>
            </a:r>
          </a:p>
          <a:p>
            <a:r>
              <a:rPr lang="en-US" dirty="0" smtClean="0"/>
              <a:t>Robert Louis Stevenson</a:t>
            </a:r>
          </a:p>
          <a:p>
            <a:pPr lvl="1"/>
            <a:r>
              <a:rPr lang="en-US" i="1" dirty="0" smtClean="0"/>
              <a:t>Strange Case of </a:t>
            </a:r>
            <a:r>
              <a:rPr lang="en-US" i="1" dirty="0" err="1" smtClean="0"/>
              <a:t>Dr</a:t>
            </a:r>
            <a:r>
              <a:rPr lang="en-US" i="1" dirty="0" smtClean="0"/>
              <a:t> Jekyll and </a:t>
            </a:r>
            <a:r>
              <a:rPr lang="en-US" i="1" dirty="0" err="1" smtClean="0"/>
              <a:t>Mr</a:t>
            </a:r>
            <a:r>
              <a:rPr lang="en-US" i="1" dirty="0" smtClean="0"/>
              <a:t> Hyde </a:t>
            </a:r>
            <a:r>
              <a:rPr lang="en-US" dirty="0" smtClean="0"/>
              <a:t>(1886)</a:t>
            </a:r>
            <a:endParaRPr lang="en-US" i="1" dirty="0" smtClean="0"/>
          </a:p>
          <a:p>
            <a:pPr lvl="1"/>
            <a:endParaRPr lang="cs-CZ" i="1" dirty="0"/>
          </a:p>
        </p:txBody>
      </p:sp>
      <p:pic>
        <p:nvPicPr>
          <p:cNvPr id="1026" name="Picture 2" descr="Thomas de Quincey by Sir John Watson-Gord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282" y="2363189"/>
            <a:ext cx="3143414" cy="40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1867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_2SEEDS">
      <a:dk1>
        <a:srgbClr val="000000"/>
      </a:dk1>
      <a:lt1>
        <a:srgbClr val="FFFFFF"/>
      </a:lt1>
      <a:dk2>
        <a:srgbClr val="32231C"/>
      </a:dk2>
      <a:lt2>
        <a:srgbClr val="F3F0F0"/>
      </a:lt2>
      <a:accent1>
        <a:srgbClr val="14B2B5"/>
      </a:accent1>
      <a:accent2>
        <a:srgbClr val="20B579"/>
      </a:accent2>
      <a:accent3>
        <a:srgbClr val="2995E7"/>
      </a:accent3>
      <a:accent4>
        <a:srgbClr val="D5173A"/>
      </a:accent4>
      <a:accent5>
        <a:srgbClr val="E75529"/>
      </a:accent5>
      <a:accent6>
        <a:srgbClr val="D59217"/>
      </a:accent6>
      <a:hlink>
        <a:srgbClr val="C14745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419</Words>
  <Application>Microsoft Office PowerPoint</Application>
  <PresentationFormat>Širokoúhlá obrazovka</PresentationFormat>
  <Paragraphs>74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Calibri</vt:lpstr>
      <vt:lpstr>Neue Haas Grotesk Text Pro</vt:lpstr>
      <vt:lpstr>AccentBoxVTI</vt:lpstr>
      <vt:lpstr>Life in 19th-century Britain</vt:lpstr>
      <vt:lpstr>The Political Situation</vt:lpstr>
      <vt:lpstr>The Political Situation</vt:lpstr>
      <vt:lpstr>Working Conditions</vt:lpstr>
      <vt:lpstr>Life in the Industrial City</vt:lpstr>
      <vt:lpstr>Life in the Industrial City</vt:lpstr>
      <vt:lpstr>Improving Healthcare</vt:lpstr>
      <vt:lpstr>Realism and Controversial Topics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19th-century Britain</dc:title>
  <dc:creator>Zénó Vernyik</dc:creator>
  <cp:lastModifiedBy>Zénó Vernyik</cp:lastModifiedBy>
  <cp:revision>5</cp:revision>
  <dcterms:created xsi:type="dcterms:W3CDTF">2022-05-17T18:28:01Z</dcterms:created>
  <dcterms:modified xsi:type="dcterms:W3CDTF">2022-05-18T15:58:32Z</dcterms:modified>
</cp:coreProperties>
</file>