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2" r:id="rId28"/>
    <p:sldId id="284" r:id="rId29"/>
    <p:sldId id="285" r:id="rId30"/>
    <p:sldId id="296" r:id="rId31"/>
    <p:sldId id="297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8C41-4E7F-4017-84D3-FC6D691D9AEC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CECD-A12E-410C-99EE-7A5C68AC4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C078-AE29-4DFB-8F98-9C64D09399A2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E695-8E0B-4ED0-B557-DDAFED376D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5CC9-442B-40C4-AC96-607D252736FC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0252-07AA-4022-882C-383CF40378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EA8C-BDF1-438E-9F8E-7A30C5E3A1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F6B2-28BA-4E0E-947B-E704DEE30376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E657-2DAF-40B8-A645-D7A6EFCA9E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2A2F-80D8-407E-A45B-E7CFCA785722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20C1-4036-458D-B01B-67F7E3E6DA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F411-6FF2-422F-97CA-60CBB7AD2215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11D0-0DEE-479F-A9F3-4E0B398A1A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835-CA05-4C6C-822F-25FB307F914B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9F94-AC0D-4339-86BA-5921AEFC75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0FD7-6DBE-4964-8B0D-8EF79EF99909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00A2-41DD-4E8F-928E-BC2BC1AAFB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6A52-828C-401C-92F5-71A11367F65B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9D65-39D2-4188-8DF7-6719DE753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08E1-61A2-4836-8CAC-F099F1103FA1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673A-6D8D-415F-AB69-F18588C21B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CCD5-169A-4967-8261-6D992907074A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77C5-C2E2-4D9A-ADAC-7079E07AB3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37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C018DB-15AD-47F6-B89E-DCA77FA64AA7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57B0D0-FD9B-46B8-B168-DFF9EECA7D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Vývojové poruchy rodidel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7526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Vývoj rodidel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Určení pohlaví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Dysgeneze gonád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Intersexuální malformace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/>
              <a:t>Gynatrézie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Poruchy splývání Müllerových vývodů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4339" name="TextovéPole 3"/>
          <p:cNvSpPr txBox="1">
            <a:spLocks noChangeArrowheads="1"/>
          </p:cNvSpPr>
          <p:nvPr/>
        </p:nvSpPr>
        <p:spPr bwMode="auto">
          <a:xfrm>
            <a:off x="3635375" y="5867400"/>
            <a:ext cx="1433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Petr Křepelka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l="8562" r="50000"/>
          <a:stretch>
            <a:fillRect/>
          </a:stretch>
        </p:blipFill>
        <p:spPr bwMode="auto">
          <a:xfrm>
            <a:off x="611188" y="514350"/>
            <a:ext cx="36322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 l="5481" r="46303"/>
          <a:stretch>
            <a:fillRect/>
          </a:stretch>
        </p:blipFill>
        <p:spPr bwMode="auto">
          <a:xfrm>
            <a:off x="4787900" y="496888"/>
            <a:ext cx="35782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ovéPole 14"/>
          <p:cNvSpPr txBox="1">
            <a:spLocks noChangeArrowheads="1"/>
          </p:cNvSpPr>
          <p:nvPr/>
        </p:nvSpPr>
        <p:spPr bwMode="auto">
          <a:xfrm>
            <a:off x="2268538" y="1042988"/>
            <a:ext cx="1414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Metanefrický vývod</a:t>
            </a:r>
          </a:p>
        </p:txBody>
      </p:sp>
      <p:sp>
        <p:nvSpPr>
          <p:cNvPr id="23556" name="TextovéPole 17"/>
          <p:cNvSpPr txBox="1">
            <a:spLocks noChangeArrowheads="1"/>
          </p:cNvSpPr>
          <p:nvPr/>
        </p:nvSpPr>
        <p:spPr bwMode="auto">
          <a:xfrm>
            <a:off x="2892425" y="1639888"/>
            <a:ext cx="103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Wolfův vývod</a:t>
            </a:r>
          </a:p>
        </p:txBody>
      </p:sp>
      <p:sp>
        <p:nvSpPr>
          <p:cNvPr id="23557" name="TextovéPole 18"/>
          <p:cNvSpPr txBox="1">
            <a:spLocks noChangeArrowheads="1"/>
          </p:cNvSpPr>
          <p:nvPr/>
        </p:nvSpPr>
        <p:spPr bwMode="auto">
          <a:xfrm>
            <a:off x="2987675" y="2432050"/>
            <a:ext cx="1150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Müllerův vývod</a:t>
            </a:r>
          </a:p>
        </p:txBody>
      </p:sp>
      <p:sp>
        <p:nvSpPr>
          <p:cNvPr id="23558" name="TextovéPole 19"/>
          <p:cNvSpPr txBox="1">
            <a:spLocks noChangeArrowheads="1"/>
          </p:cNvSpPr>
          <p:nvPr/>
        </p:nvSpPr>
        <p:spPr bwMode="auto">
          <a:xfrm>
            <a:off x="3108325" y="3060700"/>
            <a:ext cx="666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Rektum</a:t>
            </a:r>
          </a:p>
        </p:txBody>
      </p:sp>
      <p:sp>
        <p:nvSpPr>
          <p:cNvPr id="23559" name="TextovéPole 20"/>
          <p:cNvSpPr txBox="1">
            <a:spLocks noChangeArrowheads="1"/>
          </p:cNvSpPr>
          <p:nvPr/>
        </p:nvSpPr>
        <p:spPr bwMode="auto">
          <a:xfrm>
            <a:off x="2536825" y="4016375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Kloakální membrána</a:t>
            </a:r>
          </a:p>
        </p:txBody>
      </p:sp>
      <p:sp>
        <p:nvSpPr>
          <p:cNvPr id="23560" name="TextovéPole 21"/>
          <p:cNvSpPr txBox="1">
            <a:spLocks noChangeArrowheads="1"/>
          </p:cNvSpPr>
          <p:nvPr/>
        </p:nvSpPr>
        <p:spPr bwMode="auto">
          <a:xfrm>
            <a:off x="1331913" y="4879975"/>
            <a:ext cx="1296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Genitální hrbolek </a:t>
            </a:r>
          </a:p>
        </p:txBody>
      </p:sp>
      <p:sp>
        <p:nvSpPr>
          <p:cNvPr id="23561" name="TextovéPole 15"/>
          <p:cNvSpPr txBox="1">
            <a:spLocks noChangeArrowheads="1"/>
          </p:cNvSpPr>
          <p:nvPr/>
        </p:nvSpPr>
        <p:spPr bwMode="auto">
          <a:xfrm>
            <a:off x="755650" y="3060700"/>
            <a:ext cx="1306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Urogenitální sinus</a:t>
            </a:r>
          </a:p>
        </p:txBody>
      </p:sp>
      <p:sp>
        <p:nvSpPr>
          <p:cNvPr id="23562" name="TextovéPole 16"/>
          <p:cNvSpPr txBox="1">
            <a:spLocks noChangeArrowheads="1"/>
          </p:cNvSpPr>
          <p:nvPr/>
        </p:nvSpPr>
        <p:spPr bwMode="auto">
          <a:xfrm>
            <a:off x="4932363" y="2708275"/>
            <a:ext cx="1182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Močový měchýř</a:t>
            </a:r>
          </a:p>
        </p:txBody>
      </p:sp>
      <p:sp>
        <p:nvSpPr>
          <p:cNvPr id="23563" name="TextovéPole 24"/>
          <p:cNvSpPr txBox="1">
            <a:spLocks noChangeArrowheads="1"/>
          </p:cNvSpPr>
          <p:nvPr/>
        </p:nvSpPr>
        <p:spPr bwMode="auto">
          <a:xfrm>
            <a:off x="6702425" y="1844675"/>
            <a:ext cx="627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Děloha</a:t>
            </a:r>
          </a:p>
        </p:txBody>
      </p:sp>
      <p:sp>
        <p:nvSpPr>
          <p:cNvPr id="23564" name="TextovéPole 25"/>
          <p:cNvSpPr txBox="1">
            <a:spLocks noChangeArrowheads="1"/>
          </p:cNvSpPr>
          <p:nvPr/>
        </p:nvSpPr>
        <p:spPr bwMode="auto">
          <a:xfrm>
            <a:off x="6156325" y="4448175"/>
            <a:ext cx="627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Pochva</a:t>
            </a:r>
          </a:p>
        </p:txBody>
      </p:sp>
      <p:sp>
        <p:nvSpPr>
          <p:cNvPr id="23565" name="TextovéPole 26"/>
          <p:cNvSpPr txBox="1">
            <a:spLocks noChangeArrowheads="1"/>
          </p:cNvSpPr>
          <p:nvPr/>
        </p:nvSpPr>
        <p:spPr bwMode="auto">
          <a:xfrm>
            <a:off x="7164388" y="4016375"/>
            <a:ext cx="701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Rektum </a:t>
            </a:r>
          </a:p>
        </p:txBody>
      </p:sp>
      <p:sp>
        <p:nvSpPr>
          <p:cNvPr id="23566" name="TextovéPole 27"/>
          <p:cNvSpPr txBox="1">
            <a:spLocks noChangeArrowheads="1"/>
          </p:cNvSpPr>
          <p:nvPr/>
        </p:nvSpPr>
        <p:spPr bwMode="auto">
          <a:xfrm>
            <a:off x="5003800" y="5095875"/>
            <a:ext cx="6175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Clitoris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cs-CZ"/>
              <a:t>Určení pohlaví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/>
              <a:t>Chromozomální</a:t>
            </a:r>
            <a:r>
              <a:rPr lang="cs-CZ" sz="2800"/>
              <a:t> – 46 XX – žena, 46 XY – muž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/>
              <a:t>Neuroregulační</a:t>
            </a:r>
            <a:r>
              <a:rPr lang="cs-CZ" sz="2800"/>
              <a:t> – GnRH – kontinuální sekrece – muž, pulzní sekrece – žena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/>
              <a:t>Gonádové</a:t>
            </a:r>
            <a:r>
              <a:rPr lang="cs-CZ" sz="2800"/>
              <a:t> – varle muž, ovárium – žena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/>
              <a:t>Fenotypické</a:t>
            </a:r>
            <a:r>
              <a:rPr lang="cs-CZ" sz="2800"/>
              <a:t> – určeno vytvořením zevních rodidel a sekundárních pohlavních znaků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/>
              <a:t>Psychosexuální</a:t>
            </a:r>
            <a:r>
              <a:rPr lang="cs-CZ" sz="2800"/>
              <a:t> – identifikace s mužskou či ženskou rolí (genetické dispozice,hormonální profil, výchova)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/>
              <a:t>Legislativní</a:t>
            </a:r>
            <a:r>
              <a:rPr lang="cs-CZ" sz="2800"/>
              <a:t> – zápis v matrice a osobních dokladech (zápis do 7.dne po narození)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Ageneze a dysgeneze gonád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Ageneze – gonáda se nevytvoří –vzácná, nemožná ?</a:t>
            </a:r>
          </a:p>
          <a:p>
            <a:r>
              <a:rPr lang="cs-CZ"/>
              <a:t>Dysgeneze – vytvoří se vazivový pruh – neobsahuje germinální buňky – ženský fenotyp – sexuální infantilismus během dospívání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Dysgeneze gonád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Turnerův syndrom – X0</a:t>
            </a:r>
          </a:p>
          <a:p>
            <a:r>
              <a:rPr lang="cs-CZ"/>
              <a:t>Turneroid – XX</a:t>
            </a:r>
          </a:p>
          <a:p>
            <a:r>
              <a:rPr lang="cs-CZ"/>
              <a:t>Sweyerův syndrom - XY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44463"/>
            <a:ext cx="60039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Intersexuální malformace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Hermafroditismus verus – oboupohlavnost – jedinec má varle i ovarium – vzácný</a:t>
            </a:r>
          </a:p>
          <a:p>
            <a:r>
              <a:rPr lang="cs-CZ"/>
              <a:t>Pseudohermafroditismus – ženský a mužský – podle přítomnosti gonád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20713"/>
            <a:ext cx="7772400" cy="1143000"/>
          </a:xfrm>
        </p:spPr>
        <p:txBody>
          <a:bodyPr/>
          <a:lstStyle/>
          <a:p>
            <a:r>
              <a:rPr lang="cs-CZ" sz="3600"/>
              <a:t>Pseudohermafroditismus femininus  -</a:t>
            </a:r>
            <a:br>
              <a:rPr lang="cs-CZ" sz="3600"/>
            </a:br>
            <a:r>
              <a:rPr lang="cs-CZ" sz="3600"/>
              <a:t>Adrenogenitální syndrom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2951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Karyotyp 46,XX, přítomno ovarium, vejcovody, děloha normální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Zúžení distální třetiny vaginy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Maskulinizace zevních rodidel (5 tříd dle </a:t>
            </a:r>
            <a:r>
              <a:rPr lang="cs-CZ" dirty="0" err="1"/>
              <a:t>Pradera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400175"/>
            <a:ext cx="83629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Pseudohermafroditismus masculinus</a:t>
            </a:r>
            <a:br>
              <a:rPr lang="cs-CZ"/>
            </a:br>
            <a:r>
              <a:rPr lang="cs-CZ"/>
              <a:t>Syndrom testikulární feminizace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r>
              <a:rPr lang="cs-CZ" sz="2800"/>
              <a:t>Androgen insensivity syndrome</a:t>
            </a:r>
          </a:p>
          <a:p>
            <a:r>
              <a:rPr lang="cs-CZ" sz="2800"/>
              <a:t>46 XY, varlata, ženský fenotyp </a:t>
            </a:r>
          </a:p>
          <a:p>
            <a:r>
              <a:rPr lang="cs-CZ" sz="2800"/>
              <a:t>Chybí receptory pro testosteron</a:t>
            </a:r>
          </a:p>
          <a:p>
            <a:r>
              <a:rPr lang="cs-CZ" sz="2800"/>
              <a:t>MIF – Mullerian inhibiting factor – nevyvíjí se vejcovody , děloha a horní dvě třetiny pochvy</a:t>
            </a:r>
          </a:p>
          <a:p>
            <a:r>
              <a:rPr lang="cs-CZ" sz="2800"/>
              <a:t>Pacientka se cítí být ženou</a:t>
            </a:r>
          </a:p>
          <a:p>
            <a:r>
              <a:rPr lang="cs-CZ" sz="2800"/>
              <a:t>Léčebné odstranění gonád, estrogenní substituce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09600" y="342900"/>
          <a:ext cx="3189288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602Photo" r:id="rId3" imgW="2066667" imgH="4001058" progId="">
                  <p:embed/>
                </p:oleObj>
              </mc:Choice>
              <mc:Fallback>
                <p:oleObj name="602Photo" r:id="rId3" imgW="2066667" imgH="400105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"/>
                        <a:ext cx="3189288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38150"/>
            <a:ext cx="26352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Indiferentní stádium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Vývoj rodidel probíhá spolu s vývojem vylučovacího ústrojí</a:t>
            </a:r>
          </a:p>
          <a:p>
            <a:r>
              <a:rPr lang="cs-CZ"/>
              <a:t>Pronefros – mesonefrotické vývody Wolfovy</a:t>
            </a:r>
          </a:p>
          <a:p>
            <a:r>
              <a:rPr lang="cs-CZ"/>
              <a:t>Paramesonefros – paramesonefrotické vývody Müllerovy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Poruchy vývoje paramezonefrických – M</a:t>
            </a:r>
            <a:r>
              <a:rPr lang="cs-CZ">
                <a:cs typeface="Times New Roman" charset="0"/>
              </a:rPr>
              <a:t>ü</a:t>
            </a:r>
            <a:r>
              <a:rPr lang="cs-CZ"/>
              <a:t>llerových vývodů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4114800"/>
          </a:xfrm>
        </p:spPr>
        <p:txBody>
          <a:bodyPr/>
          <a:lstStyle/>
          <a:p>
            <a:r>
              <a:rPr lang="cs-CZ"/>
              <a:t>Poruchy průchodnosti – gynatrézie</a:t>
            </a:r>
          </a:p>
          <a:p>
            <a:r>
              <a:rPr lang="cs-CZ"/>
              <a:t>Aplasia vaginae</a:t>
            </a:r>
          </a:p>
          <a:p>
            <a:r>
              <a:rPr lang="cs-CZ"/>
              <a:t>Poruchy splývání M</a:t>
            </a:r>
            <a:r>
              <a:rPr lang="cs-CZ">
                <a:cs typeface="Times New Roman" pitchFamily="18" charset="0"/>
              </a:rPr>
              <a:t>ü</a:t>
            </a:r>
            <a:r>
              <a:rPr lang="cs-CZ"/>
              <a:t>llerových vývodů</a:t>
            </a:r>
          </a:p>
          <a:p>
            <a:r>
              <a:rPr lang="cs-CZ"/>
              <a:t>Kombinované poruchy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Gynatrézie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Defekt kanalizace vývodů, nespojení vývodů a kloaky</a:t>
            </a:r>
          </a:p>
          <a:p>
            <a:pPr>
              <a:lnSpc>
                <a:spcPct val="90000"/>
              </a:lnSpc>
            </a:pPr>
            <a:r>
              <a:rPr lang="cs-CZ"/>
              <a:t>Atresia hymenalis – v hymenu chybí otvor - kryptomenorrhoea –hematocolpos</a:t>
            </a:r>
          </a:p>
          <a:p>
            <a:pPr>
              <a:lnSpc>
                <a:spcPct val="90000"/>
              </a:lnSpc>
            </a:pPr>
            <a:r>
              <a:rPr lang="cs-CZ"/>
              <a:t>Atresia retrohymenalis – porucha napojení vývodů na  kloaku</a:t>
            </a:r>
          </a:p>
          <a:p>
            <a:pPr>
              <a:lnSpc>
                <a:spcPct val="90000"/>
              </a:lnSpc>
            </a:pPr>
            <a:r>
              <a:rPr lang="cs-CZ"/>
              <a:t>Aplasia partis distalis vaginae- nevývin distální třetiny pochvy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Syndrom Rokitanski-K</a:t>
            </a:r>
            <a:r>
              <a:rPr lang="cs-CZ">
                <a:cs typeface="Times New Roman" pitchFamily="18" charset="0"/>
              </a:rPr>
              <a:t>ü</a:t>
            </a:r>
            <a:r>
              <a:rPr lang="cs-CZ"/>
              <a:t>ster-Mayer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Aplasia vaginae cum uterus solidus – pochva chybí, děloha neobsahuje endometrium</a:t>
            </a:r>
          </a:p>
          <a:p>
            <a:r>
              <a:rPr lang="cs-CZ"/>
              <a:t>Primární amenorrhoea</a:t>
            </a:r>
          </a:p>
          <a:p>
            <a:r>
              <a:rPr lang="cs-CZ"/>
              <a:t>Neoperační vytvoření vaginy – dilatace</a:t>
            </a:r>
          </a:p>
          <a:p>
            <a:r>
              <a:rPr lang="cs-CZ"/>
              <a:t>Operační řešení – neoplastika pochvy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Porucha splývání M</a:t>
            </a:r>
            <a:r>
              <a:rPr lang="cs-CZ">
                <a:cs typeface="Times New Roman" charset="0"/>
              </a:rPr>
              <a:t>ü</a:t>
            </a:r>
            <a:r>
              <a:rPr lang="cs-CZ"/>
              <a:t>llerových vývodů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Zdvojení rodidel – neúplné, úplné</a:t>
            </a:r>
          </a:p>
          <a:p>
            <a:r>
              <a:rPr lang="cs-CZ"/>
              <a:t>Podle tvaru dělohy – vady jednoplášťové      a dvouplášťové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Jednoplášťové vady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/>
              <a:t>Uterus subseptus</a:t>
            </a:r>
          </a:p>
          <a:p>
            <a:r>
              <a:rPr lang="cs-CZ"/>
              <a:t>Uterus septus</a:t>
            </a:r>
          </a:p>
          <a:p>
            <a:pPr>
              <a:buFontTx/>
              <a:buNone/>
            </a:pPr>
            <a:endParaRPr lang="cs-CZ"/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Dvouplášťové vady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Uterus arcuatus</a:t>
            </a:r>
          </a:p>
          <a:p>
            <a:r>
              <a:rPr lang="cs-CZ"/>
              <a:t>Uterus bicornis</a:t>
            </a:r>
          </a:p>
          <a:p>
            <a:r>
              <a:rPr lang="cs-CZ"/>
              <a:t>Uterus bicorporeus unicollis</a:t>
            </a:r>
          </a:p>
          <a:p>
            <a:r>
              <a:rPr lang="cs-CZ"/>
              <a:t>Uterus duplex</a:t>
            </a:r>
          </a:p>
          <a:p>
            <a:r>
              <a:rPr lang="cs-CZ"/>
              <a:t>Uterus didelphys – uterus duplex cum vagina duplice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108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33639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Symptomatologie a léčba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Asymptomatický průběh</a:t>
            </a:r>
          </a:p>
          <a:p>
            <a:r>
              <a:rPr lang="cs-CZ"/>
              <a:t>Sterilita</a:t>
            </a:r>
          </a:p>
          <a:p>
            <a:r>
              <a:rPr lang="cs-CZ"/>
              <a:t>Infertlita</a:t>
            </a:r>
          </a:p>
          <a:p>
            <a:endParaRPr lang="cs-CZ"/>
          </a:p>
          <a:p>
            <a:r>
              <a:rPr lang="cs-CZ"/>
              <a:t>Operační léčba – hysteroskopická resekce septa , metroplastika</a:t>
            </a:r>
          </a:p>
          <a:p>
            <a:pPr>
              <a:buFontTx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Kombinované poruchy vývoje M</a:t>
            </a:r>
            <a:r>
              <a:rPr lang="cs-CZ">
                <a:cs typeface="Times New Roman" charset="0"/>
              </a:rPr>
              <a:t>ü</a:t>
            </a:r>
            <a:r>
              <a:rPr lang="cs-CZ"/>
              <a:t>llerových vývodů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Syndrom inkompletního zdvojení rodidel, sdružen s aplázií ledviny a ureteru</a:t>
            </a:r>
          </a:p>
          <a:p>
            <a:r>
              <a:rPr lang="cs-CZ"/>
              <a:t>Hemihematocolpos, hemihematometra</a:t>
            </a:r>
          </a:p>
          <a:p>
            <a:r>
              <a:rPr lang="cs-CZ"/>
              <a:t>Uterus unicornis cum cornu rudimentrio</a:t>
            </a:r>
          </a:p>
          <a:p>
            <a:r>
              <a:rPr lang="cs-CZ"/>
              <a:t>Léčba – vytvoření komunikace  mezi oběma oddíly vnitřních rodidel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"/>
            <a:ext cx="36099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175125" y="4765675"/>
            <a:ext cx="306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Wunderlichův syndrom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Gonáda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Pohlavní diferenciace</a:t>
            </a:r>
          </a:p>
          <a:p>
            <a:r>
              <a:rPr lang="cs-CZ"/>
              <a:t>Y chromozom – gen SRY – vývoj mužského pohlaví (Sertolliho buňky – sekrece MIF = Müllerian inhibiting factor, spermatogonie,  Leydigovy buňky- sekrece testosteronu)</a:t>
            </a:r>
          </a:p>
          <a:p>
            <a:r>
              <a:rPr lang="cs-CZ"/>
              <a:t>Absence genu SRY – vývoj ženského pohlaví (granulózové buňky, oogonie, thekální buňky)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Otázky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Anatomie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Vývoj rodidel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VVV ženských pohlavních orgánů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Fyziologie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Puberta, vývojové změny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8313" y="4941888"/>
            <a:ext cx="8229600" cy="1143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latin typeface="Desyrel" pitchFamily="2" charset="0"/>
              </a:rPr>
              <a:t>Petr Křepelka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 l="26585" r="31207"/>
          <a:stretch>
            <a:fillRect/>
          </a:stretch>
        </p:blipFill>
        <p:spPr bwMode="auto">
          <a:xfrm>
            <a:off x="1692275" y="182563"/>
            <a:ext cx="4495800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ovéPole 13"/>
          <p:cNvSpPr txBox="1">
            <a:spLocks noChangeArrowheads="1"/>
          </p:cNvSpPr>
          <p:nvPr/>
        </p:nvSpPr>
        <p:spPr bwMode="auto">
          <a:xfrm>
            <a:off x="4883150" y="1558925"/>
            <a:ext cx="11509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Müllerův vývod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3851275" y="2339975"/>
            <a:ext cx="103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Wolfův vývod</a:t>
            </a:r>
          </a:p>
        </p:txBody>
      </p:sp>
      <p:sp>
        <p:nvSpPr>
          <p:cNvPr id="17412" name="TextovéPole 17"/>
          <p:cNvSpPr txBox="1">
            <a:spLocks noChangeArrowheads="1"/>
          </p:cNvSpPr>
          <p:nvPr/>
        </p:nvSpPr>
        <p:spPr bwMode="auto">
          <a:xfrm>
            <a:off x="3203575" y="1711325"/>
            <a:ext cx="1408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Indiferentní gonáda</a:t>
            </a:r>
          </a:p>
        </p:txBody>
      </p:sp>
      <p:sp>
        <p:nvSpPr>
          <p:cNvPr id="17413" name="TextovéPole 18"/>
          <p:cNvSpPr txBox="1">
            <a:spLocks noChangeArrowheads="1"/>
          </p:cNvSpPr>
          <p:nvPr/>
        </p:nvSpPr>
        <p:spPr bwMode="auto">
          <a:xfrm>
            <a:off x="2843213" y="2576513"/>
            <a:ext cx="911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Metanefros</a:t>
            </a:r>
          </a:p>
        </p:txBody>
      </p:sp>
      <p:sp>
        <p:nvSpPr>
          <p:cNvPr id="17414" name="TextovéPole 19"/>
          <p:cNvSpPr txBox="1">
            <a:spLocks noChangeArrowheads="1"/>
          </p:cNvSpPr>
          <p:nvPr/>
        </p:nvSpPr>
        <p:spPr bwMode="auto">
          <a:xfrm>
            <a:off x="2484438" y="4303713"/>
            <a:ext cx="6572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Měchýř</a:t>
            </a:r>
          </a:p>
        </p:txBody>
      </p:sp>
      <p:sp>
        <p:nvSpPr>
          <p:cNvPr id="17415" name="TextovéPole 20"/>
          <p:cNvSpPr txBox="1">
            <a:spLocks noChangeArrowheads="1"/>
          </p:cNvSpPr>
          <p:nvPr/>
        </p:nvSpPr>
        <p:spPr bwMode="auto">
          <a:xfrm>
            <a:off x="4418013" y="4951413"/>
            <a:ext cx="666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Rektum</a:t>
            </a:r>
          </a:p>
        </p:txBody>
      </p:sp>
      <p:sp>
        <p:nvSpPr>
          <p:cNvPr id="17416" name="TextovéPole 21"/>
          <p:cNvSpPr txBox="1">
            <a:spLocks noChangeArrowheads="1"/>
          </p:cNvSpPr>
          <p:nvPr/>
        </p:nvSpPr>
        <p:spPr bwMode="auto">
          <a:xfrm>
            <a:off x="3294063" y="5935663"/>
            <a:ext cx="1262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Genitální hrbolek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vnitřních rodidel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Paramesonefrotické Müllerovy vývody</a:t>
            </a:r>
          </a:p>
          <a:p>
            <a:r>
              <a:rPr lang="cs-CZ"/>
              <a:t>Spojení s dorzální stěnou urogenitálního sinu v 9.týdnu gravidity</a:t>
            </a:r>
          </a:p>
          <a:p>
            <a:r>
              <a:rPr lang="cs-CZ"/>
              <a:t>Wolfovy vývody zanikají</a:t>
            </a:r>
          </a:p>
          <a:p>
            <a:r>
              <a:rPr lang="cs-CZ"/>
              <a:t>Müllerovy vývody splývají – vznik dělohy</a:t>
            </a:r>
          </a:p>
          <a:p>
            <a:r>
              <a:rPr lang="cs-CZ"/>
              <a:t>12-16.týden gravidity – proliferace mesodermu kolem Müllerových vývodů – vznik děložního hrdla a děložní svaloviny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 l="18575" r="38293"/>
          <a:stretch>
            <a:fillRect/>
          </a:stretch>
        </p:blipFill>
        <p:spPr bwMode="auto">
          <a:xfrm>
            <a:off x="1746250" y="574675"/>
            <a:ext cx="4410075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ovéPole 3"/>
          <p:cNvSpPr txBox="1">
            <a:spLocks noChangeArrowheads="1"/>
          </p:cNvSpPr>
          <p:nvPr/>
        </p:nvSpPr>
        <p:spPr bwMode="auto">
          <a:xfrm>
            <a:off x="4500563" y="836613"/>
            <a:ext cx="752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Vejcovod</a:t>
            </a:r>
          </a:p>
        </p:txBody>
      </p:sp>
      <p:sp>
        <p:nvSpPr>
          <p:cNvPr id="19459" name="TextovéPole 5"/>
          <p:cNvSpPr txBox="1">
            <a:spLocks noChangeArrowheads="1"/>
          </p:cNvSpPr>
          <p:nvPr/>
        </p:nvSpPr>
        <p:spPr bwMode="auto">
          <a:xfrm>
            <a:off x="2700338" y="989013"/>
            <a:ext cx="701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Vaječník</a:t>
            </a:r>
          </a:p>
        </p:txBody>
      </p:sp>
      <p:sp>
        <p:nvSpPr>
          <p:cNvPr id="19460" name="TextovéPole 6"/>
          <p:cNvSpPr txBox="1">
            <a:spLocks noChangeArrowheads="1"/>
          </p:cNvSpPr>
          <p:nvPr/>
        </p:nvSpPr>
        <p:spPr bwMode="auto">
          <a:xfrm>
            <a:off x="2662238" y="5534025"/>
            <a:ext cx="619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Clitoris</a:t>
            </a:r>
          </a:p>
        </p:txBody>
      </p:sp>
      <p:pic>
        <p:nvPicPr>
          <p:cNvPr id="19461" name="Rukopis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4044950"/>
            <a:ext cx="23813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ovéPole 11"/>
          <p:cNvSpPr txBox="1">
            <a:spLocks noChangeArrowheads="1"/>
          </p:cNvSpPr>
          <p:nvPr/>
        </p:nvSpPr>
        <p:spPr bwMode="auto">
          <a:xfrm>
            <a:off x="3995738" y="2503488"/>
            <a:ext cx="627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Děloha</a:t>
            </a:r>
          </a:p>
        </p:txBody>
      </p:sp>
      <p:sp>
        <p:nvSpPr>
          <p:cNvPr id="19463" name="TextovéPole 12"/>
          <p:cNvSpPr txBox="1">
            <a:spLocks noChangeArrowheads="1"/>
          </p:cNvSpPr>
          <p:nvPr/>
        </p:nvSpPr>
        <p:spPr bwMode="auto">
          <a:xfrm>
            <a:off x="2360613" y="2655888"/>
            <a:ext cx="663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Ledvina</a:t>
            </a:r>
          </a:p>
        </p:txBody>
      </p:sp>
      <p:sp>
        <p:nvSpPr>
          <p:cNvPr id="19464" name="TextovéPole 13"/>
          <p:cNvSpPr txBox="1">
            <a:spLocks noChangeArrowheads="1"/>
          </p:cNvSpPr>
          <p:nvPr/>
        </p:nvSpPr>
        <p:spPr bwMode="auto">
          <a:xfrm>
            <a:off x="3924300" y="4087813"/>
            <a:ext cx="6270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Pochva</a:t>
            </a:r>
          </a:p>
        </p:txBody>
      </p:sp>
      <p:sp>
        <p:nvSpPr>
          <p:cNvPr id="19465" name="TextovéPole 14"/>
          <p:cNvSpPr txBox="1">
            <a:spLocks noChangeArrowheads="1"/>
          </p:cNvSpPr>
          <p:nvPr/>
        </p:nvSpPr>
        <p:spPr bwMode="auto">
          <a:xfrm>
            <a:off x="2555875" y="4365625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Měchýř</a:t>
            </a:r>
          </a:p>
        </p:txBody>
      </p:sp>
      <p:sp>
        <p:nvSpPr>
          <p:cNvPr id="19466" name="TextovéPole 15"/>
          <p:cNvSpPr txBox="1">
            <a:spLocks noChangeArrowheads="1"/>
          </p:cNvSpPr>
          <p:nvPr/>
        </p:nvSpPr>
        <p:spPr bwMode="auto">
          <a:xfrm>
            <a:off x="4148138" y="5384800"/>
            <a:ext cx="66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2"/>
                </a:solidFill>
                <a:latin typeface="Calibri" pitchFamily="34" charset="0"/>
              </a:rPr>
              <a:t>Rektum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pochvy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Müllerovy vývody se dotákají urogenitálního sinu – Müllerův hrbolek</a:t>
            </a:r>
          </a:p>
          <a:p>
            <a:r>
              <a:rPr lang="cs-CZ"/>
              <a:t>Vaginální ploténka</a:t>
            </a:r>
          </a:p>
          <a:p>
            <a:r>
              <a:rPr lang="cs-CZ"/>
              <a:t>Vagina – solidní – 16-18.týden-lumen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l="20732" r="33672"/>
          <a:stretch>
            <a:fillRect/>
          </a:stretch>
        </p:blipFill>
        <p:spPr bwMode="auto">
          <a:xfrm>
            <a:off x="1692275" y="401638"/>
            <a:ext cx="489585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ovéPole 3"/>
          <p:cNvSpPr txBox="1">
            <a:spLocks noChangeArrowheads="1"/>
          </p:cNvSpPr>
          <p:nvPr/>
        </p:nvSpPr>
        <p:spPr bwMode="auto">
          <a:xfrm>
            <a:off x="2700338" y="3429000"/>
            <a:ext cx="149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bg2"/>
                </a:solidFill>
                <a:latin typeface="Calibri" pitchFamily="34" charset="0"/>
              </a:rPr>
              <a:t>Urogenitální sinus</a:t>
            </a:r>
          </a:p>
        </p:txBody>
      </p:sp>
      <p:sp>
        <p:nvSpPr>
          <p:cNvPr id="21507" name="TextovéPole 5"/>
          <p:cNvSpPr txBox="1">
            <a:spLocks noChangeArrowheads="1"/>
          </p:cNvSpPr>
          <p:nvPr/>
        </p:nvSpPr>
        <p:spPr bwMode="auto">
          <a:xfrm>
            <a:off x="4932363" y="2492375"/>
            <a:ext cx="1481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bg2"/>
                </a:solidFill>
                <a:latin typeface="Calibri" pitchFamily="34" charset="0"/>
              </a:rPr>
              <a:t>Müllerovy vývody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zevních rodidel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Primitivní kloaka – 4 týden gravidity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Transverzální septum – </a:t>
            </a:r>
            <a:r>
              <a:rPr lang="cs-CZ" dirty="0" err="1"/>
              <a:t>urorektální</a:t>
            </a:r>
            <a:r>
              <a:rPr lang="cs-CZ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Vpředu urogenitální sinus – vzadu rektální sinus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Urorektální</a:t>
            </a:r>
            <a:r>
              <a:rPr lang="cs-CZ" dirty="0"/>
              <a:t> septum splývá s kloakální </a:t>
            </a:r>
            <a:r>
              <a:rPr lang="cs-CZ" dirty="0" err="1"/>
              <a:t>membránou-oddělení</a:t>
            </a:r>
            <a:r>
              <a:rPr lang="cs-CZ" dirty="0"/>
              <a:t> análního otvoru od urogenitálního sinu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Otevření urogenitálního sinu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Genitální valy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Labioskrotální</a:t>
            </a:r>
            <a:r>
              <a:rPr lang="cs-CZ" dirty="0"/>
              <a:t> ztluštění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644</Words>
  <Application>Microsoft Office PowerPoint</Application>
  <PresentationFormat>Předvádění na obrazovce (4:3)</PresentationFormat>
  <Paragraphs>140</Paragraphs>
  <Slides>31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Desyrel</vt:lpstr>
      <vt:lpstr>Motiv systému Office</vt:lpstr>
      <vt:lpstr>602Photo</vt:lpstr>
      <vt:lpstr>Vývojové poruchy rodidel</vt:lpstr>
      <vt:lpstr>Indiferentní stádium</vt:lpstr>
      <vt:lpstr>Gonáda</vt:lpstr>
      <vt:lpstr>Prezentace aplikace PowerPoint</vt:lpstr>
      <vt:lpstr>Vývoj vnitřních rodidel</vt:lpstr>
      <vt:lpstr>Prezentace aplikace PowerPoint</vt:lpstr>
      <vt:lpstr>Vývoj pochvy</vt:lpstr>
      <vt:lpstr>Prezentace aplikace PowerPoint</vt:lpstr>
      <vt:lpstr>Vývoj zevních rodidel</vt:lpstr>
      <vt:lpstr>Prezentace aplikace PowerPoint</vt:lpstr>
      <vt:lpstr>Určení pohlaví</vt:lpstr>
      <vt:lpstr>Ageneze a dysgeneze gonád</vt:lpstr>
      <vt:lpstr>Dysgeneze gonád</vt:lpstr>
      <vt:lpstr>Prezentace aplikace PowerPoint</vt:lpstr>
      <vt:lpstr>Intersexuální malformace</vt:lpstr>
      <vt:lpstr>Pseudohermafroditismus femininus  - Adrenogenitální syndrom </vt:lpstr>
      <vt:lpstr>Prezentace aplikace PowerPoint</vt:lpstr>
      <vt:lpstr>Pseudohermafroditismus masculinus Syndrom testikulární feminizace</vt:lpstr>
      <vt:lpstr>Prezentace aplikace PowerPoint</vt:lpstr>
      <vt:lpstr>Poruchy vývoje paramezonefrických – Müllerových vývodů</vt:lpstr>
      <vt:lpstr>Gynatrézie</vt:lpstr>
      <vt:lpstr>Syndrom Rokitanski-Küster-Mayer</vt:lpstr>
      <vt:lpstr>Porucha splývání Müllerových vývodů</vt:lpstr>
      <vt:lpstr>Jednoplášťové vady</vt:lpstr>
      <vt:lpstr>Dvouplášťové vady</vt:lpstr>
      <vt:lpstr>Prezentace aplikace PowerPoint</vt:lpstr>
      <vt:lpstr>Symptomatologie a léčba</vt:lpstr>
      <vt:lpstr>Kombinované poruchy vývoje Müllerových vývodů</vt:lpstr>
      <vt:lpstr>Prezentace aplikace PowerPoint</vt:lpstr>
      <vt:lpstr>Otázky</vt:lpstr>
      <vt:lpstr>Děkuji za pozornost Petr Křepelka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Vývojové poruchy rodidel</dc:title>
  <dc:creator>UPMD</dc:creator>
  <cp:lastModifiedBy>Petr Křepelka</cp:lastModifiedBy>
  <cp:revision>8</cp:revision>
  <dcterms:created xsi:type="dcterms:W3CDTF">2011-12-04T17:15:11Z</dcterms:created>
  <dcterms:modified xsi:type="dcterms:W3CDTF">2020-03-26T12:09:05Z</dcterms:modified>
</cp:coreProperties>
</file>