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59" r:id="rId2"/>
    <p:sldId id="560" r:id="rId3"/>
    <p:sldId id="561" r:id="rId4"/>
    <p:sldId id="566" r:id="rId5"/>
    <p:sldId id="569" r:id="rId6"/>
    <p:sldId id="583" r:id="rId7"/>
    <p:sldId id="577" r:id="rId8"/>
    <p:sldId id="582" r:id="rId9"/>
    <p:sldId id="584" r:id="rId10"/>
    <p:sldId id="585" r:id="rId11"/>
    <p:sldId id="581" r:id="rId12"/>
    <p:sldId id="580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6DFFC-D82B-45D6-8B33-1678E184E6D7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948DC-46B9-4E9C-841F-45426B2B5D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B2D4F-4C6E-42C5-B2EB-68A89A6D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558A5B-6FC0-4F51-8E61-7987E047E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71271D-9E58-46AF-91B3-34BBF1B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1BA965-68E4-40FD-9DE5-BAB86737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666CC-EB15-40A1-887F-0EB7834C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80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A42E7-EDF3-4863-9FB0-9726F7B8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EB4C231-D112-4C7F-8BD4-DB856CCBF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DCC9D5-70BF-4881-8F71-33E7637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8C28FF-8D23-416B-9EE3-5B238811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926BF3-1236-4360-B199-6E26F1EB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96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D4CBA2-0239-4312-8066-4C41BAAFA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81184B-E677-4F4A-8D26-89C43F108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F219E6-0E50-44AD-A1F2-3685E243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F68A54-8199-4E4B-8EBF-312D6FC4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A18419-80D4-49A2-B183-EE3F9D87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32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00904-7843-40BA-AF93-120BD787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BBA7BC-B596-4D53-9D19-3EE294FE2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C560B2-48B7-4929-937E-D343DBDE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73A8FE-55C6-49DB-B088-BD9E0878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0A31CB-20BC-46FD-A17E-EC955D9A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05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A1EFD-1699-4F44-9DC8-2EF22A02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C93B09A-EBC7-4644-887D-7D3B77242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CD2247-A81E-4550-A280-175EE6C7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CA61F0-7C7A-496F-A7DB-86A80434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5F72DA-89E7-48FA-8218-108AF844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85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6AC70-E76C-40B3-89F2-87C0EE13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4DF94-E84B-43BD-B3C7-B135554A3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FA912FC-EFFB-40AE-A33D-64BC7218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FB3AB6-C48F-494C-9756-5FC3C8B9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EDADC4-0544-4FC9-ACB3-E5A80F9F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F70FBE-69AC-4A8B-8EC0-C6814F2F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82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C6E13-680C-488B-9B16-23E2C6206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810E029-541B-477A-9864-13D6EFDA7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997136-39D1-4FFC-8CD2-0F7EC55B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FF607F6-50AC-4C4B-84D4-7AA2A9A0A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E0D6E46-6A19-4DA6-A755-726186A20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4840C8-8AF5-47EE-82A8-6AA5CB22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C2A00E-F9C4-4F68-AFD6-21B4A0F0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746FB33-62BA-4854-BDB6-334A6704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74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8B0AA-5F0C-4EF2-A864-7DC06127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DA6E57-5774-4C04-998F-31CEFAD9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DCC12D-895C-449B-B583-84849EC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3F03F0-11CC-4B12-A82C-DBA2613D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90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844DA4-8AB4-43FE-8BC0-10D97774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4AD228-2918-4989-BDC9-16F2F1D1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231F11-8CDE-4FD0-BFDC-5DF35D8E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20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2D653-0677-4626-9482-6C4F261B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974097-CF27-4AE4-AA0D-4BC97E765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A6C28-A8A2-46A9-8746-4A3328DE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0E11FF-D28D-4692-8297-1DD5652B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194447-7259-4817-ABD5-0E3AD0AF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01DF7B-292A-4A1A-9391-3D8E535E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74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D3CCF-735B-4EEE-8033-FA99C0DB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E5F9174-9671-4A15-8F15-EE32270A1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E813B56-9EAF-4297-B7B1-088BE39CB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DBB682-B783-4705-8E92-4E9E6349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32C8F3-F4E9-42E9-A1CC-C1F0B49B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00F523-CC43-46C4-85A4-F1AE2689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43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E9840CC-A25B-4A97-941C-534DDBF5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4D470FB-769A-4AA8-A1BC-0A17233F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6196AB-5B71-4C48-AB80-B8EFE74AA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A421-D147-48B0-9EBB-EF75C5E67276}" type="datetimeFigureOut">
              <a:rPr lang="cs-CZ" smtClean="0"/>
              <a:t>16.04.2024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C61BDC-8EE9-4280-BE92-BD4302B43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FD46D2-E871-4E59-BC40-E289588F7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173EF-5089-4B53-84C0-6DC51713B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82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6D26F56F-C627-4BD7-8354-E64620A5B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9891" y="50801"/>
            <a:ext cx="8228012" cy="14335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řád pěvci (</a:t>
            </a:r>
            <a:r>
              <a:rPr lang="cs-CZ" altLang="cs-CZ" sz="4000" dirty="0" err="1"/>
              <a:t>Passeriformes</a:t>
            </a:r>
            <a:r>
              <a:rPr lang="cs-CZ" altLang="cs-CZ" sz="4000" dirty="0"/>
              <a:t>)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126979" name="Rectangle 8">
            <a:extLst>
              <a:ext uri="{FF2B5EF4-FFF2-40B4-BE49-F238E27FC236}">
                <a16:creationId xmlns:a16="http://schemas.microsoft.com/office/drawing/2014/main" id="{8BA0373E-E703-4DE4-8F2D-D93DA42CD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891" y="1094105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nejpočetnější ptačí řád</a:t>
            </a:r>
          </a:p>
          <a:p>
            <a:pPr marL="0" indent="0" eaLnBrk="1" hangingPunct="1">
              <a:buNone/>
            </a:pPr>
            <a:r>
              <a:rPr lang="cs-CZ" altLang="cs-CZ" dirty="0"/>
              <a:t>krmiví</a:t>
            </a:r>
          </a:p>
          <a:p>
            <a:pPr marL="0" indent="0" eaLnBrk="1" hangingPunct="1">
              <a:buNone/>
            </a:pPr>
            <a:r>
              <a:rPr lang="cs-CZ" altLang="cs-CZ" dirty="0"/>
              <a:t>malá až střední velikost</a:t>
            </a:r>
          </a:p>
          <a:p>
            <a:pPr marL="0" indent="0" eaLnBrk="1" hangingPunct="1">
              <a:buNone/>
            </a:pPr>
            <a:r>
              <a:rPr lang="cs-CZ" altLang="cs-CZ" dirty="0"/>
              <a:t>dokonalý orgán zpěvu - syrinx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126980" name="Picture 9">
            <a:extLst>
              <a:ext uri="{FF2B5EF4-FFF2-40B4-BE49-F238E27FC236}">
                <a16:creationId xmlns:a16="http://schemas.microsoft.com/office/drawing/2014/main" id="{E4063DAA-79D9-42FF-9A97-F3ED3F7F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04" y="3586942"/>
            <a:ext cx="3916203" cy="3021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10">
            <a:extLst>
              <a:ext uri="{FF2B5EF4-FFF2-40B4-BE49-F238E27FC236}">
                <a16:creationId xmlns:a16="http://schemas.microsoft.com/office/drawing/2014/main" id="{51E795F3-9624-44BF-9331-5ADD5FF8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91" y="3792670"/>
            <a:ext cx="4131800" cy="2815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2" name="Picture 11">
            <a:extLst>
              <a:ext uri="{FF2B5EF4-FFF2-40B4-BE49-F238E27FC236}">
                <a16:creationId xmlns:a16="http://schemas.microsoft.com/office/drawing/2014/main" id="{A2BEFD83-5DF1-40A8-B180-E1C85D3D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29" y="254127"/>
            <a:ext cx="3382962" cy="3382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d-backed Shrike (Lanius collurio) - BirdID's Bird Guide - Nord University  - Birdid">
            <a:extLst>
              <a:ext uri="{FF2B5EF4-FFF2-40B4-BE49-F238E27FC236}">
                <a16:creationId xmlns:a16="http://schemas.microsoft.com/office/drawing/2014/main" id="{97C93DFB-FE00-43A1-A748-07A5AB24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65" y="456421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0" name="Rectangle 4">
            <a:extLst>
              <a:ext uri="{FF2B5EF4-FFF2-40B4-BE49-F238E27FC236}">
                <a16:creationId xmlns:a16="http://schemas.microsoft.com/office/drawing/2014/main" id="{8D921D0C-BCFF-4938-AB40-9ED8D14D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23911"/>
            <a:ext cx="8564850" cy="542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ťuhýk obecný (</a:t>
            </a:r>
            <a:r>
              <a:rPr lang="cs-CZ" altLang="cs-CZ" sz="4000" i="1" dirty="0"/>
              <a:t>Lanius </a:t>
            </a:r>
            <a:r>
              <a:rPr lang="cs-CZ" altLang="cs-CZ" sz="4000" i="1" dirty="0" err="1"/>
              <a:t>collurio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29A5DE-670C-4F6E-A8D2-4D6EF1B97FB8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1532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meze, křovinaté stráně, okraje lesů, křoviny podél cest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 (</a:t>
            </a:r>
            <a:r>
              <a:rPr lang="cs-CZ" altLang="cs-CZ" sz="2400" dirty="0" err="1"/>
              <a:t>sit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wait</a:t>
            </a:r>
            <a:r>
              <a:rPr lang="cs-CZ" altLang="cs-CZ" sz="2400" dirty="0"/>
              <a:t>) – tažný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hnízdo v trnitých keřích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9220" name="Picture 4" descr="Red-backed Shrike - eBird">
            <a:extLst>
              <a:ext uri="{FF2B5EF4-FFF2-40B4-BE49-F238E27FC236}">
                <a16:creationId xmlns:a16="http://schemas.microsoft.com/office/drawing/2014/main" id="{91C3A088-B6E5-457B-98A3-C92638FE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49" y="2774373"/>
            <a:ext cx="4292138" cy="32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- Lanius collurio (Red-backed Shrike) | BioLib.cz">
            <a:extLst>
              <a:ext uri="{FF2B5EF4-FFF2-40B4-BE49-F238E27FC236}">
                <a16:creationId xmlns:a16="http://schemas.microsoft.com/office/drawing/2014/main" id="{1C7767FF-CE2E-48B1-AF92-2415EFB9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42" y="3599411"/>
            <a:ext cx="4581759" cy="30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7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>
            <a:extLst>
              <a:ext uri="{FF2B5EF4-FFF2-40B4-BE49-F238E27FC236}">
                <a16:creationId xmlns:a16="http://schemas.microsoft.com/office/drawing/2014/main" id="{8D921D0C-BCFF-4938-AB40-9ED8D14D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23911"/>
            <a:ext cx="8564850" cy="542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rákosník velký (</a:t>
            </a:r>
            <a:r>
              <a:rPr lang="cs-CZ" altLang="cs-CZ" sz="4000" i="1" dirty="0"/>
              <a:t>Acrocephalus arundinaceus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29A5DE-670C-4F6E-A8D2-4D6EF1B97FB8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1532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rákosiny, obvykle nádrže s čistší vodou, nemusí být velké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 – tažný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častý hostitel kukačky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VU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5124" name="Picture 4" descr="rákosník velký (Acrocephalus arundinaceus) Great reed warbler | Petr Šimon">
            <a:extLst>
              <a:ext uri="{FF2B5EF4-FFF2-40B4-BE49-F238E27FC236}">
                <a16:creationId xmlns:a16="http://schemas.microsoft.com/office/drawing/2014/main" id="{DD6B7BD7-94DD-4AAC-A318-05B6C3A8C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3" y="2253034"/>
            <a:ext cx="2854037" cy="42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D626DD0-7F31-46C3-9E94-B2FE71806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87" y="1586951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>
            <a:extLst>
              <a:ext uri="{FF2B5EF4-FFF2-40B4-BE49-F238E27FC236}">
                <a16:creationId xmlns:a16="http://schemas.microsoft.com/office/drawing/2014/main" id="{1B7DF9FA-BA09-4798-AB1A-4A3B49830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335" y="300126"/>
            <a:ext cx="7799387" cy="4480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krkavec velký (</a:t>
            </a:r>
            <a:r>
              <a:rPr lang="cs-CZ" altLang="cs-CZ" sz="4000" i="1" dirty="0" err="1"/>
              <a:t>Corvus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corax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271F617-BD91-4309-9174-86253EAE6254}"/>
              </a:ext>
            </a:extLst>
          </p:cNvPr>
          <p:cNvSpPr txBox="1">
            <a:spLocks noChangeArrowheads="1"/>
          </p:cNvSpPr>
          <p:nvPr/>
        </p:nvSpPr>
        <p:spPr>
          <a:xfrm>
            <a:off x="550863" y="982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největší pěvec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zemědělská i lesní krajina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hnízdí na stromech i na skalách, velká hnízda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převážně mrchožraví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občas konflikty s chovateli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4098" name="Picture 2" descr="Common Raven - eBird">
            <a:extLst>
              <a:ext uri="{FF2B5EF4-FFF2-40B4-BE49-F238E27FC236}">
                <a16:creationId xmlns:a16="http://schemas.microsoft.com/office/drawing/2014/main" id="{1FDF706A-A828-42B7-B3C9-0C40D8F2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2" y="524136"/>
            <a:ext cx="5494309" cy="412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řílení krkavců není veřejným zájmem - Hnutí DUHA - místní skupina Olomouc">
            <a:extLst>
              <a:ext uri="{FF2B5EF4-FFF2-40B4-BE49-F238E27FC236}">
                <a16:creationId xmlns:a16="http://schemas.microsoft.com/office/drawing/2014/main" id="{20F45A6C-5E01-40B0-A68D-80A4F4F2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62" y="3501966"/>
            <a:ext cx="4797138" cy="31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>
            <a:extLst>
              <a:ext uri="{FF2B5EF4-FFF2-40B4-BE49-F238E27FC236}">
                <a16:creationId xmlns:a16="http://schemas.microsoft.com/office/drawing/2014/main" id="{A5577D71-BC98-475E-B8F6-9536E7BA9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2522" y="305060"/>
            <a:ext cx="7329631" cy="46802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kos černý (</a:t>
            </a:r>
            <a:r>
              <a:rPr lang="cs-CZ" altLang="cs-CZ" sz="4000" i="1" dirty="0" err="1"/>
              <a:t>Turdus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merula</a:t>
            </a:r>
            <a:r>
              <a:rPr lang="cs-CZ" altLang="cs-CZ" sz="4000" dirty="0"/>
              <a:t>)</a:t>
            </a:r>
          </a:p>
        </p:txBody>
      </p:sp>
      <p:pic>
        <p:nvPicPr>
          <p:cNvPr id="128003" name="Picture 7">
            <a:extLst>
              <a:ext uri="{FF2B5EF4-FFF2-40B4-BE49-F238E27FC236}">
                <a16:creationId xmlns:a16="http://schemas.microsoft.com/office/drawing/2014/main" id="{A2A0ABB3-FAAD-46CF-9657-69B0D034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8333" r="3413" b="6755"/>
          <a:stretch>
            <a:fillRect/>
          </a:stretch>
        </p:blipFill>
        <p:spPr bwMode="auto">
          <a:xfrm>
            <a:off x="2087562" y="2781301"/>
            <a:ext cx="4032250" cy="3671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4" name="Picture 8">
            <a:extLst>
              <a:ext uri="{FF2B5EF4-FFF2-40B4-BE49-F238E27FC236}">
                <a16:creationId xmlns:a16="http://schemas.microsoft.com/office/drawing/2014/main" id="{BD46D4D9-32D3-44DD-9B19-ED65C112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149725"/>
            <a:ext cx="3576638" cy="2298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5" name="Picture 9">
            <a:extLst>
              <a:ext uri="{FF2B5EF4-FFF2-40B4-BE49-F238E27FC236}">
                <a16:creationId xmlns:a16="http://schemas.microsoft.com/office/drawing/2014/main" id="{F778846C-2D69-4C06-9AB8-2ED52CF6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700214"/>
            <a:ext cx="3602038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DF707DA-2F3A-4CB8-AF2A-AF99EB8AFC8A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původně lesní ptáci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část populace </a:t>
            </a: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velké změny chování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4">
            <a:extLst>
              <a:ext uri="{FF2B5EF4-FFF2-40B4-BE49-F238E27FC236}">
                <a16:creationId xmlns:a16="http://schemas.microsoft.com/office/drawing/2014/main" id="{A7BED004-4246-464C-BF3B-29D72CD37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774" y="213620"/>
            <a:ext cx="7545762" cy="71740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drozd zpěvný (</a:t>
            </a:r>
            <a:r>
              <a:rPr lang="cs-CZ" altLang="cs-CZ" sz="4000" i="1" dirty="0" err="1"/>
              <a:t>Turdus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philomelos</a:t>
            </a:r>
            <a:r>
              <a:rPr lang="cs-CZ" altLang="cs-CZ" sz="4000" dirty="0"/>
              <a:t>)</a:t>
            </a:r>
          </a:p>
        </p:txBody>
      </p:sp>
      <p:pic>
        <p:nvPicPr>
          <p:cNvPr id="129027" name="Picture 7">
            <a:extLst>
              <a:ext uri="{FF2B5EF4-FFF2-40B4-BE49-F238E27FC236}">
                <a16:creationId xmlns:a16="http://schemas.microsoft.com/office/drawing/2014/main" id="{BC0D9AC3-7CCC-4BA0-A9E1-9C63F42D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36" y="1603838"/>
            <a:ext cx="5715000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817C48-E2D2-476A-9C31-11B85D1D01E1}"/>
              </a:ext>
            </a:extLst>
          </p:cNvPr>
          <p:cNvSpPr txBox="1">
            <a:spLocks noChangeArrowheads="1"/>
          </p:cNvSpPr>
          <p:nvPr/>
        </p:nvSpPr>
        <p:spPr>
          <a:xfrm>
            <a:off x="575774" y="1010978"/>
            <a:ext cx="45614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původně lesní ptáci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část populace </a:t>
            </a: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hnízdo vymazáno směsí bláta, trouchu a slin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1026" name="Picture 2" descr="Obrázek - Turdus philomelos (drozd zpěvný) | BioLib.cz">
            <a:extLst>
              <a:ext uri="{FF2B5EF4-FFF2-40B4-BE49-F238E27FC236}">
                <a16:creationId xmlns:a16="http://schemas.microsoft.com/office/drawing/2014/main" id="{AEFB4FC3-D036-4119-A31D-59D02340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3" y="3010325"/>
            <a:ext cx="4561491" cy="30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>
            <a:extLst>
              <a:ext uri="{FF2B5EF4-FFF2-40B4-BE49-F238E27FC236}">
                <a16:creationId xmlns:a16="http://schemas.microsoft.com/office/drawing/2014/main" id="{FB5AD6EA-505B-4874-B3E6-5E2539374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652" y="243496"/>
            <a:ext cx="7143374" cy="63765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sýkora koňadra (</a:t>
            </a:r>
            <a:r>
              <a:rPr lang="cs-CZ" altLang="cs-CZ" sz="4000" i="1" dirty="0" err="1"/>
              <a:t>Parus</a:t>
            </a:r>
            <a:r>
              <a:rPr lang="cs-CZ" altLang="cs-CZ" sz="4000" i="1" dirty="0"/>
              <a:t> major</a:t>
            </a:r>
            <a:r>
              <a:rPr lang="cs-CZ" altLang="cs-CZ" sz="4000" dirty="0"/>
              <a:t>)</a:t>
            </a:r>
          </a:p>
        </p:txBody>
      </p:sp>
      <p:pic>
        <p:nvPicPr>
          <p:cNvPr id="134147" name="Picture 7">
            <a:extLst>
              <a:ext uri="{FF2B5EF4-FFF2-40B4-BE49-F238E27FC236}">
                <a16:creationId xmlns:a16="http://schemas.microsoft.com/office/drawing/2014/main" id="{66450A8C-B141-48A1-8771-9A9811CEE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24" y="1337742"/>
            <a:ext cx="3857625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8" name="Picture 8">
            <a:extLst>
              <a:ext uri="{FF2B5EF4-FFF2-40B4-BE49-F238E27FC236}">
                <a16:creationId xmlns:a16="http://schemas.microsoft.com/office/drawing/2014/main" id="{BD8F0C5B-27B2-4ED4-90F5-2C995C3B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26" y="312782"/>
            <a:ext cx="4286250" cy="321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26496EF-D115-40F9-82F3-58E2D24B1A8C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lesní, </a:t>
            </a: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dutinový </a:t>
            </a:r>
            <a:r>
              <a:rPr lang="cs-CZ" altLang="cs-CZ" sz="2400" dirty="0" err="1"/>
              <a:t>hnízdič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potrava – bezobratlí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sýkory obecně - adaptibilní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>
            <a:extLst>
              <a:ext uri="{FF2B5EF4-FFF2-40B4-BE49-F238E27FC236}">
                <a16:creationId xmlns:a16="http://schemas.microsoft.com/office/drawing/2014/main" id="{5E50A07F-889D-4FE5-A9BD-5643095F4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4209" y="315250"/>
            <a:ext cx="7657407" cy="6739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vlaštovka obecná (</a:t>
            </a:r>
            <a:r>
              <a:rPr lang="cs-CZ" altLang="cs-CZ" sz="4000" i="1" dirty="0" err="1"/>
              <a:t>Hirundo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rustica</a:t>
            </a:r>
            <a:r>
              <a:rPr lang="cs-CZ" altLang="cs-CZ" sz="4000" dirty="0"/>
              <a:t>)</a:t>
            </a:r>
            <a:r>
              <a:rPr lang="cs-CZ" altLang="cs-CZ" dirty="0"/>
              <a:t> </a:t>
            </a:r>
          </a:p>
        </p:txBody>
      </p:sp>
      <p:pic>
        <p:nvPicPr>
          <p:cNvPr id="137219" name="Picture 7">
            <a:extLst>
              <a:ext uri="{FF2B5EF4-FFF2-40B4-BE49-F238E27FC236}">
                <a16:creationId xmlns:a16="http://schemas.microsoft.com/office/drawing/2014/main" id="{291BC392-E967-4EB8-8DC0-EAE7C719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75" y="315250"/>
            <a:ext cx="3897312" cy="3236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74B2F18-0414-40CA-993A-8D969BDA1C79}"/>
              </a:ext>
            </a:extLst>
          </p:cNvPr>
          <p:cNvSpPr txBox="1">
            <a:spLocks noChangeArrowheads="1"/>
          </p:cNvSpPr>
          <p:nvPr/>
        </p:nvSpPr>
        <p:spPr>
          <a:xfrm>
            <a:off x="424209" y="977152"/>
            <a:ext cx="6766300" cy="242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tažná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miskovitá hnízda uvnitř budov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97E72B-88DE-422F-97E2-13CA854568F7}"/>
              </a:ext>
            </a:extLst>
          </p:cNvPr>
          <p:cNvSpPr txBox="1">
            <a:spLocks noChangeArrowheads="1"/>
          </p:cNvSpPr>
          <p:nvPr/>
        </p:nvSpPr>
        <p:spPr>
          <a:xfrm>
            <a:off x="424208" y="3460087"/>
            <a:ext cx="7657407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/>
              <a:t>jiřička obecná (</a:t>
            </a:r>
            <a:r>
              <a:rPr lang="cs-CZ" altLang="cs-CZ" sz="4000" i="1" dirty="0" err="1"/>
              <a:t>Delichon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urbicum</a:t>
            </a:r>
            <a:r>
              <a:rPr lang="cs-CZ" altLang="cs-CZ" sz="4000" dirty="0"/>
              <a:t>)</a:t>
            </a:r>
            <a:r>
              <a:rPr lang="cs-CZ" altLang="cs-CZ" dirty="0"/>
              <a:t>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8ABC581-607D-4BDF-9783-9B96C573C695}"/>
              </a:ext>
            </a:extLst>
          </p:cNvPr>
          <p:cNvSpPr txBox="1">
            <a:spLocks noChangeArrowheads="1"/>
          </p:cNvSpPr>
          <p:nvPr/>
        </p:nvSpPr>
        <p:spPr>
          <a:xfrm>
            <a:off x="424209" y="4254329"/>
            <a:ext cx="6134533" cy="242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 err="1"/>
              <a:t>synantropní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tažná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miskovitá hnízda vně budov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2050" name="Picture 2" descr="Škodí jim sucho i mizející pestrá krajina. Ptákem roku je jiřička obecná |  Domácí mazlíčci | Lidovky.cz">
            <a:extLst>
              <a:ext uri="{FF2B5EF4-FFF2-40B4-BE49-F238E27FC236}">
                <a16:creationId xmlns:a16="http://schemas.microsoft.com/office/drawing/2014/main" id="{2217CA89-35E3-4595-ADFD-B74FF5B9B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1" y="3819007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>
            <a:extLst>
              <a:ext uri="{FF2B5EF4-FFF2-40B4-BE49-F238E27FC236}">
                <a16:creationId xmlns:a16="http://schemas.microsoft.com/office/drawing/2014/main" id="{8D921D0C-BCFF-4938-AB40-9ED8D14D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23911"/>
            <a:ext cx="7874894" cy="542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břehule říční (</a:t>
            </a:r>
            <a:r>
              <a:rPr lang="cs-CZ" altLang="cs-CZ" sz="4000" i="1" dirty="0" err="1"/>
              <a:t>Riparia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riparia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29A5DE-670C-4F6E-A8D2-4D6EF1B97FB8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19"/>
            <a:ext cx="10515600" cy="1906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kolmé stěny (břehy řek, pískovny apod.)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koloniální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 – tažný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7170" name="Picture 2" descr="Sand Martin (Riparia riparia)">
            <a:extLst>
              <a:ext uri="{FF2B5EF4-FFF2-40B4-BE49-F238E27FC236}">
                <a16:creationId xmlns:a16="http://schemas.microsoft.com/office/drawing/2014/main" id="{1E39D736-4F75-4542-80BC-BFEF8970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7" y="1078964"/>
            <a:ext cx="5987242" cy="39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oto: břehule říční (riparia riparia) | D-PHOTO.cz">
            <a:extLst>
              <a:ext uri="{FF2B5EF4-FFF2-40B4-BE49-F238E27FC236}">
                <a16:creationId xmlns:a16="http://schemas.microsoft.com/office/drawing/2014/main" id="{CB6D0BA0-5BE6-45E3-AE9D-8E0774A1F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4" y="3075709"/>
            <a:ext cx="5455920" cy="36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9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>
            <a:extLst>
              <a:ext uri="{FF2B5EF4-FFF2-40B4-BE49-F238E27FC236}">
                <a16:creationId xmlns:a16="http://schemas.microsoft.com/office/drawing/2014/main" id="{8D921D0C-BCFF-4938-AB40-9ED8D14D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23911"/>
            <a:ext cx="7874894" cy="542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bramborníček hnědý (</a:t>
            </a:r>
            <a:r>
              <a:rPr lang="cs-CZ" altLang="cs-CZ" sz="4000" i="1" dirty="0" err="1"/>
              <a:t>Saxicola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rubetra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29A5DE-670C-4F6E-A8D2-4D6EF1B97FB8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15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zemědělská krajina (pastviny, okraje luk, podmáčené louky, </a:t>
            </a:r>
            <a:r>
              <a:rPr lang="cs-CZ" altLang="cs-CZ" sz="2400" dirty="0" err="1"/>
              <a:t>ruderály</a:t>
            </a:r>
            <a:r>
              <a:rPr lang="cs-CZ" altLang="cs-CZ" sz="2400" dirty="0"/>
              <a:t> apod.)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hnízdí na zemi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 – tažný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3074" name="Picture 2" descr="Whinchat (Saxicola rubetra)">
            <a:extLst>
              <a:ext uri="{FF2B5EF4-FFF2-40B4-BE49-F238E27FC236}">
                <a16:creationId xmlns:a16="http://schemas.microsoft.com/office/drawing/2014/main" id="{E58E17A1-7DE5-442D-9CC4-878D4B3B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35" y="1703618"/>
            <a:ext cx="5176145" cy="34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inchat (Saxicola rubetra). Birds of European Russia.">
            <a:extLst>
              <a:ext uri="{FF2B5EF4-FFF2-40B4-BE49-F238E27FC236}">
                <a16:creationId xmlns:a16="http://schemas.microsoft.com/office/drawing/2014/main" id="{FF200DD8-FC11-4CE9-89A1-DA239A7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33" y="2842174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4">
            <a:extLst>
              <a:ext uri="{FF2B5EF4-FFF2-40B4-BE49-F238E27FC236}">
                <a16:creationId xmlns:a16="http://schemas.microsoft.com/office/drawing/2014/main" id="{8D921D0C-BCFF-4938-AB40-9ED8D14D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23911"/>
            <a:ext cx="11241548" cy="542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slavík modráček středoevropský (</a:t>
            </a:r>
            <a:r>
              <a:rPr lang="cs-CZ" altLang="cs-CZ" sz="4000" i="1" dirty="0" err="1"/>
              <a:t>Luscinia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svecica</a:t>
            </a:r>
            <a:r>
              <a:rPr lang="cs-CZ" altLang="cs-CZ" sz="4000" i="1" dirty="0"/>
              <a:t> </a:t>
            </a:r>
            <a:r>
              <a:rPr lang="cs-CZ" altLang="cs-CZ" sz="4000" i="1" dirty="0" err="1"/>
              <a:t>cyanecula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29A5DE-670C-4F6E-A8D2-4D6EF1B97FB8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064083"/>
            <a:ext cx="10515600" cy="2031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rákosiny s křovinami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hnízdí na zemi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 – tažný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CR – </a:t>
            </a:r>
            <a:r>
              <a:rPr lang="cs-CZ" altLang="cs-CZ" sz="2400" dirty="0" err="1"/>
              <a:t>subsp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svecica</a:t>
            </a: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6148" name="Picture 4" descr="Breeding - Bluethroat - Luscinia svecica - Birds of the World">
            <a:extLst>
              <a:ext uri="{FF2B5EF4-FFF2-40B4-BE49-F238E27FC236}">
                <a16:creationId xmlns:a16="http://schemas.microsoft.com/office/drawing/2014/main" id="{52199AF9-1DB5-4A41-95E2-C0184B6B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095564"/>
            <a:ext cx="51435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2C42E9E-9CD6-4831-A744-AEF9856AE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82" y="866748"/>
            <a:ext cx="6002483" cy="4001655"/>
          </a:xfrm>
          <a:prstGeom prst="rect">
            <a:avLst/>
          </a:prstGeom>
        </p:spPr>
      </p:pic>
      <p:pic>
        <p:nvPicPr>
          <p:cNvPr id="6146" name="Picture 2" descr="slavík modráček - eBird">
            <a:extLst>
              <a:ext uri="{FF2B5EF4-FFF2-40B4-BE49-F238E27FC236}">
                <a16:creationId xmlns:a16="http://schemas.microsoft.com/office/drawing/2014/main" id="{46858D28-DDA5-473B-A36D-DD0046A4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61" y="4242872"/>
            <a:ext cx="3298416" cy="24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8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Lejsek černohlavý | Naturfoto.cz">
            <a:extLst>
              <a:ext uri="{FF2B5EF4-FFF2-40B4-BE49-F238E27FC236}">
                <a16:creationId xmlns:a16="http://schemas.microsoft.com/office/drawing/2014/main" id="{286710BF-D115-47D8-A3FC-F9F754FF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64" y="958129"/>
            <a:ext cx="5715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0" name="Rectangle 4">
            <a:extLst>
              <a:ext uri="{FF2B5EF4-FFF2-40B4-BE49-F238E27FC236}">
                <a16:creationId xmlns:a16="http://schemas.microsoft.com/office/drawing/2014/main" id="{8D921D0C-BCFF-4938-AB40-9ED8D14D8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837" y="323911"/>
            <a:ext cx="7874894" cy="542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>lejsek černohlavý (</a:t>
            </a:r>
            <a:r>
              <a:rPr lang="cs-CZ" altLang="cs-CZ" sz="4000" i="1" dirty="0"/>
              <a:t>Ficedula </a:t>
            </a:r>
            <a:r>
              <a:rPr lang="cs-CZ" altLang="cs-CZ" sz="4000" i="1" dirty="0" err="1"/>
              <a:t>hypoleuca</a:t>
            </a:r>
            <a:r>
              <a:rPr lang="cs-CZ" altLang="cs-CZ" sz="4000" dirty="0"/>
              <a:t>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229A5DE-670C-4F6E-A8D2-4D6EF1B97FB8}"/>
              </a:ext>
            </a:extLst>
          </p:cNvPr>
          <p:cNvSpPr txBox="1">
            <a:spLocks noChangeArrowheads="1"/>
          </p:cNvSpPr>
          <p:nvPr/>
        </p:nvSpPr>
        <p:spPr>
          <a:xfrm>
            <a:off x="570837" y="1168920"/>
            <a:ext cx="10515600" cy="17820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světlé lesy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hnízdí v dutinách (s oblibou i v budkách)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hmyzožravec (</a:t>
            </a:r>
            <a:r>
              <a:rPr lang="cs-CZ" altLang="cs-CZ" sz="2400" dirty="0" err="1"/>
              <a:t>sit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wait</a:t>
            </a:r>
            <a:r>
              <a:rPr lang="cs-CZ" altLang="cs-CZ" sz="2400" dirty="0"/>
              <a:t>) – tažný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ČS – 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8196" name="Picture 4" descr="European Pied Flycatcher - eBird">
            <a:extLst>
              <a:ext uri="{FF2B5EF4-FFF2-40B4-BE49-F238E27FC236}">
                <a16:creationId xmlns:a16="http://schemas.microsoft.com/office/drawing/2014/main" id="{2DC115E8-E6B0-44A1-AE19-5B3C6934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862" y="2829501"/>
            <a:ext cx="5076306" cy="38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13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12641</TotalTime>
  <Words>293</Words>
  <Application>Microsoft Office PowerPoint</Application>
  <PresentationFormat>Širokoúhlá obrazovka</PresentationFormat>
  <Paragraphs>70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řád pěvci (Passeriformes) </vt:lpstr>
      <vt:lpstr>kos černý (Turdus merula)</vt:lpstr>
      <vt:lpstr>drozd zpěvný (Turdus philomelos)</vt:lpstr>
      <vt:lpstr>sýkora koňadra (Parus major)</vt:lpstr>
      <vt:lpstr>vlaštovka obecná (Hirundo rustica) </vt:lpstr>
      <vt:lpstr>břehule říční (Riparia riparia)</vt:lpstr>
      <vt:lpstr>bramborníček hnědý (Saxicola rubetra)</vt:lpstr>
      <vt:lpstr>slavík modráček středoevropský (Luscinia svecica cyanecula)</vt:lpstr>
      <vt:lpstr>lejsek černohlavý (Ficedula hypoleuca)</vt:lpstr>
      <vt:lpstr>ťuhýk obecný (Lanius collurio)</vt:lpstr>
      <vt:lpstr>rákosník velký (Acrocephalus arundinaceus)</vt:lpstr>
      <vt:lpstr>krkavec velký (Corvus corax)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„Třída“ ptáci (Aves)</dc:title>
  <dc:creator>Martin Pudil</dc:creator>
  <cp:lastModifiedBy>Martin Pudil</cp:lastModifiedBy>
  <cp:revision>57</cp:revision>
  <dcterms:created xsi:type="dcterms:W3CDTF">2023-11-27T13:18:09Z</dcterms:created>
  <dcterms:modified xsi:type="dcterms:W3CDTF">2024-04-17T11:59:21Z</dcterms:modified>
</cp:coreProperties>
</file>