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b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200" spc="-1" strike="noStrike">
                <a:solidFill>
                  <a:srgbClr val="000000"/>
                </a:solidFill>
                <a:latin typeface="Arial"/>
                <a:ea typeface="Arial"/>
              </a:rPr>
              <a:t>Intoxikace</a:t>
            </a:r>
            <a:endParaRPr b="0" lang="cs-CZ" sz="52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19760" cy="7920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595959"/>
                </a:solidFill>
                <a:latin typeface="Arial"/>
                <a:ea typeface="Arial"/>
              </a:rPr>
              <a:t>Jiří Dědek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Excitační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Halucinogenní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Anticholinergní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Sympatomimetický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Serotoninový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Inhibiční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Opioidní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Sedativně hypnotický</a:t>
            </a:r>
            <a:endParaRPr b="0" lang="cs-CZ" sz="2400" spc="-1" strike="noStrike">
              <a:latin typeface="Arial"/>
            </a:endParaRPr>
          </a:p>
          <a:p>
            <a:pPr marL="457200" indent="-3808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Cholinergní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90320" y="362520"/>
            <a:ext cx="63669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Opioidní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Opiáty, opioidy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sedace, kóma, respirační insuficience, nekardiální plicní edém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TT – snížená/normální, TF – snížená/normální, DF – snížená, </a:t>
            </a:r>
            <a:r>
              <a:rPr b="0" lang="cs-CZ" sz="1400" spc="-1" strike="noStrike">
                <a:solidFill>
                  <a:srgbClr val="f44336"/>
                </a:solidFill>
                <a:latin typeface="Arial"/>
              </a:rPr>
              <a:t>apnoe</a:t>
            </a: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, TK – snížený, zornice </a:t>
            </a:r>
            <a:r>
              <a:rPr b="0" lang="cs-CZ" sz="1400" spc="-1" strike="noStrike">
                <a:solidFill>
                  <a:srgbClr val="f44336"/>
                </a:solidFill>
                <a:latin typeface="Arial"/>
              </a:rPr>
              <a:t>miotické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Antagonista – naloxone – pozvolná titrace až do 2mg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CAVE riziko abstinenčního sy., krátký poločas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Spíše UPV a vyčkat metabolizace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90320" y="230040"/>
            <a:ext cx="7789680" cy="8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Sedativně hypnotický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Benzodiazepiny, ethanol, zolpidem, gabapentin, pregabalin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Sedace, zmatenost, stupor, kóma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TT – snížená, TF – snížená/normální, DF - normální/snížená, TK – snížený/normální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Benzodiazepiny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Antagonista – flumazenil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CAVE riziko abstinenčního sy., krátký poločas, riziko křečí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Potvrzení diagnózy intoxikace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Spíše UPV a vyčkat metabolizace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62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Sympatomimetický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13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Pervitin, kokain, pseudoefedrin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Neklid, agitace, hyperaktivní delirium, halucinace, paranoia, křeče, hypetenze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TT – zvýšená TF – zvýšený, DF - zvýšená, TK – zvýšený, zornice dilatované, kůže opocená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cs-CZ" sz="14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540000" y="3420000"/>
            <a:ext cx="8228880" cy="11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Extáze, LSD, psilocybin, ketamin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Neklid, agitace, hyperaktivní delirium (usměrnitelný), halucinace, mumlavá řeč, … nystagmus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TT – zvýšená TF – zvýšený, DF - zvýšená, TK – zvýšený/normální, zornice dilatované, kůže suchá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cs-CZ" sz="14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472680" y="2610000"/>
            <a:ext cx="636696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Halucinogenní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Anticholinergní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Atropin, tricyklická antidepresiva, durman, rulík zlomocný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Suché sliznice, močová retence, ileus, ataxie, delirium, halucinace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TT – zvýšená TF – zvýšený, DF - zvýšená, TK – zvýšený, zornice dilatované, kůže suchá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62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Paracetamol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Terapeutická dávka 3-4g/den, děti 30mg/kg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Toxická dávka variabilní – komedikace, jaterní choroby, ethanol, věk, variabilní metabolismus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V praxi toxická dávka cca 8g při akutní intoxikaci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24hod bez projevů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24-96hod projevy jaterního selhání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4. až 14.den restituce jaterních funkcí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Terapie – n-acetylcystein (300-600mg/kg!), hemodialýzy, náhrada funkce jater, Tx jater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928080" y="18720"/>
            <a:ext cx="736380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Tis červený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Toxická celá rostlina (snad kromě dužiny)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Nejtoxičtější semena, vývar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Kardiotoxicita, hepatotoxicita, nefrotoxicita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letální do několika hodin od požití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Komorová fibrilace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Th – symptomatická, ECMO, DigiFab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32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7076880" y="1544040"/>
            <a:ext cx="2283120" cy="36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62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Alkoholy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Sedativně hypnotický toxidrom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CAVE toxické alkoholy (metanol, etylenglykol, isopropylalkohol)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Toxické metabolity </a:t>
            </a:r>
            <a:endParaRPr b="0" lang="cs-CZ" sz="1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metanol – slepota, encefalopatie, smrt</a:t>
            </a:r>
            <a:endParaRPr b="0" lang="cs-CZ" sz="1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etylenglykol – renální insuficience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Klinicky nerozlišitelné jakým druhem alkoholu je pac. Intoxikovaný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Plynová chromatografie, dá se odhadnout z aniongapu a osmolárního gapu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Terapie – fomepizol (drahé), ethanol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3600000" y="540000"/>
            <a:ext cx="5419080" cy="4044960"/>
          </a:xfrm>
          <a:prstGeom prst="rect">
            <a:avLst/>
          </a:prstGeom>
          <a:ln w="0"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94680" y="738720"/>
            <a:ext cx="3325320" cy="376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Epidemiologie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3.-4. nejčastější příčina úmrtí v ČR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sebevražedný úmysl 23%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56" name="Google Shape;62;p14" descr=""/>
          <p:cNvPicPr/>
          <p:nvPr/>
        </p:nvPicPr>
        <p:blipFill>
          <a:blip r:embed="rId1"/>
          <a:stretch/>
        </p:blipFill>
        <p:spPr>
          <a:xfrm>
            <a:off x="4329360" y="1332720"/>
            <a:ext cx="4813920" cy="380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62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Oxid uhelnatý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Poruchy karmy, požáry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Bolest hlavy, nauzea, vertigo, zvracení, zmatenost, synkopa, dušnost, porucha vědomí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Oxyhemoglobin × karboxyhemoglobin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Laktátová acidóza, elevace karboxyhemoglobinu, AKS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Diagnostika – čidla CO, CO saturace hemoglobinu</a:t>
            </a:r>
            <a:endParaRPr b="0" lang="cs-CZ" sz="1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Terapie O2 maskou se rezervoárem, hyperbarická komora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5760000" y="2340000"/>
            <a:ext cx="3702960" cy="370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286920" y="18720"/>
            <a:ext cx="864576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Houby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Otrava houbami × dyspepsie po požití hub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Nutné zajištění zbytků hub, potravy, zvratky, stolice 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Vlastní toxidromy – 14 různých klinických syndromů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Čím déle od požití se projeví příznaky, tím letálnější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Konzultace TIS - 224 91 92 93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Akutní gastroenteritida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Hřib satan, holubinky, kuřátka, špatně opracované houby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1-3hod po požití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Zvracení, průjem, bolesti břicha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Terapie - symptomatická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CNS excitace a deprese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Muchomůrka červená, tygrovaná (kyselina ibotenová)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Somnolence, kóma, halucinace, nauzea, průjem, slinění, delirium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Trvání 4-24hod, potenciálně letální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Terapie symptomatická - benzodiazepiny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Cholinergní typ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Vláknice, strmělky (muskarin)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Parasympatomimetikum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Pocení, salivace, lakrimace, průjem, 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bronchorea, bradykardie, 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mióza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Příznaky do 12hod, vzácně letální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Th – atropin, symptomatická terapie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5400000" y="1632960"/>
            <a:ext cx="3678840" cy="275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Hepatotoxický typ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Muchomůrka zelená (amatoxin)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Nástup obtíží 4-10hod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I.stadium gastrointestinální 6-24hod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II.stadium latence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III.stadium ikterické &gt;36hod, jaterní selhání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457200" y="540000"/>
            <a:ext cx="8229240" cy="41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Stanovení amatoxinu v krvi – TIS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Aktivní uhlí – opakovaně, velké dávky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Penicilin G vysokodávkovaný, NAC, vitamin C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Plasmaferéza, MARS, hemoabsorbce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Tx jater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Antihypertenziva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Těžká vasoplegie, hypotenze špatně reagující na vasopresorickou podporu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Bradikardia u BB, verapamil, diltiazem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Noradrenalin, vasopresin, dočasná kardiostimulace, ECMO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Glucagon, lipidové emulze, vysokodávkovaný inzulin, Ca, Cytosorb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321200" y="225720"/>
            <a:ext cx="6418800" cy="481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Diagnóza intoxikace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11760" y="101772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anamnéza 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zajištění zbytků látky (blistry, jídlo, rostiny, …)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pokus o určení množství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způsob intoxikace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čas intoxikace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kombinace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komorbidity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RZS, policie, rodina, svědkové, pacient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Klinické vyšetření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3000"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fyzikální vyšetření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přidružená poranění, vpichy po jehlách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vědomí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krevní tlak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akce srdeční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ventilace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zornice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teplota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peristaltika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pocení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Diagnóza intoxikace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klinický obraz, fyzikální nález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toxikologické vyšetření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- medicínský i forenzní význam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+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biochemie (antiepileptika,</a:t>
            </a:r>
            <a:endParaRPr b="0" lang="cs-CZ" sz="1800" spc="-1" strike="noStrike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paracetamol, theofylin)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63" name="Google Shape;81;p17" descr=""/>
          <p:cNvPicPr/>
          <p:nvPr/>
        </p:nvPicPr>
        <p:blipFill>
          <a:blip r:embed="rId1"/>
          <a:stretch/>
        </p:blipFill>
        <p:spPr>
          <a:xfrm>
            <a:off x="4008240" y="1611000"/>
            <a:ext cx="5135040" cy="350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Terapie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86000"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ABC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eliminace</a:t>
            </a:r>
            <a:endParaRPr b="0" lang="cs-CZ" sz="18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SzPct val="106000"/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laváž - do 60min, </a:t>
            </a:r>
            <a:r>
              <a:rPr b="0" lang="en" sz="1700" spc="-1" strike="noStrike">
                <a:solidFill>
                  <a:srgbClr val="595959"/>
                </a:solidFill>
                <a:latin typeface="Arial"/>
                <a:ea typeface="Arial"/>
              </a:rPr>
              <a:t>&gt;60min (TCD, antiepileptika, saliciláty, anticholinergní účinek, suspekce na bezoár)</a:t>
            </a:r>
            <a:endParaRPr b="0" lang="cs-CZ" sz="17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CAVE stav vědomí</a:t>
            </a:r>
            <a:endParaRPr b="0" lang="cs-CZ" sz="18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neprovádět u kyseliny, zásady, ropné produkty, saponáty</a:t>
            </a:r>
            <a:endParaRPr b="0" lang="cs-CZ" sz="18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odběr materiálu na toxikologii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aktivní uhlí</a:t>
            </a:r>
            <a:endParaRPr b="0" lang="cs-CZ" sz="18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1g/kg</a:t>
            </a:r>
            <a:endParaRPr b="0" lang="cs-CZ" sz="18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bez efektu u kyselin, zásad, alkoholů, olejů, kovů, kyanidů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Terapie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sekundární eliminace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IHD - lithium, paracetamol, alkoholy, salicyláty, theophylin, kyselina valproová, metformin, …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CVVHD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antidota - po konzultaci TIS, žádanka na web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Dekontaminace GIT</a:t>
            </a:r>
            <a:endParaRPr b="0" lang="cs-CZ" sz="1800" spc="-1" strike="noStrike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makrogol</a:t>
            </a:r>
            <a:endParaRPr b="0" lang="cs-CZ" sz="1800" spc="-1" strike="noStrike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Arial"/>
                <a:ea typeface="Arial"/>
              </a:rPr>
              <a:t>Toxidromy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= toxické syndromy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slouží ke zúžení potenciální etiologie intoxikace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nemusejí pomoct pokud kombinovaná intoxikace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90320" y="201600"/>
            <a:ext cx="7789680" cy="87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Dekontaminace pacienta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Ochrana zdravotníků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Vysvlečení, odstranění veškerého oblečení z dosahu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Omytí pacienta vodou nebo FR1/1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Evakuace ostatních osob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Application>LibreOffice/7.2.5.2$Windows_X86_64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cs-CZ</dc:language>
  <cp:lastModifiedBy/>
  <dcterms:modified xsi:type="dcterms:W3CDTF">2023-05-28T11:01:11Z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