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5057-E5BE-491F-BB6B-13C33E4794D8}" type="datetimeFigureOut">
              <a:rPr lang="cs-CZ" smtClean="0"/>
              <a:t>23. 2. 2016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1122-0CA3-4593-85AD-313DB2BD9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61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5057-E5BE-491F-BB6B-13C33E4794D8}" type="datetimeFigureOut">
              <a:rPr lang="cs-CZ" smtClean="0"/>
              <a:t>23. 2. 2016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1122-0CA3-4593-85AD-313DB2BD9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36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5057-E5BE-491F-BB6B-13C33E4794D8}" type="datetimeFigureOut">
              <a:rPr lang="cs-CZ" smtClean="0"/>
              <a:t>23. 2. 2016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1122-0CA3-4593-85AD-313DB2BD9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50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5057-E5BE-491F-BB6B-13C33E4794D8}" type="datetimeFigureOut">
              <a:rPr lang="cs-CZ" smtClean="0"/>
              <a:t>23. 2. 2016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1122-0CA3-4593-85AD-313DB2BD9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7634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5057-E5BE-491F-BB6B-13C33E4794D8}" type="datetimeFigureOut">
              <a:rPr lang="cs-CZ" smtClean="0"/>
              <a:t>23. 2. 2016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1122-0CA3-4593-85AD-313DB2BD9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16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5057-E5BE-491F-BB6B-13C33E4794D8}" type="datetimeFigureOut">
              <a:rPr lang="cs-CZ" smtClean="0"/>
              <a:t>23. 2. 2016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1122-0CA3-4593-85AD-313DB2BD9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00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5057-E5BE-491F-BB6B-13C33E4794D8}" type="datetimeFigureOut">
              <a:rPr lang="cs-CZ" smtClean="0"/>
              <a:t>23. 2. 2016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1122-0CA3-4593-85AD-313DB2BD9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89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5057-E5BE-491F-BB6B-13C33E4794D8}" type="datetimeFigureOut">
              <a:rPr lang="cs-CZ" smtClean="0"/>
              <a:t>23. 2. 2016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1122-0CA3-4593-85AD-313DB2BD9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5500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5057-E5BE-491F-BB6B-13C33E4794D8}" type="datetimeFigureOut">
              <a:rPr lang="cs-CZ" smtClean="0"/>
              <a:t>23. 2. 2016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1122-0CA3-4593-85AD-313DB2BD9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03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5057-E5BE-491F-BB6B-13C33E4794D8}" type="datetimeFigureOut">
              <a:rPr lang="cs-CZ" smtClean="0"/>
              <a:t>23. 2. 2016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1122-0CA3-4593-85AD-313DB2BD9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862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5057-E5BE-491F-BB6B-13C33E4794D8}" type="datetimeFigureOut">
              <a:rPr lang="cs-CZ" smtClean="0"/>
              <a:t>23. 2. 2016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1122-0CA3-4593-85AD-313DB2BD9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918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B5057-E5BE-491F-BB6B-13C33E4794D8}" type="datetimeFigureOut">
              <a:rPr lang="cs-CZ" smtClean="0"/>
              <a:t>23. 2. 2016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81122-0CA3-4593-85AD-313DB2BD9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54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Matějček Zdeněk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Studie nechtěných dětí</a:t>
            </a:r>
          </a:p>
          <a:p>
            <a:endParaRPr lang="cs-CZ" dirty="0"/>
          </a:p>
          <a:p>
            <a:r>
              <a:rPr lang="cs-CZ" dirty="0" smtClean="0"/>
              <a:t>Cvičení z vývojové psychologie dne </a:t>
            </a:r>
            <a:r>
              <a:rPr lang="cs-CZ" dirty="0" smtClean="0"/>
              <a:t>23. </a:t>
            </a:r>
            <a:r>
              <a:rPr lang="cs-CZ" dirty="0"/>
              <a:t>2</a:t>
            </a:r>
            <a:r>
              <a:rPr lang="cs-CZ" dirty="0" smtClean="0"/>
              <a:t>. </a:t>
            </a:r>
            <a:r>
              <a:rPr lang="cs-CZ" smtClean="0"/>
              <a:t>2016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9382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Děti narozené z nechtěného těhotenství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Sledováno    220 matek s 2x zamítnutou žádostí o interrupci (obvodní a odvolací městská interrupční komise)</a:t>
            </a:r>
          </a:p>
          <a:p>
            <a:r>
              <a:rPr lang="cs-CZ" dirty="0" smtClean="0"/>
              <a:t>Děti narozené z takto prokazatelně nechtěného těhotenství byly sledovány do dospělosti</a:t>
            </a:r>
          </a:p>
          <a:p>
            <a:r>
              <a:rPr lang="cs-CZ" dirty="0" smtClean="0"/>
              <a:t>K experimentálním dětem byl přiřazen kontrolní soubor dětí chtěných stejného věku, pohlaví, se stejným počtem sourozenců, pořadím narození, stejným věkem matky, socioekonomickým statusem).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8863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Děti narozené z nechtěného těhotenství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Důvody žádosti o interrupci:</a:t>
            </a:r>
          </a:p>
          <a:p>
            <a:r>
              <a:rPr lang="cs-CZ" dirty="0" smtClean="0"/>
              <a:t>1/Chudoba, studium</a:t>
            </a:r>
          </a:p>
          <a:p>
            <a:r>
              <a:rPr lang="cs-CZ" dirty="0" smtClean="0"/>
              <a:t>2/Složitý až negativní vztah k otci dítěte</a:t>
            </a:r>
          </a:p>
          <a:p>
            <a:r>
              <a:rPr lang="cs-CZ" dirty="0" smtClean="0"/>
              <a:t>3/Jiné, hluboké psychologické důvody</a:t>
            </a:r>
          </a:p>
          <a:p>
            <a:endParaRPr lang="cs-CZ" dirty="0"/>
          </a:p>
          <a:p>
            <a:r>
              <a:rPr lang="cs-CZ" dirty="0" smtClean="0"/>
              <a:t>Výsledky:</a:t>
            </a:r>
          </a:p>
          <a:p>
            <a:r>
              <a:rPr lang="cs-CZ" dirty="0" smtClean="0"/>
              <a:t>Těhotenství a porod-nebyl zjištěn rozdíl mezi matkami chtěných a nechtěných dětí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9079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Děti narozené z nechtěného těhotenství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Hlavní nálezy v 9 letech věku dítěte u dětí:</a:t>
            </a:r>
          </a:p>
          <a:p>
            <a:r>
              <a:rPr lang="cs-CZ" dirty="0" smtClean="0"/>
              <a:t>Nekojeny nebo krátce</a:t>
            </a:r>
          </a:p>
          <a:p>
            <a:r>
              <a:rPr lang="cs-CZ" dirty="0" smtClean="0"/>
              <a:t>Více úrazů a infekcí</a:t>
            </a:r>
          </a:p>
          <a:p>
            <a:r>
              <a:rPr lang="cs-CZ" dirty="0" smtClean="0"/>
              <a:t>Nadváha</a:t>
            </a:r>
          </a:p>
          <a:p>
            <a:r>
              <a:rPr lang="cs-CZ" dirty="0" smtClean="0"/>
              <a:t>Horší školní výkon i přes srovnatelný intelekt s kontrolní skupinou dětí</a:t>
            </a:r>
          </a:p>
          <a:p>
            <a:r>
              <a:rPr lang="cs-CZ" dirty="0" smtClean="0"/>
              <a:t>Snížená schopnost adaptace, horší chování, u chlapců „šaškování“</a:t>
            </a:r>
          </a:p>
          <a:p>
            <a:endParaRPr lang="cs-CZ" dirty="0"/>
          </a:p>
          <a:p>
            <a:r>
              <a:rPr lang="cs-CZ" dirty="0" smtClean="0"/>
              <a:t>Závěr  v 9 letech: Všechny rozdíly mezi nechtěnými a chtěnými dětmi byly v neprospěch nechtěných dětí. U chlapců byly rozdíly daleko výraznější než u dívek.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7926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Děti narozené z nechtěného těhotenství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nálezy ve věku 14-16 let věku dítěte:</a:t>
            </a:r>
          </a:p>
          <a:p>
            <a:r>
              <a:rPr lang="cs-CZ" dirty="0" smtClean="0"/>
              <a:t>Podstatně horší školní výkon</a:t>
            </a:r>
          </a:p>
          <a:p>
            <a:r>
              <a:rPr lang="cs-CZ" dirty="0" smtClean="0"/>
              <a:t>Málo v něčem vynikají</a:t>
            </a:r>
          </a:p>
          <a:p>
            <a:r>
              <a:rPr lang="cs-CZ" dirty="0" smtClean="0"/>
              <a:t>Často pouze ZŠ vzdělání, málo pokračuje ve studiu s maturitou</a:t>
            </a:r>
          </a:p>
          <a:p>
            <a:r>
              <a:rPr lang="cs-CZ" dirty="0" smtClean="0"/>
              <a:t>Špatné vztahy s rodiči</a:t>
            </a:r>
          </a:p>
          <a:p>
            <a:r>
              <a:rPr lang="cs-CZ" dirty="0" smtClean="0"/>
              <a:t>Závěr: Rozdíly mezi dětmi chtěnými a nechtěnými se ještě více prohloubily.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267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Děti narozené z nechtěného těhotenství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nálezy ve věku 21-23 let:</a:t>
            </a:r>
          </a:p>
          <a:p>
            <a:r>
              <a:rPr lang="cs-CZ" dirty="0" smtClean="0"/>
              <a:t>Sklon vytvářet si společenské problémy</a:t>
            </a:r>
          </a:p>
          <a:p>
            <a:r>
              <a:rPr lang="cs-CZ" dirty="0" smtClean="0"/>
              <a:t>Častěji v  evidenci léčeben a poraden (alkohol, drogy) a v rejstříku trestů.</a:t>
            </a:r>
          </a:p>
          <a:p>
            <a:r>
              <a:rPr lang="cs-CZ" dirty="0" smtClean="0"/>
              <a:t>Rané sexuální zkušenosti, střídání partnerů, malé uspokojení z partnerských vztahů.</a:t>
            </a:r>
          </a:p>
          <a:p>
            <a:r>
              <a:rPr lang="cs-CZ" dirty="0" smtClean="0"/>
              <a:t>Pokud již byly rodiči, prohlašovali častěji svoje děti za nechtěné.</a:t>
            </a:r>
          </a:p>
          <a:p>
            <a:r>
              <a:rPr lang="cs-CZ" dirty="0" smtClean="0"/>
              <a:t>Malý pocit uspokojení z práce.</a:t>
            </a:r>
          </a:p>
          <a:p>
            <a:r>
              <a:rPr lang="cs-CZ" dirty="0" smtClean="0"/>
              <a:t>Závěr: Malý pocit uspokojení se života.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368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Děti narozené z nechtěného těhotenství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nálezy ve věku 26-28 let:</a:t>
            </a:r>
          </a:p>
          <a:p>
            <a:r>
              <a:rPr lang="cs-CZ" dirty="0" smtClean="0"/>
              <a:t>Více problémů v partnerských vztazích, muži se ženili velmi mladí.</a:t>
            </a:r>
          </a:p>
          <a:p>
            <a:r>
              <a:rPr lang="cs-CZ" dirty="0" smtClean="0"/>
              <a:t>Partneři se nacházejí významně častěji v evidenci rejstříku trestů a </a:t>
            </a:r>
            <a:r>
              <a:rPr lang="cs-CZ" dirty="0" err="1" smtClean="0"/>
              <a:t>a</a:t>
            </a:r>
            <a:r>
              <a:rPr lang="cs-CZ" dirty="0" smtClean="0"/>
              <a:t> léčeben protidrogových a </a:t>
            </a:r>
            <a:r>
              <a:rPr lang="cs-CZ" dirty="0" err="1" smtClean="0"/>
              <a:t>protialkoholových</a:t>
            </a:r>
            <a:r>
              <a:rPr lang="cs-CZ" dirty="0" smtClean="0"/>
              <a:t>.</a:t>
            </a:r>
          </a:p>
          <a:p>
            <a:r>
              <a:rPr lang="cs-CZ" dirty="0" smtClean="0"/>
              <a:t>Závěr: Výrazné rozdíly přetrvávají, chlapci jsou více postiženi v oblasti pracovního života, dívky v emocionálním životě.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7751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Děti narozené z nechtěného těhotenství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Duševní zdraví obou skupin:</a:t>
            </a:r>
          </a:p>
          <a:p>
            <a:r>
              <a:rPr lang="cs-CZ" dirty="0" smtClean="0"/>
              <a:t>Děti nechtěné-méně sebedůvěry, život jako prohra, menší schopnost starat se  a podporovat druhé. Vyšší kontakt s psychiatrií a užívání psychofarmak.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1732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Matějček, Z., Dytrych, Z., </a:t>
            </a:r>
            <a:r>
              <a:rPr lang="cs-CZ" dirty="0" err="1" smtClean="0"/>
              <a:t>Schuller</a:t>
            </a:r>
            <a:r>
              <a:rPr lang="cs-CZ" dirty="0" smtClean="0"/>
              <a:t>, V.(1988): Děti narozené z nechtěného těhotenství. Časopis </a:t>
            </a:r>
            <a:r>
              <a:rPr lang="cs-CZ" dirty="0" err="1" smtClean="0"/>
              <a:t>lékařu</a:t>
            </a:r>
            <a:r>
              <a:rPr lang="cs-CZ" dirty="0" smtClean="0"/>
              <a:t> českých, 127 (1), s. 14-18.</a:t>
            </a:r>
          </a:p>
          <a:p>
            <a:r>
              <a:rPr lang="cs-CZ" dirty="0" smtClean="0"/>
              <a:t>Matějček, Z., Dytrych, Z. (1994): Děti, rodina a stres. </a:t>
            </a:r>
            <a:r>
              <a:rPr lang="cs-CZ" dirty="0" err="1" smtClean="0"/>
              <a:t>Galén</a:t>
            </a:r>
            <a:r>
              <a:rPr lang="cs-CZ" dirty="0" smtClean="0"/>
              <a:t>, </a:t>
            </a:r>
            <a:r>
              <a:rPr lang="cs-CZ" dirty="0" err="1" smtClean="0"/>
              <a:t>Praha.s</a:t>
            </a:r>
            <a:r>
              <a:rPr lang="cs-CZ" dirty="0" smtClean="0"/>
              <a:t>. 180-195.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75880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461</Words>
  <Application>Microsoft Office PowerPoint</Application>
  <PresentationFormat>Širokoúhlá obrazovka</PresentationFormat>
  <Paragraphs>51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Matějček Zdeněk</vt:lpstr>
      <vt:lpstr>Děti narozené z nechtěného těhotenství</vt:lpstr>
      <vt:lpstr>Děti narozené z nechtěného těhotenství</vt:lpstr>
      <vt:lpstr>Děti narozené z nechtěného těhotenství</vt:lpstr>
      <vt:lpstr>Děti narozené z nechtěného těhotenství</vt:lpstr>
      <vt:lpstr>Děti narozené z nechtěného těhotenství</vt:lpstr>
      <vt:lpstr>Děti narozené z nechtěného těhotenství</vt:lpstr>
      <vt:lpstr>Děti narozené z nechtěného těhotenství</vt:lpstr>
      <vt:lpstr>Literatura</vt:lpstr>
    </vt:vector>
  </TitlesOfParts>
  <Company>Technická univerzita v Liberci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Matějček Zdeněk</dc:title>
  <dc:creator>Lucie Hubertová</dc:creator>
  <cp:lastModifiedBy>Lucie Hubertová</cp:lastModifiedBy>
  <cp:revision>5</cp:revision>
  <dcterms:created xsi:type="dcterms:W3CDTF">2015-03-03T10:06:29Z</dcterms:created>
  <dcterms:modified xsi:type="dcterms:W3CDTF">2016-02-23T14:11:37Z</dcterms:modified>
</cp:coreProperties>
</file>