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470" r:id="rId3"/>
    <p:sldId id="466" r:id="rId4"/>
    <p:sldId id="467" r:id="rId5"/>
    <p:sldId id="468" r:id="rId6"/>
    <p:sldId id="358" r:id="rId7"/>
    <p:sldId id="450" r:id="rId8"/>
    <p:sldId id="451" r:id="rId9"/>
    <p:sldId id="452" r:id="rId10"/>
    <p:sldId id="453" r:id="rId11"/>
    <p:sldId id="455" r:id="rId12"/>
    <p:sldId id="456" r:id="rId13"/>
    <p:sldId id="424" r:id="rId14"/>
    <p:sldId id="425" r:id="rId15"/>
    <p:sldId id="417" r:id="rId16"/>
    <p:sldId id="418" r:id="rId17"/>
    <p:sldId id="419" r:id="rId18"/>
    <p:sldId id="420" r:id="rId19"/>
    <p:sldId id="359" r:id="rId20"/>
    <p:sldId id="436" r:id="rId21"/>
    <p:sldId id="475" r:id="rId22"/>
    <p:sldId id="476" r:id="rId23"/>
    <p:sldId id="477" r:id="rId24"/>
    <p:sldId id="478" r:id="rId25"/>
    <p:sldId id="479" r:id="rId26"/>
    <p:sldId id="480" r:id="rId27"/>
    <p:sldId id="481" r:id="rId28"/>
    <p:sldId id="482" r:id="rId29"/>
    <p:sldId id="483" r:id="rId30"/>
    <p:sldId id="484" r:id="rId31"/>
    <p:sldId id="485" r:id="rId32"/>
    <p:sldId id="486" r:id="rId33"/>
    <p:sldId id="487" r:id="rId34"/>
    <p:sldId id="488" r:id="rId35"/>
    <p:sldId id="489" r:id="rId36"/>
    <p:sldId id="491" r:id="rId37"/>
    <p:sldId id="492" r:id="rId38"/>
    <p:sldId id="493" r:id="rId39"/>
    <p:sldId id="494" r:id="rId40"/>
    <p:sldId id="495" r:id="rId41"/>
    <p:sldId id="496" r:id="rId42"/>
    <p:sldId id="497" r:id="rId43"/>
    <p:sldId id="471" r:id="rId44"/>
    <p:sldId id="498" r:id="rId45"/>
    <p:sldId id="499" r:id="rId46"/>
    <p:sldId id="500" r:id="rId47"/>
    <p:sldId id="504" r:id="rId48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3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8AC4-8CB6-4022-966D-BB70D24BBEAB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3284-4B52-456E-A220-16AA57F52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77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0723-F43A-4695-9234-094961E183CC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9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6CE8-16C3-4286-9281-9DE1C103C959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B06B-7F8D-4DC2-9970-72ED516C3DD6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076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L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539552" y="908720"/>
            <a:ext cx="8064896" cy="72008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 dirty="0"/>
              <a:t>Klepnutím vložíte nadpis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0" hasCustomPrompt="1"/>
          </p:nvPr>
        </p:nvSpPr>
        <p:spPr>
          <a:xfrm>
            <a:off x="539750" y="1844824"/>
            <a:ext cx="8064500" cy="4392613"/>
          </a:xfrm>
        </p:spPr>
        <p:txBody>
          <a:bodyPr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cs-CZ" dirty="0"/>
              <a:t>Klepnutím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80531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5A71-F6E7-49CF-B8AD-D7E365DBA3E9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4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829D-1BBB-4FB2-98AB-3AA3AFC733AA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78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353-7229-4667-BFC9-DE4077D736C8}" type="datetime1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3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97E3-1C99-49EE-898D-7B292405080E}" type="datetime1">
              <a:rPr lang="cs-CZ" smtClean="0"/>
              <a:t>22.11.2023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7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D46E-013E-4D78-BC3C-3AF54CF6354A}" type="datetime1">
              <a:rPr lang="cs-CZ" smtClean="0"/>
              <a:t>22.11.2023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6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7AFA-3A7C-4B86-BBCA-ED1D95B8411B}" type="datetime1">
              <a:rPr lang="cs-CZ" smtClean="0"/>
              <a:t>22.11.2023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09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756D-C8BF-4429-B8FC-9270574E24FC}" type="datetime1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0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1DD2-AB3A-4D18-A636-0921555FD9A3}" type="datetime1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5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53879-4DFB-444E-977B-05590C15F7EE}" type="datetime1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62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www.unmz.cz/urad/pravni-predpisy-v-oblasti-metrologie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15344" y="2992378"/>
            <a:ext cx="6400800" cy="989255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7030A0"/>
                </a:solidFill>
              </a:rPr>
              <a:t>Metrologie P08: </a:t>
            </a:r>
            <a:r>
              <a:rPr lang="pl-PL" sz="2400" b="1" dirty="0">
                <a:solidFill>
                  <a:srgbClr val="7030A0"/>
                </a:solidFill>
              </a:rPr>
              <a:t>Stanovení rekalibračních intervalů.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doc. Ing. Štěpánka DVOŘÁČKOVÁ, Ph.D.</a:t>
            </a: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636078" y="1515050"/>
            <a:ext cx="6627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9" y="5817744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00" y="5817744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17744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95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jasnou potřebu pravidelné kalibrace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zajištění hodnověrnosti výsledku měření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stále mnoho komerčních subjektů, které nutnost kalibrace pro správnost a přesnost měření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popírají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Jejich nesprávná argumentace spočívá v tom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přístroje mají garantovanou přesnost od výrobce a pokud to není výslovně uvedeno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tak ji není třeba v pravidelných intervalech ověřovat.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 To ale není pravda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protože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informace poskytované výrobcem měřicího vybavení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zpravidla nedá spoléhat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Výsledek měření založený na těchto údajích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 být chybný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to jak v odhadu hodnoty měřené veličiny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tak také ve vyjádřené nejistotě měření. </a:t>
            </a:r>
          </a:p>
          <a:p>
            <a:pPr algn="just"/>
            <a:endParaRPr lang="cs-CZ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Určitá možnost použití nekalibrovaného měřicího vybavení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pouze pro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informativní měření, kdy přesnost měření nemá žádný vliv na proces, který se měřením zajišťuje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 v těchto případech je však potřeba zajistit správnost měření. </a:t>
            </a: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24A6F91B-D924-4D2F-A9D7-230145CA400C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95832A7D-4BB1-419F-B12F-8C348B35879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95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neochotě kalibrovat měřicí vybavení v pravidelných intervalech přispívají zejména vysoké náklady spojené s kalibrací. </a:t>
            </a:r>
          </a:p>
          <a:p>
            <a:pPr algn="just"/>
            <a:endParaRPr lang="cs-CZ" sz="1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Musíme si ale také uvědomit,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s nekalibrovaným vybavením jsou spojená rizika a skryté náklady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 se například zhoršit jakost celé výroby a tím docházet ke ztrátám, případně i k odmítnutí celé dodávky. </a:t>
            </a: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>
            <a:extLst>
              <a:ext uri="{FF2B5EF4-FFF2-40B4-BE49-F238E27FC236}">
                <a16:creationId xmlns:a16="http://schemas.microsoft.com/office/drawing/2014/main" id="{9DC18717-5BA5-4226-8CEC-E53D9CEFA2DC}"/>
              </a:ext>
            </a:extLst>
          </p:cNvPr>
          <p:cNvSpPr/>
          <p:nvPr/>
        </p:nvSpPr>
        <p:spPr>
          <a:xfrm>
            <a:off x="562603" y="3645024"/>
            <a:ext cx="48734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Pravidelná kalibrace pomáhá předcházet vzniku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havárií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výsledná cena za likvidaci havárie bývá zpravidla mnohem větší než cena kalibrace. </a:t>
            </a: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haváriích dochází také často ke ztrátám na lidských životech a zdraví.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EC935C9-6FBD-47E3-BB9A-4043095EC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448" y="3573016"/>
            <a:ext cx="2906856" cy="1592957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DBFEBEC-B988-4A07-BAB8-63B8F03B9C54}"/>
              </a:ext>
            </a:extLst>
          </p:cNvPr>
          <p:cNvSpPr/>
          <p:nvPr/>
        </p:nvSpPr>
        <p:spPr>
          <a:xfrm>
            <a:off x="562602" y="5590981"/>
            <a:ext cx="8041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toho vyplývá,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kalibrace není důležitá jenom z hlediska technického a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ekonomického, ale také z hlediska bezpečnostního. </a:t>
            </a:r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659EDD7-2A4D-4434-AC6B-AB23488FAB39}"/>
              </a:ext>
            </a:extLst>
          </p:cNvPr>
          <p:cNvSpPr/>
          <p:nvPr/>
        </p:nvSpPr>
        <p:spPr>
          <a:xfrm>
            <a:off x="5337254" y="5157192"/>
            <a:ext cx="36166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Pád mostu v Janově na severu Itálie, 2018.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5120993-295A-4DEB-8679-4EDE7DF824EF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3D14E9BE-3461-48DA-A2C7-A8C264EB04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00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Požadavky na kalibraci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Požadavky na kalibraci nejsou jenom předmětem technických standardů, ale také právních předpisů.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Konkrétně v §11 odst. 5 zákona č. 505/1990 Sb. o metrologii je uvedeno,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jednotnost a správnost pracovních měřidel zajišťuje v potřebném rozsahu jejich uživatel kalibrací, není-li pro dané měřidlo vhodnější způsob či metoda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DC15B182-C0DF-4DAF-B88E-27B78A08469B}"/>
              </a:ext>
            </a:extLst>
          </p:cNvPr>
          <p:cNvSpPr/>
          <p:nvPr/>
        </p:nvSpPr>
        <p:spPr>
          <a:xfrm>
            <a:off x="586394" y="4911551"/>
            <a:ext cx="7992887" cy="461665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(Re)kalibrační interval 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9D1972B-6641-4525-A773-0AE2ECECA9AC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DDAC2EB3-819F-4835-AAF9-C26C771A1A9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63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 královských architektů odpovědných za budování pyramid:</a:t>
            </a: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Trest smrti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hrozil tomu, kdo zapomněl nebo zanedbal svoji povinnost 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zkalibrovat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své </a:t>
            </a: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měřidlo délky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při každém úplňku.</a:t>
            </a: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Dnes hrozí maximální pokuta do 1 mil. Kč.</a:t>
            </a:r>
          </a:p>
          <a:p>
            <a:pPr algn="just"/>
            <a:endParaRPr lang="cs-CZ" altLang="cs-CZ" sz="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Nutnou cestou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zajištění spolehlivých výsledků kalibrace a měření se zaručenou metrologickou návazností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periodická kalibrace</a:t>
            </a:r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měřicích přístrojů, pracovních a referenčních etalonů. </a:t>
            </a:r>
          </a:p>
          <a:p>
            <a:pPr algn="just"/>
            <a:endParaRPr lang="cs-CZ" altLang="cs-CZ" sz="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Periodicita kalibrací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nutná vzhledem k stárnutí měřidel, k jejich opotřebení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 jevům jako je drift nuly nebo referenčního napětí atd. </a:t>
            </a:r>
          </a:p>
          <a:p>
            <a:pPr algn="just"/>
            <a:endParaRPr lang="cs-CZ" altLang="cs-CZ" sz="9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Bohužel </a:t>
            </a: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během času mezi „po sobě“ jdoucími kalibracemi nemáme o vlastnostech přístroje aktuální informace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musíme pracovat s pravděpodobností a předpokladem jeho chování. </a:t>
            </a: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důležité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určit čas/dobu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kterém kalibraci zopakujeme a v mezidobí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pokud je to možné, </a:t>
            </a:r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kontrolovat chování měřidla/přístroje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74B0FDE4-DE90-4D78-899B-FD9B69A3F5BC}"/>
              </a:ext>
            </a:extLst>
          </p:cNvPr>
          <p:cNvSpPr/>
          <p:nvPr/>
        </p:nvSpPr>
        <p:spPr>
          <a:xfrm>
            <a:off x="107504" y="1714823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C494C114-8835-44EE-988A-4E5592CA295C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1F77E76E-CC91-4C22-A516-53C6AB0154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0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§ 11 odst. 5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zákona č 505/1990 Sb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 platném znění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uvedeno, že jednotnost a správnost pracovních měřidel zajišťuje v potřebném rozsahu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sám jejich uživatel kalibrací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Uživatel měřidla si také sám určuje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dobu platnosti kalibrace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Kalibračním intervalem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rozumíme dobu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 dvěma po sobě následujícími kalibracemi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(kalendářní údaj).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Kalibračním intervalem je také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AutoNum type="alphaLcParenR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provozních hodin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mezi dvěma kalibracemi,</a:t>
            </a:r>
          </a:p>
          <a:p>
            <a:pPr marL="342900" indent="-342900" algn="just">
              <a:buAutoNum type="alphaLcParenR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množství provedených měření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Typickým příkladem pro určení kalibračního intervalu těmito způsoby (a), b)) jsou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sady koncových měrek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ta, která slouží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 hlavní etalon laboratoře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bude mít stanovenu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kalendářní periodu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zatímco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sada užívaná v provozu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bude 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rekalibrována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vždy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určitém počtu použití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3CDAD81C-0F4E-4412-B676-32FA7DAEA8D4}"/>
              </a:ext>
            </a:extLst>
          </p:cNvPr>
          <p:cNvSpPr/>
          <p:nvPr/>
        </p:nvSpPr>
        <p:spPr>
          <a:xfrm>
            <a:off x="107504" y="3253242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EF1C47E-7A99-42B2-8750-BD97B3B00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907" y="3717032"/>
            <a:ext cx="1862374" cy="1008337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DDA0A9CD-8087-4DBA-9F74-1BCDD254895A}"/>
              </a:ext>
            </a:extLst>
          </p:cNvPr>
          <p:cNvSpPr txBox="1"/>
          <p:nvPr/>
        </p:nvSpPr>
        <p:spPr>
          <a:xfrm>
            <a:off x="6628838" y="4705399"/>
            <a:ext cx="21154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Sada koncových měrek</a:t>
            </a:r>
            <a:endParaRPr lang="cs-CZ" sz="1400" i="1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44F7985A-B3BC-4398-A973-5137140CFE0D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3D45D230-F7EC-40A1-848E-FF5EFAE2AA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21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Kalibrace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samozřejmě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něco stojí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to nejen samotný výkon –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musíme uvažovat i náklady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uživatele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vzniklé tím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že příslušnou operaci nelze provádět nebo tím,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musí pořídit a udržovat náhradní měřidlo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druhé straně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měřidlo bez kalibrace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 s kalibrací provedenou pozdě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způsobit významné ztráty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zaviněné zmetky ve výrobě, nedodržením smluvních podmínek pro služby nebo výrobky,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dokonce může vést i k právnímu postihu firmy.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Stanovení re-kalibračního intervalu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má kromě technických i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ekonomické souvislosti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ekonomické kritérium určuje ekonomické ztráty z provozu</a:t>
            </a: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nesprávných měřidel.</a:t>
            </a: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Stanovit optimální kalibrační interval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ovšem obtížné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zejména v kvantifikovaném hodnocení rizik.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Zde velmi záleží na zkušenosti, odhadu a povaze výroby nebo služeb, kterým měřidlo slouží. 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0D5E623F-6281-4EC0-AEC9-A6CF7222775C}"/>
              </a:ext>
            </a:extLst>
          </p:cNvPr>
          <p:cNvSpPr/>
          <p:nvPr/>
        </p:nvSpPr>
        <p:spPr>
          <a:xfrm>
            <a:off x="107504" y="1700808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FB8992FA-949F-487F-A36B-D36EAD116321}"/>
              </a:ext>
            </a:extLst>
          </p:cNvPr>
          <p:cNvSpPr/>
          <p:nvPr/>
        </p:nvSpPr>
        <p:spPr>
          <a:xfrm>
            <a:off x="107504" y="4221088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15DB2F4E-1576-4587-869F-E2828122A5EE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1034377B-D8EA-4060-AF01-ADFE6495F59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78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Naproti tomu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náklady spojené s opakovanou kalibrací je možné kvantifikovat celkem dobře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Optimální re-kalibrační interval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když:</a:t>
            </a:r>
          </a:p>
          <a:p>
            <a:pPr marL="457200" indent="-457200" algn="just">
              <a:buAutoNum type="arabicParenR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nejistota výsledku měření je ještě na přijatelné úrovni, </a:t>
            </a:r>
          </a:p>
          <a:p>
            <a:pPr marL="457200" indent="-457200" algn="just">
              <a:buAutoNum type="arabicParenR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opakovaná kalibrace je nákladově únosná, </a:t>
            </a:r>
          </a:p>
          <a:p>
            <a:pPr marL="457200" indent="-457200" algn="just">
              <a:buFontTx/>
              <a:buAutoNum type="arabicParenR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interval umožňuje reakci na změnu podmínek a je určen definovaným procesem.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Stanovení doby platnosti kalibrace </a:t>
            </a: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Doba platnosti kalibrace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 být stanovena: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samotným uživatelem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(důležitým podkladem jsou výsledky kalibrací, proto je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nutné shromažďovat a sledovat údaje předcházejících kalibrací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nebo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doporučena kalibrační laboratoří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na základě požadavku vlastníka měřidla (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 ale vždy rozhoduje a za výsledek odpovídá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EE14EF1E-67DF-423E-881D-95BE49550F8C}"/>
              </a:ext>
            </a:extLst>
          </p:cNvPr>
          <p:cNvSpPr/>
          <p:nvPr/>
        </p:nvSpPr>
        <p:spPr>
          <a:xfrm>
            <a:off x="107504" y="4221088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96AB18D7-93B7-45B3-9701-F64B667B2DB7}"/>
              </a:ext>
            </a:extLst>
          </p:cNvPr>
          <p:cNvSpPr/>
          <p:nvPr/>
        </p:nvSpPr>
        <p:spPr>
          <a:xfrm>
            <a:off x="107504" y="2533162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AA7524C9-2ACE-452E-887A-E912AE37EBA4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99913023-CF3A-426E-9204-7E2BDB084E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1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Stanovení doby platnosti kalibrace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 laboratoří:</a:t>
            </a:r>
          </a:p>
          <a:p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Výhoda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 laboratoř má zkušenosti, </a:t>
            </a:r>
          </a:p>
          <a:p>
            <a:pPr algn="just"/>
            <a:endParaRPr lang="cs-CZ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Nevýhoda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 laboratoř může stanovit kratší dobu platnosti kalibrace, aby snížila riziko použití nesprávného měřicího zařízení; případně, aby měla více zakázek.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Délku kalibračního intervalu ovlivňuje: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požadovaná nejistota měření,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váha rizika při překročení dovolené chyby měřidla,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 měřicího prostředku,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náchylnost k opotřebení nebo driftu,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rozsah a intenzita používání (někdy je v ní kalibrační interval určen),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a četnost 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mezikalibračních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kontrol,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prostředí (klima, prašnost, vibrace, ...),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1EF01FC1-749D-4DDE-9492-03B41D0AC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64" y="3778984"/>
            <a:ext cx="2356217" cy="114520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683D1FC7-4158-4DAA-B7B3-050FCADF806E}"/>
              </a:ext>
            </a:extLst>
          </p:cNvPr>
          <p:cNvSpPr/>
          <p:nvPr/>
        </p:nvSpPr>
        <p:spPr>
          <a:xfrm>
            <a:off x="107504" y="4045330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32D196E-5893-4D75-B369-1C73F3520CDC}"/>
              </a:ext>
            </a:extLst>
          </p:cNvPr>
          <p:cNvSpPr txBox="1"/>
          <p:nvPr/>
        </p:nvSpPr>
        <p:spPr>
          <a:xfrm>
            <a:off x="6156176" y="4950165"/>
            <a:ext cx="21154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Sada koncových měrek</a:t>
            </a:r>
            <a:endParaRPr lang="cs-CZ" sz="1400" i="1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636C451A-0209-4261-AD10-BB910E40EBA4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260A9481-DB61-4C13-84D4-20628A44518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1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kvalifikace obsluhy,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zkušenost s provozem daného měřidla, aj.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F5DB8654-7E13-4F2B-8C6E-A8F593ED14D8}"/>
              </a:ext>
            </a:extLst>
          </p:cNvPr>
          <p:cNvSpPr/>
          <p:nvPr/>
        </p:nvSpPr>
        <p:spPr>
          <a:xfrm>
            <a:off x="562604" y="2348880"/>
            <a:ext cx="8041844" cy="781315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Většina metrologů hledá co nejjednodušší a při tom vyhovující postup stanovení data příští kalibrace.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9CEC336-849A-4FB5-A5CB-524A5061DD92}"/>
              </a:ext>
            </a:extLst>
          </p:cNvPr>
          <p:cNvSpPr/>
          <p:nvPr/>
        </p:nvSpPr>
        <p:spPr>
          <a:xfrm>
            <a:off x="586393" y="3212976"/>
            <a:ext cx="79928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stanovení kalibračního intervalu se bere v úvahu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 charakteristik měřidla z předchozích období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ze záznamů o poškození, údržbě, servisu a opravách,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frekvence a jakost </a:t>
            </a:r>
            <a:r>
              <a:rPr lang="cs-CZ" altLang="cs-CZ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mezikalibračních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kontrol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(základní údržba + kontrola např. ve významném pracovním bodě),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doporučení výrobce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analogie s jinými uživateli, doporučení kalibrační laboratoře.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Podle normy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ČSN EN ISO/IEC 17025:2018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nesmí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kalibrační list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(nebo kalibrační značka)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obsahovat žádné doporučení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týkající se intervalu kalibrace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výjimkou doporučení, které bylo dohodnuto se zákazníkem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1CDCBA8F-AA7B-4667-81B0-A53EF8920037}"/>
              </a:ext>
            </a:extLst>
          </p:cNvPr>
          <p:cNvSpPr/>
          <p:nvPr/>
        </p:nvSpPr>
        <p:spPr>
          <a:xfrm>
            <a:off x="107504" y="3412222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3307D16A-E528-4124-BE63-9F2E949DE8F4}"/>
              </a:ext>
            </a:extLst>
          </p:cNvPr>
          <p:cNvSpPr/>
          <p:nvPr/>
        </p:nvSpPr>
        <p:spPr>
          <a:xfrm>
            <a:off x="107504" y="5445224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6D24BBDC-906C-4D80-9450-71417D2FD511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3FB7F9EA-7BA5-483D-8FA7-8031EB36643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81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Výhoda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jsou zkušenosti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 laboratoře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její banka dat, na druhé straně ovšem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 být doporučen zbytečně krátký interval s cílem snížení rizika nebo možná i s myšlenkou na další zakázku!</a:t>
            </a:r>
          </a:p>
          <a:p>
            <a:pPr algn="just"/>
            <a:endParaRPr lang="cs-CZ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Zvláštní postavení mají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stanovená měřidla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 ta je interval ověření stanoven zákonnými předpisy, v současné době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vyhláškou Ministerstva průmyslu a obchodu č. 345/2002 Sb.,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kterou se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stanoví měřidla k povinnému ověřování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měřidla podléhající schválení typu (vyhláška byla vícekrát novelizována, více na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http://www.unmz.cz/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urad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pravni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-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predpisy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-v-oblasti-metrologie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Interval pro povinné ověření je vyhláškou stanoven na základě dlouhodobého sledování daného druhu měřidla.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jisté míry může být vzorem i pro stanovení kalibračního intervalu pro pracovní měřidla (tedy ta, která nejsou stanovenými měřidly).</a:t>
            </a:r>
          </a:p>
          <a:p>
            <a:pPr algn="just"/>
            <a:endParaRPr lang="cs-CZ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>
            <a:extLst>
              <a:ext uri="{FF2B5EF4-FFF2-40B4-BE49-F238E27FC236}">
                <a16:creationId xmlns:a16="http://schemas.microsoft.com/office/drawing/2014/main" id="{45D6611F-52B0-4FC5-A14C-A07EC3897AB0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979954CE-CD8B-4DBB-94F8-FCFCBE33DF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18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Zavádění nových, moderních měřicích zařízení do používání, zvýšení počtu funkcí, zvětšení počtu rozsahů a soustavné zvyšování požadavků na přesnost měření má za následek zvyšování složitosti měřicích zařízení.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tom se současně zvyšují požadavky na jakost výroby a spolehlivosti fungování měřicích přístrojů, klade se vyšší důraz na dodržování technologického procesu v průběhu jejich výroby.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 celá řada dalších opatření se provádí proto, aby se počet poruch měřicích přístrojů a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nesprávných měření jimi provedených snížit na minimum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Jednou ze základních forem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udržení měřicího zařízení v metrologicky správném stavu je jeho pravidelná a správná kalibrace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>
            <a:extLst>
              <a:ext uri="{FF2B5EF4-FFF2-40B4-BE49-F238E27FC236}">
                <a16:creationId xmlns:a16="http://schemas.microsoft.com/office/drawing/2014/main" id="{FFBC8906-1A86-4479-BF4A-7C844E1F592C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2B64784E-76F3-4339-A289-9F9828C4DD6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70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Způsoby stanovení kalibračního intervalu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Žádná univerzální nebo nejlepší metoda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kterou by bylo možno aplikovat na všechny případy,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neexistuje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Byly popsány různé postupy určování kalibračních intervalů, do jisté míry vždy spekulativní, s různým podílem využití experimentálních údajů.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9A465B68-F72A-4A32-BB25-773E65F379C0}"/>
              </a:ext>
            </a:extLst>
          </p:cNvPr>
          <p:cNvSpPr/>
          <p:nvPr/>
        </p:nvSpPr>
        <p:spPr>
          <a:xfrm>
            <a:off x="107504" y="1741074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E461DA3C-CBC7-4A83-8687-78366D3F0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4" y="5120220"/>
            <a:ext cx="2027788" cy="1097896"/>
          </a:xfrm>
          <a:prstGeom prst="rect">
            <a:avLst/>
          </a:prstGeom>
          <a:ln w="3175">
            <a:solidFill>
              <a:srgbClr val="000066"/>
            </a:solidFill>
          </a:ln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4A7C0B48-C282-4AD0-9D14-DD25AB111E38}"/>
              </a:ext>
            </a:extLst>
          </p:cNvPr>
          <p:cNvSpPr txBox="1"/>
          <p:nvPr/>
        </p:nvSpPr>
        <p:spPr>
          <a:xfrm>
            <a:off x="5671612" y="3428305"/>
            <a:ext cx="2600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Kalibrace koncových měrek</a:t>
            </a:r>
            <a:endParaRPr lang="cs-CZ" sz="1400" i="1" dirty="0"/>
          </a:p>
        </p:txBody>
      </p:sp>
      <p:pic>
        <p:nvPicPr>
          <p:cNvPr id="18" name="Picture 37" descr="IMG_0514_resize">
            <a:extLst>
              <a:ext uri="{FF2B5EF4-FFF2-40B4-BE49-F238E27FC236}">
                <a16:creationId xmlns:a16="http://schemas.microsoft.com/office/drawing/2014/main" id="{DB0F17C0-50C0-41C0-9A4B-7853F131C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88" y="3688314"/>
            <a:ext cx="2864317" cy="2516084"/>
          </a:xfrm>
          <a:prstGeom prst="rect">
            <a:avLst/>
          </a:prstGeom>
          <a:noFill/>
          <a:ln w="317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EBDAB6DF-2563-4473-B6C4-AD69DF8548F8}"/>
              </a:ext>
            </a:extLst>
          </p:cNvPr>
          <p:cNvSpPr/>
          <p:nvPr/>
        </p:nvSpPr>
        <p:spPr>
          <a:xfrm>
            <a:off x="586394" y="3557776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Pokročilejší metody pracují se statistickým zpracováním dat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hromaděných při kalibraci měřidel jednak v čase a jednak při kalibraci větších souborů měřidel stejného druhu. </a:t>
            </a:r>
          </a:p>
          <a:p>
            <a:pPr algn="just"/>
            <a:endParaRPr lang="cs-CZ" sz="900" b="1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19CEBCE6-85C8-4531-B1E4-B49B144CC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174" y="4821336"/>
            <a:ext cx="1862374" cy="1396780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20" name="Šipka doprava 3">
            <a:extLst>
              <a:ext uri="{FF2B5EF4-FFF2-40B4-BE49-F238E27FC236}">
                <a16:creationId xmlns:a16="http://schemas.microsoft.com/office/drawing/2014/main" id="{D3837442-FFFA-42FD-A618-0C697C19328D}"/>
              </a:ext>
            </a:extLst>
          </p:cNvPr>
          <p:cNvSpPr/>
          <p:nvPr/>
        </p:nvSpPr>
        <p:spPr>
          <a:xfrm>
            <a:off x="2369399" y="5599668"/>
            <a:ext cx="1512168" cy="275902"/>
          </a:xfrm>
          <a:prstGeom prst="rightArrow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3">
            <a:extLst>
              <a:ext uri="{FF2B5EF4-FFF2-40B4-BE49-F238E27FC236}">
                <a16:creationId xmlns:a16="http://schemas.microsoft.com/office/drawing/2014/main" id="{AFD231C0-8306-4A96-9B18-EA8D0AC9FF1D}"/>
              </a:ext>
            </a:extLst>
          </p:cNvPr>
          <p:cNvSpPr/>
          <p:nvPr/>
        </p:nvSpPr>
        <p:spPr>
          <a:xfrm>
            <a:off x="5004048" y="5349049"/>
            <a:ext cx="1512168" cy="275902"/>
          </a:xfrm>
          <a:prstGeom prst="rightArrow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A36B1548-D606-4A36-9836-69118B6437C0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DA04FB4A-AC3F-4DD0-B3C4-72675821868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40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Byly popsány různé postupy určování kalibračních intervalů, do jisté míry vždy spekulativní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 různým podílem využití experimentálních údajů.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Pokročilejší metody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pracují se statistickým zpracováním da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hromaděných při kalibraci měřidel jednak v čase a jednak při kalibraci větších souborů měřidel stejného druhu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900" b="1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Základní metody</a:t>
            </a: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stanovením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počátečního kalibračního intervalu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metodou obecného intervalu,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metodou „zapůjčeného“ intervalu,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metodami technické analýzy,</a:t>
            </a:r>
          </a:p>
          <a:p>
            <a:pPr algn="just"/>
            <a:endParaRPr lang="cs-CZ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a tzv. „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metodami reakce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měřidlo je v provozu a má za sebou známou historii měřidlo je již delší dobu používáno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jednoduché reakce,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 přírůstkové reakce a metoda testu intervalů.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>
            <a:extLst>
              <a:ext uri="{FF2B5EF4-FFF2-40B4-BE49-F238E27FC236}">
                <a16:creationId xmlns:a16="http://schemas.microsoft.com/office/drawing/2014/main" id="{FFBC8906-1A86-4479-BF4A-7C844E1F592C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8127B0D-36CE-4477-8A06-D65F13E5F1C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27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Volba počátečního kalibračního intervalu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stanovení počátečního kalibračního intervalu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nově zaváděného měřidla obvykle nejsou k dispozici údaje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jeho předchozím chování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Můžeme se ale často opřít o doporučení výrobce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zkušenosti jiných laboratoří nebo o doporučení kalibrační laboratoře.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Vždy je třeba uvážit všechny okolnosti a možné ovlivňující faktory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Počáteční kalibrační interval se v praxi většinou volí v délce 1 až 3 roky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podle druhu a předpokládaného rozsahu využívání měřidla. </a:t>
            </a:r>
          </a:p>
          <a:p>
            <a:pPr algn="just"/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kalibračních laboratoří bude častější volbou 1 rok i méně.</a:t>
            </a:r>
          </a:p>
          <a:p>
            <a:pPr algn="just"/>
            <a:endParaRPr lang="cs-CZ" altLang="cs-CZ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obecného intervalu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této metodě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stanoven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jeden stejně dlouhý kalibrační interval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všechna nová měřící a kalibrační zařízení organizace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Interval musí být dostatečně krátký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aby vyloučil neshody u měřidel s nižší (zatím neznámou) spolehlivostí.</a:t>
            </a:r>
            <a:endParaRPr lang="cs-CZ" altLang="cs-CZ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8949D106-8FF9-4D5B-B195-8E9B562740DF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376D1D3-E473-4F54-B06F-F13603E72FB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28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 Metoda vede k růstu nákladů na kalibrace a je vhodná jen jako poslední volba, není-li po ruce jiná.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„zapůjčeného“ intervalu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této metodě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používá organizace kalibračního intervalu podle zkušeností jiné laboratoře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důležité, aby činnosti „vzoru“ byly obdobné v oblasti metod měření, kalibračních procedur, způsobu a četnosti využití měřidel, podmínek prostředí atd. </a:t>
            </a: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Jednoduše řečeno – délku intervalů „opisujeme“.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Vždy je ovšem třeba přezkoumat, od koho „opisujeme“ a kde se naše poměry liší, abychom určili, co upravit pro svou potřebu.</a:t>
            </a:r>
          </a:p>
          <a:p>
            <a:pPr algn="just"/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technické analýzy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může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vycházet z toho, že nový přístroj je určitým způsobem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vylepšenou verzí existujícího přístroje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kterého jsou známy metrologické</a:t>
            </a:r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1FBDAF5D-C725-439D-9884-F905E3CDFCE6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C1E85CA7-4C57-40A1-B123-A1ACD9B55A4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72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vlastnosti a dlouhodobé chování, nebo jde o druh měřidla založeného na známém principu.</a:t>
            </a:r>
          </a:p>
          <a:p>
            <a:pPr algn="just"/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Nutná je analýza konstrukce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při které se zvažuje vliv kritických částí přístroje –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možný drift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operačních zesilovačů, stabilita časové základny, možnosti opotřebení kontaktních částí, vliv oteplení v provozu, ovlivnění měřeným objektem apod. </a:t>
            </a:r>
          </a:p>
          <a:p>
            <a:pPr algn="just"/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 interval je opět odhadnut, ale přece jen na základě důkladnějšího rozboru. </a:t>
            </a:r>
          </a:p>
          <a:p>
            <a:pPr algn="just"/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98027281-F291-4F4F-A2F2-402E81D7D7B7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FE97E78B-3215-4AA2-8954-E760B77D68F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80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511181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Metody reakce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Jakmile je měřidlo v provozu a má za sebou známou historii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můžeme při úpravách kalibračního intervalu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postupovat již kvalifikovaněji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metodami, které jsou jistou obdobou obecných metod plánování experimentu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smyslu sběru dat a sledování vlivu zásahu během kalibračního procesu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9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Vychází se z výsledků kalibrace –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by ovšem mělo při kalibraci dojít k opravě měřidla, musíme brát v úvahu výsledky kalibrace před opravou.</a:t>
            </a: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jednoduché reakce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 interval je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upravován na základě výsledku předcházející kalibrace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tak,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se interval buď: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ponechá nebo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zkrátí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fixní část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prodlouží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fixní část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nebo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násobek existujícího intervalu.</a:t>
            </a:r>
          </a:p>
          <a:p>
            <a:pPr algn="just"/>
            <a:endParaRPr 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>
            <a:extLst>
              <a:ext uri="{FF2B5EF4-FFF2-40B4-BE49-F238E27FC236}">
                <a16:creationId xmlns:a16="http://schemas.microsoft.com/office/drawing/2014/main" id="{C83DB4D1-3D4C-42C9-A992-E533A2609259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BEB6277E-1061-4869-90FB-7D8353AC802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32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5" y="1684397"/>
            <a:ext cx="34815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Výsledky, které </a:t>
            </a: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nedovolují prodloužení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kalibračního intervalu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 když je výsledek v pásmu 80 % požadovaného tolerančního pásma.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>
            <a:extLst>
              <a:ext uri="{FF2B5EF4-FFF2-40B4-BE49-F238E27FC236}">
                <a16:creationId xmlns:a16="http://schemas.microsoft.com/office/drawing/2014/main" id="{67606ECC-9B3D-42FD-BCA2-0FC32F036510}"/>
              </a:ext>
            </a:extLst>
          </p:cNvPr>
          <p:cNvSpPr/>
          <p:nvPr/>
        </p:nvSpPr>
        <p:spPr>
          <a:xfrm>
            <a:off x="4425849" y="4500280"/>
            <a:ext cx="4131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Výsledky, vyžadující zkrácení kalibračního intervalu.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Zřejmý a zrychlující se drift.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FB6C0C06-0E66-4621-8709-8C7D6266E90B}"/>
              </a:ext>
            </a:extLst>
          </p:cNvPr>
          <p:cNvGrpSpPr/>
          <p:nvPr/>
        </p:nvGrpSpPr>
        <p:grpSpPr>
          <a:xfrm>
            <a:off x="4263840" y="1956863"/>
            <a:ext cx="4057312" cy="2192218"/>
            <a:chOff x="4263840" y="1956863"/>
            <a:chExt cx="4057312" cy="2192218"/>
          </a:xfrm>
        </p:grpSpPr>
        <p:pic>
          <p:nvPicPr>
            <p:cNvPr id="2" name="Obrázek 1">
              <a:extLst>
                <a:ext uri="{FF2B5EF4-FFF2-40B4-BE49-F238E27FC236}">
                  <a16:creationId xmlns:a16="http://schemas.microsoft.com/office/drawing/2014/main" id="{86B8F126-2B37-42F1-A3A1-C8C2BE390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3840" y="1956863"/>
              <a:ext cx="4057312" cy="2192218"/>
            </a:xfrm>
            <a:prstGeom prst="rect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89D186CD-E442-4C96-8CA6-D3003D895CF7}"/>
                </a:ext>
              </a:extLst>
            </p:cNvPr>
            <p:cNvSpPr/>
            <p:nvPr/>
          </p:nvSpPr>
          <p:spPr>
            <a:xfrm>
              <a:off x="4459613" y="2121691"/>
              <a:ext cx="89319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sz="12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Horní mez</a:t>
              </a:r>
              <a:endParaRPr lang="cs-CZ" sz="1200" dirty="0"/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513F9EDC-C44D-47C8-97A0-2BA184F4FC0E}"/>
                </a:ext>
              </a:extLst>
            </p:cNvPr>
            <p:cNvSpPr/>
            <p:nvPr/>
          </p:nvSpPr>
          <p:spPr>
            <a:xfrm>
              <a:off x="4464028" y="3327528"/>
              <a:ext cx="151216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altLang="cs-CZ" sz="12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Dolní mez</a:t>
              </a:r>
              <a:endParaRPr lang="cs-CZ" sz="1200" dirty="0"/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BF852C07-AB9A-4126-829C-9BD8ED68782E}"/>
              </a:ext>
            </a:extLst>
          </p:cNvPr>
          <p:cNvGrpSpPr/>
          <p:nvPr/>
        </p:nvGrpSpPr>
        <p:grpSpPr>
          <a:xfrm>
            <a:off x="586395" y="4140380"/>
            <a:ext cx="3525580" cy="2024924"/>
            <a:chOff x="586395" y="4140380"/>
            <a:chExt cx="3525580" cy="2024924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608E09C6-8D77-4E0E-B75D-004A59978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395" y="4140380"/>
              <a:ext cx="3525580" cy="2024924"/>
            </a:xfrm>
            <a:prstGeom prst="rect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9E261D7F-66DF-4401-A21F-7DC8CF71C643}"/>
                </a:ext>
              </a:extLst>
            </p:cNvPr>
            <p:cNvSpPr/>
            <p:nvPr/>
          </p:nvSpPr>
          <p:spPr>
            <a:xfrm>
              <a:off x="683568" y="4215472"/>
              <a:ext cx="89319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sz="12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Horní mez</a:t>
              </a:r>
              <a:endParaRPr lang="cs-CZ" sz="1200" dirty="0"/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2E7B7043-8559-401C-A38A-421236C309BC}"/>
                </a:ext>
              </a:extLst>
            </p:cNvPr>
            <p:cNvSpPr/>
            <p:nvPr/>
          </p:nvSpPr>
          <p:spPr>
            <a:xfrm>
              <a:off x="683568" y="5292622"/>
              <a:ext cx="151216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altLang="cs-CZ" sz="12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Dolní mez</a:t>
              </a:r>
              <a:endParaRPr lang="cs-CZ" sz="1200" dirty="0"/>
            </a:p>
          </p:txBody>
        </p:sp>
      </p:grpSp>
      <p:sp>
        <p:nvSpPr>
          <p:cNvPr id="20" name="Šipka: doprava 19">
            <a:extLst>
              <a:ext uri="{FF2B5EF4-FFF2-40B4-BE49-F238E27FC236}">
                <a16:creationId xmlns:a16="http://schemas.microsoft.com/office/drawing/2014/main" id="{BF9448C4-F16C-45CA-B292-A1A4C565F06D}"/>
              </a:ext>
            </a:extLst>
          </p:cNvPr>
          <p:cNvSpPr/>
          <p:nvPr/>
        </p:nvSpPr>
        <p:spPr>
          <a:xfrm>
            <a:off x="2839096" y="2789272"/>
            <a:ext cx="1441896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: doprava 20">
            <a:extLst>
              <a:ext uri="{FF2B5EF4-FFF2-40B4-BE49-F238E27FC236}">
                <a16:creationId xmlns:a16="http://schemas.microsoft.com/office/drawing/2014/main" id="{EE1799E0-A6CA-4CF7-AE14-AA2DFBC42D09}"/>
              </a:ext>
            </a:extLst>
          </p:cNvPr>
          <p:cNvSpPr/>
          <p:nvPr/>
        </p:nvSpPr>
        <p:spPr>
          <a:xfrm rot="10800000">
            <a:off x="4086808" y="5359859"/>
            <a:ext cx="1441896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1BE00198-4F90-4BF0-9AA9-5876F3DC02E9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22" name="Picture 1">
            <a:extLst>
              <a:ext uri="{FF2B5EF4-FFF2-40B4-BE49-F238E27FC236}">
                <a16:creationId xmlns:a16="http://schemas.microsoft.com/office/drawing/2014/main" id="{8EEA7D84-759B-4501-820A-DFB05A32791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74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 přírůstkové reakce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metodě přírůstkové reakce se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prodloužení nebo zkrácení intervalu progresivně zmenšuje při každé úpravě tak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až se asymptotickým přibližováním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dosáhne správného – vyhovujícího intervalu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Současně se již po několika kalibračních intervalech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hromadí údaje o historii měřidla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které mohou být dobrým vodítkem.</a:t>
            </a: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5FDACF70-9B12-45D3-845D-584F3827A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149" y="3706813"/>
            <a:ext cx="7380133" cy="2460044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1B2D18B-3160-40F5-90A3-A3ED36C8EA1B}"/>
              </a:ext>
            </a:extLst>
          </p:cNvPr>
          <p:cNvSpPr txBox="1"/>
          <p:nvPr/>
        </p:nvSpPr>
        <p:spPr>
          <a:xfrm>
            <a:off x="6228185" y="3421553"/>
            <a:ext cx="24741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 přírůstkové reakce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D6DACFB-33F0-4BF1-85DD-D74AFBE05E50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0D5E5250-632D-4090-A68A-202844D53FB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8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testu intervalů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Využívá se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akumulovaných údajů kalibrační historie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 je v principu statistický a jeho výsledkem je doporučení, zda interval upravovat či ne. </a:t>
            </a:r>
          </a:p>
          <a:p>
            <a:pPr algn="just"/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Sleduje se, zda výsledky kalibrace odpovídají předpokladu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například očekávání, že měřidlo bude v toleranci.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většinou dosáhne správného intervalu v únosném čase a může být použita i tehdy, kdy je poměrně málo známých informací. </a:t>
            </a:r>
          </a:p>
          <a:p>
            <a:pPr algn="just"/>
            <a:endParaRPr lang="cs-CZ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SHRNUTÍ</a:t>
            </a: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reakce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zahrnují metody,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které kalibrační interval upravují na základě výsledků předchozích kalibrací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Tyto metody jsou založeny na experimentu, při kterém se nastaví určitý kalibrační interval,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na základě výsledku další kalibrace – se rozhodne, zdali se kalibrační interval zkrátí, prodlouží nebo ponechá.</a:t>
            </a:r>
          </a:p>
          <a:p>
            <a:pPr algn="just"/>
            <a:endParaRPr lang="cs-CZ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9AB6216A-CF50-4BDD-AE54-55FAEC68C1B6}"/>
              </a:ext>
            </a:extLst>
          </p:cNvPr>
          <p:cNvSpPr/>
          <p:nvPr/>
        </p:nvSpPr>
        <p:spPr>
          <a:xfrm>
            <a:off x="156092" y="4508247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0D24A566-80AC-4B9E-9449-49DD356DA2CC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623101B0-7A45-4D37-9617-5465B503439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48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reakce se dají podle postupu rozdělit na 3 druhy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>
            <a:extLst>
              <a:ext uri="{FF2B5EF4-FFF2-40B4-BE49-F238E27FC236}">
                <a16:creationId xmlns:a16="http://schemas.microsoft.com/office/drawing/2014/main" id="{31BE177B-908F-4930-B540-D471B9F8E5CF}"/>
              </a:ext>
            </a:extLst>
          </p:cNvPr>
          <p:cNvSpPr/>
          <p:nvPr/>
        </p:nvSpPr>
        <p:spPr>
          <a:xfrm>
            <a:off x="611560" y="2284408"/>
            <a:ext cx="2520280" cy="3880896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cs-CZ" sz="1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jednoduché reakce</a:t>
            </a:r>
            <a:r>
              <a:rPr lang="cs-CZ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cs-CZ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 interval je upravován na základě výsledku předcházející kalibrace</a:t>
            </a:r>
            <a:r>
              <a:rPr lang="cs-CZ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tak, že se interval: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ponechá,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zkrátí nebo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prodlouží o fixní část nebo o násobek existujícího intervalu.</a:t>
            </a:r>
            <a:endParaRPr lang="cs-CZ" sz="1600" dirty="0">
              <a:solidFill>
                <a:srgbClr val="000066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C5C05E7-BEAE-4686-910E-F3202F0C69B7}"/>
              </a:ext>
            </a:extLst>
          </p:cNvPr>
          <p:cNvSpPr/>
          <p:nvPr/>
        </p:nvSpPr>
        <p:spPr>
          <a:xfrm>
            <a:off x="3311860" y="2284408"/>
            <a:ext cx="2520280" cy="3880896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cs-CZ" sz="1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přírůstkové reakce</a:t>
            </a:r>
            <a:r>
              <a:rPr lang="cs-CZ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podobné jako u jednoduché reakce, pouze se </a:t>
            </a:r>
            <a:r>
              <a:rPr lang="cs-CZ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zkrácení či prodloužení intervalu progresivně zmenšuje po každé úpravě tak, až se asymptotickým přibližováním dosáhne správného intervalu</a:t>
            </a:r>
            <a:r>
              <a:rPr lang="cs-CZ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Tato metoda je </a:t>
            </a:r>
            <a:r>
              <a:rPr lang="cs-CZ" sz="1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nevýhodná</a:t>
            </a:r>
            <a:r>
              <a:rPr lang="cs-CZ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se znatelně mění průběh změn charakteristik měřidl</a:t>
            </a:r>
            <a:r>
              <a:rPr lang="cs-CZ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cs-CZ" sz="1600" dirty="0">
              <a:solidFill>
                <a:srgbClr val="000066"/>
              </a:solidFill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3A08A4D-D6EE-40FD-883D-99B07B40F380}"/>
              </a:ext>
            </a:extLst>
          </p:cNvPr>
          <p:cNvSpPr/>
          <p:nvPr/>
        </p:nvSpPr>
        <p:spPr>
          <a:xfrm>
            <a:off x="6012160" y="2304015"/>
            <a:ext cx="2520280" cy="3880896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cs-CZ" sz="1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testu intervalů</a:t>
            </a:r>
            <a:r>
              <a:rPr lang="cs-CZ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tato metoda se snaží eliminovat nedostatky ostatních metod za pomoci zařazení statistického testování do porovnávacího cyklu metody. </a:t>
            </a:r>
          </a:p>
          <a:p>
            <a:pPr algn="just"/>
            <a:r>
              <a:rPr lang="cs-CZ" sz="1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se považuje za jednu z mála metod, která je opravdu dosáhne nastavení správného kalibračního intervalu</a:t>
            </a:r>
            <a:r>
              <a:rPr lang="cs-CZ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použití pouze relativně malého objemu kalibrační historie.</a:t>
            </a:r>
            <a:endParaRPr lang="cs-CZ" sz="1600" dirty="0">
              <a:solidFill>
                <a:srgbClr val="000066"/>
              </a:solidFill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2CC2034-62F5-48E6-8B0F-5FA3B0A1E626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</p:spTree>
    <p:extLst>
      <p:ext uri="{BB962C8B-B14F-4D97-AF65-F5344CB8AC3E}">
        <p14:creationId xmlns:p14="http://schemas.microsoft.com/office/powerpoint/2010/main" val="3762456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známo, že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provozu měřicího zařízení v náhodném časovém okamžiku mohou nastat jednak zřejmé poruchy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které lze obvykle zjistit v okamžiku jejich nástupu bez speciální kontrolní aparatury a </a:t>
            </a:r>
            <a:r>
              <a:rPr lang="cs-CZ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dále poruchy skryté, které mohou být zjištěny pouze při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Okamžik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nástupu skrytých poruch nemůže být zjištěn s dostatečnou přesností.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možné pouze potvrdit„ že porucha proběhla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době mezi dvěma kalibracemi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 možné stanovit jednotnou dobu mezi dvěma kalibracemi různých měřicích zařízení.</a:t>
            </a:r>
          </a:p>
          <a:p>
            <a:pPr algn="just"/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praxi se velmi často setkáváme s nevhodně stanovenou délkou kalibračních intervalů.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>
            <a:extLst>
              <a:ext uri="{FF2B5EF4-FFF2-40B4-BE49-F238E27FC236}">
                <a16:creationId xmlns:a16="http://schemas.microsoft.com/office/drawing/2014/main" id="{FFBC8906-1A86-4479-BF4A-7C844E1F592C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2B64784E-76F3-4339-A289-9F9828C4DD6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32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Další metody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literatuře se uvádí jako nejčastěji používané: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regulačního diagramu,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kontroly „černou skříňkou“ - „</a:t>
            </a:r>
            <a:r>
              <a:rPr lang="cs-CZ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-box“.</a:t>
            </a:r>
          </a:p>
          <a:p>
            <a:pPr lvl="1" algn="just"/>
            <a:endParaRPr lang="cs-CZ" sz="1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r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egulačního diagramu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srovnává shodné kalibrační body z jednotlivých kalibrací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které se vynesou do grafu v závislosti na čase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 grafu se určí rozptyl a dlouhodobá stabilita (drift) etalonu a následně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 těchto hodnot se určí tzv. efektivní dlouhodobá stabilita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(efektivní drift), který je základem pro stanovení re-kalibračního intervalu.</a:t>
            </a: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Výhodou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snaha o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přesný matematický přístup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že už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několika kalibracích vede k optimalizaci kalibračního intervalu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že lze odhadnout spolehlivost intervalů.</a:t>
            </a:r>
          </a:p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Nevýhodou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nespolehlivost v počátečním období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náročnosti na statistické zpracování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bránící jejímu rozšíření v běžném provozu.</a:t>
            </a:r>
          </a:p>
          <a:p>
            <a:pPr lvl="1"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58240480-A7B3-44C6-98BD-AC32BDC7B76E}"/>
              </a:ext>
            </a:extLst>
          </p:cNvPr>
          <p:cNvSpPr/>
          <p:nvPr/>
        </p:nvSpPr>
        <p:spPr>
          <a:xfrm>
            <a:off x="156092" y="1772816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7824A2A-CABC-457C-B7DF-8C2FF0DF3F51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DD9063A2-D677-4257-9AD3-E65A3C717C9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8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75556" y="1658417"/>
            <a:ext cx="799288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kontroly „černou skříňkou“ - „</a:t>
            </a:r>
            <a:r>
              <a:rPr lang="cs-CZ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-box“</a:t>
            </a: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 této metody spočívá v tom, že se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kritické parametry kontrolují často (např. každý den) pomocí kalibračního zařízení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přípravku nebo standardu vyrobeného speciálně na kontrolu vybraných parametrů. 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se hodí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často je nutná)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složité přístroje a testery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vysokým rizikem při nesprávném měření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(automaty v laboratorní medicíně, testery elektronických součástek).</a:t>
            </a: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se pomocí „černé skříňky“ zjistí, že daný přístroj je mimo maximální přípustnou chybu, je vrácen k plné kalibraci. </a:t>
            </a:r>
          </a:p>
          <a:p>
            <a:pPr algn="just"/>
            <a:endParaRPr lang="cs-CZ" sz="900" b="1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Velkou výhodou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této metody je skutečnost, že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poskytuje maximální dostupnost pro uživatele přístroje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prověří nejen vlastní přístroj, ale i celou sestavu, včetně kabeláže a možných problémů, například vlivem zemnění a vlivem rušení v provozních podmínkách nebo vlivem dálkového ovládání. </a:t>
            </a:r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9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>
            <a:extLst>
              <a:ext uri="{FF2B5EF4-FFF2-40B4-BE49-F238E27FC236}">
                <a16:creationId xmlns:a16="http://schemas.microsoft.com/office/drawing/2014/main" id="{860C349B-E5C5-447E-B632-6348D7CE8461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D8BEFFFC-1D8A-4179-996A-B8FAF0B9C98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23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velmi vhodná pro přístroje ve výrobních linkách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neboť pracuje téměř v reálném čase a zabrání propuštění vadných výrobků.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Kompletní kalibrace je provedena až tehdy, když je známo, že je žádoucí.</a:t>
            </a:r>
          </a:p>
          <a:p>
            <a:pPr algn="just"/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Nevýhodou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je, že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u přístroje „ověřuje“ pouze část rozsahu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Přestože je daná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teoreticky velmi spolehlivá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mírně nejednoznačná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neboť přístroj může vykazovat poruchu u nějakého parametru, který není měřen „černou skříňkou“.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4E97327A-3F53-4A68-B2A9-3B7BF4C23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41" y="4109648"/>
            <a:ext cx="2353212" cy="2127664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70CCF40-3D2F-487E-9593-85AA72AD9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498" y="4109648"/>
            <a:ext cx="3790950" cy="212407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1EDBA24-8808-4045-84CC-9C1BA83C8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4125544"/>
            <a:ext cx="1627989" cy="136219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AB96C233-2907-4114-9C16-11BF084D9DD8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6AD08CD1-C8A5-4621-9845-7B2393448BF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33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Shrnutí výhod a nevýhod představených přístupů </a:t>
            </a:r>
          </a:p>
          <a:p>
            <a:pPr algn="just"/>
            <a:endParaRPr lang="cs-CZ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návrhu kalibračních intervalů se vždy potýkáme s nedostatkem údajů.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Tudíž je každá metoda výpočtu kalibračního intervalu odhadem.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Naším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cílem je zajistit metrologické charakteristiky měřidla s požadovanou pravděpodobností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 Pochybnosti nás nutí kalibrační interval zkracovat, přestože to sebou nese zvýšené náklady.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posuzování metody pro výpočet kalibračních intervalů jsou nejdůležitějším faktorem výsledky těchto metod.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Zda se opravdu povedlo zajistit požadovanou přesnost či nikoliv.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Krom tohoto faktu je ale také nutno posoudit, za jakou cenu jsme výsledků dosáhli. </a:t>
            </a: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nákladů na kalibraci v konečném důsledku spadá i náročnost zvolené výpočetní metody. </a:t>
            </a:r>
            <a:endParaRPr lang="cs-CZ" alt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AD4D9F5D-F34B-4D01-B025-F1BBE2DC9C4F}"/>
              </a:ext>
            </a:extLst>
          </p:cNvPr>
          <p:cNvSpPr/>
          <p:nvPr/>
        </p:nvSpPr>
        <p:spPr>
          <a:xfrm>
            <a:off x="179512" y="4165858"/>
            <a:ext cx="8784976" cy="79201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4950A0F-1726-4931-9B23-7DD74722F138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40FEF48F-D265-4332-AFF0-A412991C581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75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informace ke stanovení re-kalibračních intervalů</a:t>
            </a:r>
          </a:p>
          <a:p>
            <a:pPr algn="just"/>
            <a:endParaRPr lang="cs-CZ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Doporučení výrobců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Většina výrobců elektronických měřicích přístrojů doporučuje, aby jejich přístroje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byly kalibrovány každých 12 měsíců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bez ohledu na skutečnou dobu jejich provozu.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Kritérium 12 měsíců bylo stanoveno už před dobou zavedení moderní elektroniky do přístrojů.</a:t>
            </a: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Dobře definovaný interval re-kalibrace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vyhovuje kompromisu mezi cenou a nepohodlím re-kalibrace a potřebou udržovat přístroj v rozsahu jeho specifikace. </a:t>
            </a: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Dobře stanovený počáteční kalibrační interval také snižuje rizika, která pocházejí s nepřesného měření a chybného rozhodnutí dobrý / vadný.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 zavedením nového produktu je důležité správně stanovit doporučený interval re-kalibrace. </a:t>
            </a:r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E74EFFCD-BAB3-4EDD-8631-FFF6D418B248}"/>
              </a:ext>
            </a:extLst>
          </p:cNvPr>
          <p:cNvSpPr/>
          <p:nvPr/>
        </p:nvSpPr>
        <p:spPr>
          <a:xfrm>
            <a:off x="107504" y="1700808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70D0040D-753C-4CBC-A842-342695DB6B0F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1FF4B4B2-E649-42CF-892A-F1CD6E62D82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50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Normy a mezinárodní dokumenty </a:t>
            </a: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Pokyny pro stanovení kalibračních intervalů měřicích přístrojů ILAC – G24:2007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Počáteční rozhodnutí při stanovení kalibračního intervalu je založeno na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doporučení výrobce přístroje,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očekávaném rozsahu a náročnosti použití,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vlivu prostředí,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požadované nejistotě měření,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maximální přípustné chybě (např. ze strany orgánů legální metrologie),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vlivu měřené veličiny (např. vlivy vysokých teplot na termočlánky), aj.</a:t>
            </a: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Re-kalibrační interval lze stanovit:</a:t>
            </a:r>
            <a:endParaRPr lang="cs-CZ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jak bylo doporučeno výrobcem přístroje,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rok pro elektrické, elektronické a mechanické měřicí zařízení,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roky pro mechanické měřicí zařízení vyrobené z materiálů, které nepodléhají stárnutí. 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>
            <a:extLst>
              <a:ext uri="{FF2B5EF4-FFF2-40B4-BE49-F238E27FC236}">
                <a16:creationId xmlns:a16="http://schemas.microsoft.com/office/drawing/2014/main" id="{17DC0259-B8B0-49AA-ACE7-8FE525B7116F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04CEB417-06B4-45DE-AF53-38644F1149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42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A1623261-BF25-4FFB-BC54-7B46383B1371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A90123D-79F4-433D-A30F-70D70F48679E}"/>
              </a:ext>
            </a:extLst>
          </p:cNvPr>
          <p:cNvSpPr/>
          <p:nvPr/>
        </p:nvSpPr>
        <p:spPr>
          <a:xfrm>
            <a:off x="586394" y="4911551"/>
            <a:ext cx="7992887" cy="461665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Doplnění informací (Re)kalibrační interval 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147AF1DE-1422-4BC7-9241-97ADEDE9779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93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velkém počtu organizací se setkáváme s tím,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kalibrační intervaly měřicí techniky jsou stanovovány a přezkoumávány nesystematicky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 lepším případě na základě technické intuice.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Takový postup je samozřejmě nesprávný, nedostatečné spolehlivý. </a:t>
            </a:r>
          </a:p>
          <a:p>
            <a:pPr algn="just"/>
            <a:endParaRPr lang="cs-CZ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Příčin tohoto stavu je několik. </a:t>
            </a: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Jedna z nich spočívá v neznalosti metod určování kalibračních intervalů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Metrologové organizací by se měli s nimi seznámit a zavést je do používání.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Přezkoumávání kalibračních intervalů má být prováděno i v případech, kdy byly stanoveny podle běžné praxe. </a:t>
            </a:r>
          </a:p>
          <a:p>
            <a:pPr algn="just"/>
            <a:endParaRPr lang="cs-CZ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proto, aby se co nejlépe mohla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porovnávat rizika plynoucí z měřidel mimo meze tolerancí a náklady na jejich kalibraci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 se očekávat,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prvotní intervaly nejsou nejvhodnější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A1623261-BF25-4FFB-BC54-7B46383B1371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5B20C5AC-157C-4F09-BB8F-1DFD00A62A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34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jejich přezkoumávání se může zjistit,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měřicí zařízení je méně spolehlivé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než se předpokládalo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nebo jeho používání může byt jiné, než se očekávalo.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tom případě bude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třeba stanovené kalibrační intervaly patřičně zkrátit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druhé straně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může zjistit, že kalibrace je prováděna zbytečné často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možné kalibrační intervaly přiměřeně prodloužit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případně provádět omezenou kalibraci. </a:t>
            </a:r>
          </a:p>
          <a:p>
            <a:pPr algn="ctr"/>
            <a:endParaRPr lang="cs-CZ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Prodloužení intervalů musí byt však dostatečné zdůvodněné!!</a:t>
            </a:r>
          </a:p>
          <a:p>
            <a:pPr algn="ctr"/>
            <a:endParaRPr lang="cs-CZ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 jej možné provádět jen proto, že organizace nemá dostatek finančních prostředků.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třeba upozornit,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neexistuje jediná metoda přezkoumávání kalibračních intervalu ideálně vhodná pro cely rozsah druhů měřicího zařízení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 kterými je možné se setkat.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A1623261-BF25-4FFB-BC54-7B46383B1371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96097679-EF40-49D4-8B54-CEC692947BE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určování délky kalibračních intervalů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podle ekonomického kritéria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řeší optimalizace intervalu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 prověrkami a minimalizují se náklady na použití měřicího zařízení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 výchozí informace se použijí údaje o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ceně kalibrace (500 – 100 000 Kč)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průměrné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ceně opravy měřicího zařízení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případě zjištění metrologické poruchy,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ztrátě způsobené vynětím měřicího přístroje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používání.</a:t>
            </a:r>
          </a:p>
          <a:p>
            <a:pPr algn="just"/>
            <a:endParaRPr lang="cs-CZ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Velmi výhodnou metodou se jeví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stanovení délky kalibračních intervalů s následující korekcí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tomto případě se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již při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minimální výchozí informaci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stanovuje délka prvotního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kalibračního intervalu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výsledky následujících kalibraci se použijí jako data vhodná pro korekci intervalů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Přirozeně základní práce spočívá v určení délky prvotních kalibračních intervalů.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A1623261-BF25-4FFB-BC54-7B46383B1371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E9C4CFD2-8F49-4C46-B462-E03524669DD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17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Část měřicích přístrojů s vysokou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stabilitou metrologických charakteristik se kalibruje častěji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ež je s ohledem na potřeby přesnosti a spolehlivosti nutné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což má za následek vynaložení zbytečných nákladů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druhé straně, určitá část měřicích přístrojů se kalibruje méně často, než je vzhledem k jejich vlastnostem a používání nutné.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Délku kalibračních intervalů je třeba stanovit tak, aby:</a:t>
            </a:r>
          </a:p>
          <a:p>
            <a:pPr algn="just"/>
            <a:endParaRPr lang="cs-CZ" sz="1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byla brána do úvahy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specifika příslušných měřicích přístrojů a podmínky jejich používání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 algn="just">
              <a:buFont typeface="+mj-lt"/>
              <a:buAutoNum type="arabicPeriod"/>
            </a:pPr>
            <a:endParaRPr lang="cs-CZ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byly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souladu s potřebami spolehlivosti a nebyly vynakládány náklady na zbytečnou kalibraci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Každá kalibrace měřicího zařízení má sloužit k odhalení případných metrologických poruch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>
            <a:extLst>
              <a:ext uri="{FF2B5EF4-FFF2-40B4-BE49-F238E27FC236}">
                <a16:creationId xmlns:a16="http://schemas.microsoft.com/office/drawing/2014/main" id="{FFBC8906-1A86-4479-BF4A-7C844E1F592C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2B64784E-76F3-4339-A289-9F9828C4DD6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0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nedostatečné znalosti metrologické spolehlivosti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daných měřicích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zařízení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možné pro stanovení délky prvotních kalibračních intervalů jako výchozí data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použít údaje o bezporuchovosti uváděné výrobcem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technické dokumentaci měřicích zařízení.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účely kalibračního  intervalu a analýzy  spolehlivosti  lze  doporučit následující technické datové prvky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 plánované kalibrace,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 poslední kalibrace,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identifikace kalibrační laboratoře a pracovníka provádějícího kalibraci,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identifikace kalibračního postupu,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měřicího zařízení při jeho přijetí ke kalibraci vyjádřeny pomocí stavu v mezích tolerance nebo mimo meze tolerance. Zařízení neschopné provozu se zaznamenává, ale nezahrnuje se do systému analýzy intervalu.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doba vynaložená na kalibraci nebo na opravu zařízení,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záznam o naměřených hodnotách,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A1623261-BF25-4FFB-BC54-7B46383B1371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E0F1FAB9-9F4C-4336-AA04-B0EB496ACCE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01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záznam o každém významném nastavení nebo opravě.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Délka kalibračních intervalů je ovlivněna především následujícími faktory: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 měřicího zařízení,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doporučení výrobce,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údaje získané z předchozích záznamů o kalibraci,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získané z externích zdrojů,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zaznamenaný průběh minulé údržby a servisu,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rozsah a náročnost používání  - důležitost měřicího zařízení v technologickém, kontrolním či jiném postupu,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sklon k driftu a opotřebování,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četnost používání měřicího zařízení,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 okolního prostředí, především teplota, vlhkost, vibrace, rázy, někdy atmosféricky tlak,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 umístění nebo uskladnění měřicího zařízeni,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A1623261-BF25-4FFB-BC54-7B46383B1371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25047D50-B549-48BF-A34C-6226AE71898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07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stáři měřicího zařízení,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četnost porovnávání s jiným měřicím zařízením, zejména s etalony,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četnost a výsledky mezi lhůtových kontrol měřicího zařízeni,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přesnost vybraných měření,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znalosti a zkušenosti pracovníku používajících měřidlo,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pokuta za nesprávné změřenou hodnotu, která byla považována za správnou, poněvadž měřicí zařízení bylo vadné.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určování kalibračních intervalů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nemohou pomíjet náklady na provedení kalibrace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Tyto mohou byt častokrát limitujícím faktorem při určování re-kalibračních intervalů.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již bylo uvedeno, neexistuje přesná metoda/postup pro stanovení re-kalibračních intervalů.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A1623261-BF25-4FFB-BC54-7B46383B1371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9E3D4FA8-C637-4589-BF83-E1EE1F54D2B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21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metody</a:t>
            </a: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stanovením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počátečního kalibračního intervalu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metodou obecného intervalu,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metodou „zapůjčeného“ intervalu,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metodami technické analýzy,</a:t>
            </a:r>
          </a:p>
          <a:p>
            <a:pPr algn="just"/>
            <a:endParaRPr lang="cs-CZ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a tzv. „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metodami reakce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měřidlo je v provozu a má za sebou známou historii měřidlo je již delší dobu používáno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jednoduché reakce,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 přírůstkové reakce a metoda testu intervalů.</a:t>
            </a:r>
          </a:p>
          <a:p>
            <a:pPr algn="just"/>
            <a:endParaRPr 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STANOVIT následnou/opětovnou kalibraci je:</a:t>
            </a:r>
          </a:p>
          <a:p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určení funkční závislosti mezi nárůstem nejistoty měření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časem, který uplyne od kalibrace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cs-CZ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Je-li tato funkční závislost známa, lze určit termín další kalibrace odpovídající požadované cílové </a:t>
            </a:r>
            <a:r>
              <a:rPr lang="cs-CZ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spolehlivosti měření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A1623261-BF25-4FFB-BC54-7B46383B1371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674D292-520B-4705-AAAD-31F036581569}"/>
              </a:ext>
            </a:extLst>
          </p:cNvPr>
          <p:cNvSpPr/>
          <p:nvPr/>
        </p:nvSpPr>
        <p:spPr>
          <a:xfrm>
            <a:off x="539552" y="4636358"/>
            <a:ext cx="8064896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CC3F174F-5561-4186-8E1B-22DB2BE8193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62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metody:</a:t>
            </a:r>
          </a:p>
          <a:p>
            <a:pPr algn="just"/>
            <a:endParaRPr lang="cs-CZ" sz="1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 intervaly se vyjadřují v hodinách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používání místo týdnů či měsíců uplynulé doby.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Položka měřicího zařízení bývá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vybavena indikátorem uplynulé doby a vrací se ke kalibraci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když tento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indikátor dosáhne určitou hodnotu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Důležitou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teoretickou výhodou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této metody je skutečnost, že se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vykoná určitý počet kalibrací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náklady na kalibraci se mění podle doby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kterou je měřicí zařízení používáno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má však několik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nevýhod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to: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nemá se používat, je-li známo, že měřidlo driftuje nebo se opotřebovává, když je skladováno, když se s ním manipuluje nebo když je podrobeno několika krátkým cyklům zapnuto/vypnuto.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 laboratoř nezná datum, kdy kalibrační interval končí, aj.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A1623261-BF25-4FFB-BC54-7B46383B1371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3FAAA973-FDBB-44D5-9CFC-17719079AF0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88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“zkoušení během služby“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někdy též „mezi lhůtová kontrola“ není kalibrační metodou, tyto však doplňuje.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Poskytuje předběžné informace o vlastnostech měřicího zařízení mezi kalibracemi. </a:t>
            </a:r>
          </a:p>
          <a:p>
            <a:pPr algn="just"/>
            <a:endParaRPr lang="cs-CZ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Zavádí se pro to, aby se v maximální míře omezilo používání měřidla, které mezi dvěma kalibracemi přestává vyhovovat specifikacím - některé jeho parametry jsou mimo meze dovolených tolerancí.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Předchází se tím možnému vzniku nekvalitní výroby nebo služeb.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pracovišti, kde je kontrolované měřidlo používáno,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průběžné pravidelně kontrolují jeho kritické parametry pomocí kontrolního etalonu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nebo jiného vhodného zařízení podle odpovídajícího kontrolního postupu.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Kontrolním etalonem může být příslušné přesné, kalibrované pracovní měřidlo, používané např. uživatelem pro běžné měření.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A1623261-BF25-4FFB-BC54-7B46383B1371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CE45D530-2475-4795-9840-04883BB8E19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51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Zjistí-li se, že kontrolované měřidlo vykazuje některý z parametrů mimo meze dovolené tolerance, předává se k pravidelné nebo mimořádné kalibraci. </a:t>
            </a:r>
          </a:p>
          <a:p>
            <a:pPr algn="just"/>
            <a:endParaRPr lang="cs-CZ" sz="1000" b="1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Velkou výhodou této metody je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že je: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maximální míře dostupná uživateli zařízení,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vhodná pro měřicí zařízení používané v místech vzdálených od kalibrační laboratoře.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Obvyklé potíže při používání této metody souvisí s volbou a zajišťováním kontrolního etalonu, případně s určením kritických parametrů.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Ačkoliv je tato metoda z teoretického hlediska velmi spolehlivá, je poněkud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problematická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poněvadž kontrolované měřicí zařízení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 selhat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některých parametrech,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které nejsou kontrolním etalonem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prověřovány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nevýhoda může spočívat v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nestabilitě kontrolního etalonu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A1623261-BF25-4FFB-BC54-7B46383B1371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8DDD9E7E-59C7-4A85-B2F4-EECDF4742F8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04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Použitá literatura</a:t>
            </a:r>
          </a:p>
          <a:p>
            <a:pPr algn="just"/>
            <a:endParaRPr lang="cs-CZ" altLang="cs-CZ" sz="900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Jelínek F. </a:t>
            </a:r>
            <a:r>
              <a:rPr 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Stanovování kalibračních intervalů.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Metrologie 4/2012, str. 18 až 21.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Chybík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Intervaly </a:t>
            </a:r>
            <a:r>
              <a:rPr lang="cs-CZ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rekalibrací</a:t>
            </a:r>
            <a:r>
              <a:rPr 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pracovních měřidel: Úkol Programu rozvoje metrologie č. 29/98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ÚNMZ. Praha, 1998.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ČSN ISO 10012-2 (01 0360) Zabezpečování jakosti měřicího zařízení - Část 2: Směrnice pro řízení procesů měření, příloha A2, Použití kontrolních prvků.</a:t>
            </a: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A1623261-BF25-4FFB-BC54-7B46383B1371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E7375F28-E908-4389-AE1E-E1CA13B39A5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14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 provedení kalibrace musí být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svázán s pravděpodobností bezporuchového provozu ve vztahu k metrologickým selháním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Odůvodnění stanovení délky kalibračních intervalů: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určení délky kalibračních intervalů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základě kalibrační historie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především statistiky poruch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 algn="just">
              <a:buFont typeface="+mj-lt"/>
              <a:buAutoNum type="arabicPeriod"/>
            </a:pPr>
            <a:endParaRPr lang="cs-CZ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určení délky kalibračních intervalů na základě ekonomického kritéria,</a:t>
            </a:r>
          </a:p>
          <a:p>
            <a:pPr marL="285750" indent="-285750" algn="just">
              <a:buFont typeface="+mj-lt"/>
              <a:buAutoNum type="arabicPeriod"/>
            </a:pPr>
            <a:endParaRPr lang="cs-CZ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stanovení délky prvotních kalibračních intervalů s jejich následující korekcí během celé doby používání měřicího přístroje.</a:t>
            </a:r>
          </a:p>
          <a:p>
            <a:pPr algn="just"/>
            <a:endParaRPr lang="cs-CZ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jsou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známy ukazatele metrologické spolehlivosti měřicího zařízení je první z uvedených způsobů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určení délky kalibračních intervalů obzvláště efektivní.</a:t>
            </a: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 kritérium pro určení délky kalibračních intervalů může v tomto případě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sloužit přípustná pravděpodobnost metrologické poruchy v čase mezi kalibracemi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>
            <a:extLst>
              <a:ext uri="{FF2B5EF4-FFF2-40B4-BE49-F238E27FC236}">
                <a16:creationId xmlns:a16="http://schemas.microsoft.com/office/drawing/2014/main" id="{FFBC8906-1A86-4479-BF4A-7C844E1F592C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2B64784E-76F3-4339-A289-9F9828C4DD6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95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Ověření stanoveného měřidla: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vztahuje se na pracovní měřidla stanovená. Ověřením se potvrzuje, že měřidlo má požadované metrologické vlastnosti a že odpovídá ustanovení právních předpisů, technických norem i dalších technických předpisů, příp. schválenému typu.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ověření vydá metrologický orgán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ověřovací list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nebo se měřidlo opatří úřední značkou. </a:t>
            </a: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Následné termíny ověření měřidla vyplývají z příslušné vyhlášky.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Kalibrace nestanoveného měřidla a etalonu: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kalibrací se potvrzuje, že měřidlo má požadované metrologické vlastnosti a že tyto odpovídají příslušnému etalonu resp. referenčnímu materiálu. O kalibraci vydá organizace, která provedla kalibraci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 list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Periodicitu kalibrace si stanovuje uživatel měřidla nebo se řídí požadavky jiných předpisů např. technických norem.</a:t>
            </a:r>
            <a:endParaRPr lang="cs-CZ" alt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715F7C6A-C95C-486D-A503-8F649640237F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B6B382E8-DAB7-4A51-A409-AA3B4395D8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11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Kalibrace je proces porovnávání měřicího přístroje s etalonem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Výsledkem kalibrace je tedy zjištění vztahu mezi hodnotami vykazovanými přístrojem a mezi hodnotami příslušejícími měřicímu standardu/etalonu.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Kalibrace se musí provádět, protože každý parametr měřicího vybavení se s časem mění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zajištění správnosti a přesnosti výsledku je třeba získat informace o této změně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se zajistila spolehlivost přesnosti výsledků kalibrace, musí mít kalibrace </a:t>
            </a: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prokazatelnou návaznost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znamená, že všechny výsledky spojené s kalibrací musí být navázané na etalony národních metrologických institutů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pomocí nepřerušeného řetězce porovnávání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kde každé měření má vyjádřenou nejistotu měření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být také zajištěno použití správných postupů a přístrojů, a kalibraci musí provádět školený personál v odpovídajících podmínkách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CF3C1C4C-7918-4EFC-8138-3A721B865664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E3A0D6C4-5781-42FE-8457-1B915C04F4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95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Kalibrovat měřicí zařízení je třeba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nehledě na to, zda se jedná o jednoduché zařízení, či komplikovaný měřicí přístroj,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protože jedině kalibrací, popřípadě ověřováním, se dá prokázat způsobilost těchto zařízení k měření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třeba zdůraznit, že u komplikovaných měřicích celků se musí kalibrovat celý systém, včetně veškerého hardwaru a softwaru, který má vliv na výsledek měření.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Zásadním problémem je stanovit, s jakou frekvencí je třeba kalibraci provádět.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Prakticky všechny přístroje, jakkoliv jsou jednoduché,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mění své vlastnosti s časem a potíž je v tom, že zpočátku nevíme, jak rychle a jak významně se tyto vlastnosti mění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B2B6BD96-2B72-41D4-A6C1-7175733D5933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077514C2-E0AA-4BC3-A757-94C90CEAB2E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52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měřicích přístrojů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zejména nových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kalibrační intervaly určují podle stejného nebo podobného typu přístroje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ale je třeba mít na paměti, že v tomto případě je třeba vždy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počítat se zvýšenou nejistotou měření, dokud nebudou k dispozici skutečná data z kalibrační historie daného měřicího vybavení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  <a:p>
            <a:pPr algn="just"/>
            <a:endParaRPr 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Hlavním faktorem, který určuje, jak často se kalibrace bude provádět, je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požadovaná přesnost měření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je: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nejistota kalibrace podstatně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menší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než požadovaná nejistota měření, a je-li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známa závislost růstu nejistoty na čase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mohou být určeny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velmi dlouhé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 intervaly v řádu několika let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nejistota kalibrace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blíží nejistotě požadované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tak je třeba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 intervaly podstatně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zkrátit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cs-CZ" sz="1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praxi se tedy mohou vyskytnout kalibrační intervaly v intervalu od několika minut do 5ti a více let. </a:t>
            </a:r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93BE2BBA-7BD5-4862-B5C6-E76C25267BDD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05EBEBD5-1DB6-466B-B3A6-C3147BCA339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85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5474</Words>
  <Application>Microsoft Office PowerPoint</Application>
  <PresentationFormat>Předvádění na obrazovce (4:3)</PresentationFormat>
  <Paragraphs>530</Paragraphs>
  <Slides>47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3" baseType="lpstr">
      <vt:lpstr>Arial</vt:lpstr>
      <vt:lpstr>Calibri</vt:lpstr>
      <vt:lpstr>Myriad Pro</vt:lpstr>
      <vt:lpstr>Times New Roman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Libor Tůma</dc:creator>
  <cp:lastModifiedBy>Štěpánka Dvořáčková</cp:lastModifiedBy>
  <cp:revision>44</cp:revision>
  <dcterms:created xsi:type="dcterms:W3CDTF">2017-11-24T10:29:28Z</dcterms:created>
  <dcterms:modified xsi:type="dcterms:W3CDTF">2023-11-22T14:18:44Z</dcterms:modified>
</cp:coreProperties>
</file>