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9" r:id="rId28"/>
    <p:sldId id="337" r:id="rId29"/>
    <p:sldId id="338" r:id="rId30"/>
    <p:sldId id="340" r:id="rId3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025" autoAdjust="0"/>
  </p:normalViewPr>
  <p:slideViewPr>
    <p:cSldViewPr snapToGrid="0" snapToObjects="1">
      <p:cViewPr varScale="1">
        <p:scale>
          <a:sx n="154" d="100"/>
          <a:sy n="154" d="100"/>
        </p:scale>
        <p:origin x="99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57925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C6354-2DA8-664A-AFE7-A856B90E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x-none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2C5AE-0908-474E-8B97-DA6D9E0C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2000" y="826625"/>
            <a:ext cx="7560000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592352"/>
            <a:ext cx="7560000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960F43F-42F7-D641-9024-48C8559868B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64572-F8AE-E149-88BB-9E9CD6998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1" r:id="rId3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svarbazar.cz/phprs/zobrobr.php?image=./image/esab/etikok.jpg&amp;popis=Etiketa%20rutilov%FDch%20elektrod%20OK%2043.32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042A262-FCF2-BCE2-5F3A-5AAB54BB22F7}"/>
              </a:ext>
            </a:extLst>
          </p:cNvPr>
          <p:cNvSpPr/>
          <p:nvPr/>
        </p:nvSpPr>
        <p:spPr>
          <a:xfrm>
            <a:off x="122830" y="4626591"/>
            <a:ext cx="1815152" cy="40943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0CB2ED24-9373-323A-F44D-629B306A1700}"/>
              </a:ext>
            </a:extLst>
          </p:cNvPr>
          <p:cNvSpPr txBox="1">
            <a:spLocks/>
          </p:cNvSpPr>
          <p:nvPr/>
        </p:nvSpPr>
        <p:spPr>
          <a:xfrm>
            <a:off x="0" y="2593303"/>
            <a:ext cx="9144000" cy="909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Předmět: Technologie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Přednáška č. 8: Svařování </a:t>
            </a: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obalená elektroda,</a:t>
            </a:r>
            <a:r>
              <a:rPr kumimoji="0" lang="cs-CZ" sz="32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MAG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3357E60C-7261-67DD-E247-A1A83B78ED0A}"/>
              </a:ext>
            </a:extLst>
          </p:cNvPr>
          <p:cNvSpPr txBox="1">
            <a:spLocks/>
          </p:cNvSpPr>
          <p:nvPr/>
        </p:nvSpPr>
        <p:spPr>
          <a:xfrm>
            <a:off x="1371600" y="3784561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prstClr val="black"/>
                </a:solidFill>
                <a:latin typeface="Calibri"/>
              </a:rPr>
              <a:t>Doc. Ing. Pavel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Solfronk</a:t>
            </a:r>
            <a:r>
              <a:rPr lang="cs-CZ" sz="2000">
                <a:solidFill>
                  <a:prstClr val="black"/>
                </a:solidFill>
                <a:latin typeface="Calibri"/>
              </a:rPr>
              <a:t>, Ph.D.</a:t>
            </a:r>
            <a:endParaRPr lang="cs-CZ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7FEC4D-566D-62FC-27AC-50D32AA8E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190102"/>
            <a:ext cx="838200" cy="295275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B3AA00D1-ECF6-BC1F-60F1-1F897DBBAC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3" y="138226"/>
            <a:ext cx="6602095" cy="8597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F4396AF-0F65-CDF2-32B0-AD043FA53713}"/>
              </a:ext>
            </a:extLst>
          </p:cNvPr>
          <p:cNvSpPr txBox="1"/>
          <p:nvPr/>
        </p:nvSpPr>
        <p:spPr>
          <a:xfrm>
            <a:off x="1277605" y="1153381"/>
            <a:ext cx="6588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Nové možnosti rozvoje vzdělávání na Technické univerzitě v Liberci</a:t>
            </a:r>
          </a:p>
          <a:p>
            <a:pPr algn="ctr" hangingPunct="1"/>
            <a:endParaRPr lang="cs-CZ" sz="800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b="1" u="sng" kern="1200" dirty="0">
                <a:solidFill>
                  <a:prstClr val="black"/>
                </a:solidFill>
                <a:latin typeface="Calibri"/>
              </a:rPr>
              <a:t>Specifický cíl A3:Tvorba nových profesně zaměřených studijních programů</a:t>
            </a:r>
          </a:p>
          <a:p>
            <a:pPr algn="ctr" hangingPunct="1"/>
            <a:endParaRPr lang="cs-CZ" b="1" u="sng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NPO_TUL_MSMT-16598/2022</a:t>
            </a:r>
          </a:p>
          <a:p>
            <a:pPr hangingPunct="1"/>
            <a:endParaRPr lang="cs-CZ" sz="1800" kern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9AD4031E-9A26-401A-8462-1269ED43D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32280"/>
              </p:ext>
            </p:extLst>
          </p:nvPr>
        </p:nvGraphicFramePr>
        <p:xfrm>
          <a:off x="1709420" y="3399258"/>
          <a:ext cx="5725160" cy="182880"/>
        </p:xfrm>
        <a:graphic>
          <a:graphicData uri="http://schemas.openxmlformats.org/drawingml/2006/table">
            <a:tbl>
              <a:tblPr firstRow="1" firstCol="1" bandRow="1"/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7" name="Obrázek 31">
            <a:extLst>
              <a:ext uri="{FF2B5EF4-FFF2-40B4-BE49-F238E27FC236}">
                <a16:creationId xmlns:a16="http://schemas.microsoft.com/office/drawing/2014/main" id="{39F76B93-A0F9-97C5-97ED-A4F8C1D4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9" y="4534853"/>
            <a:ext cx="16192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32">
            <a:extLst>
              <a:ext uri="{FF2B5EF4-FFF2-40B4-BE49-F238E27FC236}">
                <a16:creationId xmlns:a16="http://schemas.microsoft.com/office/drawing/2014/main" id="{5065CCE7-EA3A-A0D2-0D6C-1E1E7B28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17" y="4534853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33" descr="Foto / Photo: Logo MŠMT">
            <a:extLst>
              <a:ext uri="{FF2B5EF4-FFF2-40B4-BE49-F238E27FC236}">
                <a16:creationId xmlns:a16="http://schemas.microsoft.com/office/drawing/2014/main" id="{BDE18A62-B07F-454D-82A3-AB1ECE8C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90" y="4534853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72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1. Ochrana roztaveného kovu před účinky vzdušných plynů 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Prostřednictvím plynů vzniklých tepelnou disociací prvků obsažených v obale elektrody (CaCO3, MgCO3, BaCO3)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Plynová ochrana relativně slabá, může být narušena i silnějším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prouděním vzduchu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2. Dezoxidace svarového kovu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Odstranění kyslíku ze svarové lázně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Kyslík má snahu slučovat se s uhlíkem za vzniku CO, CO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vznik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pórovitosti ve svaru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Používají se prvky s vyšší afinitou ke kyslíku než má železo (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Mn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Si)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err="1">
                <a:latin typeface="Calibri" pitchFamily="34" charset="0"/>
                <a:cs typeface="Calibri" pitchFamily="34" charset="0"/>
              </a:rPr>
              <a:t>Elinghamův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diagram – určuje afinitu prvků ke kyslíku, čím je čára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níže, tím se prvek snadněji s kyslíkem slučuje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obalenou elektrodou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1. Metalurgická funkce obalu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6678" y="2282915"/>
            <a:ext cx="2308303" cy="2798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0707830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3. Rafinace svarového kovu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Čištění svarového kovu od nežádoucích prvků (S, P), které tvoří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nízkotavitelná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eutektika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Síra je vázána buď na vápník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CaS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(přecházející do strusky), nebo na mangan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MnS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s vhodnější strukturou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4. Legování svarového kovu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Nejběžnější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legury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: C,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Mn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Si,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Cr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Mo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Ni, V,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Nb</a:t>
            </a: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Jádro elektrody se zpravidla vyrábí ze standardizované ocele (nízkolegovaná ocel, austenitická 18/8 apod.), přičemž chemické složení, a tedy i vlastnosti svarového kovu, se upravují přidáním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legur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do obalu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obalenou elektrodou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1. Metalurgická funkce obalu</a:t>
            </a:r>
            <a:endParaRPr lang="x-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771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Do obalu se přidávají prvky, které se snadno ionizují – tím se podporuje zapalování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obloouku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a stabilita jeho hoření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Snadno se ionizují K, Na, Ca, Al a oxidy Ti, proto se často přidávají do obalu elektrod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Naopak prvky, kterým chybí malý počet valenčních elektronů, mají snahu volné elektrony pohlcovat (zejména F), čímž snižují stabilitu oblouku.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obalenou elektrodou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2. Elektrická funkce obalu</a:t>
            </a:r>
            <a:endParaRPr lang="x-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33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1. Ochrana tuhnoucího kovu před vzdušnými plyny prostřednictvím strusky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Již není plynná ochranná atmosféra, ale kov ohřátý na vysokou teplotu stále dobře absorbuje plyny z okolní atmosféry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2. Struska snižuje rychlost ochlazování svarového kovu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Struska je dobrý tepelný izolátor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Snížením rychlosti ochlazování se vyhneme martenzitické transformaci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3. Struska snižuje povrchové napětí svarového kovu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Snížením povrchového napětí dojde k lepšímu formování svarového kovu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Nevznikají vruby na přechodu svar – základní materiál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obalenou elektrodou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3. Fyzikální funkce obalu</a:t>
            </a:r>
            <a:endParaRPr lang="x-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23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1. Bazické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Nejvhodnější pro náročné aplikace (tlakové nádoby, stavební konstrukce, stavba lodí…).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Obal bez oxidů železa, jeho základ tvoří uhličitany (vápenec, mramor, křída).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Zpravidla je použit (DC+).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Obal je citlivý na vlhkost a je nutno respektovat doporučení k uskladnění a přesušování elektrod před použitím.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obalenou elektrodou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Rozdělení typů elektrod</a:t>
            </a:r>
            <a:endParaRPr lang="x-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022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2. Kyselé 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Jsou tavitelné vyššími proudy, velkou pracovní výkoností a velkým závarem. Oblouk je velmi teplý a stabilní. Kov i struska jsou velmi tekuté, a proto se nehodí pro svařování v polohách (struska předbíhá svar).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Obsahuje oxidy železa a manganu a SiO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. Desoxidace se provádí feromanganem.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Svarový kov má horší plastické vlastnosti a houževnatost. Je to důsledek vyššího obsahu kyslíku ve svarovém kovu.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Zpravidla je použit (DC-)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3. Rutilové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Svarový kov má větší viskozitu, rychle tuhne a umožňuje tak překlenutí větších mezer.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Obsahuje oxid titaničitý TiO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(rutil), který zlepšuje podmínky ionizace, což se projeví snadnějším zapalováním oblouku.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Zpravidla je použit (DC-)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obalenou elektrodou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Rozdělení typů elektrod</a:t>
            </a:r>
            <a:endParaRPr lang="x-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8993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898" y="1161145"/>
            <a:ext cx="5206481" cy="1735032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1 - Obchodní označení elektrod.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2 - Průměr x délka elektrod (mm).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b="1" dirty="0">
                <a:latin typeface="Calibri" pitchFamily="34" charset="0"/>
                <a:cs typeface="Calibri" pitchFamily="34" charset="0"/>
              </a:rPr>
              <a:t>3 - Polohy svařování, pro které je elektroda vhodná.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4 - Chemické složení svar. kovu.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5 - Číslo tavby (LOT).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6 - Počet elektrod v krabičce (</a:t>
            </a:r>
            <a:r>
              <a:rPr lang="cs-CZ" altLang="cs-CZ" sz="1200" dirty="0" err="1">
                <a:latin typeface="Calibri" pitchFamily="34" charset="0"/>
                <a:cs typeface="Calibri" pitchFamily="34" charset="0"/>
              </a:rPr>
              <a:t>pcs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).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7 - Hmotnost krabičky (kg).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b="1" dirty="0">
                <a:latin typeface="Calibri" pitchFamily="34" charset="0"/>
                <a:cs typeface="Calibri" pitchFamily="34" charset="0"/>
              </a:rPr>
              <a:t>8 - Klasifikace elektrod podle norem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9 - Výrobce elektrod.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b="1" dirty="0">
                <a:latin typeface="Calibri" pitchFamily="34" charset="0"/>
                <a:cs typeface="Calibri" pitchFamily="34" charset="0"/>
              </a:rPr>
              <a:t>10 - Doporučený rozsah svářecího proudu (A).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b="1" dirty="0">
                <a:latin typeface="Calibri" pitchFamily="34" charset="0"/>
                <a:cs typeface="Calibri" pitchFamily="34" charset="0"/>
              </a:rPr>
              <a:t>11 - Druh a polarita svářecího proudu. AC = střídavý proud, DC = stejnosměrný proud.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12 - Seznam institucí, kde byla elektroda atestována a schvalována.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13 - Značka shody s normami (CE) a seznam norem použitých k posuzování.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14 - Katalogové číslo výrobce (Art. No, </a:t>
            </a:r>
            <a:r>
              <a:rPr lang="cs-CZ" altLang="cs-CZ" sz="1200" dirty="0" err="1">
                <a:latin typeface="Calibri" pitchFamily="34" charset="0"/>
                <a:cs typeface="Calibri" pitchFamily="34" charset="0"/>
              </a:rPr>
              <a:t>Item</a:t>
            </a: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 No).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b="1" dirty="0">
                <a:latin typeface="Calibri" pitchFamily="34" charset="0"/>
                <a:cs typeface="Calibri" pitchFamily="34" charset="0"/>
              </a:rPr>
              <a:t>15 - Údaje pro přesušení elektrody. Při jaké teplotě a jak dlouho.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16 - Varování ohledně bezpečnosti.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1200" dirty="0">
                <a:latin typeface="Calibri" pitchFamily="34" charset="0"/>
                <a:cs typeface="Calibri" pitchFamily="34" charset="0"/>
              </a:rPr>
              <a:t>17 - Alternativní označení elektrod. 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sz="12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b="1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obalenou elektrodou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Údaje na krabičce s elektrodami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Obrázek 11" descr="https://www.svarbazar.cz/phprs/image/esab/etikok_t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392"/>
            <a:ext cx="3799697" cy="228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733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1. Výroba jádra elektrody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Jádro je tvořeno ocelovým drátem (vyroben tažením a kalibrováním na požadovaný průměr).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Průměry 1,6; 2,0; 2,5; 3,2; 4,0; 5,0; 6,3 a 8,0 a délky 150; 200; 250; 300; 350 a 450 mm.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2. Výroba obalové hmoty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Tvořena rozdílnými komponenty, nadávkovanými podle předepsané receptury.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Dále se homogenizují a pomocí pojiva je vytvořena hustá těstovitá hmota.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3. Výroba elektrody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Obalová hmota se lisuje na jádro ve speciálních lisech pod tlakem 160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MPa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Poté dochází k broušení zapalovací a upínací části elektrod. Následuje sušení v peci při teplotě 120 až 400°C po dobu 2 až 6 hodin a balení do krabiček.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obalenou elektrodou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Výroba obalených elektrod</a:t>
            </a:r>
            <a:endParaRPr lang="x-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49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Elektrody je třeba skladovat v suchých a dobře větraných prostorech.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Skladují se v neporušených obalech při nejnižší teplotě +10°C a maximální relativní vlhkosti 50%.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Výška narovnaných krabic elektrod může být jen taková, aby svou hmotností nenarušovaly kompaktnost elektrod ve spodních vrstvách.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obalenou elektrodou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Skladování a sušení elektrod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48" b="18010"/>
          <a:stretch>
            <a:fillRect/>
          </a:stretch>
        </p:blipFill>
        <p:spPr bwMode="auto">
          <a:xfrm>
            <a:off x="1060084" y="2746886"/>
            <a:ext cx="6992234" cy="194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33318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Svařovací proud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 není-li doporučení z obalu k dispozici: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Pro elektrody s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kyselými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a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rutilovými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obaly:	I = (40 až 55).d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Pro elektrody s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bazickými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obaly:		I = (35 až 50).d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Napětí na oblouku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dáno statickou charakteristikou zdroje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obalenou elektrodou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Svařovací parametry</a:t>
            </a:r>
            <a:endParaRPr lang="x-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966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640480" cy="1513313"/>
          </a:xfrm>
        </p:spPr>
        <p:txBody>
          <a:bodyPr>
            <a:noAutofit/>
          </a:bodyPr>
          <a:lstStyle/>
          <a:p>
            <a:pPr marL="114300" indent="0" eaLnBrk="1" hangingPunct="1">
              <a:buNone/>
            </a:pPr>
            <a:r>
              <a:rPr lang="cs-CZ" altLang="cs-CZ" sz="3600" dirty="0">
                <a:latin typeface="Calibri" pitchFamily="34" charset="0"/>
                <a:cs typeface="Calibri" pitchFamily="34" charset="0"/>
              </a:rPr>
              <a:t>1. Svařování obalenou elektrodou</a:t>
            </a:r>
          </a:p>
          <a:p>
            <a:pPr marL="114300" indent="0" eaLnBrk="1" hangingPunct="1">
              <a:buNone/>
            </a:pPr>
            <a:r>
              <a:rPr lang="cs-CZ" altLang="cs-CZ" sz="3600" dirty="0">
                <a:latin typeface="Calibri" pitchFamily="34" charset="0"/>
                <a:cs typeface="Calibri" pitchFamily="34" charset="0"/>
              </a:rPr>
              <a:t>2. Svařování technologií MIG / MAG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Svařování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24" y="2504291"/>
            <a:ext cx="3713454" cy="221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33498" b="-3862"/>
          <a:stretch>
            <a:fillRect/>
          </a:stretch>
        </p:blipFill>
        <p:spPr bwMode="auto">
          <a:xfrm>
            <a:off x="5132424" y="2504291"/>
            <a:ext cx="2200849" cy="229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3887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Výsledek obrázku pro gmaw to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76" y="1476012"/>
            <a:ext cx="2139174" cy="2139174"/>
          </a:xfrm>
          <a:prstGeom prst="rect">
            <a:avLst/>
          </a:prstGeom>
          <a:solidFill>
            <a:schemeClr val="bg1">
              <a:alpha val="0"/>
            </a:schemeClr>
          </a:solidFill>
          <a:scene3d>
            <a:camera prst="orthographicFront">
              <a:rot lat="0" lon="0" rev="1800000"/>
            </a:camera>
            <a:lightRig rig="threePt" dir="t"/>
          </a:scene3d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Svařování tavící se elektrodou v ochranné atmosféře inertního (MIG) nebo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aktivního (MAG) plynu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Maximální používané proudy – až 800 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Polarita zapojení – elektroda (+)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Statická charakteristika zdroje – plochá 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MIG / MAG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Princip (schéma) metody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63" y="2780694"/>
            <a:ext cx="3087140" cy="23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60" y="3124418"/>
            <a:ext cx="3045603" cy="19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006" y="98856"/>
            <a:ext cx="1667688" cy="268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144313" y="111667"/>
            <a:ext cx="1146772" cy="132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Související obr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5" r="9888"/>
          <a:stretch>
            <a:fillRect/>
          </a:stretch>
        </p:blipFill>
        <p:spPr bwMode="auto">
          <a:xfrm>
            <a:off x="427782" y="2896176"/>
            <a:ext cx="1968595" cy="166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66373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MIG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Svařované konstrukce z hliníkových slitin 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Svařování v pozemní, lodní a letecké dopravě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MAG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Svařované konstrukce z nelegovaných a nízkolegovaných ocelí pro využití ve stavebnictví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Výroba konstrukčních rámů strojů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Výroba automobilů, vlaků a lodí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MIG / MAG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Využití</a:t>
            </a:r>
          </a:p>
        </p:txBody>
      </p:sp>
    </p:spTree>
    <p:extLst>
      <p:ext uri="{BB962C8B-B14F-4D97-AF65-F5344CB8AC3E}">
        <p14:creationId xmlns:p14="http://schemas.microsoft.com/office/powerpoint/2010/main" val="203230467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 err="1">
                <a:latin typeface="Calibri" pitchFamily="34" charset="0"/>
                <a:cs typeface="Calibri" pitchFamily="34" charset="0"/>
              </a:rPr>
              <a:t>Dvoukladkové</a:t>
            </a:r>
            <a:endParaRPr lang="cs-CZ" alt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MIG / MAG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Podavače drátu</a:t>
            </a: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1" r="17941"/>
          <a:stretch>
            <a:fillRect/>
          </a:stretch>
        </p:blipFill>
        <p:spPr bwMode="auto">
          <a:xfrm>
            <a:off x="5658097" y="1994901"/>
            <a:ext cx="2220503" cy="276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r="3755"/>
          <a:stretch>
            <a:fillRect/>
          </a:stretch>
        </p:blipFill>
        <p:spPr bwMode="auto">
          <a:xfrm>
            <a:off x="1175656" y="1934454"/>
            <a:ext cx="4043039" cy="27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61815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 err="1">
                <a:latin typeface="Calibri" pitchFamily="34" charset="0"/>
                <a:cs typeface="Calibri" pitchFamily="34" charset="0"/>
              </a:rPr>
              <a:t>Čtyřkladkové</a:t>
            </a:r>
            <a:endParaRPr lang="cs-CZ" alt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MIG / MAG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Podavače drátu</a:t>
            </a:r>
          </a:p>
        </p:txBody>
      </p:sp>
      <p:pic>
        <p:nvPicPr>
          <p:cNvPr id="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/>
          <a:stretch>
            <a:fillRect/>
          </a:stretch>
        </p:blipFill>
        <p:spPr bwMode="auto">
          <a:xfrm>
            <a:off x="2103891" y="1523353"/>
            <a:ext cx="4772769" cy="328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31990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cs-CZ" alt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MIG / MAG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Typy kladek v podavačích drátu</a:t>
            </a: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t="15378" r="17468" b="16209"/>
          <a:stretch>
            <a:fillRect/>
          </a:stretch>
        </p:blipFill>
        <p:spPr bwMode="auto">
          <a:xfrm>
            <a:off x="6699574" y="2051911"/>
            <a:ext cx="1158236" cy="127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9413" r="10013" b="13345"/>
          <a:stretch>
            <a:fillRect/>
          </a:stretch>
        </p:blipFill>
        <p:spPr bwMode="auto">
          <a:xfrm>
            <a:off x="5336347" y="2051912"/>
            <a:ext cx="1325710" cy="127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t="19543" r="29137" b="20535"/>
          <a:stretch>
            <a:fillRect/>
          </a:stretch>
        </p:blipFill>
        <p:spPr bwMode="auto">
          <a:xfrm>
            <a:off x="7891370" y="2051913"/>
            <a:ext cx="1209105" cy="127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47" y="3379039"/>
            <a:ext cx="3764128" cy="164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12" y="1354847"/>
            <a:ext cx="3340001" cy="379000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82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644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Režimy hořáku: 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Dvoutaktní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 stálé držení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spínače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Čtyřtaktní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 spínač se sepne,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pustí, zase sepne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MIG / MAG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Svařovací hořák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54" y="1382863"/>
            <a:ext cx="5250996" cy="25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44" y="2835245"/>
            <a:ext cx="2149810" cy="214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152" y="76798"/>
            <a:ext cx="1673880" cy="130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01" y="3721855"/>
            <a:ext cx="4140654" cy="1217170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2686623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1. Zkratový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(a, b)</a:t>
            </a:r>
            <a:endParaRPr lang="cs-CZ" altLang="cs-CZ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2. Přechodový oblouk s nepravidelnými zkraty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(c)</a:t>
            </a:r>
            <a:endParaRPr lang="cs-CZ" altLang="cs-CZ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3. </a:t>
            </a:r>
            <a:r>
              <a:rPr lang="cs-CZ" altLang="cs-CZ" b="1" dirty="0" err="1">
                <a:latin typeface="Calibri" pitchFamily="34" charset="0"/>
                <a:cs typeface="Calibri" pitchFamily="34" charset="0"/>
              </a:rPr>
              <a:t>Bezzkratový</a:t>
            </a:r>
            <a:endParaRPr lang="cs-CZ" altLang="cs-CZ" b="1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Kapkový (e)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Sprchový (d)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Sprchový s rotujícím obloukem (f)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MIG / MAG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Způsoby přenosu kovu v oblouku</a:t>
            </a:r>
          </a:p>
        </p:txBody>
      </p:sp>
      <p:pic>
        <p:nvPicPr>
          <p:cNvPr id="9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61761" b="-4372"/>
          <a:stretch>
            <a:fillRect/>
          </a:stretch>
        </p:blipFill>
        <p:spPr bwMode="auto">
          <a:xfrm>
            <a:off x="5655518" y="1441536"/>
            <a:ext cx="3222625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5" t="2" r="16075" b="-4372"/>
          <a:stretch>
            <a:fillRect/>
          </a:stretch>
        </p:blipFill>
        <p:spPr bwMode="auto">
          <a:xfrm>
            <a:off x="5235931" y="3251221"/>
            <a:ext cx="3814763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27" y="3251221"/>
            <a:ext cx="3216976" cy="177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70363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Svařovací proud (I)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Svařovací napětí (U)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Rychlost svařování (v)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Teplo vnesené do svaru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Z množství tepla vneseného na jednotku délky svaru lze usuzovat na velikost tepelného ovlivnění, velikost deformačních a napěťových polí po svaření a zároveň tato veličina udává limitní hodnoty při svařování vybraných typů materiálů.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Další svařovací parametry: polarita na elektrodě, průtokové množství ochranného plynu, druh přenosu kovu v oblouku, </a:t>
            </a:r>
            <a:r>
              <a:rPr lang="cs-CZ" altLang="cs-CZ">
                <a:latin typeface="Calibri" pitchFamily="34" charset="0"/>
                <a:cs typeface="Calibri" pitchFamily="34" charset="0"/>
              </a:rPr>
              <a:t>poloha svařování… </a:t>
            </a: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MIG / MAG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Procesní parametry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84013" t="28703" r="6250" b="64888"/>
          <a:stretch/>
        </p:blipFill>
        <p:spPr>
          <a:xfrm>
            <a:off x="2754529" y="2476298"/>
            <a:ext cx="2136709" cy="62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2046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Plný nebo trubičkový drát na cívkách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Cívky mají běžně hmotnost 15 kg, vyrábějí se i cívky o hmotnostech 5, 6, 10, 12, 18, 25 a 30 kg, nebo se pro robotizovaná pracoviště dodávají velkokapacitní balení drátu o hmotnostech 200, 250, 450 až 600 kg.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Plné dráty jsou vyráběny a dodávány v průměrech 0,6; 0,8; 1,0; 1,2; 1,6; 2,0 a 2,4 mm. 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MIG / MAG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Přídavné materiály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9"/>
          <a:stretch>
            <a:fillRect/>
          </a:stretch>
        </p:blipFill>
        <p:spPr bwMode="auto">
          <a:xfrm>
            <a:off x="3635303" y="3072709"/>
            <a:ext cx="2032088" cy="182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3421" r="6276" b="6239"/>
          <a:stretch>
            <a:fillRect/>
          </a:stretch>
        </p:blipFill>
        <p:spPr bwMode="auto">
          <a:xfrm>
            <a:off x="5934390" y="3064910"/>
            <a:ext cx="2337260" cy="19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50" y="3064910"/>
            <a:ext cx="1828754" cy="18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56553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98694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technologií MIG / MAG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Tandemové svařování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64" y="1523649"/>
            <a:ext cx="2920955" cy="35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" y="1523649"/>
            <a:ext cx="1847354" cy="31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r="11774"/>
          <a:stretch>
            <a:fillRect/>
          </a:stretch>
        </p:blipFill>
        <p:spPr bwMode="auto">
          <a:xfrm>
            <a:off x="6404492" y="1625070"/>
            <a:ext cx="2015620" cy="341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0"/>
          <a:stretch>
            <a:fillRect/>
          </a:stretch>
        </p:blipFill>
        <p:spPr bwMode="auto">
          <a:xfrm>
            <a:off x="6404492" y="148862"/>
            <a:ext cx="2002390" cy="13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9626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Fyzikální podstata obloukových metod svařování spočívá v lokálním natavení základního a případně i přídavného materiálu koncentrovaným zdrojem tepla ve formě elektrického oblouku. Natavením dochází ke smáčení spojovaných ploch roztaveným materiálem, díky čemuž se spojované materiály přiblíží na meziatomové vzdálenosti a při chladnutí a krystalizaci dojde k vytvoření požadovaného spoje.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Nositelem tepelné energie je elektrický oblouk, který může hořet pouze v prostředí částečně, nebo zcela ionizovaného plynu.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Elektrický oblouk lze definovat jako elektrický výboj hořící za normální teploty a tlaku okolního prostředí. 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Obloukové metody svařování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Picture 19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25" y="3447313"/>
            <a:ext cx="2261214" cy="169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03639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52553830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Ionizovaný plyn splňuje definici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plazmatu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tedy že se jedná o </a:t>
            </a:r>
            <a:r>
              <a:rPr lang="cs-CZ" altLang="cs-CZ" i="1" dirty="0" err="1">
                <a:latin typeface="Calibri" pitchFamily="34" charset="0"/>
                <a:cs typeface="Calibri" pitchFamily="34" charset="0"/>
              </a:rPr>
              <a:t>kvazineutrální</a:t>
            </a:r>
            <a:r>
              <a:rPr lang="cs-CZ" altLang="cs-CZ" i="1" dirty="0">
                <a:latin typeface="Calibri" pitchFamily="34" charset="0"/>
                <a:cs typeface="Calibri" pitchFamily="34" charset="0"/>
              </a:rPr>
              <a:t> soubor částic s volnými nosiči nábojů, který vykazuje kolektivní chování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Ke vzniku plazmy musí dojít k: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1. Disociaci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2. Ionizaci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Plyny jako argon, helium a neon mají uzavřenou valenční sféru,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jejich molekula je jednoatomová, a proto u nich probíhá pouze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ionizace.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U molekulárních plynů (dusík, vodík a kyslík) musí nejprve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proběhnout disociace plynu a teprve potom ionizace.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Množství energie potřebné k disociaci a ionizaci závisí na druhu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použitého plynu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Princip vzniku elektrického oblouku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89" y="1554873"/>
            <a:ext cx="1719111" cy="149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70" y="3397726"/>
            <a:ext cx="1962347" cy="16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5842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Katodová skvrna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nacházející se na žhavém povrchu katody.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Může být buď stabilní, nebo se může po povrchu přemisťovat.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Oblast katodového úbytku napětí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je oblastí těsně přiléhající ke katodě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s tloušťkou cca 0,1 mm. Úbytek napětí na katodě je největší.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Oblast anodového úbytku napětí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je oblast těsně přiléhající k anodě, s tloušťkou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0,001 až 0,01 mm. Zde dochází k cca 1/2 úbytku napětí proti katodě.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Anodová skvrna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je oblast na anodě, kde jsou pohlcovány elektrony.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Na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anodě (+)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je získáno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více tepla </a:t>
            </a:r>
            <a:br>
              <a:rPr lang="cs-CZ" altLang="cs-CZ" b="1" i="1" dirty="0">
                <a:latin typeface="Calibri" pitchFamily="34" charset="0"/>
                <a:cs typeface="Calibri" pitchFamily="34" charset="0"/>
              </a:rPr>
            </a:b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(2300 – 2600 °C)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díky ohřevu dopadem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dirty="0">
                <a:latin typeface="Calibri" pitchFamily="34" charset="0"/>
                <a:cs typeface="Calibri" pitchFamily="34" charset="0"/>
              </a:rPr>
              <a:t>elektronů.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Katoda (-)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je vlivem emise elektronů </a:t>
            </a:r>
            <a:br>
              <a:rPr lang="cs-CZ" altLang="cs-CZ" dirty="0">
                <a:latin typeface="Calibri" pitchFamily="34" charset="0"/>
                <a:cs typeface="Calibri" pitchFamily="34" charset="0"/>
              </a:rPr>
            </a:b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chladnější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(2100 až 2400°C)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>
                <a:solidFill>
                  <a:schemeClr val="accent1"/>
                </a:solidFill>
              </a:rPr>
              <a:t>Elektrický oblouk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20" y="3159488"/>
            <a:ext cx="4467160" cy="198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9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134" y="146142"/>
            <a:ext cx="2131246" cy="15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7809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obalenou elektrodou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Princip (schéma) metody</a:t>
            </a:r>
          </a:p>
          <a:p>
            <a:pPr hangingPunct="1"/>
            <a:endParaRPr lang="cs-CZ" dirty="0">
              <a:solidFill>
                <a:schemeClr val="accent1"/>
              </a:solidFill>
            </a:endParaRPr>
          </a:p>
          <a:p>
            <a:pPr hangingPunct="1"/>
            <a:endParaRPr lang="cs-CZ" dirty="0">
              <a:solidFill>
                <a:schemeClr val="accent1"/>
              </a:solidFill>
            </a:endParaRPr>
          </a:p>
          <a:p>
            <a:pPr hangingPunct="1"/>
            <a:r>
              <a:rPr lang="cs-CZ" sz="1600" dirty="0">
                <a:solidFill>
                  <a:schemeClr val="accent1"/>
                </a:solidFill>
              </a:rPr>
              <a:t>Maximální proudy</a:t>
            </a:r>
          </a:p>
          <a:p>
            <a:pPr hangingPunct="1"/>
            <a:r>
              <a:rPr lang="cs-CZ" sz="1600" dirty="0">
                <a:solidFill>
                  <a:schemeClr val="accent1"/>
                </a:solidFill>
              </a:rPr>
              <a:t>100 -120 A</a:t>
            </a:r>
          </a:p>
          <a:p>
            <a:pPr hangingPunct="1"/>
            <a:endParaRPr lang="cs-CZ" sz="1600" dirty="0">
              <a:solidFill>
                <a:schemeClr val="accent1"/>
              </a:solidFill>
            </a:endParaRPr>
          </a:p>
          <a:p>
            <a:pPr hangingPunct="1"/>
            <a:r>
              <a:rPr lang="cs-CZ" sz="1600" dirty="0">
                <a:solidFill>
                  <a:schemeClr val="accent1"/>
                </a:solidFill>
              </a:rPr>
              <a:t>Polarita zapojení</a:t>
            </a:r>
            <a:br>
              <a:rPr lang="cs-CZ" sz="1600" dirty="0">
                <a:solidFill>
                  <a:schemeClr val="accent1"/>
                </a:solidFill>
              </a:rPr>
            </a:br>
            <a:r>
              <a:rPr lang="cs-CZ" sz="1600" dirty="0">
                <a:solidFill>
                  <a:schemeClr val="accent1"/>
                </a:solidFill>
              </a:rPr>
              <a:t>dle typu obalu</a:t>
            </a:r>
          </a:p>
          <a:p>
            <a:pPr hangingPunct="1"/>
            <a:endParaRPr lang="cs-CZ" sz="1600" dirty="0">
              <a:solidFill>
                <a:schemeClr val="accent1"/>
              </a:solidFill>
            </a:endParaRPr>
          </a:p>
          <a:p>
            <a:pPr hangingPunct="1"/>
            <a:r>
              <a:rPr lang="cs-CZ" sz="1600" dirty="0">
                <a:solidFill>
                  <a:schemeClr val="accent1"/>
                </a:solidFill>
              </a:rPr>
              <a:t>Statická charakteristika </a:t>
            </a:r>
            <a:br>
              <a:rPr lang="cs-CZ" sz="1600" dirty="0">
                <a:solidFill>
                  <a:schemeClr val="accent1"/>
                </a:solidFill>
              </a:rPr>
            </a:br>
            <a:r>
              <a:rPr lang="cs-CZ" sz="1600" dirty="0">
                <a:solidFill>
                  <a:schemeClr val="accent1"/>
                </a:solidFill>
              </a:rPr>
              <a:t>zdroje </a:t>
            </a:r>
            <a:r>
              <a:rPr lang="cs-CZ" sz="1600">
                <a:solidFill>
                  <a:schemeClr val="accent1"/>
                </a:solidFill>
              </a:rPr>
              <a:t>– strmá </a:t>
            </a:r>
            <a:endParaRPr lang="cs-CZ" sz="1600" dirty="0">
              <a:solidFill>
                <a:schemeClr val="accent1"/>
              </a:solidFill>
            </a:endParaRPr>
          </a:p>
          <a:p>
            <a:pPr hangingPunct="1"/>
            <a:endParaRPr lang="x-none" sz="1600" dirty="0">
              <a:solidFill>
                <a:schemeClr val="accent1"/>
              </a:solidFill>
            </a:endParaRPr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30" y="1576872"/>
            <a:ext cx="5484288" cy="323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6078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Výhody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Široký sortiment přídavných materiálů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Flexibilita a dostupnost metody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Nízké pořizovací náklady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Dobrá kvalita svarových spojů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Nevýhody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Nízká produktivita práce kvůli nízkým použitým proudům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Nutnost časté výměny elektrod, nutnost odstraňování strusky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Vyšší požadavky na kvalifikaci personálu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Nemožnost automatizace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Použití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Montážní svařování				Opravné návary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Členité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svarky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a malosériová výroba		Návary se specifickými vlastnostmi	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obalenou elektrodou</a:t>
            </a:r>
          </a:p>
        </p:txBody>
      </p:sp>
    </p:spTree>
    <p:extLst>
      <p:ext uri="{BB962C8B-B14F-4D97-AF65-F5344CB8AC3E}">
        <p14:creationId xmlns:p14="http://schemas.microsoft.com/office/powerpoint/2010/main" val="24441133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obalenou elektrodou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Přídavný materiál (elektrody)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138502" y="1668755"/>
            <a:ext cx="5890848" cy="245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46" y="900000"/>
            <a:ext cx="2505334" cy="1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t="-1222" r="15500" b="13936"/>
          <a:stretch>
            <a:fillRect/>
          </a:stretch>
        </p:blipFill>
        <p:spPr bwMode="auto">
          <a:xfrm>
            <a:off x="6480046" y="2896176"/>
            <a:ext cx="2505334" cy="210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4099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82863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1. Metalurgická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souvisí s fází, kdy je svarový kov tekutý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2. Elektrická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souvisí s fází zapalování a hoření oblouku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3. Fyzikální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souvisí s fází chladnutí ztuhlého svarového kovu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b="1" dirty="0">
                <a:solidFill>
                  <a:schemeClr val="tx1"/>
                </a:solidFill>
              </a:rPr>
              <a:t>Svařování obalenou elektrodou</a:t>
            </a:r>
          </a:p>
          <a:p>
            <a:pPr hangingPunct="1"/>
            <a:r>
              <a:rPr lang="cs-CZ" dirty="0">
                <a:solidFill>
                  <a:schemeClr val="accent1"/>
                </a:solidFill>
              </a:rPr>
              <a:t>Funkce obalu elektrody</a:t>
            </a:r>
            <a:endParaRPr lang="x-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661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FS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B95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1919</Words>
  <Application>Microsoft Office PowerPoint</Application>
  <PresentationFormat>Předvádění na obrazovce (16:9)</PresentationFormat>
  <Paragraphs>240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Owner</cp:lastModifiedBy>
  <cp:revision>181</cp:revision>
  <dcterms:modified xsi:type="dcterms:W3CDTF">2024-05-15T05:35:31Z</dcterms:modified>
</cp:coreProperties>
</file>