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75" r:id="rId5"/>
    <p:sldId id="264" r:id="rId6"/>
    <p:sldId id="276" r:id="rId7"/>
    <p:sldId id="277" r:id="rId8"/>
    <p:sldId id="286" r:id="rId9"/>
    <p:sldId id="278" r:id="rId10"/>
    <p:sldId id="279" r:id="rId11"/>
    <p:sldId id="334" r:id="rId12"/>
    <p:sldId id="292" r:id="rId13"/>
    <p:sldId id="294" r:id="rId14"/>
    <p:sldId id="335" r:id="rId15"/>
    <p:sldId id="281" r:id="rId16"/>
    <p:sldId id="282" r:id="rId17"/>
    <p:sldId id="287" r:id="rId18"/>
    <p:sldId id="283" r:id="rId19"/>
    <p:sldId id="296" r:id="rId20"/>
    <p:sldId id="284" r:id="rId21"/>
    <p:sldId id="285" r:id="rId22"/>
    <p:sldId id="288" r:id="rId23"/>
    <p:sldId id="297" r:id="rId24"/>
    <p:sldId id="290" r:id="rId25"/>
    <p:sldId id="298" r:id="rId26"/>
    <p:sldId id="299" r:id="rId27"/>
    <p:sldId id="300" r:id="rId28"/>
    <p:sldId id="301" r:id="rId29"/>
    <p:sldId id="289" r:id="rId30"/>
    <p:sldId id="302" r:id="rId31"/>
    <p:sldId id="291" r:id="rId32"/>
    <p:sldId id="303" r:id="rId33"/>
    <p:sldId id="304" r:id="rId34"/>
    <p:sldId id="293" r:id="rId35"/>
    <p:sldId id="305" r:id="rId36"/>
    <p:sldId id="306" r:id="rId37"/>
    <p:sldId id="307" r:id="rId38"/>
    <p:sldId id="308" r:id="rId39"/>
    <p:sldId id="315" r:id="rId40"/>
    <p:sldId id="317" r:id="rId41"/>
    <p:sldId id="318" r:id="rId42"/>
    <p:sldId id="321" r:id="rId43"/>
    <p:sldId id="322" r:id="rId44"/>
    <p:sldId id="323" r:id="rId45"/>
    <p:sldId id="336" r:id="rId46"/>
    <p:sldId id="314" r:id="rId47"/>
    <p:sldId id="337" r:id="rId48"/>
    <p:sldId id="324" r:id="rId49"/>
    <p:sldId id="327" r:id="rId50"/>
    <p:sldId id="328" r:id="rId51"/>
    <p:sldId id="329" r:id="rId52"/>
    <p:sldId id="330" r:id="rId53"/>
    <p:sldId id="331" r:id="rId54"/>
    <p:sldId id="309" r:id="rId55"/>
    <p:sldId id="332" r:id="rId5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2" d="100"/>
          <a:sy n="92" d="100"/>
        </p:scale>
        <p:origin x="28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C1733C-1EB6-4FFE-9A9B-FDF97E5F34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FC33757-E1C7-4D6E-BDD2-6349A6FBFF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34CE857-7ED4-46D0-B0AF-EAC75ECB2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28D83-E024-4786-8B8A-71D8BBCBE6A8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E00215C-A907-4E5C-A2BE-9005726DD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B6547CD-C5DA-4286-9501-6E52CA268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EB4B5-FB71-4500-8EDB-1F749054BA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9999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985465-DC41-4C04-AFF0-BC417BA13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CA33E97-15F9-49C3-BC9B-962686B5BF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20B6E1D-10A1-40AF-936D-03E4C75EB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28D83-E024-4786-8B8A-71D8BBCBE6A8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67F2E71-AA7E-495D-B457-33BC6663F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4F22E2-ECAF-41F6-BAD9-C6A61E5D7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EB4B5-FB71-4500-8EDB-1F749054BA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0032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651605B-9B8D-422A-A7FA-4D949DE854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BE147DE-E4A5-4E41-9C0E-489D51EE2C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2CAEC13-5111-46BA-9413-DAD66F87D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28D83-E024-4786-8B8A-71D8BBCBE6A8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34BC74C-8743-4122-AD1A-3CF54235D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43A8690-4E84-44AB-AAA0-47552693F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EB4B5-FB71-4500-8EDB-1F749054BA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3663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8D2612-6E57-4C91-BDC3-6162BD049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443C43E-C8D9-4DA4-BEFE-A09346C3C0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E708BE0-76BE-4F8A-8950-00ECA9C09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28D83-E024-4786-8B8A-71D8BBCBE6A8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5A5758A-22A6-449E-9711-D4CD5F0DB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54B0B92-E87C-45AB-82A2-8ACC56A7D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EB4B5-FB71-4500-8EDB-1F749054BA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8233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97BAB6-A816-4FC1-A7E9-A54E01F87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75FC150-5DA3-4D7F-8791-B674CFEA2B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593EC89-D0BF-46E6-B849-87E5B0D5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28D83-E024-4786-8B8A-71D8BBCBE6A8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4A05784-4BDE-4531-B910-2F5CED0C1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D5A51A1-F024-4BB3-95D7-077D053AE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EB4B5-FB71-4500-8EDB-1F749054BA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8677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CAA1A4-93C6-4A9C-84D3-507AC48EC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8DE3DDC-2290-43AB-BCA5-CB3F0488FB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80C85B9B-4002-4081-AB45-8092E0740B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22B24BF-674C-4378-BBAC-490731D3A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28D83-E024-4786-8B8A-71D8BBCBE6A8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AB8181C-02A0-4EF0-9124-6B2A0D8D7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623C0F1-21F5-4911-9D94-F686F7B4B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EB4B5-FB71-4500-8EDB-1F749054BA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3590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08C933-5F6A-4145-80FA-7C37F4A58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F23A35A-7606-41B4-9749-5DCD7FFC4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03B2342-6C5D-44C7-ACB0-772BF16E8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F8D19985-D764-4D35-9DB4-AA018B7CBD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95FF6F50-1063-49A6-8753-AE524327F9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BE0A2E6-16A7-4495-8208-4ED489D26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28D83-E024-4786-8B8A-71D8BBCBE6A8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56F4BFE-C6F9-4B7B-8D53-6BD14C4B6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845F429-B14B-4702-B6A7-32EAC636D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EB4B5-FB71-4500-8EDB-1F749054BA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0432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C0026E-C603-4882-B908-D06933ED7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FABA36B-F8B4-4A35-89D0-120CD3922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28D83-E024-4786-8B8A-71D8BBCBE6A8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4D853B3-2313-4C76-8ABB-F51C28C2B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BAD5CD3-2943-4A26-8D33-0CFA3A1CE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EB4B5-FB71-4500-8EDB-1F749054BA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6160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16FE24B-5F7F-4ADC-9839-B86F18782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28D83-E024-4786-8B8A-71D8BBCBE6A8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7C05005-E34B-4889-BC12-35365D254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7D1A2F9-D39A-47CE-954A-1DAEF68C4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EB4B5-FB71-4500-8EDB-1F749054BA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6974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646C02-2554-40C6-B189-2334183F3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EDAC4A5-8272-4122-B346-D417F54CB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950DB54C-E791-4704-93E5-86ABB31645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168EF7F-4F7F-4C65-8F90-BC42C7EEF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28D83-E024-4786-8B8A-71D8BBCBE6A8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84AEF5B-5CD3-4641-B567-07E531F18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FDE10CB-1296-41DF-BCE4-18DC7D88A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EB4B5-FB71-4500-8EDB-1F749054BA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4865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E2E8CF-E845-4A9C-B39E-39DD7E730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B91DD7A-49CF-4609-8EB2-643E03BED1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CCED59E9-0A0A-429B-8DFC-B50B084987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3E350B2-2651-41F3-A0B5-B028925EF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28D83-E024-4786-8B8A-71D8BBCBE6A8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E504267-71B1-4CD1-82C8-BEE52F55E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E9EB44B-B44F-45F6-809A-C89503EAE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EB4B5-FB71-4500-8EDB-1F749054BA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2917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2BFB79A-ECCF-4020-A209-26D908F4D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7E36214B-0E14-4B67-9D82-1F6014C52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0D0B5EC-B704-466E-890D-1D7F56E93A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28D83-E024-4786-8B8A-71D8BBCBE6A8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F863384-FAAC-4664-AD12-2BC961D2CC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2705ED9-0310-4227-AAB0-57F991992C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BEB4B5-FB71-4500-8EDB-1F749054BA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6152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060171" y="1893563"/>
            <a:ext cx="7772400" cy="2088233"/>
          </a:xfrm>
        </p:spPr>
        <p:txBody>
          <a:bodyPr/>
          <a:lstStyle/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Amphibia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(obojživelníci)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378590"/>
            <a:ext cx="4763255" cy="234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Anura (Frogs &amp; Toads) - NatureGlo's eScience Herpetology ​Virtual Class  Library">
            <a:extLst>
              <a:ext uri="{FF2B5EF4-FFF2-40B4-BE49-F238E27FC236}">
                <a16:creationId xmlns:a16="http://schemas.microsoft.com/office/drawing/2014/main" id="{63BD28B0-5F82-4772-AAEC-45E2B6C44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02" y="258609"/>
            <a:ext cx="3838160" cy="261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9C0CC904-E6B3-4F1B-BA39-ED2188CE4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449" y="4149081"/>
            <a:ext cx="3963213" cy="240383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166A83D-15BB-4491-96AA-843289F087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9409" y="4149081"/>
            <a:ext cx="4282791" cy="256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258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20297" y="448886"/>
            <a:ext cx="10876451" cy="42976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čolci</a:t>
            </a:r>
          </a:p>
          <a:p>
            <a:pPr marL="457200" lvl="1" indent="0"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sexuální dimorfismus</a:t>
            </a:r>
          </a:p>
          <a:p>
            <a:pPr marL="457200" lvl="1" indent="0"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oplození vnitřní - sameček vypustí 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spermatofor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 a samička jej nasaje kloakou</a:t>
            </a:r>
          </a:p>
          <a:p>
            <a:pPr marL="457200" lvl="1" indent="0"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dospělci ve vodě jen při rozmnožování, larvy vodní</a:t>
            </a:r>
          </a:p>
        </p:txBody>
      </p:sp>
      <p:pic>
        <p:nvPicPr>
          <p:cNvPr id="4098" name="Picture 2" descr="čolek obecný | Obojživelníci České republiky">
            <a:extLst>
              <a:ext uri="{FF2B5EF4-FFF2-40B4-BE49-F238E27FC236}">
                <a16:creationId xmlns:a16="http://schemas.microsoft.com/office/drawing/2014/main" id="{2782CAD6-5110-4AB2-BCAE-15CBED440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460" y="2463165"/>
            <a:ext cx="6567747" cy="243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ČR - čolkařská velmoc | Plus">
            <a:extLst>
              <a:ext uri="{FF2B5EF4-FFF2-40B4-BE49-F238E27FC236}">
                <a16:creationId xmlns:a16="http://schemas.microsoft.com/office/drawing/2014/main" id="{734F1D26-3A22-4B16-9CAE-1A7F2562D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57" y="2952360"/>
            <a:ext cx="4780558" cy="358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309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le:Smooth Newt. Lissotriton vulgaris (33135962471).jpg - Wikimedia Commons">
            <a:extLst>
              <a:ext uri="{FF2B5EF4-FFF2-40B4-BE49-F238E27FC236}">
                <a16:creationId xmlns:a16="http://schemas.microsoft.com/office/drawing/2014/main" id="{75628B72-3C46-4D46-BECF-0BA2C76AC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671" y="2034434"/>
            <a:ext cx="4148051" cy="278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3920" y="239901"/>
            <a:ext cx="10843200" cy="34165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čolek obecný (</a:t>
            </a:r>
            <a:r>
              <a:rPr lang="cs-CZ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Lissotriton vulgaris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– nejhojnější</a:t>
            </a:r>
          </a:p>
          <a:p>
            <a:pPr marL="0" indent="0">
              <a:buNone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stojaté vody, spíše menší nádrže, bez ryb, nižší a střední polohy</a:t>
            </a:r>
          </a:p>
          <a:p>
            <a:pPr marL="0" indent="0">
              <a:buNone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dříve plošný výskyt</a:t>
            </a:r>
          </a:p>
          <a:p>
            <a:pPr marL="0" indent="0">
              <a:buNone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ohrožení – zánik suchozemských i vodních biotopů (nebo jejich chemizace), zarybnění atd.</a:t>
            </a:r>
          </a:p>
          <a:p>
            <a:pPr marL="0" indent="0">
              <a:buNone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ČS – VU </a:t>
            </a:r>
          </a:p>
          <a:p>
            <a:pPr marL="0" indent="0">
              <a:buNone/>
            </a:pP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2" name="Picture 2" descr="Obrázek - Lissotriton vulgaris vulgaris (čolek obecný středoevropský) |  BioLib.cz">
            <a:extLst>
              <a:ext uri="{FF2B5EF4-FFF2-40B4-BE49-F238E27FC236}">
                <a16:creationId xmlns:a16="http://schemas.microsoft.com/office/drawing/2014/main" id="{08296080-8917-491B-9243-5AB1D94EE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18" y="3656432"/>
            <a:ext cx="3593523" cy="173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097DA79C-38B2-45C1-934B-AB02388E79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9725" y="1948166"/>
            <a:ext cx="4486275" cy="212407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309B501-36E7-4E42-AB7F-377C98EAFD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524" y="3942682"/>
            <a:ext cx="4310951" cy="284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052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30FC7C4-99FE-485F-8216-BD3E4DCD3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0373" y="748343"/>
            <a:ext cx="5295900" cy="2771775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1232" y="177745"/>
            <a:ext cx="11649535" cy="6669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čolek horský (</a:t>
            </a:r>
            <a:r>
              <a:rPr lang="cs-CZ" sz="20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Ichthyosaura</a:t>
            </a:r>
            <a:r>
              <a:rPr lang="cs-CZ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alpestris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– spíše menší nádrže (včetně trvalých kaluží) nebo i pomalu tekoucí vody, snáší i nižší pH, častěji ve vyšších polohách, ale chybí jen v odlesněných nížinách</a:t>
            </a:r>
          </a:p>
          <a:p>
            <a:pPr marL="0" indent="0">
              <a:buNone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dokáže přežít zimu ve stádiu larvy</a:t>
            </a:r>
          </a:p>
          <a:p>
            <a:pPr marL="0" indent="0">
              <a:buNone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ČS – VU </a:t>
            </a:r>
          </a:p>
          <a:p>
            <a:pPr marL="0" indent="0">
              <a:buNone/>
            </a:pP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48" name="Picture 4" descr="1-webcolekhorsky.jpg :: Miroslav Hlávk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002" y="1570462"/>
            <a:ext cx="4226269" cy="270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ČOLEK HORSKÝ | Zoo Hluboká">
            <a:extLst>
              <a:ext uri="{FF2B5EF4-FFF2-40B4-BE49-F238E27FC236}">
                <a16:creationId xmlns:a16="http://schemas.microsoft.com/office/drawing/2014/main" id="{F5A06981-8E8F-4BDE-8808-8FA199C63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620" y="3809811"/>
            <a:ext cx="4392552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DE5488C-D6C1-449E-BA9F-4FC7F21985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271" y="2781149"/>
            <a:ext cx="5994557" cy="395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515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6298" y="257841"/>
            <a:ext cx="8842639" cy="20281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čolek velký (</a:t>
            </a:r>
            <a:r>
              <a:rPr lang="cs-CZ" sz="20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Triturus</a:t>
            </a:r>
            <a:r>
              <a:rPr lang="cs-CZ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cristatus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– větší nádrže, nižší polohy, ve vodě zůstává dlouho</a:t>
            </a:r>
          </a:p>
          <a:p>
            <a:pPr marL="0" indent="0">
              <a:buNone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ohrožení především zánikem vhodných biotopů</a:t>
            </a:r>
          </a:p>
          <a:p>
            <a:pPr marL="0" indent="0">
              <a:buNone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ČS – EN </a:t>
            </a:r>
          </a:p>
          <a:p>
            <a:endParaRPr lang="cs-CZ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00" name="Picture 4" descr="Čolek velký | Naturfoto.cz">
            <a:extLst>
              <a:ext uri="{FF2B5EF4-FFF2-40B4-BE49-F238E27FC236}">
                <a16:creationId xmlns:a16="http://schemas.microsoft.com/office/drawing/2014/main" id="{BB31C5BE-035D-4E0A-A0B3-4C2874A41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656" y="2660072"/>
            <a:ext cx="5602562" cy="373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D9486D1-6CBE-4E23-9465-38C0666012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95" y="2776451"/>
            <a:ext cx="6186769" cy="408154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DD5D8AC-196D-405D-BB97-541FBA964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2178" y="834679"/>
            <a:ext cx="5463107" cy="223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20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01E4DF6-75F8-45EE-84FF-B99BE6244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887" y="448887"/>
            <a:ext cx="11272058" cy="35744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čolek hranatý (</a:t>
            </a:r>
            <a:r>
              <a:rPr lang="cs-CZ" sz="2400" i="1" dirty="0"/>
              <a:t>Lissotriton </a:t>
            </a:r>
            <a:r>
              <a:rPr lang="cs-CZ" sz="2400" i="1" dirty="0" err="1"/>
              <a:t>helveticus</a:t>
            </a:r>
            <a:r>
              <a:rPr lang="cs-CZ" sz="2400" dirty="0"/>
              <a:t>) (CR) – západní Evropa, u nás jen v Z Krušných horách</a:t>
            </a:r>
          </a:p>
          <a:p>
            <a:pPr marL="0" indent="0">
              <a:buNone/>
            </a:pPr>
            <a:r>
              <a:rPr lang="cs-CZ" sz="2400" dirty="0"/>
              <a:t>čolek karpatský (</a:t>
            </a:r>
            <a:r>
              <a:rPr lang="cs-CZ" sz="2400" i="1" dirty="0"/>
              <a:t>Lissotriton </a:t>
            </a:r>
            <a:r>
              <a:rPr lang="cs-CZ" sz="2400" i="1" dirty="0" err="1"/>
              <a:t>montandoni</a:t>
            </a:r>
            <a:r>
              <a:rPr lang="cs-CZ" sz="2400" dirty="0"/>
              <a:t>) (CR) – Karpaty a V Sudety (Jeseníky)</a:t>
            </a:r>
          </a:p>
          <a:p>
            <a:pPr marL="0" indent="0">
              <a:buNone/>
            </a:pPr>
            <a:r>
              <a:rPr lang="cs-CZ" sz="2400" dirty="0"/>
              <a:t>čolek dunajský (</a:t>
            </a:r>
            <a:r>
              <a:rPr lang="cs-CZ" sz="2400" i="1" dirty="0" err="1"/>
              <a:t>Triturus</a:t>
            </a:r>
            <a:r>
              <a:rPr lang="cs-CZ" sz="2400" i="1" dirty="0"/>
              <a:t> </a:t>
            </a:r>
            <a:r>
              <a:rPr lang="cs-CZ" sz="2400" i="1" dirty="0" err="1"/>
              <a:t>dobrogicus</a:t>
            </a:r>
            <a:r>
              <a:rPr lang="cs-CZ" sz="2400" dirty="0"/>
              <a:t>) (CR) – povodí Dunaje, u nás obora Soutok </a:t>
            </a:r>
          </a:p>
          <a:p>
            <a:pPr marL="0" indent="0">
              <a:buNone/>
            </a:pPr>
            <a:r>
              <a:rPr lang="cs-CZ" sz="2400" dirty="0"/>
              <a:t>čolek dravý (</a:t>
            </a:r>
            <a:r>
              <a:rPr lang="cs-CZ" sz="2400" i="1" dirty="0" err="1"/>
              <a:t>Triturus</a:t>
            </a:r>
            <a:r>
              <a:rPr lang="cs-CZ" sz="2400" i="1" dirty="0"/>
              <a:t> </a:t>
            </a:r>
            <a:r>
              <a:rPr lang="cs-CZ" sz="2400" i="1" dirty="0" err="1"/>
              <a:t>carnifex</a:t>
            </a:r>
            <a:r>
              <a:rPr lang="cs-CZ" sz="2400" dirty="0"/>
              <a:t>) (EN) – J Evropa, Znojemsko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B9A76CA-EDD0-42D5-AC8F-054215CCE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8207" y="2069869"/>
            <a:ext cx="3472934" cy="457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71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8407" y="72008"/>
            <a:ext cx="8229600" cy="980728"/>
          </a:xfrm>
        </p:spPr>
        <p:txBody>
          <a:bodyPr/>
          <a:lstStyle/>
          <a:p>
            <a:r>
              <a:rPr lang="cs-CZ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Anura</a:t>
            </a:r>
            <a:r>
              <a:rPr lang="cs-CZ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(žáby)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8406" y="975116"/>
            <a:ext cx="10230197" cy="46805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tělo silně zkrácené, hlava není zřetelně oddělena od těla, nemají krk a ocas, zadní končetiny silnější a delší 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oči velké a vystouplé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larvy - tělesná stavba i způsob života podobný rybám, zadní končetiny se vyvíjejí dříve než přední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neotenie se nikdy nevyskytuje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regenerace poškozených tkání nízká</a:t>
            </a: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48" name="Picture 4" descr="České ropuchy jsou jedovatější, než si myslíte - Prima Zoom">
            <a:extLst>
              <a:ext uri="{FF2B5EF4-FFF2-40B4-BE49-F238E27FC236}">
                <a16:creationId xmlns:a16="http://schemas.microsoft.com/office/drawing/2014/main" id="{8654B4F3-1327-48EF-946C-572FAD8C1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908" y="3636629"/>
            <a:ext cx="5002752" cy="281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2073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3344" y="260648"/>
            <a:ext cx="10970031" cy="63367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oplození - většinou vnější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samci pomáhají samici klást vajíčka a ihned je oplodňují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vejcorodí (oviparní)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vajíčka - tmavá (pohlcení sluneční energie) kulovitá v průhledném rosolovitém obalu (ochrana, výživa)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larvy - tělesná stavba i způsob života podobný rybám, keříčkovité žábry po stranách hlavy (postupně nahrazeny žábrami vnitřními)</a:t>
            </a:r>
          </a:p>
        </p:txBody>
      </p:sp>
      <p:pic>
        <p:nvPicPr>
          <p:cNvPr id="3074" name="Picture 2" descr="Žabí pulci zbaví zahradní jezírko řas lépe než chemie | iReceptář.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44" y="3597113"/>
            <a:ext cx="5011291" cy="294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European Toad Eggs Photograph by Perennou Nuridsany - Pixels">
            <a:extLst>
              <a:ext uri="{FF2B5EF4-FFF2-40B4-BE49-F238E27FC236}">
                <a16:creationId xmlns:a16="http://schemas.microsoft.com/office/drawing/2014/main" id="{50EE0701-97EA-4EA0-8866-4BBF836AB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422" y="3597113"/>
            <a:ext cx="4362183" cy="294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202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0867" y="255036"/>
            <a:ext cx="11220078" cy="5721499"/>
          </a:xfrm>
        </p:spPr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přeměnou larvy v dospělce dojde k anatomické i funkční přestavbě dýchacích orgánů a cévní soustavy, ocásek - zaniká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proudový orgán – hlavní smyslový orgán pulců (v dospělosti mizí) – analogie k postranní čáře ryb </a:t>
            </a:r>
          </a:p>
          <a:p>
            <a:endParaRPr lang="cs-CZ" dirty="0"/>
          </a:p>
        </p:txBody>
      </p:sp>
      <p:pic>
        <p:nvPicPr>
          <p:cNvPr id="4098" name="Picture 2" descr="Obrázek - Bufo bufo (ropucha obecná) | BioLib.c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675" y="2635337"/>
            <a:ext cx="5832649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5392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5651" y="139217"/>
            <a:ext cx="6082145" cy="4680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blatnice skvrnitá (</a:t>
            </a:r>
            <a:r>
              <a:rPr lang="cs-CZ" sz="24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Pelobates</a:t>
            </a:r>
            <a:r>
              <a:rPr lang="cs-CZ" sz="2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fuscus</a:t>
            </a: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písčité půdy, vyhýbá se lesnatým oblastem, aktivní v noci, pulci velcí, metamorfóza někdy až v dalším roce</a:t>
            </a:r>
          </a:p>
          <a:p>
            <a:pPr marL="0" indent="0">
              <a:buNone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ČS - NT</a:t>
            </a:r>
            <a:endParaRPr lang="cs-CZ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198" name="Picture 6" descr="Pelobates fuscus fuscus (blatnice skvrnitá evropská) | BioLib.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098" y="1629553"/>
            <a:ext cx="3731577" cy="252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Obrázek - Pelobates fuscus (blatnice skvrnitá) | BioLib.c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51" y="3833574"/>
            <a:ext cx="3898223" cy="292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23A502D0-8B22-44A3-AB70-0AF650169E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6695" y="190833"/>
            <a:ext cx="4783792" cy="343624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4A25965-41E4-4205-946A-4B95C3F4B9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306" y="3589335"/>
            <a:ext cx="4584393" cy="302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8724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9568" y="199760"/>
            <a:ext cx="8229600" cy="492088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kuňka obecná (</a:t>
            </a:r>
            <a:r>
              <a:rPr lang="cs-CZ" sz="24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Bombina</a:t>
            </a:r>
            <a:r>
              <a:rPr lang="cs-CZ" sz="2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bombina</a:t>
            </a: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buNone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teplé oblasti</a:t>
            </a:r>
          </a:p>
          <a:p>
            <a:pPr marL="0" indent="0">
              <a:buNone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mělké, dobře osluněné vodní nádrže s vegetací</a:t>
            </a:r>
          </a:p>
          <a:p>
            <a:pPr marL="0" indent="0">
              <a:buNone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ČS - EN</a:t>
            </a:r>
          </a:p>
          <a:p>
            <a:pPr marL="0" indent="0">
              <a:buNone/>
            </a:pPr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kuňka žlutobřichá (</a:t>
            </a:r>
            <a:r>
              <a:rPr lang="cs-CZ" sz="2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cs-CZ" sz="24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variegata</a:t>
            </a: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lomy, pískovny, drobné tůňky, příkopy, kaluže apod.</a:t>
            </a:r>
          </a:p>
          <a:p>
            <a:pPr marL="0" indent="0">
              <a:buNone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ČS - CR</a:t>
            </a:r>
            <a:endParaRPr lang="cs-CZ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98" name="Picture 2" descr="European Fire-Bellied Toad (Bombina bombina) · iNaturalist NZ">
            <a:extLst>
              <a:ext uri="{FF2B5EF4-FFF2-40B4-BE49-F238E27FC236}">
                <a16:creationId xmlns:a16="http://schemas.microsoft.com/office/drawing/2014/main" id="{5CA56725-1F27-4895-AC72-BFF1A0107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477" y="1507195"/>
            <a:ext cx="3096962" cy="206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5CB260D-9864-4101-A5A1-AD370214B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938" y="4647751"/>
            <a:ext cx="2795680" cy="196132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CBB0631-4E4C-4BBC-8292-A05DD38C4F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714" y="43750"/>
            <a:ext cx="5197642" cy="3429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D3EDD0B-7021-44D2-AC27-22F8FA7996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714" y="3429000"/>
            <a:ext cx="519764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856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73333CDB-8976-441F-A422-6DC8741C4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7177" y="738447"/>
            <a:ext cx="5508567" cy="5508567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2632" y="843741"/>
            <a:ext cx="6882939" cy="61762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dospělci:</a:t>
            </a:r>
          </a:p>
          <a:p>
            <a:pPr marL="457200" lvl="1" indent="0">
              <a:buNone/>
            </a:pP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žijí na souši, dýchají vzdušný kyslík </a:t>
            </a:r>
          </a:p>
          <a:p>
            <a:pPr marL="457200" lvl="1" indent="0">
              <a:buNone/>
            </a:pP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rozmnožováním vázáni na vodu</a:t>
            </a:r>
          </a:p>
          <a:p>
            <a:pPr marL="0" indent="0">
              <a:buNone/>
            </a:pP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larvy</a:t>
            </a:r>
          </a:p>
          <a:p>
            <a:pPr marL="457200" lvl="1" indent="0">
              <a:buNone/>
            </a:pP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pulci žijí ve vodě (vývoj nepřímý) metamorfóza, mění se končetiny, cévní a dýchací soustava</a:t>
            </a:r>
          </a:p>
          <a:p>
            <a:pPr marL="0" indent="0">
              <a:buNone/>
            </a:pP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vejcorodí (většina, u nás všichni):</a:t>
            </a:r>
          </a:p>
          <a:p>
            <a:pPr marL="457200" lvl="1" indent="0">
              <a:buNone/>
            </a:pP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vajíčka nemají zárodečné obaly ani skořápky – obojživelníky řadíme mezi </a:t>
            </a:r>
            <a:r>
              <a:rPr 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Anamnia</a:t>
            </a: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bezblanní</a:t>
            </a: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57200" lvl="1" indent="0">
              <a:buNone/>
            </a:pP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vajíčka kladou do vody, obalena rosolovitým sekretem</a:t>
            </a:r>
          </a:p>
          <a:p>
            <a:pPr marL="0" indent="0">
              <a:buNone/>
            </a:pP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2309375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7091" y="130452"/>
            <a:ext cx="8229600" cy="59375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rosnička zelená (</a:t>
            </a:r>
            <a:r>
              <a:rPr lang="cs-CZ" sz="24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Hyla</a:t>
            </a:r>
            <a:r>
              <a:rPr lang="cs-CZ" sz="2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arborea</a:t>
            </a: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nižší polohy, mělčí, dobře osluněné vodní plochy</a:t>
            </a:r>
          </a:p>
          <a:p>
            <a:pPr marL="0" indent="0">
              <a:buNone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v terestrické fázi </a:t>
            </a: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stromy a keře, někdy i daleko od vody</a:t>
            </a:r>
          </a:p>
          <a:p>
            <a:pPr marL="0" indent="0">
              <a:buNone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kolonizátor nových biotopů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ČS – NT </a:t>
            </a:r>
          </a:p>
          <a:p>
            <a:pPr marL="0" indent="0">
              <a:buNone/>
            </a:pPr>
            <a:endParaRPr lang="cs-CZ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222" name="Picture 6" descr="Soubor:A European Tree Frog (Hyla arborea) at night, Romania  (4061029990).jpg – Wikipedi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75" y="2341276"/>
            <a:ext cx="4416829" cy="331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00A810B-BB5B-4C80-935C-E08CD8289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19" y="1670857"/>
            <a:ext cx="6942790" cy="458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143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6720" y="158196"/>
            <a:ext cx="6162840" cy="30920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cs typeface="Calibri" panose="020F0502020204030204" pitchFamily="34" charset="0"/>
              </a:rPr>
              <a:t>ropucha obecná (</a:t>
            </a:r>
            <a:r>
              <a:rPr lang="cs-CZ" sz="2400" i="1" dirty="0">
                <a:solidFill>
                  <a:schemeClr val="tx1"/>
                </a:solidFill>
                <a:cs typeface="Calibri" panose="020F0502020204030204" pitchFamily="34" charset="0"/>
              </a:rPr>
              <a:t>Bufo </a:t>
            </a:r>
            <a:r>
              <a:rPr lang="cs-CZ" sz="2400" i="1" dirty="0" err="1">
                <a:solidFill>
                  <a:schemeClr val="tx1"/>
                </a:solidFill>
                <a:cs typeface="Calibri" panose="020F0502020204030204" pitchFamily="34" charset="0"/>
              </a:rPr>
              <a:t>bufo</a:t>
            </a:r>
            <a:r>
              <a:rPr lang="cs-CZ" sz="2400" dirty="0">
                <a:solidFill>
                  <a:schemeClr val="tx1"/>
                </a:solidFill>
                <a:cs typeface="Calibri" panose="020F0502020204030204" pitchFamily="34" charset="0"/>
              </a:rPr>
              <a:t>)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cs typeface="Calibri" panose="020F0502020204030204" pitchFamily="34" charset="0"/>
              </a:rPr>
              <a:t>neskáče </a:t>
            </a:r>
          </a:p>
          <a:p>
            <a:pPr marL="0" indent="0">
              <a:buNone/>
            </a:pPr>
            <a:r>
              <a:rPr lang="cs-CZ" sz="2400" dirty="0"/>
              <a:t>ekologicky nenáročný a přizpůsobivý druh  rozmnožuje se ve vodách nejrůznějšího typu (od drobných kaluží a potůčků až po velké rybníky, přehradní nádrže) </a:t>
            </a:r>
          </a:p>
          <a:p>
            <a:pPr marL="0" indent="0">
              <a:buNone/>
            </a:pPr>
            <a:r>
              <a:rPr lang="cs-CZ" sz="2400" dirty="0"/>
              <a:t>nenáročná i na suchozemský biotop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cs typeface="Calibri" panose="020F0502020204030204" pitchFamily="34" charset="0"/>
              </a:rPr>
              <a:t>ČS – VU </a:t>
            </a:r>
          </a:p>
          <a:p>
            <a:endParaRPr lang="cs-CZ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10244" name="Picture 4" descr="Bufo bufo - Wikispeci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358" y="486255"/>
            <a:ext cx="4229218" cy="342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Žabí pulci jako likvidátoři řas v jezírku | Naše zahr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203" y="4181519"/>
            <a:ext cx="3702273" cy="246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oad Eggs: Everything to Know About Toad Spawn">
            <a:extLst>
              <a:ext uri="{FF2B5EF4-FFF2-40B4-BE49-F238E27FC236}">
                <a16:creationId xmlns:a16="http://schemas.microsoft.com/office/drawing/2014/main" id="{3ED97DC9-0F6F-4231-991E-265560AFF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52" y="3116261"/>
            <a:ext cx="4903104" cy="326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4913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78E5C98-F4FD-4E4A-B59D-C0F218801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598" y="260648"/>
            <a:ext cx="5630627" cy="5544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cs typeface="Calibri" panose="020F0502020204030204" pitchFamily="34" charset="0"/>
              </a:rPr>
              <a:t>skokan hnědý (</a:t>
            </a:r>
            <a:r>
              <a:rPr lang="cs-CZ" sz="2400" i="1" dirty="0">
                <a:solidFill>
                  <a:schemeClr val="tx1"/>
                </a:solidFill>
                <a:cs typeface="Calibri" panose="020F0502020204030204" pitchFamily="34" charset="0"/>
              </a:rPr>
              <a:t>Rana </a:t>
            </a:r>
            <a:r>
              <a:rPr lang="cs-CZ" sz="2400" i="1" dirty="0" err="1">
                <a:solidFill>
                  <a:schemeClr val="tx1"/>
                </a:solidFill>
                <a:cs typeface="Calibri" panose="020F0502020204030204" pitchFamily="34" charset="0"/>
              </a:rPr>
              <a:t>temporaria</a:t>
            </a:r>
            <a:r>
              <a:rPr lang="cs-CZ" sz="2400" dirty="0">
                <a:solidFill>
                  <a:schemeClr val="tx1"/>
                </a:solidFill>
                <a:cs typeface="Calibri" panose="020F0502020204030204" pitchFamily="34" charset="0"/>
              </a:rPr>
              <a:t>) – široce rozšířený (i v horách)</a:t>
            </a:r>
          </a:p>
          <a:p>
            <a:pPr marL="0" indent="0">
              <a:buNone/>
            </a:pPr>
            <a:r>
              <a:rPr lang="cs-CZ" sz="2400" dirty="0"/>
              <a:t>přizpůsobivý druh, obývá nejrozmanitější biotopy (vlhká a stinná místa poblíž potoků, rybníků a jiných vodních ploch)</a:t>
            </a:r>
          </a:p>
          <a:p>
            <a:pPr marL="0" indent="0">
              <a:buNone/>
            </a:pPr>
            <a:r>
              <a:rPr lang="cs-CZ" sz="2400" dirty="0"/>
              <a:t>vyhýbá se jen suchým a teplým lokalitám a odlesněné krajině</a:t>
            </a:r>
          </a:p>
          <a:p>
            <a:pPr marL="0" indent="0">
              <a:buNone/>
            </a:pPr>
            <a:r>
              <a:rPr lang="cs-CZ" sz="2400" dirty="0"/>
              <a:t>kromě období rozmnožování na souši, kde se obvykle zdržuje za dne ve vlhkých úkrytech</a:t>
            </a:r>
            <a:endParaRPr lang="cs-CZ" sz="2400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ČS - VU</a:t>
            </a:r>
          </a:p>
          <a:p>
            <a:endParaRPr lang="cs-CZ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/>
          </a:p>
        </p:txBody>
      </p:sp>
      <p:pic>
        <p:nvPicPr>
          <p:cNvPr id="6146" name="Picture 2" descr="Rana temporaria (skokan hnědý) - Obrázek | BioLib.cz">
            <a:extLst>
              <a:ext uri="{FF2B5EF4-FFF2-40B4-BE49-F238E27FC236}">
                <a16:creationId xmlns:a16="http://schemas.microsoft.com/office/drawing/2014/main" id="{236F97EA-B358-49B4-8F14-902F37092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384" y="584844"/>
            <a:ext cx="4617938" cy="346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ile:Rana temporaria eggs 2.jpg - Wikimedia Commons">
            <a:extLst>
              <a:ext uri="{FF2B5EF4-FFF2-40B4-BE49-F238E27FC236}">
                <a16:creationId xmlns:a16="http://schemas.microsoft.com/office/drawing/2014/main" id="{399982A6-D2FB-4BDF-B993-4697E98FA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735" y="3813464"/>
            <a:ext cx="3906981" cy="293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7403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78E5C98-F4FD-4E4A-B59D-C0F218801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598" y="260648"/>
            <a:ext cx="6265410" cy="5544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okan</a:t>
            </a: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štíhlý (</a:t>
            </a:r>
            <a:r>
              <a:rPr lang="cs-CZ" sz="2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Rana dalmatina</a:t>
            </a: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– spíše nižší polohy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teplomilný (nižší a střední polohy), světlé listnaté a smíšené lesy, žije i v značně suchých biotopech</a:t>
            </a:r>
          </a:p>
          <a:p>
            <a:pPr marL="0" indent="0">
              <a:buNone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snůšky v mělkých a dobře zarostlých tůních</a:t>
            </a:r>
            <a:endParaRPr lang="cs-CZ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/>
          </a:p>
        </p:txBody>
      </p:sp>
      <p:pic>
        <p:nvPicPr>
          <p:cNvPr id="7170" name="Picture 2" descr="Rana dalmatina (Agile Frog) - Image | BioLib.cz">
            <a:extLst>
              <a:ext uri="{FF2B5EF4-FFF2-40B4-BE49-F238E27FC236}">
                <a16:creationId xmlns:a16="http://schemas.microsoft.com/office/drawing/2014/main" id="{C8FAF23E-F3B4-4473-8549-7844E2693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829" y="105654"/>
            <a:ext cx="3394710" cy="254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Obrázek - Rana dalmatina (skokan štíhlý) | BioLib.cz">
            <a:extLst>
              <a:ext uri="{FF2B5EF4-FFF2-40B4-BE49-F238E27FC236}">
                <a16:creationId xmlns:a16="http://schemas.microsoft.com/office/drawing/2014/main" id="{4326BECD-3080-4BC6-A96C-EDDDB72E3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09" y="2759753"/>
            <a:ext cx="4992116" cy="374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AFCB2AC-8C9E-447E-8D94-C8F5E7D8A4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491" y="2565082"/>
            <a:ext cx="6265410" cy="413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5568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BB42AFB-CC88-449A-AE45-478582587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43" y="221892"/>
            <a:ext cx="6672266" cy="48245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cs typeface="Calibri" panose="020F0502020204030204" pitchFamily="34" charset="0"/>
              </a:rPr>
              <a:t>skokan krátkonohý (</a:t>
            </a:r>
            <a:r>
              <a:rPr lang="cs-CZ" sz="2400" i="1" dirty="0" err="1">
                <a:solidFill>
                  <a:schemeClr val="tx1"/>
                </a:solidFill>
                <a:cs typeface="Calibri" panose="020F0502020204030204" pitchFamily="34" charset="0"/>
              </a:rPr>
              <a:t>Pelohylax</a:t>
            </a:r>
            <a:r>
              <a:rPr lang="cs-CZ" sz="2400" i="1" dirty="0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cs typeface="Calibri" panose="020F0502020204030204" pitchFamily="34" charset="0"/>
              </a:rPr>
              <a:t>lessonae</a:t>
            </a:r>
            <a:r>
              <a:rPr lang="cs-CZ" sz="2400" dirty="0">
                <a:solidFill>
                  <a:schemeClr val="tx1"/>
                </a:solidFill>
                <a:cs typeface="Calibri" panose="020F0502020204030204" pitchFamily="34" charset="0"/>
              </a:rPr>
              <a:t>)</a:t>
            </a:r>
          </a:p>
          <a:p>
            <a:pPr marL="0" indent="0">
              <a:buNone/>
            </a:pPr>
            <a:r>
              <a:rPr lang="cs-CZ" sz="2400" dirty="0"/>
              <a:t>malé a mělké vodní nádrže, obvykle obklopené bažinatými loukami, rašeliništi, zaplavovanými lesy apod., nádrže s pozvolnými okraji</a:t>
            </a:r>
          </a:p>
          <a:p>
            <a:pPr marL="0" indent="0">
              <a:buNone/>
            </a:pPr>
            <a:r>
              <a:rPr lang="cs-CZ" sz="2400" dirty="0"/>
              <a:t>aktivní za dne, často se sluní na březích, mladé žabky ve velkém množství na vlhkých loukách </a:t>
            </a:r>
          </a:p>
          <a:p>
            <a:pPr marL="0" indent="0">
              <a:buNone/>
            </a:pPr>
            <a:r>
              <a:rPr lang="cs-CZ" sz="2400" dirty="0"/>
              <a:t>zimuje na souši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cs typeface="Calibri" panose="020F0502020204030204" pitchFamily="34" charset="0"/>
              </a:rPr>
              <a:t>ČS – VU </a:t>
            </a: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/>
          </a:p>
        </p:txBody>
      </p:sp>
      <p:pic>
        <p:nvPicPr>
          <p:cNvPr id="8194" name="Picture 2" descr="Image - Pelophylax lessonae (Pool Frog) | BioLib.cz">
            <a:extLst>
              <a:ext uri="{FF2B5EF4-FFF2-40B4-BE49-F238E27FC236}">
                <a16:creationId xmlns:a16="http://schemas.microsoft.com/office/drawing/2014/main" id="{C5CFAE05-D1DB-4F95-ABCB-CCBA868C4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212" y="297634"/>
            <a:ext cx="3865712" cy="256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Pool frog - Norfolk Wildlife Trust">
            <a:extLst>
              <a:ext uri="{FF2B5EF4-FFF2-40B4-BE49-F238E27FC236}">
                <a16:creationId xmlns:a16="http://schemas.microsoft.com/office/drawing/2014/main" id="{8FC1B08B-84F5-4FAB-AA93-8868E4DC6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044" y="3585116"/>
            <a:ext cx="3973745" cy="297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6C7D45D-74D0-436C-BCE1-30DAFF9713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665" y="2984269"/>
            <a:ext cx="5535419" cy="365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6909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BB42AFB-CC88-449A-AE45-478582587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296" y="188641"/>
            <a:ext cx="6836640" cy="4824537"/>
          </a:xfrm>
        </p:spPr>
        <p:txBody>
          <a:bodyPr/>
          <a:lstStyle/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skokan skřehotavý (</a:t>
            </a:r>
            <a:r>
              <a:rPr lang="cs-CZ" sz="24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Pelohylax</a:t>
            </a:r>
            <a:r>
              <a:rPr lang="cs-CZ" sz="2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ridibundus</a:t>
            </a: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teplomilný, vázaný silně na vodu, stojaté a pomalu tekoucí vody</a:t>
            </a:r>
          </a:p>
          <a:p>
            <a:pPr marL="0" indent="0">
              <a:buNone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zimuje ve vodě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ČS – NT </a:t>
            </a:r>
          </a:p>
          <a:p>
            <a:endParaRPr lang="cs-CZ" dirty="0"/>
          </a:p>
        </p:txBody>
      </p:sp>
      <p:pic>
        <p:nvPicPr>
          <p:cNvPr id="9218" name="Picture 2" descr="Skokan skřehotavý – Wikipedie">
            <a:extLst>
              <a:ext uri="{FF2B5EF4-FFF2-40B4-BE49-F238E27FC236}">
                <a16:creationId xmlns:a16="http://schemas.microsoft.com/office/drawing/2014/main" id="{46CA4568-9097-4F49-9103-2E3147836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152" y="188641"/>
            <a:ext cx="3637618" cy="289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elophylax ridibundus (Lake Frog) - Image | BioLib.cz">
            <a:extLst>
              <a:ext uri="{FF2B5EF4-FFF2-40B4-BE49-F238E27FC236}">
                <a16:creationId xmlns:a16="http://schemas.microsoft.com/office/drawing/2014/main" id="{3BFA7F95-55B1-4C5F-9170-78C231E4D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20" y="2563649"/>
            <a:ext cx="3903184" cy="403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500EE9D-D3F1-440E-8368-BBAB90C38E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912" y="2942705"/>
            <a:ext cx="5934763" cy="391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1437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438783" y="188641"/>
            <a:ext cx="7772400" cy="1368152"/>
          </a:xfrm>
        </p:spPr>
        <p:txBody>
          <a:bodyPr/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Plazi (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Reptilia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3" name="Picture 2" descr="Lacerta viridis (Laurenti, 1768); ještěrka zelená | BOTANY.cz">
            <a:extLst>
              <a:ext uri="{FF2B5EF4-FFF2-40B4-BE49-F238E27FC236}">
                <a16:creationId xmlns:a16="http://schemas.microsoft.com/office/drawing/2014/main" id="{73BECAAA-096B-4E24-8843-F1C698E07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687" y="1773509"/>
            <a:ext cx="6524625" cy="48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3306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3554" y="302839"/>
            <a:ext cx="8640960" cy="62523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primárně suchozemští (zrohovatělá svrchní vrstva pokožky brání vysychání)</a:t>
            </a:r>
          </a:p>
          <a:p>
            <a:pPr marL="0" indent="0">
              <a:buNone/>
            </a:pPr>
            <a:r>
              <a:rPr 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Amniota</a:t>
            </a: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– ani zárodky nepotřebují vodní prostředí (nahrazena tekutinami uvnitř zárodečných obalů) (amnion, </a:t>
            </a:r>
            <a:r>
              <a:rPr 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allantois</a:t>
            </a: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, chorion)</a:t>
            </a:r>
          </a:p>
          <a:p>
            <a:pPr marL="0" indent="0">
              <a:buNone/>
            </a:pPr>
            <a:endParaRPr 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vejcorodí (většina):</a:t>
            </a:r>
          </a:p>
          <a:p>
            <a:pPr marL="457200" lvl="1" indent="0">
              <a:buNone/>
            </a:pP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obvykle bez další péče</a:t>
            </a:r>
          </a:p>
          <a:p>
            <a:pPr marL="457200" lvl="1" indent="0">
              <a:buNone/>
            </a:pP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existuje i živorodost (</a:t>
            </a:r>
            <a:r>
              <a:rPr 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vejcoživorodost</a:t>
            </a: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buNone/>
            </a:pPr>
            <a:r>
              <a:rPr 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ektotermní</a:t>
            </a: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(výjimka někteří dinosauři)</a:t>
            </a:r>
          </a:p>
          <a:p>
            <a:pPr marL="0" indent="0">
              <a:buNone/>
            </a:pP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páteř diferenciovaná</a:t>
            </a:r>
          </a:p>
          <a:p>
            <a:pPr marL="0" indent="0">
              <a:buNone/>
            </a:pP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diferenciované kosterní svalstvo (vč. hrudního koše)</a:t>
            </a:r>
          </a:p>
          <a:p>
            <a:pPr marL="0" indent="0">
              <a:buNone/>
            </a:pP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cévní soustava – tělní a plicní oběh, srdce již téměř rozdělené</a:t>
            </a:r>
          </a:p>
          <a:p>
            <a:pPr marL="0" indent="0">
              <a:buNone/>
            </a:pP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https://eluc.kr-olomoucky.cz/uploads/images/11201/plazi-zarodecne-obaly.png">
            <a:extLst>
              <a:ext uri="{FF2B5EF4-FFF2-40B4-BE49-F238E27FC236}">
                <a16:creationId xmlns:a16="http://schemas.microsoft.com/office/drawing/2014/main" id="{9666DA5C-A94B-4614-B83D-15AB7342A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493" y="1266327"/>
            <a:ext cx="4695789" cy="381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1308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DF1CDA-12AF-431B-AC0E-86BD20B23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181" y="0"/>
            <a:ext cx="8229600" cy="980728"/>
          </a:xfrm>
        </p:spPr>
        <p:txBody>
          <a:bodyPr/>
          <a:lstStyle/>
          <a:p>
            <a:pPr algn="l"/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stavba těla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7439925-1AD8-4148-B7AF-028D8A307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181" y="908720"/>
            <a:ext cx="11703228" cy="57606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hlava + trup + ocas + končetiny</a:t>
            </a:r>
          </a:p>
          <a:p>
            <a:pPr marL="0" indent="0">
              <a:buNone/>
            </a:pP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tři tělní typy:</a:t>
            </a:r>
          </a:p>
          <a:p>
            <a:pPr marL="457200" lvl="1" indent="0">
              <a:buNone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ještěrkovitý: protáhlé tělo, 4 pětiprsté končetiny, dlouhý ocas (ještěrky, hatérie, chameleóni, krokodýli)</a:t>
            </a:r>
          </a:p>
          <a:p>
            <a:pPr marL="457200" lvl="1" indent="0">
              <a:buNone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hadovitý: bez končetin (hadi, beznohé ještěrky)</a:t>
            </a:r>
          </a:p>
          <a:p>
            <a:pPr marL="457200" lvl="1" indent="0">
              <a:buNone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želvovitý: dorzoventrálně zploštělé tělo, uzavřené mezi vyklenutým hřbetním a plochým břišním štítem krunýře (želvy</a:t>
            </a: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buNone/>
            </a:pP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tělní pokryv:</a:t>
            </a:r>
          </a:p>
          <a:p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suchá pokožka bez kožních žláz (znemožňuje kožní dýchání)</a:t>
            </a:r>
          </a:p>
          <a:p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na povrchu - rohovité šupiny ektodermálního původu</a:t>
            </a:r>
          </a:p>
          <a:p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silně zrohovatělá pokožka  – deriváty: šupiny, trny, štíty, kožní kosti, drápy, krunýř</a:t>
            </a:r>
          </a:p>
          <a:p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účinné mechanismy zabraňující vysychání  </a:t>
            </a:r>
          </a:p>
          <a:p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rohovitá kůže se periodicky vyměňuje (svlékání):</a:t>
            </a:r>
          </a:p>
          <a:p>
            <a:pPr marL="457200" lvl="1" indent="0">
              <a:buNone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vcelku (hadi)</a:t>
            </a:r>
          </a:p>
          <a:p>
            <a:pPr marL="457200" lvl="1" indent="0">
              <a:buNone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po částech (ještěři)</a:t>
            </a:r>
          </a:p>
          <a:p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chromatofory - pigmentové buňky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74300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D49A81-4F4C-404A-8D90-9C8400FB8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41" y="139148"/>
            <a:ext cx="8363272" cy="692696"/>
          </a:xfrm>
        </p:spPr>
        <p:txBody>
          <a:bodyPr/>
          <a:lstStyle/>
          <a:p>
            <a:pPr algn="l"/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kostra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1351AE2-36CF-4435-B2F3-D3F5B61B7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414" y="886204"/>
            <a:ext cx="10073391" cy="541484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cs-CZ" sz="4000" dirty="0">
                <a:latin typeface="Calibri" panose="020F0502020204030204" pitchFamily="34" charset="0"/>
                <a:cs typeface="Calibri" panose="020F0502020204030204" pitchFamily="34" charset="0"/>
              </a:rPr>
              <a:t>vždy dobře osifikovaná</a:t>
            </a:r>
          </a:p>
          <a:p>
            <a:pPr marL="0" indent="0">
              <a:buNone/>
            </a:pPr>
            <a:r>
              <a:rPr lang="cs-CZ" sz="4000" dirty="0">
                <a:latin typeface="Calibri" panose="020F0502020204030204" pitchFamily="34" charset="0"/>
                <a:cs typeface="Calibri" panose="020F0502020204030204" pitchFamily="34" charset="0"/>
              </a:rPr>
              <a:t>lebka:</a:t>
            </a:r>
          </a:p>
          <a:p>
            <a:pPr marL="457200" lvl="1" indent="0">
              <a:buNone/>
            </a:pPr>
            <a:r>
              <a:rPr lang="cs-CZ" sz="4000" dirty="0">
                <a:latin typeface="Calibri" panose="020F0502020204030204" pitchFamily="34" charset="0"/>
                <a:cs typeface="Calibri" panose="020F0502020204030204" pitchFamily="34" charset="0"/>
              </a:rPr>
              <a:t>vznik spánkových jam a jařmových oblouků</a:t>
            </a:r>
          </a:p>
          <a:p>
            <a:pPr marL="457200" lvl="1" indent="0">
              <a:buNone/>
            </a:pPr>
            <a:r>
              <a:rPr lang="cs-CZ" sz="4000" dirty="0">
                <a:latin typeface="Calibri" panose="020F0502020204030204" pitchFamily="34" charset="0"/>
                <a:cs typeface="Calibri" panose="020F0502020204030204" pitchFamily="34" charset="0"/>
              </a:rPr>
              <a:t>tvorba druhotného patra → oddělení nosní a ústní dutiny</a:t>
            </a:r>
          </a:p>
          <a:p>
            <a:pPr marL="0" indent="0">
              <a:buNone/>
            </a:pPr>
            <a:r>
              <a:rPr lang="cs-CZ" sz="4000" dirty="0">
                <a:latin typeface="Calibri" panose="020F0502020204030204" pitchFamily="34" charset="0"/>
                <a:cs typeface="Calibri" panose="020F0502020204030204" pitchFamily="34" charset="0"/>
              </a:rPr>
              <a:t>páteř:</a:t>
            </a:r>
          </a:p>
          <a:p>
            <a:pPr marL="457200" lvl="1" indent="0">
              <a:buNone/>
            </a:pPr>
            <a:r>
              <a:rPr lang="cs-CZ" sz="4000" dirty="0">
                <a:latin typeface="Calibri" panose="020F0502020204030204" pitchFamily="34" charset="0"/>
                <a:cs typeface="Calibri" panose="020F0502020204030204" pitchFamily="34" charset="0"/>
              </a:rPr>
              <a:t>členěna na krční, hrudní, bederní, křížovou, ocasní</a:t>
            </a:r>
          </a:p>
          <a:p>
            <a:pPr marL="0" indent="0">
              <a:buNone/>
            </a:pPr>
            <a:r>
              <a:rPr lang="cs-CZ" sz="4000" dirty="0">
                <a:latin typeface="Calibri" panose="020F0502020204030204" pitchFamily="34" charset="0"/>
                <a:cs typeface="Calibri" panose="020F0502020204030204" pitchFamily="34" charset="0"/>
              </a:rPr>
              <a:t>žebra:</a:t>
            </a:r>
          </a:p>
          <a:p>
            <a:pPr marL="457200" lvl="1" indent="0">
              <a:buNone/>
            </a:pPr>
            <a:r>
              <a:rPr lang="cs-CZ" sz="4000" dirty="0">
                <a:latin typeface="Calibri" panose="020F0502020204030204" pitchFamily="34" charset="0"/>
                <a:cs typeface="Calibri" panose="020F0502020204030204" pitchFamily="34" charset="0"/>
              </a:rPr>
              <a:t>kromě hrudní oblasti redukována (hadi – velký počet)</a:t>
            </a:r>
          </a:p>
          <a:p>
            <a:pPr marL="0" indent="0">
              <a:buNone/>
            </a:pPr>
            <a:r>
              <a:rPr lang="cs-CZ" sz="4000" dirty="0">
                <a:latin typeface="Calibri" panose="020F0502020204030204" pitchFamily="34" charset="0"/>
                <a:cs typeface="Calibri" panose="020F0502020204030204" pitchFamily="34" charset="0"/>
              </a:rPr>
              <a:t>končetiny:</a:t>
            </a:r>
          </a:p>
          <a:p>
            <a:pPr marL="457200" lvl="1" indent="0">
              <a:buNone/>
            </a:pPr>
            <a:r>
              <a:rPr lang="cs-CZ" sz="4000" dirty="0">
                <a:latin typeface="Calibri" panose="020F0502020204030204" pitchFamily="34" charset="0"/>
                <a:cs typeface="Calibri" panose="020F0502020204030204" pitchFamily="34" charset="0"/>
              </a:rPr>
              <a:t>většinou pětiprsté</a:t>
            </a:r>
          </a:p>
          <a:p>
            <a:pPr marL="457200" lvl="1" indent="0">
              <a:buNone/>
            </a:pPr>
            <a:r>
              <a:rPr lang="cs-CZ" sz="4000" dirty="0">
                <a:latin typeface="Calibri" panose="020F0502020204030204" pitchFamily="34" charset="0"/>
                <a:cs typeface="Calibri" panose="020F0502020204030204" pitchFamily="34" charset="0"/>
              </a:rPr>
              <a:t>někdy redukované (hadi, slepýš)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5800" dirty="0">
                <a:latin typeface="Calibri" panose="020F0502020204030204" pitchFamily="34" charset="0"/>
                <a:cs typeface="Calibri" panose="020F0502020204030204" pitchFamily="34" charset="0"/>
              </a:rPr>
              <a:t>svalstvo</a:t>
            </a:r>
          </a:p>
          <a:p>
            <a:pPr marL="0" indent="0">
              <a:buNone/>
            </a:pPr>
            <a:r>
              <a:rPr lang="cs-CZ" sz="4000" dirty="0">
                <a:latin typeface="Calibri" panose="020F0502020204030204" pitchFamily="34" charset="0"/>
                <a:cs typeface="Calibri" panose="020F0502020204030204" pitchFamily="34" charset="0"/>
              </a:rPr>
              <a:t>oproti obojživelníkům velký rozvoj a diferenciace</a:t>
            </a:r>
          </a:p>
          <a:p>
            <a:pPr marL="0" indent="0">
              <a:buNone/>
            </a:pPr>
            <a:r>
              <a:rPr lang="cs-CZ" sz="4000" dirty="0">
                <a:latin typeface="Calibri" panose="020F0502020204030204" pitchFamily="34" charset="0"/>
                <a:cs typeface="Calibri" panose="020F0502020204030204" pitchFamily="34" charset="0"/>
              </a:rPr>
              <a:t>nově mezižeberní svalstvo (výkonné dýchání hrudním košem)</a:t>
            </a:r>
          </a:p>
          <a:p>
            <a:endParaRPr lang="cs-CZ" sz="3200" dirty="0"/>
          </a:p>
        </p:txBody>
      </p:sp>
      <p:pic>
        <p:nvPicPr>
          <p:cNvPr id="4100" name="Picture 4" descr="https://eluc.kr-olomoucky.cz/uploads/images/21057/mAAAAABJRU5.png">
            <a:extLst>
              <a:ext uri="{FF2B5EF4-FFF2-40B4-BE49-F238E27FC236}">
                <a16:creationId xmlns:a16="http://schemas.microsoft.com/office/drawing/2014/main" id="{770A53B8-00E8-4F7A-9BCC-359120E2A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085" y="1218367"/>
            <a:ext cx="3444382" cy="467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096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3468" y="584844"/>
            <a:ext cx="11011593" cy="40869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tělesná teplota je proměnlivá a závislá na teplotě okolí (</a:t>
            </a:r>
            <a:r>
              <a:rPr lang="cs-CZ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ektotermní</a:t>
            </a: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velikost: několik cm až 1,5 m (fosilní max. 4 m délky)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nesnášejí sucho a nízké teploty → největší výskyt v tropech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moři nežijí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odolní vůči nedostatku potravy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nepříznivá období přežívají zahrabáni v bahně, nebo vlhké půdě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největší aktivita v noci, u našich obojživelníků na jaře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potrava – hmyz a jiní bezobratlí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často bioindikátory</a:t>
            </a:r>
          </a:p>
          <a:p>
            <a:endParaRPr lang="cs-CZ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What Do Tree Frogs Eat in the Wild and as Pets? Diet &amp; Health Facts | Pet  Keen">
            <a:extLst>
              <a:ext uri="{FF2B5EF4-FFF2-40B4-BE49-F238E27FC236}">
                <a16:creationId xmlns:a16="http://schemas.microsoft.com/office/drawing/2014/main" id="{B1CB2AC8-0FB8-4BEE-B3E6-BA721BC21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668" y="4036750"/>
            <a:ext cx="3665913" cy="2443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8534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CB7692-AA9C-40CE-9C00-1129B16D4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180" y="0"/>
            <a:ext cx="8229600" cy="980728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nervová soustava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8EFA4F9-D27A-48F9-8856-B0B9580664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180" y="1134684"/>
            <a:ext cx="8435280" cy="5001419"/>
          </a:xfrm>
        </p:spPr>
        <p:txBody>
          <a:bodyPr/>
          <a:lstStyle/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rozvinutý koncový mozek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poprvé </a:t>
            </a:r>
            <a:r>
              <a:rPr lang="cs-CZ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neopallium</a:t>
            </a: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(šedá mozková kůra)</a:t>
            </a:r>
          </a:p>
          <a:p>
            <a:pPr marL="0" indent="0">
              <a:buNone/>
            </a:pPr>
            <a:endParaRPr lang="cs-CZ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smysly</a:t>
            </a:r>
          </a:p>
          <a:p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zrak nebo čich dominantní</a:t>
            </a:r>
          </a:p>
          <a:p>
            <a:r>
              <a:rPr lang="cs-CZ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Jacobsonův</a:t>
            </a: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orgán (jen šupinatí)</a:t>
            </a:r>
          </a:p>
          <a:p>
            <a:pPr marL="457200" lvl="1" indent="0"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čich a chuť (analýza v ústech pomocí jazyka)</a:t>
            </a:r>
          </a:p>
          <a:p>
            <a:pPr marL="457200" lvl="1" indent="0"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jamka s citlivými smyslovými buňkami na horním patře v dutině ústní</a:t>
            </a:r>
          </a:p>
          <a:p>
            <a:endParaRPr lang="cs-CZ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/>
          </a:p>
        </p:txBody>
      </p:sp>
      <p:pic>
        <p:nvPicPr>
          <p:cNvPr id="5122" name="Picture 2" descr="https://eluc.kr-olomoucky.cz/uploads/images/21443/bLkQj0rXvdj.jpeg">
            <a:extLst>
              <a:ext uri="{FF2B5EF4-FFF2-40B4-BE49-F238E27FC236}">
                <a16:creationId xmlns:a16="http://schemas.microsoft.com/office/drawing/2014/main" id="{2FE9D722-AD41-4536-8A9E-DEFBB50E8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004" y="490364"/>
            <a:ext cx="4350634" cy="389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7730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A43C9C8-6BD6-4B74-A418-8A014220B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364" y="144016"/>
            <a:ext cx="11724861" cy="6009531"/>
          </a:xfrm>
        </p:spPr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oko</a:t>
            </a:r>
          </a:p>
          <a:p>
            <a:pPr marL="457200" lvl="1" indent="0">
              <a:buNone/>
            </a:pP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komorové </a:t>
            </a:r>
          </a:p>
          <a:p>
            <a:pPr marL="457200" lvl="1" indent="0">
              <a:buNone/>
            </a:pP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se 3 víčky (horní, dolní, mžurka), víčka pohyblivá (většina) nebo srostlá a průhledná (hadi, gekoni)</a:t>
            </a:r>
          </a:p>
          <a:p>
            <a:pPr marL="457200" lvl="1" indent="0">
              <a:buNone/>
            </a:pP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zrak – dokonalý (hlavně ještěrky a želvy)</a:t>
            </a:r>
          </a:p>
          <a:p>
            <a:pPr marL="457200" lvl="1" indent="0">
              <a:buNone/>
            </a:pP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barevné vidění (želvy a ještěři)</a:t>
            </a:r>
          </a:p>
          <a:p>
            <a:pPr marL="457200" lvl="1" indent="0">
              <a:buNone/>
            </a:pP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akomodace oka pomocí zakřivení čočky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ucho</a:t>
            </a:r>
          </a:p>
          <a:p>
            <a:pPr marL="457200" lvl="1" indent="0">
              <a:buNone/>
            </a:pP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střední ucho - tyčinkovitá sluchová kůstka (</a:t>
            </a:r>
            <a:r>
              <a:rPr 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collumela</a:t>
            </a: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) - chybí u hadů → neslyší</a:t>
            </a:r>
          </a:p>
          <a:p>
            <a:pPr marL="457200" lvl="1" indent="0">
              <a:buNone/>
            </a:pP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vnitřní ucho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termoreceptory</a:t>
            </a:r>
          </a:p>
          <a:p>
            <a:pPr marL="457200" lvl="1" indent="0">
              <a:buNone/>
            </a:pP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někteří hadi (chřestýši), v párových jamkách na hlavě </a:t>
            </a:r>
          </a:p>
          <a:p>
            <a:pPr marL="457200" lvl="1" indent="0">
              <a:buNone/>
            </a:pP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extrémně citlivé (</a:t>
            </a:r>
            <a:r>
              <a:rPr lang="cs-CZ" sz="2000" dirty="0"/>
              <a:t>0,003°C; 0,2°C na 1 m)</a:t>
            </a:r>
            <a:endParaRPr 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18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6342" y="4045226"/>
            <a:ext cx="3671563" cy="257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2024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10F0C5-903B-426F-AAAB-1D0F94332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171" y="126571"/>
            <a:ext cx="8363272" cy="836712"/>
          </a:xfrm>
        </p:spPr>
        <p:txBody>
          <a:bodyPr/>
          <a:lstStyle/>
          <a:p>
            <a:pPr algn="l"/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rozmnožování 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6B042AE-4A6E-4EE0-A522-4458F8DA1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71" y="1170990"/>
            <a:ext cx="8568952" cy="56886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gonochoristi</a:t>
            </a:r>
            <a:endParaRPr lang="cs-CZ" sz="2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pohlavní dimorfismus</a:t>
            </a:r>
          </a:p>
          <a:p>
            <a:pPr marL="0" indent="0">
              <a:buNone/>
            </a:pPr>
            <a:r>
              <a:rPr lang="cs-CZ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párové pohlavní žlázy </a:t>
            </a:r>
          </a:p>
          <a:p>
            <a:pPr marL="457200" lvl="1" indent="0">
              <a:buNone/>
            </a:pPr>
            <a:r>
              <a:rPr lang="cs-CZ" sz="2600" dirty="0">
                <a:latin typeface="Calibri" panose="020F0502020204030204" pitchFamily="34" charset="0"/>
                <a:cs typeface="Calibri" panose="020F0502020204030204" pitchFamily="34" charset="0"/>
              </a:rPr>
              <a:t>vaječníky, varlata</a:t>
            </a:r>
          </a:p>
          <a:p>
            <a:pPr marL="457200" lvl="1" indent="0">
              <a:buNone/>
            </a:pPr>
            <a:r>
              <a:rPr lang="cs-CZ" sz="2600" dirty="0">
                <a:latin typeface="Calibri" panose="020F0502020204030204" pitchFamily="34" charset="0"/>
                <a:cs typeface="Calibri" panose="020F0502020204030204" pitchFamily="34" charset="0"/>
              </a:rPr>
              <a:t>jejich vývody ústí do kloaky</a:t>
            </a:r>
          </a:p>
          <a:p>
            <a:pPr marL="0" indent="0">
              <a:buNone/>
            </a:pPr>
            <a:r>
              <a:rPr lang="cs-CZ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rozmnožování: pohlavní</a:t>
            </a:r>
          </a:p>
          <a:p>
            <a:pPr marL="0" indent="0">
              <a:buNone/>
            </a:pPr>
            <a:r>
              <a:rPr lang="cs-CZ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oplození vnitřní (vyvinuty kopulační orgány samců)</a:t>
            </a:r>
          </a:p>
          <a:p>
            <a:pPr marL="0" indent="0">
              <a:buNone/>
            </a:pPr>
            <a:r>
              <a:rPr lang="cs-CZ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vývoj přímý (larvální stádium chybí)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7170" name="Picture 2" descr="Anatomie plazů - MojeTerárko.cz">
            <a:extLst>
              <a:ext uri="{FF2B5EF4-FFF2-40B4-BE49-F238E27FC236}">
                <a16:creationId xmlns:a16="http://schemas.microsoft.com/office/drawing/2014/main" id="{7915F618-D5EF-46B8-9C1B-8CC1CE197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770" y="321642"/>
            <a:ext cx="3979346" cy="342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9935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4468" y="218458"/>
            <a:ext cx="10837236" cy="52679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většinou vejcorodí (oviparní):</a:t>
            </a:r>
          </a:p>
          <a:p>
            <a:pPr marL="457200" lvl="1" indent="0"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vajíčka se zárodečnými obaly (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Amniota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57200" lvl="1" indent="0"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      v blanitých (kožovitých) nebo vápenitých obalech, velké množství žloutku</a:t>
            </a:r>
          </a:p>
          <a:p>
            <a:pPr marL="457200" lvl="1" indent="0"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      zahrabávána na teplém místě</a:t>
            </a:r>
          </a:p>
          <a:p>
            <a:pPr marL="457200" lvl="1" indent="0"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      vývoj samostatně – bez péče rodičů</a:t>
            </a:r>
          </a:p>
          <a:p>
            <a:pPr marL="0" indent="0">
              <a:buNone/>
            </a:pPr>
            <a:r>
              <a:rPr lang="cs-CZ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vejcoživorodí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lang="cs-CZ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ovoviviparní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57200" lvl="1" indent="0"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někteří ještěři a hadi (např. ještěrka živorodá, slepýš)</a:t>
            </a:r>
          </a:p>
          <a:p>
            <a:pPr marL="457200" lvl="1" indent="0"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vajíčka až do vylíhnutí setrvávají v pohlavních vývodech samice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vaječný zub na proražení vaječných obalů</a:t>
            </a:r>
          </a:p>
          <a:p>
            <a:endParaRPr lang="cs-CZ" dirty="0"/>
          </a:p>
        </p:txBody>
      </p:sp>
      <p:pic>
        <p:nvPicPr>
          <p:cNvPr id="4" name="Picture 2" descr="Geochelone pardalis - chov | euzelva.cz">
            <a:extLst>
              <a:ext uri="{FF2B5EF4-FFF2-40B4-BE49-F238E27FC236}">
                <a16:creationId xmlns:a16="http://schemas.microsoft.com/office/drawing/2014/main" id="{4246F048-CC98-4449-AAC2-2B75A41A3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188" y="3602743"/>
            <a:ext cx="3096344" cy="303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3730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mniotic Egg - 4 Extra Membranes: Amnion Yolk Sac, Chorion, Allantois -  Amniotic Cavity/Shell/Albumin | Basic algebra, Female reproductive system  anatomy, Cavities">
            <a:extLst>
              <a:ext uri="{FF2B5EF4-FFF2-40B4-BE49-F238E27FC236}">
                <a16:creationId xmlns:a16="http://schemas.microsoft.com/office/drawing/2014/main" id="{0C0BB81A-64A9-431E-83FB-4A0A7E911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774" y="372093"/>
            <a:ext cx="8963540" cy="610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9710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CA53EA-3FCA-4C12-9740-2CBF574ED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99391"/>
            <a:ext cx="8229600" cy="980728"/>
          </a:xfrm>
        </p:spPr>
        <p:txBody>
          <a:bodyPr>
            <a:normAutofit/>
          </a:bodyPr>
          <a:lstStyle/>
          <a:p>
            <a:pPr algn="l"/>
            <a:r>
              <a:rPr lang="cs-CZ" sz="4000" dirty="0">
                <a:latin typeface="Calibri" panose="020F0502020204030204" pitchFamily="34" charset="0"/>
                <a:cs typeface="Calibri" panose="020F0502020204030204" pitchFamily="34" charset="0"/>
              </a:rPr>
              <a:t>trávicí soustava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0AFEED6-8D26-49AC-BB8D-A90B76546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080119"/>
            <a:ext cx="8229600" cy="514543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dlouhý jazyk (i rozeklaný) 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 krokodýlů a hadů rozlišené zuby 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slinné, někdy jedové žlázy 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 hadů velmi roztažitelný žaludek 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kloaka</a:t>
            </a:r>
          </a:p>
          <a:p>
            <a:endParaRPr lang="cs-CZ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4000" dirty="0">
                <a:latin typeface="Calibri" panose="020F0502020204030204" pitchFamily="34" charset="0"/>
                <a:cs typeface="Calibri" panose="020F0502020204030204" pitchFamily="34" charset="0"/>
              </a:rPr>
              <a:t>dýchací soustava 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plíce (hrtan, průdušnice, 2 průdušky) 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hadi – jen pravá plíce 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nemají speciální hlasové ústrojí</a:t>
            </a: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C1A093E-CAE3-4D1D-86D9-9A10B6607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0373" y="632446"/>
            <a:ext cx="5216489" cy="521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3149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95F35-80E9-4B4E-BD90-8CF78D868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684" y="111766"/>
            <a:ext cx="8229600" cy="908720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cévní soustava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B494003-957A-46DE-860F-C641838BF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684" y="1219268"/>
            <a:ext cx="8229600" cy="5145435"/>
          </a:xfrm>
        </p:spPr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předsíně 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komory (alespoň malým otvůrkem propojené)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aortální oblouky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rozdělení srdce téměř dokončeno u krokodýlů 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poprvé v živočišné říši je zde vytvořen vrátnicový (jaterní) krevní oběh</a:t>
            </a:r>
          </a:p>
        </p:txBody>
      </p:sp>
      <p:pic>
        <p:nvPicPr>
          <p:cNvPr id="8194" name="Picture 2" descr="ELUC">
            <a:extLst>
              <a:ext uri="{FF2B5EF4-FFF2-40B4-BE49-F238E27FC236}">
                <a16:creationId xmlns:a16="http://schemas.microsoft.com/office/drawing/2014/main" id="{8A8E2F7D-2A6E-4074-B99D-AAF1B6C90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908" y="1955781"/>
            <a:ext cx="3672408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0908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26" y="129208"/>
            <a:ext cx="8229600" cy="980728"/>
          </a:xfrm>
        </p:spPr>
        <p:txBody>
          <a:bodyPr/>
          <a:lstStyle/>
          <a:p>
            <a:r>
              <a:rPr lang="cs-CZ" sz="4800" b="1" dirty="0">
                <a:latin typeface="Calibri" panose="020F0502020204030204" pitchFamily="34" charset="0"/>
                <a:cs typeface="Calibri" panose="020F0502020204030204" pitchFamily="34" charset="0"/>
              </a:rPr>
              <a:t>želvy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25" y="1109936"/>
            <a:ext cx="11247783" cy="514543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2600" dirty="0">
                <a:solidFill>
                  <a:schemeClr val="tx1"/>
                </a:solidFill>
                <a:cs typeface="Calibri" panose="020F0502020204030204" pitchFamily="34" charset="0"/>
              </a:rPr>
              <a:t>teplomilní živočichové</a:t>
            </a:r>
          </a:p>
          <a:p>
            <a:pPr marL="0" indent="0">
              <a:buNone/>
            </a:pPr>
            <a:r>
              <a:rPr lang="cs-CZ" sz="2600" dirty="0">
                <a:solidFill>
                  <a:schemeClr val="tx1"/>
                </a:solidFill>
                <a:cs typeface="Calibri" panose="020F0502020204030204" pitchFamily="34" charset="0"/>
              </a:rPr>
              <a:t>tělo uzavřeno v kostěném krunýři pokrytém rohovinou</a:t>
            </a:r>
          </a:p>
          <a:p>
            <a:pPr marL="0" indent="0">
              <a:buNone/>
            </a:pPr>
            <a:r>
              <a:rPr lang="cs-CZ" sz="2600" dirty="0">
                <a:solidFill>
                  <a:schemeClr val="tx1"/>
                </a:solidFill>
                <a:cs typeface="Calibri" panose="020F0502020204030204" pitchFamily="34" charset="0"/>
              </a:rPr>
              <a:t>krunýř:</a:t>
            </a:r>
          </a:p>
          <a:p>
            <a:pPr marL="457200" lvl="1" indent="0">
              <a:buNone/>
            </a:pPr>
            <a:r>
              <a:rPr lang="cs-CZ" sz="2600" dirty="0">
                <a:cs typeface="Calibri" panose="020F0502020204030204" pitchFamily="34" charset="0"/>
              </a:rPr>
              <a:t>hřbetní štít – vyklenutý</a:t>
            </a:r>
            <a:r>
              <a:rPr lang="cs-CZ" sz="2600" i="1" dirty="0">
                <a:cs typeface="Calibri" panose="020F0502020204030204" pitchFamily="34" charset="0"/>
              </a:rPr>
              <a:t> </a:t>
            </a:r>
            <a:r>
              <a:rPr lang="cs-CZ" sz="2600" dirty="0">
                <a:cs typeface="Calibri" panose="020F0502020204030204" pitchFamily="34" charset="0"/>
              </a:rPr>
              <a:t>(</a:t>
            </a:r>
            <a:r>
              <a:rPr lang="cs-CZ" sz="2600" dirty="0" err="1">
                <a:cs typeface="Calibri" panose="020F0502020204030204" pitchFamily="34" charset="0"/>
              </a:rPr>
              <a:t>carapax</a:t>
            </a:r>
            <a:r>
              <a:rPr lang="cs-CZ" sz="2600" dirty="0">
                <a:cs typeface="Calibri" panose="020F0502020204030204" pitchFamily="34" charset="0"/>
              </a:rPr>
              <a:t>)</a:t>
            </a:r>
          </a:p>
          <a:p>
            <a:pPr marL="457200" lvl="1" indent="0">
              <a:buNone/>
            </a:pPr>
            <a:r>
              <a:rPr lang="cs-CZ" sz="2600" dirty="0">
                <a:cs typeface="Calibri" panose="020F0502020204030204" pitchFamily="34" charset="0"/>
              </a:rPr>
              <a:t>břišní štít - plochý (plastron)</a:t>
            </a:r>
          </a:p>
          <a:p>
            <a:pPr marL="457200" lvl="1" indent="0">
              <a:buNone/>
            </a:pPr>
            <a:r>
              <a:rPr lang="cs-CZ" sz="2600" dirty="0">
                <a:cs typeface="Calibri" panose="020F0502020204030204" pitchFamily="34" charset="0"/>
              </a:rPr>
              <a:t>krunýř srůstá částečně s kostrou (s částí páteře, hrudními, břišními žebry, částmi pásem končetin)</a:t>
            </a:r>
          </a:p>
          <a:p>
            <a:pPr marL="0" indent="0">
              <a:buNone/>
            </a:pPr>
            <a:r>
              <a:rPr lang="cs-CZ" sz="2600" dirty="0">
                <a:solidFill>
                  <a:schemeClr val="tx1"/>
                </a:solidFill>
                <a:cs typeface="Calibri" panose="020F0502020204030204" pitchFamily="34" charset="0"/>
              </a:rPr>
              <a:t>bezzubé zobákovité čelisti se zrohovatělými okraji</a:t>
            </a:r>
          </a:p>
          <a:p>
            <a:pPr marL="0" indent="0">
              <a:buNone/>
            </a:pPr>
            <a:r>
              <a:rPr lang="cs-CZ" sz="2600" dirty="0">
                <a:solidFill>
                  <a:schemeClr val="tx1"/>
                </a:solidFill>
                <a:cs typeface="Calibri" panose="020F0502020204030204" pitchFamily="34" charset="0"/>
              </a:rPr>
              <a:t>končetiny silné, krátké, pětiprsté s drápy, popř. přeměněny ve vesla </a:t>
            </a:r>
          </a:p>
          <a:p>
            <a:pPr marL="0" indent="0">
              <a:buNone/>
            </a:pPr>
            <a:r>
              <a:rPr lang="cs-CZ" sz="2600" dirty="0">
                <a:solidFill>
                  <a:schemeClr val="tx1"/>
                </a:solidFill>
                <a:cs typeface="Calibri" panose="020F0502020204030204" pitchFamily="34" charset="0"/>
              </a:rPr>
              <a:t>chybí hrudní kost</a:t>
            </a:r>
          </a:p>
          <a:p>
            <a:pPr marL="0" indent="0">
              <a:buNone/>
            </a:pPr>
            <a:r>
              <a:rPr lang="cs-CZ" sz="2600" dirty="0"/>
              <a:t>velké houbovité plíce</a:t>
            </a:r>
          </a:p>
          <a:p>
            <a:pPr marL="0" indent="0">
              <a:buNone/>
            </a:pPr>
            <a:r>
              <a:rPr lang="cs-CZ" sz="2600" dirty="0"/>
              <a:t>přídatné dýchání kyslíku rozpuštěného ve vodě (anální vaky)</a:t>
            </a:r>
            <a:endParaRPr lang="cs-CZ" sz="2600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2600" dirty="0">
                <a:solidFill>
                  <a:schemeClr val="tx1"/>
                </a:solidFill>
                <a:cs typeface="Calibri" panose="020F0502020204030204" pitchFamily="34" charset="0"/>
              </a:rPr>
              <a:t>vejce s vápennou skořápkou</a:t>
            </a:r>
          </a:p>
          <a:p>
            <a:pPr marL="0" indent="0">
              <a:buNone/>
            </a:pPr>
            <a:r>
              <a:rPr lang="cs-CZ" sz="2600" dirty="0">
                <a:solidFill>
                  <a:schemeClr val="tx1"/>
                </a:solidFill>
                <a:cs typeface="Calibri" panose="020F0502020204030204" pitchFamily="34" charset="0"/>
              </a:rPr>
              <a:t>suchozemské želvy býložravé a vodní želvy dravé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069378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2262" y="157942"/>
            <a:ext cx="9912210" cy="71594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želva bahenní (</a:t>
            </a:r>
            <a:r>
              <a:rPr lang="cs-CZ" i="1" dirty="0" err="1">
                <a:solidFill>
                  <a:schemeClr val="tx1"/>
                </a:solidFill>
              </a:rPr>
              <a:t>Emys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orbicularis</a:t>
            </a:r>
            <a:r>
              <a:rPr lang="cs-CZ" dirty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</a:rPr>
              <a:t>jediný náš zástupce – mokřady, nejteplejší části ČR, zimuje v bahně pod vodou</a:t>
            </a:r>
          </a:p>
          <a:p>
            <a:pPr marL="0" indent="0">
              <a:buNone/>
            </a:pPr>
            <a:r>
              <a:rPr lang="cs-CZ" sz="2400" dirty="0"/>
              <a:t>vejce do písčité (sypké) půdy, mnoho mladých nepřežije první zimu</a:t>
            </a:r>
            <a:endParaRPr lang="cs-CZ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2052" name="Picture 4" descr="Želva bahenní (Emys orbicularis) » Rybářský rozcestní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62" y="1928551"/>
            <a:ext cx="6080289" cy="393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70BEA64-8B81-4813-AC7D-B0F3D0C358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68138"/>
            <a:ext cx="5959963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4115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2262" y="157942"/>
            <a:ext cx="9912210" cy="71594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želva nádherná (</a:t>
            </a:r>
            <a:r>
              <a:rPr lang="cs-CZ" i="1" dirty="0" err="1"/>
              <a:t>T</a:t>
            </a:r>
            <a:r>
              <a:rPr lang="cs-CZ" i="1" dirty="0" err="1">
                <a:solidFill>
                  <a:schemeClr val="tx1"/>
                </a:solidFill>
              </a:rPr>
              <a:t>rachemys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scripta</a:t>
            </a:r>
            <a:r>
              <a:rPr lang="cs-CZ" dirty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r>
              <a:rPr lang="cs-CZ" dirty="0"/>
              <a:t>spíše mělké nádrže s vegetací, ráda se sluní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v potravě i rostlinná složka</a:t>
            </a: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2054" name="Picture 6" descr="želva nádherná - Zoo Libere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07" y="3496829"/>
            <a:ext cx="6260461" cy="310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3A28F20-EF78-4CBF-88E1-E65DC4D4A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565" y="1205345"/>
            <a:ext cx="6224570" cy="410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329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68531" y="208211"/>
            <a:ext cx="9490364" cy="499555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tři tělní typy:</a:t>
            </a:r>
          </a:p>
          <a:p>
            <a:pPr marL="457200" lvl="1" indent="0">
              <a:buNone/>
            </a:pPr>
            <a:r>
              <a:rPr lang="cs-CZ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čolkovitý</a:t>
            </a:r>
            <a:r>
              <a:rPr lang="cs-CZ" sz="2600" dirty="0">
                <a:latin typeface="Calibri" panose="020F0502020204030204" pitchFamily="34" charset="0"/>
                <a:cs typeface="Calibri" panose="020F0502020204030204" pitchFamily="34" charset="0"/>
              </a:rPr>
              <a:t> (protáhlé tělo, bočně zploštělý ocas)</a:t>
            </a:r>
          </a:p>
          <a:p>
            <a:pPr marL="457200" lvl="1" indent="0">
              <a:buNone/>
            </a:pPr>
            <a:r>
              <a:rPr lang="cs-CZ" sz="2600" dirty="0">
                <a:latin typeface="Calibri" panose="020F0502020204030204" pitchFamily="34" charset="0"/>
                <a:cs typeface="Calibri" panose="020F0502020204030204" pitchFamily="34" charset="0"/>
              </a:rPr>
              <a:t>žabí (tělo silně zkrácené, široké, ocas chybí)</a:t>
            </a:r>
          </a:p>
          <a:p>
            <a:pPr marL="457200" lvl="1" indent="0">
              <a:buNone/>
            </a:pPr>
            <a:r>
              <a:rPr lang="cs-CZ" sz="2600" dirty="0">
                <a:latin typeface="Calibri" panose="020F0502020204030204" pitchFamily="34" charset="0"/>
                <a:cs typeface="Calibri" panose="020F0502020204030204" pitchFamily="34" charset="0"/>
              </a:rPr>
              <a:t>červovitý (tělo hadovitě protáhlé, bez končetin a skoro bez ocasu)</a:t>
            </a:r>
          </a:p>
          <a:p>
            <a:endParaRPr lang="cs-CZ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tělní pokryv:</a:t>
            </a:r>
          </a:p>
          <a:p>
            <a:pPr marL="0" indent="0">
              <a:buNone/>
            </a:pPr>
            <a:r>
              <a:rPr lang="cs-CZ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nahá kůže (bez šupin)</a:t>
            </a:r>
          </a:p>
          <a:p>
            <a:pPr marL="0" indent="0">
              <a:buNone/>
            </a:pPr>
            <a:r>
              <a:rPr lang="cs-CZ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slizové žlázky (chrání před vysycháním)</a:t>
            </a:r>
          </a:p>
          <a:p>
            <a:pPr marL="0" indent="0">
              <a:buNone/>
            </a:pPr>
            <a:r>
              <a:rPr lang="cs-CZ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jedové žlázky (u některých - mlok, ropuchy, </a:t>
            </a:r>
            <a:r>
              <a:rPr lang="cs-CZ" sz="2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pralesničky</a:t>
            </a:r>
            <a:r>
              <a:rPr lang="cs-CZ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buNone/>
            </a:pPr>
            <a:r>
              <a:rPr lang="cs-CZ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povrchu tenká zrohovatělá epidermis (svlékají po částech)</a:t>
            </a:r>
          </a:p>
          <a:p>
            <a:pPr marL="0" indent="0">
              <a:buNone/>
            </a:pPr>
            <a:r>
              <a:rPr lang="cs-CZ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bohatě prokrvená kůže (kožní dýchání)</a:t>
            </a:r>
          </a:p>
          <a:p>
            <a:pPr marL="0" indent="0">
              <a:buNone/>
            </a:pPr>
            <a:r>
              <a:rPr lang="cs-CZ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chromatofory – pigmentové buňky (někdy barvoměna)</a:t>
            </a:r>
          </a:p>
          <a:p>
            <a:endParaRPr lang="cs-CZ" dirty="0"/>
          </a:p>
        </p:txBody>
      </p:sp>
      <p:pic>
        <p:nvPicPr>
          <p:cNvPr id="2050" name="Picture 2" descr="File:Dendrobates tinctorius - Karlsruhe Zoo 04.jpg - Wikimedia Commo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172" y="1862051"/>
            <a:ext cx="3653050" cy="2650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5736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615" y="160338"/>
            <a:ext cx="9806916" cy="6192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želva žlutohnědá (</a:t>
            </a:r>
            <a:r>
              <a:rPr lang="cs-CZ" sz="2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Testudo </a:t>
            </a:r>
            <a:r>
              <a:rPr lang="cs-CZ" sz="24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graeca</a:t>
            </a: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želva zelenavá (</a:t>
            </a:r>
            <a:r>
              <a:rPr lang="cs-CZ" sz="2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Testudo </a:t>
            </a:r>
            <a:r>
              <a:rPr lang="cs-CZ" sz="24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hermanni</a:t>
            </a: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 Evropa, S Afrika, Blízký Východ</a:t>
            </a:r>
          </a:p>
          <a:p>
            <a:pPr marL="0" indent="0">
              <a:buNone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býložravé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TES</a:t>
            </a:r>
            <a:endParaRPr lang="cs-CZ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AutoShape 4" descr="File:Seychellen-Riesenschildkroete Aldabrachelys gigantea Tierpark  Hellabrunn-1.jpg - Wikimedia Commons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54" name="Picture 6" descr="Želva žlutohnědá - chov | euzelva.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178" y="1666328"/>
            <a:ext cx="7177323" cy="476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6875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8965" y="228600"/>
            <a:ext cx="11072192" cy="65127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 b="1" dirty="0">
                <a:latin typeface="Calibri" panose="020F0502020204030204" pitchFamily="34" charset="0"/>
                <a:cs typeface="Calibri" panose="020F0502020204030204" pitchFamily="34" charset="0"/>
              </a:rPr>
              <a:t>Krokodýli</a:t>
            </a:r>
          </a:p>
          <a:p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dobře plavou i běhají, adaptováni na sladkou vodu, oči i nozdry nahoře</a:t>
            </a:r>
          </a:p>
          <a:p>
            <a:pPr marL="0" indent="0">
              <a:buNone/>
            </a:pPr>
            <a:r>
              <a:rPr lang="cs-CZ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živí se dravě, ale i mršinami</a:t>
            </a:r>
          </a:p>
          <a:p>
            <a:pPr marL="0" indent="0">
              <a:buNone/>
            </a:pPr>
            <a:r>
              <a:rPr lang="cs-CZ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válcovité tělo, povrch těla je kryt rohovitými štítky, kýlovitý ocas</a:t>
            </a:r>
          </a:p>
          <a:p>
            <a:pPr marL="0" indent="0">
              <a:buNone/>
            </a:pPr>
            <a:r>
              <a:rPr lang="cs-CZ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mohutná, protažená hlava</a:t>
            </a:r>
          </a:p>
          <a:p>
            <a:pPr marL="0" indent="0">
              <a:buNone/>
            </a:pPr>
            <a:r>
              <a:rPr lang="cs-CZ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krátké a silné nohy (zadní silnější s plovací blánou)</a:t>
            </a:r>
          </a:p>
          <a:p>
            <a:pPr marL="0" indent="0">
              <a:buNone/>
            </a:pPr>
            <a:r>
              <a:rPr lang="cs-CZ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vejcorodost - vejce s vápennou skořápkou, péče o potomstvo</a:t>
            </a:r>
          </a:p>
          <a:p>
            <a:pPr marL="0" indent="0">
              <a:buNone/>
            </a:pPr>
            <a:r>
              <a:rPr lang="cs-CZ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progresivní znaky:</a:t>
            </a:r>
          </a:p>
          <a:p>
            <a:pPr marL="457200" lvl="1" indent="0">
              <a:buNone/>
            </a:pP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vyvinuta bránice (blanitá, odděluje dutinu hrudní od břišní dutiny)</a:t>
            </a:r>
          </a:p>
          <a:p>
            <a:pPr marL="457200" lvl="1" indent="0">
              <a:buNone/>
            </a:pP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druhotné patro (částečně rozlišený chrup)</a:t>
            </a:r>
          </a:p>
          <a:p>
            <a:pPr marL="457200" lvl="1" indent="0">
              <a:buNone/>
            </a:pP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zuby uloženy v zubních jamkách</a:t>
            </a:r>
          </a:p>
          <a:p>
            <a:pPr marL="457200" lvl="1" indent="0">
              <a:buNone/>
            </a:pP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srdce rozdělené na 2 předsíně a 2 komory (téměř úplná přepážka mezi komorami)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68114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8407" y="1"/>
            <a:ext cx="8229600" cy="980728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šupinatí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8407" y="922540"/>
            <a:ext cx="8291264" cy="51454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nejpočetnější skupina plazů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rozvoj v třetihorách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tělo pokryto zrohovatělými překrývajícími se šupinami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svrchní pokožka se po čase svléká (i s očním víčkem)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nemají druhotné kostěné patro, ani zuby v jamkách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dobře vyvinut </a:t>
            </a:r>
            <a:r>
              <a:rPr lang="cs-CZ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Jacobsonův</a:t>
            </a: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orgán, jazyk často rozeklaný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vejce mají obal blanitý (kožovitý)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55332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3949" y="282632"/>
            <a:ext cx="9920523" cy="62427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500" b="1" dirty="0"/>
              <a:t>Ještěři</a:t>
            </a:r>
          </a:p>
          <a:p>
            <a:endParaRPr lang="cs-CZ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končetiny jsou dobře vyvinuté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při redukci končetin jsou na kostře zachovány pletence obou párových končetin – i hrudní kost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dobře vyvinutý zrak a sluch (na rozdíl od hadů slyší)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pohyblivá oční víčka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plochý rozeklaný jazyk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mají schopnost autotomie ocasu (upustí část ocasu), regeneruje jen vazivo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suché, teplé prostředí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329447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8653" y="183135"/>
            <a:ext cx="10271761" cy="60095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ještěrka zelená (</a:t>
            </a:r>
            <a:r>
              <a:rPr lang="cs-CZ" sz="2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Lacerta </a:t>
            </a:r>
            <a:r>
              <a:rPr lang="cs-CZ" sz="24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viridis</a:t>
            </a: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57200" lvl="1" indent="0"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největší u nás (až 35 cm)</a:t>
            </a:r>
          </a:p>
          <a:p>
            <a:pPr marL="457200" lvl="1" indent="0"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méně hojná - jen teplé oblasti ČR (např. Pálava, údolí velkých řek)</a:t>
            </a:r>
          </a:p>
          <a:p>
            <a:pPr marL="457200" lvl="1" indent="0"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vejcorodá</a:t>
            </a:r>
          </a:p>
          <a:p>
            <a:pPr marL="457200" lvl="1" indent="0"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ohrožená zánikem lokalit, zarůstáním</a:t>
            </a:r>
          </a:p>
          <a:p>
            <a:pPr marL="457200" lvl="1" indent="0"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ČS - EN</a:t>
            </a:r>
          </a:p>
          <a:p>
            <a:pPr marL="457200" lvl="1" indent="0">
              <a:buNone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7170" name="Picture 2" descr="Ještěrka zelená | Naturfoto.cz">
            <a:extLst>
              <a:ext uri="{FF2B5EF4-FFF2-40B4-BE49-F238E27FC236}">
                <a16:creationId xmlns:a16="http://schemas.microsoft.com/office/drawing/2014/main" id="{627528FD-46E9-4C41-BB49-2D8629529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85" y="3187900"/>
            <a:ext cx="4786120" cy="335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59205E4-0F7D-4BC8-AAB2-D0EBD81EB1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343" y="1587730"/>
            <a:ext cx="6414070" cy="423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7460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8654" y="183135"/>
            <a:ext cx="10928466" cy="60095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ještěrka obecná (</a:t>
            </a:r>
            <a:r>
              <a:rPr lang="cs-CZ" sz="2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Lacerta agilis</a:t>
            </a: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57200" lvl="1" indent="0"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nejběžnější, celá ČR, suchá a slunná místa, náspy, meze, okraje lesů apod.</a:t>
            </a:r>
          </a:p>
          <a:p>
            <a:pPr marL="457200" lvl="1" indent="0"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vejcorodá</a:t>
            </a:r>
          </a:p>
          <a:p>
            <a:pPr marL="457200" lvl="1" indent="0"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ohrožena úbytkem vhodných biotopů (zarůstání, degradace….)</a:t>
            </a:r>
          </a:p>
          <a:p>
            <a:pPr marL="457200" lvl="1" indent="0"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ČS - VU</a:t>
            </a: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3078" name="Picture 6" descr="Živočichové Jaroměřska: Tentokrát ještěrka obecná - Náchodský dení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34" y="2610196"/>
            <a:ext cx="5353561" cy="300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6232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1411" y="136947"/>
            <a:ext cx="8229600" cy="60095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cs typeface="Calibri" panose="020F0502020204030204" pitchFamily="34" charset="0"/>
              </a:rPr>
              <a:t>ještěrka živorodá (</a:t>
            </a:r>
            <a:r>
              <a:rPr lang="cs-CZ" sz="2400" i="1" dirty="0" err="1">
                <a:solidFill>
                  <a:schemeClr val="tx1"/>
                </a:solidFill>
                <a:cs typeface="Calibri" panose="020F0502020204030204" pitchFamily="34" charset="0"/>
              </a:rPr>
              <a:t>Zootoca</a:t>
            </a:r>
            <a:r>
              <a:rPr lang="cs-CZ" sz="2400" i="1" dirty="0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cs typeface="Calibri" panose="020F0502020204030204" pitchFamily="34" charset="0"/>
              </a:rPr>
              <a:t>vivipara</a:t>
            </a:r>
            <a:r>
              <a:rPr lang="cs-CZ" sz="2400" dirty="0">
                <a:solidFill>
                  <a:schemeClr val="tx1"/>
                </a:solidFill>
                <a:cs typeface="Calibri" panose="020F0502020204030204" pitchFamily="34" charset="0"/>
              </a:rPr>
              <a:t>)</a:t>
            </a:r>
          </a:p>
          <a:p>
            <a:pPr marL="457200" lvl="1" indent="0">
              <a:buNone/>
            </a:pPr>
            <a:r>
              <a:rPr lang="cs-CZ" dirty="0">
                <a:cs typeface="Calibri" panose="020F0502020204030204" pitchFamily="34" charset="0"/>
              </a:rPr>
              <a:t>nejmenší u nás (max. 15 cm)</a:t>
            </a:r>
          </a:p>
          <a:p>
            <a:pPr marL="457200" lvl="1" indent="0">
              <a:buNone/>
            </a:pPr>
            <a:r>
              <a:rPr lang="cs-CZ" dirty="0">
                <a:cs typeface="Calibri" panose="020F0502020204030204" pitchFamily="34" charset="0"/>
              </a:rPr>
              <a:t>podhorské a horské oblasti</a:t>
            </a:r>
          </a:p>
          <a:p>
            <a:pPr marL="457200" lvl="1" indent="0">
              <a:buNone/>
            </a:pPr>
            <a:r>
              <a:rPr lang="cs-CZ" dirty="0" err="1">
                <a:cs typeface="Calibri" panose="020F0502020204030204" pitchFamily="34" charset="0"/>
              </a:rPr>
              <a:t>vejcoživorodost</a:t>
            </a:r>
            <a:r>
              <a:rPr lang="cs-CZ" dirty="0">
                <a:cs typeface="Calibri" panose="020F0502020204030204" pitchFamily="34" charset="0"/>
              </a:rPr>
              <a:t> (přizpůsobení chladu</a:t>
            </a:r>
            <a:r>
              <a:rPr lang="cs-CZ" dirty="0">
                <a:solidFill>
                  <a:schemeClr val="tx1"/>
                </a:solidFill>
                <a:cs typeface="Calibri" panose="020F0502020204030204" pitchFamily="34" charset="0"/>
              </a:rPr>
              <a:t>)</a:t>
            </a:r>
          </a:p>
          <a:p>
            <a:pPr marL="457200" lvl="1" indent="0">
              <a:buNone/>
            </a:pPr>
            <a:r>
              <a:rPr lang="cs-CZ" dirty="0">
                <a:cs typeface="Calibri" panose="020F0502020204030204" pitchFamily="34" charset="0"/>
              </a:rPr>
              <a:t>ČS – NT </a:t>
            </a:r>
            <a:endParaRPr lang="cs-CZ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3080" name="Picture 8" descr="Obrázek - Zootoca vivipara (ještěrka živorodá) | BioLib.c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470" y="355634"/>
            <a:ext cx="4403081" cy="330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D235921-28F3-4024-AA86-5B9A7AEDF9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95" y="2176986"/>
            <a:ext cx="6887848" cy="454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4820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1410" y="136947"/>
            <a:ext cx="11086407" cy="29720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cs typeface="Calibri" panose="020F0502020204030204" pitchFamily="34" charset="0"/>
              </a:rPr>
              <a:t>ještěrka zední (</a:t>
            </a:r>
            <a:r>
              <a:rPr lang="cs-CZ" sz="2400" i="1" dirty="0" err="1">
                <a:cs typeface="Calibri" panose="020F0502020204030204" pitchFamily="34" charset="0"/>
              </a:rPr>
              <a:t>P</a:t>
            </a:r>
            <a:r>
              <a:rPr lang="cs-CZ" sz="2400" i="1" dirty="0" err="1">
                <a:solidFill>
                  <a:schemeClr val="tx1"/>
                </a:solidFill>
                <a:cs typeface="Calibri" panose="020F0502020204030204" pitchFamily="34" charset="0"/>
              </a:rPr>
              <a:t>odarcis</a:t>
            </a:r>
            <a:r>
              <a:rPr lang="cs-CZ" sz="2400" i="1" dirty="0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cs typeface="Calibri" panose="020F0502020204030204" pitchFamily="34" charset="0"/>
              </a:rPr>
              <a:t>muralis</a:t>
            </a:r>
            <a:r>
              <a:rPr lang="cs-CZ" sz="2400" dirty="0">
                <a:solidFill>
                  <a:schemeClr val="tx1"/>
                </a:solidFill>
                <a:cs typeface="Calibri" panose="020F0502020204030204" pitchFamily="34" charset="0"/>
              </a:rPr>
              <a:t>)</a:t>
            </a:r>
          </a:p>
          <a:p>
            <a:pPr marL="457200" lvl="1" indent="0">
              <a:buNone/>
            </a:pPr>
            <a:r>
              <a:rPr lang="cs-CZ" dirty="0">
                <a:cs typeface="Calibri" panose="020F0502020204030204" pitchFamily="34" charset="0"/>
              </a:rPr>
              <a:t>teplomilná, slunné a skalnaté svahy kopců, lomy apod.</a:t>
            </a:r>
          </a:p>
          <a:p>
            <a:pPr marL="457200" lvl="1" indent="0">
              <a:buNone/>
            </a:pPr>
            <a:r>
              <a:rPr lang="cs-CZ" dirty="0">
                <a:cs typeface="Calibri" panose="020F0502020204030204" pitchFamily="34" charset="0"/>
              </a:rPr>
              <a:t>okraj areálu, původnost některých lokalit se řeší, jistá jen </a:t>
            </a:r>
            <a:r>
              <a:rPr lang="cs-CZ" dirty="0" err="1">
                <a:cs typeface="Calibri" panose="020F0502020204030204" pitchFamily="34" charset="0"/>
              </a:rPr>
              <a:t>Štramberka</a:t>
            </a:r>
            <a:endParaRPr lang="cs-CZ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marL="457200" lvl="1" indent="0">
              <a:buNone/>
            </a:pPr>
            <a:r>
              <a:rPr lang="cs-CZ" dirty="0">
                <a:cs typeface="Calibri" panose="020F0502020204030204" pitchFamily="34" charset="0"/>
              </a:rPr>
              <a:t>ČS – CR</a:t>
            </a:r>
            <a:endParaRPr lang="cs-CZ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B4F4AFB-D5ED-4302-8DF9-7AED10AE3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617" y="2380813"/>
            <a:ext cx="5707955" cy="3765665"/>
          </a:xfrm>
          <a:prstGeom prst="rect">
            <a:avLst/>
          </a:prstGeom>
        </p:spPr>
      </p:pic>
      <p:pic>
        <p:nvPicPr>
          <p:cNvPr id="8194" name="Picture 2" descr="Common Wall Lizard (Podarcis muralis) · iNaturalist">
            <a:extLst>
              <a:ext uri="{FF2B5EF4-FFF2-40B4-BE49-F238E27FC236}">
                <a16:creationId xmlns:a16="http://schemas.microsoft.com/office/drawing/2014/main" id="{BDAD4436-E102-417A-B57B-0B2F8E234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44" y="2380813"/>
            <a:ext cx="5650241" cy="376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3050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6007" y="199505"/>
            <a:ext cx="9811121" cy="2385753"/>
          </a:xfrm>
        </p:spPr>
        <p:txBody>
          <a:bodyPr/>
          <a:lstStyle/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slepýš křehký (</a:t>
            </a:r>
            <a:r>
              <a:rPr lang="cs-CZ" sz="24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Anguis</a:t>
            </a:r>
            <a:r>
              <a:rPr lang="cs-CZ" sz="2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fragilis</a:t>
            </a: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s. východní (</a:t>
            </a:r>
            <a:r>
              <a:rPr lang="cs-CZ" sz="2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cs-CZ" sz="24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colchica</a:t>
            </a: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57200" lvl="1" indent="0"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beznohý - rudimenty patrny jen na kostře</a:t>
            </a:r>
          </a:p>
          <a:p>
            <a:pPr marL="457200" lvl="1" indent="0">
              <a:buNone/>
            </a:pP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vejcoživorodost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vlhké lesy, křoviny, zahrady apod.</a:t>
            </a:r>
          </a:p>
          <a:p>
            <a:pPr marL="457200" lvl="1" indent="0"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ČS – NT </a:t>
            </a:r>
          </a:p>
          <a:p>
            <a:endParaRPr lang="cs-CZ" dirty="0"/>
          </a:p>
        </p:txBody>
      </p:sp>
      <p:pic>
        <p:nvPicPr>
          <p:cNvPr id="4098" name="Picture 2" descr="Anguis fragilis - slepýš křehký | Anguidae - slepýšovití | Natura Bohem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57" y="2154774"/>
            <a:ext cx="5184576" cy="346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BDA667A-062F-49FE-A010-9117C1E1B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895" y="2751513"/>
            <a:ext cx="6012058" cy="396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1883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65760" y="157942"/>
            <a:ext cx="11826240" cy="536170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3500" b="1" dirty="0">
                <a:latin typeface="Calibri" panose="020F0502020204030204" pitchFamily="34" charset="0"/>
                <a:cs typeface="Calibri" panose="020F0502020204030204" pitchFamily="34" charset="0"/>
              </a:rPr>
              <a:t>Hadi</a:t>
            </a:r>
          </a:p>
          <a:p>
            <a:endParaRPr lang="cs-CZ"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tělo s redukovanými končetinami (u hroznýšovitých zbytky končetin u kloaky)</a:t>
            </a:r>
          </a:p>
          <a:p>
            <a:pPr marL="0" indent="0">
              <a:buNone/>
            </a:pPr>
            <a:r>
              <a:rPr lang="cs-CZ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pohybují se plazením (dobře pohyblivá páteř s žebry - až 300)</a:t>
            </a:r>
          </a:p>
          <a:p>
            <a:pPr marL="0" indent="0">
              <a:buNone/>
            </a:pPr>
            <a:r>
              <a:rPr lang="cs-CZ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dlouhý, rozeklaný jazyk</a:t>
            </a:r>
          </a:p>
          <a:p>
            <a:pPr marL="0" indent="0">
              <a:buNone/>
            </a:pPr>
            <a:r>
              <a:rPr lang="cs-CZ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oční víčka jsou srostlá a průhledná</a:t>
            </a:r>
          </a:p>
          <a:p>
            <a:pPr marL="0" indent="0">
              <a:buNone/>
            </a:pPr>
            <a:r>
              <a:rPr lang="cs-CZ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nemají močový měchýř</a:t>
            </a:r>
          </a:p>
          <a:p>
            <a:pPr marL="0" indent="0">
              <a:buNone/>
            </a:pPr>
            <a:r>
              <a:rPr lang="cs-CZ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vyvinuta pouze pravá plíce</a:t>
            </a:r>
          </a:p>
          <a:p>
            <a:pPr marL="0" indent="0">
              <a:buNone/>
            </a:pPr>
            <a:r>
              <a:rPr lang="cs-CZ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redukce středního ucha - neslyší, vnímají vibrace</a:t>
            </a:r>
          </a:p>
          <a:p>
            <a:pPr marL="0" indent="0">
              <a:buNone/>
            </a:pPr>
            <a:r>
              <a:rPr lang="cs-CZ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svlékají celou pokožku najednou</a:t>
            </a:r>
          </a:p>
          <a:p>
            <a:pPr marL="0" indent="0">
              <a:buNone/>
            </a:pPr>
            <a:r>
              <a:rPr lang="cs-CZ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rozmnožování:</a:t>
            </a:r>
          </a:p>
          <a:p>
            <a:pPr marL="457200" lvl="1" indent="0">
              <a:buNone/>
            </a:pPr>
            <a:r>
              <a:rPr lang="cs-CZ" sz="2600" dirty="0">
                <a:latin typeface="Calibri" panose="020F0502020204030204" pitchFamily="34" charset="0"/>
                <a:cs typeface="Calibri" panose="020F0502020204030204" pitchFamily="34" charset="0"/>
              </a:rPr>
              <a:t>vejcorodí</a:t>
            </a:r>
          </a:p>
          <a:p>
            <a:pPr marL="457200" lvl="1" indent="0">
              <a:buNone/>
            </a:pPr>
            <a:r>
              <a:rPr lang="cs-CZ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vejcoživorodí</a:t>
            </a:r>
            <a:r>
              <a:rPr lang="cs-CZ" sz="2600" dirty="0">
                <a:latin typeface="Calibri" panose="020F0502020204030204" pitchFamily="34" charset="0"/>
                <a:cs typeface="Calibri" panose="020F0502020204030204" pitchFamily="34" charset="0"/>
              </a:rPr>
              <a:t> (vzácně)</a:t>
            </a:r>
          </a:p>
        </p:txBody>
      </p:sp>
    </p:spTree>
    <p:extLst>
      <p:ext uri="{BB962C8B-B14F-4D97-AF65-F5344CB8AC3E}">
        <p14:creationId xmlns:p14="http://schemas.microsoft.com/office/powerpoint/2010/main" val="1798510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090" y="991270"/>
            <a:ext cx="5683421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4538" y="158316"/>
            <a:ext cx="8229600" cy="1052736"/>
          </a:xfrm>
        </p:spPr>
        <p:txBody>
          <a:bodyPr/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cs-CZ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ýchací a cévní soustava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34538" y="1340768"/>
            <a:ext cx="7931224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larvy žábry, dospělci plíce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plíce mírně zřasené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hrtanu hlasivkové vazy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rezonanční vaky (žáby)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kožní dýchání</a:t>
            </a:r>
          </a:p>
          <a:p>
            <a:endParaRPr lang="cs-CZ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srdce dvě předsíně a jedna komora, plicní a tělní oběh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krvinky oválné, vyvinuté jádro</a:t>
            </a:r>
          </a:p>
        </p:txBody>
      </p:sp>
    </p:spTree>
    <p:extLst>
      <p:ext uri="{BB962C8B-B14F-4D97-AF65-F5344CB8AC3E}">
        <p14:creationId xmlns:p14="http://schemas.microsoft.com/office/powerpoint/2010/main" val="12322264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2880" y="274320"/>
            <a:ext cx="11355185" cy="421455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2600" dirty="0">
                <a:solidFill>
                  <a:schemeClr val="tx1"/>
                </a:solidFill>
                <a:cs typeface="Calibri" panose="020F0502020204030204" pitchFamily="34" charset="0"/>
              </a:rPr>
              <a:t>loví živou kořist, kterou polykají vcelku</a:t>
            </a:r>
          </a:p>
          <a:p>
            <a:pPr marL="0" indent="0">
              <a:buNone/>
            </a:pPr>
            <a:r>
              <a:rPr lang="cs-CZ" sz="2600" dirty="0">
                <a:solidFill>
                  <a:schemeClr val="tx1"/>
                </a:solidFill>
                <a:cs typeface="Calibri" panose="020F0502020204030204" pitchFamily="34" charset="0"/>
              </a:rPr>
              <a:t>typy zubů:</a:t>
            </a:r>
          </a:p>
          <a:p>
            <a:pPr marL="457200" lvl="1" indent="0">
              <a:buNone/>
            </a:pPr>
            <a:r>
              <a:rPr lang="cs-CZ" sz="2600" dirty="0">
                <a:cs typeface="Calibri" panose="020F0502020204030204" pitchFamily="34" charset="0"/>
              </a:rPr>
              <a:t>plné – k držení kořisti</a:t>
            </a:r>
          </a:p>
          <a:p>
            <a:pPr marL="457200" lvl="1" indent="0">
              <a:buNone/>
            </a:pPr>
            <a:r>
              <a:rPr lang="cs-CZ" sz="2600" dirty="0">
                <a:cs typeface="Calibri" panose="020F0502020204030204" pitchFamily="34" charset="0"/>
              </a:rPr>
              <a:t>duté – napojeny na jedovou žlázu (jed může také stékat rýhou na povrchu zubu)</a:t>
            </a:r>
          </a:p>
          <a:p>
            <a:pPr marL="0" indent="0">
              <a:buNone/>
            </a:pPr>
            <a:endParaRPr lang="cs-CZ" sz="2600" dirty="0"/>
          </a:p>
          <a:p>
            <a:pPr marL="0" indent="0">
              <a:buNone/>
            </a:pPr>
            <a:r>
              <a:rPr lang="cs-CZ" sz="2600" dirty="0"/>
              <a:t>maxilární zuby - taxonomický znak</a:t>
            </a:r>
          </a:p>
          <a:p>
            <a:pPr marL="0" indent="0">
              <a:buNone/>
            </a:pPr>
            <a:r>
              <a:rPr lang="cs-CZ" sz="2600" dirty="0"/>
              <a:t>aglyfní (</a:t>
            </a:r>
            <a:r>
              <a:rPr lang="cs-CZ" sz="2600" dirty="0" err="1"/>
              <a:t>isodontní</a:t>
            </a:r>
            <a:r>
              <a:rPr lang="cs-CZ" sz="2600" dirty="0"/>
              <a:t>, </a:t>
            </a:r>
            <a:r>
              <a:rPr lang="cs-CZ" sz="2600" dirty="0" err="1"/>
              <a:t>proterodontní</a:t>
            </a:r>
            <a:r>
              <a:rPr lang="cs-CZ" sz="2600" dirty="0"/>
              <a:t>, </a:t>
            </a:r>
            <a:r>
              <a:rPr lang="cs-CZ" sz="2600" dirty="0" err="1"/>
              <a:t>opistodontní</a:t>
            </a:r>
            <a:r>
              <a:rPr lang="cs-CZ" sz="2600" dirty="0"/>
              <a:t>)</a:t>
            </a:r>
          </a:p>
          <a:p>
            <a:pPr marL="0" indent="0">
              <a:buNone/>
            </a:pPr>
            <a:r>
              <a:rPr lang="cs-CZ" sz="2600" dirty="0" err="1"/>
              <a:t>glyfní</a:t>
            </a:r>
            <a:r>
              <a:rPr lang="cs-CZ" sz="2600" dirty="0"/>
              <a:t> (jedové): </a:t>
            </a:r>
          </a:p>
          <a:p>
            <a:pPr marL="0" indent="0">
              <a:buNone/>
            </a:pPr>
            <a:r>
              <a:rPr lang="cs-CZ" sz="2600" dirty="0" err="1"/>
              <a:t>opistoglyfní</a:t>
            </a:r>
            <a:r>
              <a:rPr lang="cs-CZ" sz="2600" dirty="0"/>
              <a:t> – zadní</a:t>
            </a:r>
          </a:p>
          <a:p>
            <a:pPr marL="0" indent="0">
              <a:buNone/>
            </a:pPr>
            <a:r>
              <a:rPr lang="cs-CZ" sz="2600" dirty="0" err="1"/>
              <a:t>proteroglyfní</a:t>
            </a:r>
            <a:r>
              <a:rPr lang="cs-CZ" sz="2600" dirty="0"/>
              <a:t> – přední, pevně spojené</a:t>
            </a:r>
          </a:p>
          <a:p>
            <a:pPr marL="0" indent="0">
              <a:buNone/>
            </a:pPr>
            <a:r>
              <a:rPr lang="cs-CZ" sz="2600" dirty="0" err="1"/>
              <a:t>solenoglyfní</a:t>
            </a:r>
            <a:r>
              <a:rPr lang="cs-CZ" sz="2600" dirty="0"/>
              <a:t> – přední, v klidu sklopené</a:t>
            </a:r>
            <a:endParaRPr lang="cs-CZ" sz="2600" dirty="0"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A7F42AED-5117-4F1F-8BC2-77DB28549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6142" y="2489661"/>
            <a:ext cx="5792978" cy="421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235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B23DAF9-014B-4EE2-9BBF-8DE049535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916" y="124946"/>
            <a:ext cx="11675226" cy="60095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zmije obecná (</a:t>
            </a:r>
            <a:r>
              <a:rPr lang="cs-CZ" sz="24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Vipera</a:t>
            </a:r>
            <a:r>
              <a:rPr lang="cs-CZ" sz="2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berus</a:t>
            </a: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jediný náš jedovatý had, potrava – drobní obratlovci, zejména hlodavci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široce rozšířená, spíše vyšší polohy, chladnější oblasti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„živorodá“ – vejce vyživována v těle samice, rodí živá mláďata – adaptace pro chladné oblasti</a:t>
            </a:r>
          </a:p>
          <a:p>
            <a:pPr marL="0" indent="0">
              <a:buNone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noční aktivita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ČS – 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VU </a:t>
            </a:r>
            <a:endParaRPr lang="cs-CZ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https://upload.wikimedia.org/wikipedia/commons/5/51/Vipera_berus-Kowary.jpg">
            <a:extLst>
              <a:ext uri="{FF2B5EF4-FFF2-40B4-BE49-F238E27FC236}">
                <a16:creationId xmlns:a16="http://schemas.microsoft.com/office/drawing/2014/main" id="{C1C556EC-88DA-47F1-A7C6-225E6DDB7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4" y="3129711"/>
            <a:ext cx="4649300" cy="348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5/5a/Vipera_berus_20110323.jpg/1280px-Vipera_berus_20110323.jpg">
            <a:extLst>
              <a:ext uri="{FF2B5EF4-FFF2-40B4-BE49-F238E27FC236}">
                <a16:creationId xmlns:a16="http://schemas.microsoft.com/office/drawing/2014/main" id="{D5B5648D-47AD-4D42-AA15-D0C9EC669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012" y="2068992"/>
            <a:ext cx="4078492" cy="300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3AF055B-97D8-4D9C-A7B7-D7F9446223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828" y="3429000"/>
            <a:ext cx="5008250" cy="330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5172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73B46C8-C628-4DF3-8063-A6E369C31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138" y="340823"/>
            <a:ext cx="9728662" cy="3956857"/>
          </a:xfrm>
        </p:spPr>
        <p:txBody>
          <a:bodyPr/>
          <a:lstStyle/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užovka obojková (</a:t>
            </a:r>
            <a:r>
              <a:rPr lang="cs-CZ" sz="24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Natrix</a:t>
            </a:r>
            <a:r>
              <a:rPr lang="cs-CZ" sz="2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natrix</a:t>
            </a: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nejběžnější náš had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obvykle blízko vody, dobře plave</a:t>
            </a:r>
          </a:p>
          <a:p>
            <a:pPr marL="0" indent="0">
              <a:buNone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potrava – převážně obojživelníci</a:t>
            </a:r>
            <a:endParaRPr lang="cs-CZ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vejcorodá</a:t>
            </a:r>
          </a:p>
          <a:p>
            <a:pPr marL="0" indent="0">
              <a:buNone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ČS – NT </a:t>
            </a:r>
            <a:endParaRPr lang="cs-CZ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Deník.cz | Užovka obojková a zmije obecná | fotogalerie">
            <a:extLst>
              <a:ext uri="{FF2B5EF4-FFF2-40B4-BE49-F238E27FC236}">
                <a16:creationId xmlns:a16="http://schemas.microsoft.com/office/drawing/2014/main" id="{30A7C49A-209C-453B-B28E-7D30A3DD6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469" y="1263534"/>
            <a:ext cx="6509290" cy="36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Yari sucul yilan Küpeli Couleuvre collier Zaskroniec zwyczajny">
            <a:extLst>
              <a:ext uri="{FF2B5EF4-FFF2-40B4-BE49-F238E27FC236}">
                <a16:creationId xmlns:a16="http://schemas.microsoft.com/office/drawing/2014/main" id="{A700CB6E-789D-46B7-A442-ABECCF82E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036" y="2905298"/>
            <a:ext cx="3805671" cy="380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9043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11896A1-6653-4A53-BB3D-5EA9697EE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" y="208073"/>
            <a:ext cx="11119658" cy="5236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užovka podplamatá (</a:t>
            </a:r>
            <a:r>
              <a:rPr lang="cs-CZ" sz="24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Natrix</a:t>
            </a:r>
            <a:r>
              <a:rPr lang="cs-CZ" sz="2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tesselata</a:t>
            </a: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prohřátých řekách a čistých jezerech s členitými břehy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rybožravá, u nás již velmi vzácná</a:t>
            </a:r>
          </a:p>
          <a:p>
            <a:pPr marL="0" indent="0">
              <a:buNone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ohrožení zarůstáním břehů, predace invazními šelmami, silné kolísání hladin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ČS – EN </a:t>
            </a: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 descr="Užovka podplamatá | Česká divočina">
            <a:extLst>
              <a:ext uri="{FF2B5EF4-FFF2-40B4-BE49-F238E27FC236}">
                <a16:creationId xmlns:a16="http://schemas.microsoft.com/office/drawing/2014/main" id="{114E0C79-509B-4209-A975-B59EAE80D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36" y="2538488"/>
            <a:ext cx="6380831" cy="424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F2EAFC3-A394-478B-9272-AA8F46B57F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345" y="2192670"/>
            <a:ext cx="6955392" cy="458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4275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11896A1-6653-4A53-BB3D-5EA9697EE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" y="208073"/>
            <a:ext cx="8229600" cy="5236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užovka hladká (</a:t>
            </a:r>
            <a:r>
              <a:rPr lang="cs-CZ" sz="24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Coronella</a:t>
            </a:r>
            <a:r>
              <a:rPr lang="cs-CZ" sz="2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austriaca</a:t>
            </a: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teplomilná (lomy, osluněné křovinaté stráně, náspy apod.)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živí se ostatními plazy</a:t>
            </a:r>
          </a:p>
          <a:p>
            <a:pPr marL="0" indent="0">
              <a:buNone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ČS – VU </a:t>
            </a:r>
            <a:endParaRPr lang="cs-CZ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6" name="Picture 4" descr="MPČR - užovka hladká 2018">
            <a:extLst>
              <a:ext uri="{FF2B5EF4-FFF2-40B4-BE49-F238E27FC236}">
                <a16:creationId xmlns:a16="http://schemas.microsoft.com/office/drawing/2014/main" id="{477AD1F3-79A9-4498-B883-9F4BBAC93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" y="2055761"/>
            <a:ext cx="5772538" cy="441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56083CE-B45F-41BA-80E0-4787495DD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60568"/>
            <a:ext cx="5917902" cy="390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7895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11896A1-6653-4A53-BB3D-5EA9697EE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" y="208073"/>
            <a:ext cx="8229600" cy="60095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užovka stromová (</a:t>
            </a:r>
            <a:r>
              <a:rPr lang="cs-CZ" sz="24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Zamenis</a:t>
            </a:r>
            <a:r>
              <a:rPr lang="cs-CZ" sz="2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longissimus</a:t>
            </a: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teplomilná, sušší biotopy lesostepního charakteru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šplhá, potrava – drobní savci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 nás jižní Morava a okolí Ohře</a:t>
            </a:r>
          </a:p>
          <a:p>
            <a:endParaRPr lang="cs-CZ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8" name="Picture 6" descr="Užovka stromová - Atlas terarijních zvíř... | iFauna.cz">
            <a:extLst>
              <a:ext uri="{FF2B5EF4-FFF2-40B4-BE49-F238E27FC236}">
                <a16:creationId xmlns:a16="http://schemas.microsoft.com/office/drawing/2014/main" id="{384EBD20-C6D0-4154-90EC-1F081C4ED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31" y="2269507"/>
            <a:ext cx="5724698" cy="379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69BB00F-C720-4DA6-8606-4BF09D124E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556" y="1039060"/>
            <a:ext cx="6123815" cy="404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60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9724" y="117702"/>
            <a:ext cx="8229600" cy="90872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  <a:effectLst/>
              </a:rPr>
              <a:t>Systém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9724" y="928290"/>
            <a:ext cx="8507288" cy="5001419"/>
          </a:xfrm>
        </p:spPr>
        <p:txBody>
          <a:bodyPr/>
          <a:lstStyle/>
          <a:p>
            <a:pPr marL="0" indent="0">
              <a:buNone/>
            </a:pPr>
            <a:r>
              <a:rPr lang="cs-CZ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Infratřídy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indent="0">
              <a:buNone/>
            </a:pPr>
            <a:r>
              <a:rPr lang="cs-CZ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Gymnophiona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cs-CZ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červoři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- </a:t>
            </a:r>
            <a:r>
              <a:rPr lang="cs-CZ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Apoda</a:t>
            </a:r>
            <a:endParaRPr lang="cs-CZ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Caudata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(ocasatí) - </a:t>
            </a:r>
            <a:r>
              <a:rPr lang="cs-CZ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Urodela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cs-CZ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Salientia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(bezocasí) - </a:t>
            </a:r>
            <a:r>
              <a:rPr lang="cs-CZ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Anura</a:t>
            </a:r>
            <a:endParaRPr lang="cs-CZ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/>
          </a:p>
        </p:txBody>
      </p:sp>
      <p:pic>
        <p:nvPicPr>
          <p:cNvPr id="3074" name="Picture 2" descr="Čolek Horský - Ichthyosaura alpestr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325" y="800546"/>
            <a:ext cx="4265199" cy="244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Bez nadpis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9" y="3285541"/>
            <a:ext cx="4031883" cy="281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Rohatka Cranwellova (Ceratophrys cranwelli) - ChovZvířat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325" y="3285541"/>
            <a:ext cx="4265199" cy="284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879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2633" y="207818"/>
            <a:ext cx="11197243" cy="56694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Caudata</a:t>
            </a:r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 (ocasatí)</a:t>
            </a:r>
          </a:p>
          <a:p>
            <a:pPr marL="0" indent="0">
              <a:buNone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tělní typ 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čolkovitý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: protáhlé tělo, bočně zploštělý ocas, 2 páry stejně vyvinutých končetin, hlava zřetelně oddělena od těla</a:t>
            </a:r>
          </a:p>
          <a:p>
            <a:pPr marL="0" indent="0">
              <a:buNone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velká schopnost regenerace</a:t>
            </a:r>
          </a:p>
          <a:p>
            <a:pPr marL="0" indent="0">
              <a:buNone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larvy - podobné dospělcům, vnější žábry, nejprve se tvoří základy předních končetin</a:t>
            </a:r>
          </a:p>
          <a:p>
            <a:pPr marL="0" indent="0">
              <a:buNone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terestrický způsob života (většinou), ve vodě v době rozmnožování</a:t>
            </a:r>
          </a:p>
          <a:p>
            <a:pPr marL="0" indent="0">
              <a:buNone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především v mírném pásmu severní polokoule (u nás 8 druhů)</a:t>
            </a:r>
          </a:p>
          <a:p>
            <a:pPr marL="0" indent="0">
              <a:buNone/>
            </a:pP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8239" y="3618724"/>
            <a:ext cx="6101128" cy="239977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633" y="3618724"/>
            <a:ext cx="4927159" cy="239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029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447" y="241069"/>
            <a:ext cx="9853353" cy="307074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potrava - živočišná (draví), dospělci i larvy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rozmnožování:</a:t>
            </a:r>
          </a:p>
          <a:p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převážně vejcorodí (oviparní)</a:t>
            </a:r>
          </a:p>
          <a:p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mohou být </a:t>
            </a:r>
            <a:r>
              <a:rPr lang="cs-CZ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vejcoživorodí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lang="cs-CZ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ovoviviparní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 některých tzv. neotenie – schopnost rozmnožovat se i v larválním stádiu</a:t>
            </a:r>
          </a:p>
          <a:p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často přenos spermií pomocí </a:t>
            </a:r>
            <a:r>
              <a:rPr lang="cs-CZ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spermatoforu</a:t>
            </a:r>
            <a:endParaRPr lang="cs-CZ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 některých v době páření sexuální dimorfismus (čolci)</a:t>
            </a:r>
          </a:p>
          <a:p>
            <a:endParaRPr lang="cs-CZ" dirty="0"/>
          </a:p>
        </p:txBody>
      </p:sp>
      <p:pic>
        <p:nvPicPr>
          <p:cNvPr id="1026" name="Picture 2" descr="File:Alpenmolch Alpine Newt Triturus alpestris 2.jpg - Wikimedia Commons">
            <a:extLst>
              <a:ext uri="{FF2B5EF4-FFF2-40B4-BE49-F238E27FC236}">
                <a16:creationId xmlns:a16="http://schemas.microsoft.com/office/drawing/2014/main" id="{DEAC885A-9CF6-4F77-A846-2EAABC3E1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42" y="3429000"/>
            <a:ext cx="4384563" cy="274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A9AB554E-7E87-4F28-A320-672AEF8F8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9533" y="3429000"/>
            <a:ext cx="4747958" cy="274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709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udata Culture Species Entry - Salamandra salamandra - Fire Salamander">
            <a:extLst>
              <a:ext uri="{FF2B5EF4-FFF2-40B4-BE49-F238E27FC236}">
                <a16:creationId xmlns:a16="http://schemas.microsoft.com/office/drawing/2014/main" id="{E44457A8-F504-4516-BF69-1B871E273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578" y="731837"/>
            <a:ext cx="4174372" cy="281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8655" y="0"/>
            <a:ext cx="8229600" cy="731837"/>
          </a:xfrm>
        </p:spPr>
        <p:txBody>
          <a:bodyPr/>
          <a:lstStyle/>
          <a:p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mlok skvrnitý (</a:t>
            </a:r>
            <a:r>
              <a:rPr lang="cs-CZ" sz="3600" i="1" dirty="0">
                <a:latin typeface="Calibri" panose="020F0502020204030204" pitchFamily="34" charset="0"/>
                <a:cs typeface="Calibri" panose="020F0502020204030204" pitchFamily="34" charset="0"/>
              </a:rPr>
              <a:t>Salamandra salamandra</a:t>
            </a:r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97492" y="769529"/>
            <a:ext cx="8435280" cy="5073427"/>
          </a:xfrm>
        </p:spPr>
        <p:txBody>
          <a:bodyPr/>
          <a:lstStyle/>
          <a:p>
            <a:pPr marL="457200" lvl="1" indent="0">
              <a:buNone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černé tělo se žlutými skvrnami (výstražné zbarvení)</a:t>
            </a:r>
          </a:p>
          <a:p>
            <a:pPr marL="457200" lvl="1" indent="0">
              <a:buNone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páří se na suchu, přikládáním kloak</a:t>
            </a:r>
          </a:p>
          <a:p>
            <a:pPr marL="457200" lvl="1" indent="0">
              <a:buNone/>
            </a:pP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vejcoživorodý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: oplozená vajíčka zadržována v těle samičky do konce vývoje zárodku, pak jsou kladena do vody a hned se líhnou živé larvy</a:t>
            </a:r>
          </a:p>
          <a:p>
            <a:pPr marL="457200" lvl="1" indent="0">
              <a:buNone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vázaný hlavně na bučiny, zarostlé suťovité svahy s potůčky</a:t>
            </a:r>
          </a:p>
          <a:p>
            <a:pPr marL="457200" lvl="1" indent="0">
              <a:buNone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ohrožený především zánikem biotopů – vysychání potůčků, znečištění,</a:t>
            </a:r>
          </a:p>
          <a:p>
            <a:pPr marL="457200" lvl="1" indent="0">
              <a:buNone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degradace lesa, rekultivace malých lomů, vysazování pstruhů,</a:t>
            </a:r>
          </a:p>
          <a:p>
            <a:pPr marL="457200" lvl="1" indent="0">
              <a:buNone/>
            </a:pP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chytridiomykóza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cs-CZ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Batrachochytrium</a:t>
            </a:r>
            <a:r>
              <a:rPr lang="cs-CZ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salamandrivorans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57200" lvl="1" indent="0">
              <a:buNone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ČS - VU</a:t>
            </a:r>
          </a:p>
          <a:p>
            <a:pPr marL="457200" lvl="1" indent="0">
              <a:buNone/>
            </a:pP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/>
          </a:p>
        </p:txBody>
      </p:sp>
      <p:pic>
        <p:nvPicPr>
          <p:cNvPr id="5122" name="Picture 2" descr="Salamandra salamandra (Linnaeus, 1758); mlok skvrnitý | BOTANY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592" y="3403838"/>
            <a:ext cx="4256976" cy="319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B5C0ACD-CB25-48DD-B98B-94876D9C0A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441" y="3450553"/>
            <a:ext cx="5164974" cy="340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89326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712</TotalTime>
  <Words>2721</Words>
  <Application>Microsoft Office PowerPoint</Application>
  <PresentationFormat>Širokoúhlá obrazovka</PresentationFormat>
  <Paragraphs>426</Paragraphs>
  <Slides>55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55</vt:i4>
      </vt:variant>
    </vt:vector>
  </HeadingPairs>
  <TitlesOfParts>
    <vt:vector size="59" baseType="lpstr">
      <vt:lpstr>Arial</vt:lpstr>
      <vt:lpstr>Calibri</vt:lpstr>
      <vt:lpstr>Calibri Light</vt:lpstr>
      <vt:lpstr>Motiv Office</vt:lpstr>
      <vt:lpstr>Amphibia (obojživelníci)</vt:lpstr>
      <vt:lpstr>Prezentace aplikace PowerPoint</vt:lpstr>
      <vt:lpstr>Prezentace aplikace PowerPoint</vt:lpstr>
      <vt:lpstr>Prezentace aplikace PowerPoint</vt:lpstr>
      <vt:lpstr>dýchací a cévní soustava</vt:lpstr>
      <vt:lpstr>Systém</vt:lpstr>
      <vt:lpstr>Prezentace aplikace PowerPoint</vt:lpstr>
      <vt:lpstr>Prezentace aplikace PowerPoint</vt:lpstr>
      <vt:lpstr>mlok skvrnitý (Salamandra salamandra)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Anura (žáby)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Plazi (Reptilia)</vt:lpstr>
      <vt:lpstr>Prezentace aplikace PowerPoint</vt:lpstr>
      <vt:lpstr>stavba těla</vt:lpstr>
      <vt:lpstr>kostra</vt:lpstr>
      <vt:lpstr>nervová soustava</vt:lpstr>
      <vt:lpstr>Prezentace aplikace PowerPoint</vt:lpstr>
      <vt:lpstr>rozmnožování  </vt:lpstr>
      <vt:lpstr>Prezentace aplikace PowerPoint</vt:lpstr>
      <vt:lpstr>Prezentace aplikace PowerPoint</vt:lpstr>
      <vt:lpstr>trávicí soustava</vt:lpstr>
      <vt:lpstr>cévní soustava</vt:lpstr>
      <vt:lpstr>želvy</vt:lpstr>
      <vt:lpstr>Prezentace aplikace PowerPoint</vt:lpstr>
      <vt:lpstr>Prezentace aplikace PowerPoint</vt:lpstr>
      <vt:lpstr>Prezentace aplikace PowerPoint</vt:lpstr>
      <vt:lpstr>Prezentace aplikace PowerPoint</vt:lpstr>
      <vt:lpstr>šupinatí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Amphibia (obojživelníci)</dc:title>
  <dc:creator>Martin Pudil</dc:creator>
  <cp:lastModifiedBy>Martin Pudil</cp:lastModifiedBy>
  <cp:revision>30</cp:revision>
  <dcterms:created xsi:type="dcterms:W3CDTF">2023-11-23T06:38:58Z</dcterms:created>
  <dcterms:modified xsi:type="dcterms:W3CDTF">2024-04-03T10:19:16Z</dcterms:modified>
</cp:coreProperties>
</file>