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2"/>
  </p:notesMasterIdLst>
  <p:sldIdLst>
    <p:sldId id="334" r:id="rId3"/>
    <p:sldId id="295" r:id="rId4"/>
    <p:sldId id="317" r:id="rId5"/>
    <p:sldId id="326" r:id="rId6"/>
    <p:sldId id="328" r:id="rId7"/>
    <p:sldId id="318" r:id="rId8"/>
    <p:sldId id="331" r:id="rId9"/>
    <p:sldId id="332" r:id="rId10"/>
    <p:sldId id="333" r:id="rId1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2880">
          <p15:clr>
            <a:srgbClr val="A4A3A4"/>
          </p15:clr>
        </p15:guide>
        <p15:guide id="3" pos="4740">
          <p15:clr>
            <a:srgbClr val="A4A3A4"/>
          </p15:clr>
        </p15:guide>
        <p15:guide id="4" pos="10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000"/>
    <a:srgbClr val="A3A3E0"/>
    <a:srgbClr val="FF6600"/>
    <a:srgbClr val="336699"/>
    <a:srgbClr val="00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>
      <p:cViewPr varScale="1">
        <p:scale>
          <a:sx n="116" d="100"/>
          <a:sy n="116" d="100"/>
        </p:scale>
        <p:origin x="330" y="132"/>
      </p:cViewPr>
      <p:guideLst>
        <p:guide orient="horz" pos="2296"/>
        <p:guide pos="2880"/>
        <p:guide pos="4740"/>
        <p:guide pos="10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46B62-4FAC-476F-B454-31F07E56B913}" type="datetimeFigureOut">
              <a:rPr lang="cs-CZ" smtClean="0"/>
              <a:pPr/>
              <a:t>06.05.2024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1351-85FA-45B0-B2F2-1EC9DF3A83E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635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B3DE8-7D47-4000-A10D-DE72751720F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8760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04B0-7253-4FF5-B94E-855F6A6BDD1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5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0910-4EA4-4ED1-A050-C3F2540F3F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941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B3DE8-7D47-4000-A10D-DE72751720F8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943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C69A7-02A9-4A4E-8A17-C1353CA6A5E6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700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3338B-8F61-4979-90C2-4174FEEF872E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1862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6622-C459-48BB-BC4E-49732F137CD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863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66BE87-C2B7-4295-81AA-5923D8AF0EC9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7964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97E1D-B6F6-4E35-BADE-1697336C7473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1849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3364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FFB316-7980-4B9F-B743-8927665BDE32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95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C69A7-02A9-4A4E-8A17-C1353CA6A5E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2211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DDDCB-5977-49ED-A248-323A39089EB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798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CF04B0-7253-4FF5-B94E-855F6A6BDD10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9105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50910-4EA4-4ED1-A050-C3F2540F3F37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331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3338B-8F61-4979-90C2-4174FEEF872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6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36622-C459-48BB-BC4E-49732F137C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60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6BE87-C2B7-4295-81AA-5923D8AF0EC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98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7E1D-B6F6-4E35-BADE-1697336C747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0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D857CE-88C9-4262-826C-C7C213C1732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6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FB316-7980-4B9F-B743-8927665BDE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560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DDCB-5977-49ED-A248-323A39089EB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178367-59F9-4486-9728-B7A86F7B2CB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178367-59F9-4486-9728-B7A86F7B2CB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59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Simulace – základní pojmy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d</a:t>
            </a:r>
            <a:r>
              <a:rPr lang="cs-CZ" sz="2000" dirty="0" smtClean="0">
                <a:solidFill>
                  <a:schemeClr val="tx1"/>
                </a:solidFill>
              </a:rPr>
              <a:t>oc. Ing. Jakub Dyntar, Ph.D.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579064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1636078" y="1515050"/>
            <a:ext cx="66270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79" y="5817744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00" y="5817744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817744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417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Dynamická simulace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>
          <a:xfrm>
            <a:off x="825652" y="2132856"/>
            <a:ext cx="7634780" cy="37444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popis </a:t>
            </a:r>
            <a:r>
              <a:rPr lang="cs-CZ" altLang="cs-CZ" sz="2400" kern="0" dirty="0"/>
              <a:t>systému,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poznání </a:t>
            </a:r>
            <a:r>
              <a:rPr lang="cs-CZ" altLang="cs-CZ" sz="2400" kern="0" dirty="0"/>
              <a:t>jeho funkce,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odhad </a:t>
            </a:r>
            <a:r>
              <a:rPr lang="cs-CZ" altLang="cs-CZ" sz="2400" kern="0" dirty="0"/>
              <a:t>jeho budoucího chování,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nalezení </a:t>
            </a:r>
            <a:r>
              <a:rPr lang="cs-CZ" altLang="cs-CZ" sz="2400" kern="0" dirty="0"/>
              <a:t>řešení problému, </a:t>
            </a:r>
            <a:endParaRPr lang="cs-CZ" altLang="cs-CZ" sz="2400" kern="0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cs-CZ" altLang="cs-CZ" sz="2400" kern="0" dirty="0" smtClean="0"/>
              <a:t>návrh </a:t>
            </a:r>
            <a:r>
              <a:rPr lang="cs-CZ" altLang="cs-CZ" sz="2400" kern="0" dirty="0"/>
              <a:t>a ověření funkce nové struktury systému.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23528" y="1013827"/>
            <a:ext cx="8691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/>
              <a:t>Simulace je </a:t>
            </a:r>
            <a:r>
              <a:rPr lang="cs-CZ" sz="2400" dirty="0" err="1" smtClean="0"/>
              <a:t>logicko</a:t>
            </a:r>
            <a:r>
              <a:rPr lang="cs-CZ" sz="2400" dirty="0" smtClean="0"/>
              <a:t> - matematický model systému vytvořený pomocí počítače, jehož cílem je: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3259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/>
          <a:srcRect l="11728" t="26771" r="25273" b="10230"/>
          <a:stretch/>
        </p:blipFill>
        <p:spPr>
          <a:xfrm>
            <a:off x="305661" y="871668"/>
            <a:ext cx="8514811" cy="4789580"/>
          </a:xfrm>
          <a:prstGeom prst="rect">
            <a:avLst/>
          </a:prstGeom>
        </p:spPr>
      </p:pic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Kvantitativní metody v managementu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417237"/>
            <a:ext cx="2088000" cy="453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Tradiční </a:t>
            </a: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pojetí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2412510" y="1417237"/>
            <a:ext cx="1871458" cy="4536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endParaRPr lang="cs-CZ" sz="2000" b="1" dirty="0">
              <a:solidFill>
                <a:srgbClr val="FF0000"/>
              </a:solidFill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Alternativní pojetí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smtClean="0">
                <a:solidFill>
                  <a:schemeClr val="bg1"/>
                </a:solidFill>
              </a:rPr>
              <a:t>Výhody simulace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11" name="Zástupný symbol pro obsah 13"/>
          <p:cNvSpPr txBox="1">
            <a:spLocks/>
          </p:cNvSpPr>
          <p:nvPr/>
        </p:nvSpPr>
        <p:spPr>
          <a:xfrm>
            <a:off x="323529" y="908720"/>
            <a:ext cx="8640959" cy="54726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altLang="cs-CZ" sz="2600" kern="0" dirty="0" smtClean="0"/>
              <a:t>Komplexní diagnóza problémů.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altLang="cs-CZ" sz="2600" kern="0" dirty="0" smtClean="0"/>
              <a:t>Řešení dynamických a stochastických úloh.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altLang="cs-CZ" sz="2600" kern="0" dirty="0" smtClean="0"/>
              <a:t>Zrychlení a zpomalení času.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cs-CZ" sz="2600" kern="0" dirty="0" smtClean="0"/>
              <a:t>Vizualizace.</a:t>
            </a:r>
          </a:p>
          <a:p>
            <a:pPr marL="303213" lvl="1" eaLnBrk="1" hangingPunct="1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Arial" charset="0"/>
              <a:buChar char="•"/>
              <a:defRPr/>
            </a:pPr>
            <a:r>
              <a:rPr lang="cs-CZ" sz="2600" kern="0" dirty="0" smtClean="0"/>
              <a:t>Vhodná platforma k vytváření hybridních modelů.</a:t>
            </a:r>
            <a:endParaRPr lang="cs-CZ" sz="2600" kern="0" dirty="0"/>
          </a:p>
        </p:txBody>
      </p:sp>
    </p:spTree>
    <p:extLst>
      <p:ext uri="{BB962C8B-B14F-4D97-AF65-F5344CB8AC3E}">
        <p14:creationId xmlns:p14="http://schemas.microsoft.com/office/powerpoint/2010/main" val="3574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smtClean="0">
                <a:solidFill>
                  <a:schemeClr val="bg1"/>
                </a:solidFill>
              </a:rPr>
              <a:t>Etapy tvorby simulačního modelu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93" y="908720"/>
            <a:ext cx="7049415" cy="5438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4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Generování náhodných čísel v simulaci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39552" y="789667"/>
            <a:ext cx="748883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 smtClean="0">
                <a:latin typeface="+mn-lt"/>
              </a:rPr>
              <a:t>Na základě pozorování reálného systému zjistíme pravděpodobnostní zákonnosti, kterými se příslušné procesy řídí.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 smtClean="0">
                <a:latin typeface="+mn-lt"/>
              </a:rPr>
              <a:t>Stanovíme </a:t>
            </a:r>
            <a:r>
              <a:rPr lang="cs-CZ" sz="2400" kern="0" dirty="0">
                <a:latin typeface="+mn-lt"/>
              </a:rPr>
              <a:t>typ rozdělení náhodné proměnné a odhadneme její parametry</a:t>
            </a:r>
            <a:r>
              <a:rPr lang="cs-CZ" sz="2400" kern="0" dirty="0" smtClean="0">
                <a:latin typeface="+mn-lt"/>
              </a:rPr>
              <a:t>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>
                <a:latin typeface="+mn-lt"/>
              </a:rPr>
              <a:t>Generujeme </a:t>
            </a:r>
            <a:r>
              <a:rPr lang="cs-CZ" sz="2400" kern="0" dirty="0" smtClean="0">
                <a:latin typeface="+mn-lt"/>
              </a:rPr>
              <a:t>hodnoty náhodné proměnné </a:t>
            </a:r>
            <a:r>
              <a:rPr lang="cs-CZ" sz="2400" kern="0" dirty="0">
                <a:latin typeface="+mn-lt"/>
              </a:rPr>
              <a:t>řídící se daným rozdělením pomocí </a:t>
            </a:r>
            <a:r>
              <a:rPr lang="cs-CZ" sz="2400" kern="0" dirty="0" smtClean="0">
                <a:latin typeface="+mn-lt"/>
              </a:rPr>
              <a:t>generátoru </a:t>
            </a:r>
            <a:r>
              <a:rPr lang="cs-CZ" sz="2400" kern="0" dirty="0">
                <a:latin typeface="+mn-lt"/>
              </a:rPr>
              <a:t>náhodných </a:t>
            </a:r>
            <a:r>
              <a:rPr lang="cs-CZ" sz="2400" kern="0" dirty="0" smtClean="0">
                <a:latin typeface="+mn-lt"/>
              </a:rPr>
              <a:t>čísel rovnoměrného rozdělení R(0,1).</a:t>
            </a:r>
            <a:endParaRPr lang="cs-CZ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43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Generování náhodných čísel v simulaci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32448" y="908720"/>
            <a:ext cx="8322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200" dirty="0" smtClean="0"/>
              <a:t>Generátor </a:t>
            </a:r>
            <a:r>
              <a:rPr lang="cs-CZ" sz="2200" dirty="0"/>
              <a:t>náhodných čísel rovnoměrného rozdělení </a:t>
            </a:r>
            <a:r>
              <a:rPr lang="cs-CZ" sz="2200" dirty="0" smtClean="0"/>
              <a:t>R(0,1) generuje nezávislé hodnoty z intervalu (0,1).</a:t>
            </a: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7"/>
          <a:srcRect l="44887" t="44769" r="27551" b="18831"/>
          <a:stretch/>
        </p:blipFill>
        <p:spPr>
          <a:xfrm>
            <a:off x="4986258" y="2129120"/>
            <a:ext cx="3489618" cy="2592288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7"/>
          <a:srcRect l="29137" t="44769" r="55219" b="37607"/>
          <a:stretch/>
        </p:blipFill>
        <p:spPr>
          <a:xfrm>
            <a:off x="5947631" y="4735096"/>
            <a:ext cx="1926651" cy="122088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8"/>
          <a:srcRect l="28728" t="44817" r="55763" b="45383"/>
          <a:stretch/>
        </p:blipFill>
        <p:spPr>
          <a:xfrm>
            <a:off x="1907704" y="5013176"/>
            <a:ext cx="1754205" cy="62350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9"/>
          <a:srcRect t="5516" r="13408"/>
          <a:stretch/>
        </p:blipFill>
        <p:spPr>
          <a:xfrm>
            <a:off x="939900" y="2100520"/>
            <a:ext cx="3336406" cy="26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Generování náhodných čísel v simulaci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7965" y="980728"/>
            <a:ext cx="4696283" cy="497156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1" name="Obdélník 20"/>
          <p:cNvSpPr/>
          <p:nvPr/>
        </p:nvSpPr>
        <p:spPr>
          <a:xfrm rot="16200000">
            <a:off x="-1566800" y="3159120"/>
            <a:ext cx="5003051" cy="646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sz="2400" kern="0" dirty="0" smtClean="0">
                <a:latin typeface="+mn-lt"/>
              </a:rPr>
              <a:t>Generátor </a:t>
            </a:r>
            <a:r>
              <a:rPr lang="cs-CZ" sz="2400" kern="0" dirty="0">
                <a:latin typeface="+mn-lt"/>
              </a:rPr>
              <a:t>náhodných </a:t>
            </a:r>
            <a:r>
              <a:rPr lang="cs-CZ" sz="2400" kern="0" dirty="0" smtClean="0">
                <a:latin typeface="+mn-lt"/>
              </a:rPr>
              <a:t>čísel R(0,1)</a:t>
            </a:r>
            <a:endParaRPr lang="cs-CZ" sz="2400" kern="0" dirty="0">
              <a:latin typeface="+mn-lt"/>
            </a:endParaRPr>
          </a:p>
        </p:txBody>
      </p:sp>
      <p:sp>
        <p:nvSpPr>
          <p:cNvPr id="11" name="Šipka doprava 10"/>
          <p:cNvSpPr/>
          <p:nvPr/>
        </p:nvSpPr>
        <p:spPr>
          <a:xfrm>
            <a:off x="1489076" y="3115109"/>
            <a:ext cx="432048" cy="702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>
            <a:off x="6984268" y="3115109"/>
            <a:ext cx="432048" cy="7027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 rot="16200000">
            <a:off x="5381956" y="3143342"/>
            <a:ext cx="5075091" cy="64633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defRPr/>
            </a:pPr>
            <a:r>
              <a:rPr lang="cs-CZ" sz="2400" kern="0" dirty="0" smtClean="0">
                <a:latin typeface="+mn-lt"/>
              </a:rPr>
              <a:t>Hodnoty spojité náhodné proměnné</a:t>
            </a:r>
            <a:endParaRPr lang="cs-CZ" sz="2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1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7451725" cy="647700"/>
            <a:chOff x="0" y="0"/>
            <a:chExt cx="5760" cy="907"/>
          </a:xfrm>
        </p:grpSpPr>
        <p:pic>
          <p:nvPicPr>
            <p:cNvPr id="14345" name="Picture 3" descr="11-minerva-06x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0"/>
              <a:ext cx="1209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0"/>
              <a:ext cx="144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5"/>
            <p:cNvPicPr>
              <a:picLocks noChangeAspect="1" noChangeArrowheads="1"/>
            </p:cNvPicPr>
            <p:nvPr/>
          </p:nvPicPr>
          <p:blipFill>
            <a:blip r:embed="rId4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4" y="0"/>
              <a:ext cx="836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6" descr="ABC2df57f_kamion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0"/>
              <a:ext cx="143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7" descr="sklad_regal5"/>
            <p:cNvPicPr preferRelativeResize="0"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18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215900"/>
          </a:xfrm>
          <a:prstGeom prst="rect">
            <a:avLst/>
          </a:prstGeom>
          <a:gradFill rotWithShape="1">
            <a:gsLst>
              <a:gs pos="0">
                <a:schemeClr val="bg1">
                  <a:alpha val="80000"/>
                </a:schemeClr>
              </a:gs>
              <a:gs pos="100000">
                <a:schemeClr val="bg1">
                  <a:gamma/>
                  <a:shade val="0"/>
                  <a:invGamma/>
                  <a:alpha val="0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  <a:effectLst/>
        </p:spPr>
        <p:txBody>
          <a:bodyPr lIns="180000" tIns="0" rIns="0" bIns="0" anchor="ctr"/>
          <a:lstStyle/>
          <a:p>
            <a:pPr>
              <a:defRPr/>
            </a:pPr>
            <a:endParaRPr lang="cs-CZ" sz="2500" b="1" dirty="0">
              <a:solidFill>
                <a:schemeClr val="bg1"/>
              </a:solidFill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0" y="215900"/>
            <a:ext cx="9144000" cy="431800"/>
          </a:xfrm>
          <a:prstGeom prst="rect">
            <a:avLst/>
          </a:prstGeom>
          <a:solidFill>
            <a:srgbClr val="333333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0" rIns="0" bIns="0" anchor="ctr"/>
          <a:lstStyle/>
          <a:p>
            <a:r>
              <a:rPr lang="cs-CZ" sz="2600" b="1" dirty="0" smtClean="0">
                <a:solidFill>
                  <a:schemeClr val="bg1"/>
                </a:solidFill>
              </a:rPr>
              <a:t>Příklady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D857CE-88C9-4262-826C-C7C213C17324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827584" y="764704"/>
            <a:ext cx="748883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 smtClean="0">
                <a:latin typeface="+mn-lt"/>
              </a:rPr>
              <a:t>Stochastická síť = nalezení kritické cesty v síti; jde o alternativu k řešení pomocí CPM/PERT; trvání činností je spojitá náhodná veličina sledující trojúhelníkové rozdělení; inverzní transformace; </a:t>
            </a:r>
            <a:r>
              <a:rPr lang="cs-CZ" sz="2400" kern="0" dirty="0" err="1" smtClean="0">
                <a:latin typeface="+mn-lt"/>
              </a:rPr>
              <a:t>spreadsheet</a:t>
            </a:r>
            <a:r>
              <a:rPr lang="cs-CZ" sz="2400" kern="0" dirty="0" smtClean="0">
                <a:latin typeface="+mn-lt"/>
              </a:rPr>
              <a:t> simulace v prostředí MS Excel.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  <a:defRPr/>
            </a:pPr>
            <a:r>
              <a:rPr lang="cs-CZ" sz="2400" kern="0" dirty="0" smtClean="0">
                <a:latin typeface="+mn-lt"/>
              </a:rPr>
              <a:t>Generátor náhodných čísel = jak vytvořit empirická rozdělení pravděpodobností diskrétních a spojitých náhodných veličin a generovat jejich hodnoty.</a:t>
            </a:r>
          </a:p>
        </p:txBody>
      </p:sp>
    </p:spTree>
    <p:extLst>
      <p:ext uri="{BB962C8B-B14F-4D97-AF65-F5344CB8AC3E}">
        <p14:creationId xmlns:p14="http://schemas.microsoft.com/office/powerpoint/2010/main" val="6023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i="1" dirty="0" smtClean="0"/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19891</TotalTime>
  <Words>256</Words>
  <Application>Microsoft Office PowerPoint</Application>
  <PresentationFormat>Předvádění na obrazovce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Výchozí návrh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Dyntar Jakub</dc:creator>
  <cp:lastModifiedBy>jakub.dyntar</cp:lastModifiedBy>
  <cp:revision>98</cp:revision>
  <dcterms:created xsi:type="dcterms:W3CDTF">2010-11-21T10:32:24Z</dcterms:created>
  <dcterms:modified xsi:type="dcterms:W3CDTF">2024-05-06T07:15:41Z</dcterms:modified>
</cp:coreProperties>
</file>