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4" r:id="rId6"/>
    <p:sldId id="267" r:id="rId7"/>
    <p:sldId id="266" r:id="rId8"/>
    <p:sldId id="265" r:id="rId9"/>
    <p:sldId id="259" r:id="rId10"/>
    <p:sldId id="25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EE7AF-EE11-4759-B984-8260B82C4DE8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7B983-D69C-4645-98F7-8FE21B7A6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83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E96733-6FE3-4F6C-8064-FFC15977B3D7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5679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796DC5-3B27-4F58-9C64-9C82972A3C21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1184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19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28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9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86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10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04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0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68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15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67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85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864338-36BD-447D-8F5A-302B96A8B617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DD5CA0-F3F5-457A-B0C6-31780335C8E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33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F:\DS\Mana&#197;&#190;ersk&#195;&#161;%20ekonomie\2021-2022\Micro-meso-macro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doc.pub/vliv-velkych-firem-na-ekonomiku-eske-republik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sites/default/files/economy-finance/2022_european_semester_alert_mechanism_report.pdf" TargetMode="External"/><Relationship Id="rId2" Type="http://schemas.openxmlformats.org/officeDocument/2006/relationships/hyperlink" Target="https://eur-lex.europa.eu/legal-content/CS/TXT/PDF/?uri=CELEX:52020DC0745&amp;from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sites/default/files/sa_final_e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40525" y="2998156"/>
            <a:ext cx="10441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00594" y="365125"/>
            <a:ext cx="10953206" cy="1325563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Manažerská ekonomie v globálním prostředí. Nadnárodní korporace. Konkurence v globální ekonomice</a:t>
            </a:r>
            <a:endParaRPr lang="cs-CZ" sz="3600" b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00594" y="2098766"/>
            <a:ext cx="11416937" cy="3912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0" dirty="0" smtClean="0">
                <a:effectLst/>
              </a:rPr>
              <a:t>1. Makroekonomické nerovnováhy</a:t>
            </a:r>
            <a:r>
              <a:rPr lang="cs-CZ" sz="2400" b="0" i="0" dirty="0" smtClean="0">
                <a:effectLst/>
              </a:rPr>
              <a:t>, jejich význam a měření v zemích EU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0" i="0" dirty="0" err="1" smtClean="0">
                <a:effectLst/>
              </a:rPr>
              <a:t>Zpráva</a:t>
            </a:r>
            <a:r>
              <a:rPr lang="cs-CZ" sz="2400" b="0" i="0" dirty="0" smtClean="0">
                <a:effectLst/>
              </a:rPr>
              <a:t> mechanismu </a:t>
            </a:r>
            <a:r>
              <a:rPr lang="cs-CZ" sz="2400" b="0" i="0" dirty="0" err="1" smtClean="0">
                <a:effectLst/>
              </a:rPr>
              <a:t>varováni</a:t>
            </a:r>
            <a:r>
              <a:rPr lang="cs-CZ" sz="2400" b="0" i="0" dirty="0" smtClean="0">
                <a:effectLst/>
              </a:rPr>
              <a:t>́ 2021, v ČJ, data 2019 (prohlédněte si zprávu, data, analýzy)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- </a:t>
            </a:r>
            <a:r>
              <a:rPr lang="cs-CZ" sz="2400" b="0" i="0" dirty="0" err="1" smtClean="0">
                <a:effectLst/>
              </a:rPr>
              <a:t>Alert</a:t>
            </a:r>
            <a:r>
              <a:rPr lang="cs-CZ" sz="2400" b="0" i="0" dirty="0" smtClean="0">
                <a:effectLst/>
              </a:rPr>
              <a:t> </a:t>
            </a:r>
            <a:r>
              <a:rPr lang="cs-CZ" sz="2400" b="0" i="0" dirty="0" err="1" smtClean="0">
                <a:effectLst/>
              </a:rPr>
              <a:t>Mechanism</a:t>
            </a:r>
            <a:r>
              <a:rPr lang="cs-CZ" sz="2400" b="0" i="0" dirty="0" smtClean="0">
                <a:effectLst/>
              </a:rPr>
              <a:t> Report 2022, pouze v AJ, data 2020 (zajímavá data 2020)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- </a:t>
            </a:r>
            <a:r>
              <a:rPr lang="cs-CZ" sz="2400" b="0" i="0" dirty="0" err="1" smtClean="0">
                <a:effectLst/>
              </a:rPr>
              <a:t>Alert</a:t>
            </a:r>
            <a:r>
              <a:rPr lang="cs-CZ" sz="2400" b="0" i="0" dirty="0" smtClean="0">
                <a:effectLst/>
              </a:rPr>
              <a:t> </a:t>
            </a:r>
            <a:r>
              <a:rPr lang="cs-CZ" sz="2400" b="0" i="0" dirty="0" err="1" smtClean="0">
                <a:effectLst/>
              </a:rPr>
              <a:t>Mechanism</a:t>
            </a:r>
            <a:r>
              <a:rPr lang="cs-CZ" sz="2400" b="0" i="0" dirty="0" smtClean="0">
                <a:effectLst/>
              </a:rPr>
              <a:t> Report 2022, </a:t>
            </a:r>
            <a:r>
              <a:rPr lang="cs-CZ" sz="2400" b="0" i="0" dirty="0" err="1" smtClean="0">
                <a:effectLst/>
              </a:rPr>
              <a:t>Statistical</a:t>
            </a:r>
            <a:r>
              <a:rPr lang="cs-CZ" sz="2400" b="0" i="0" dirty="0" smtClean="0">
                <a:effectLst/>
              </a:rPr>
              <a:t> report, pouze v AJ, data 2020 (dlouhodobý vývoj, ČR)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i="0" dirty="0" smtClean="0">
                <a:effectLst/>
              </a:rPr>
              <a:t>2. </a:t>
            </a:r>
            <a:r>
              <a:rPr lang="cs-CZ" sz="2400" b="1" i="0" dirty="0" err="1" smtClean="0">
                <a:effectLst/>
              </a:rPr>
              <a:t>Mezoekonomie</a:t>
            </a:r>
            <a:r>
              <a:rPr lang="cs-CZ" sz="2400" b="0" i="0" dirty="0" smtClean="0">
                <a:effectLst/>
              </a:rPr>
              <a:t>, </a:t>
            </a:r>
            <a:r>
              <a:rPr lang="cs-CZ" sz="2400" b="0" i="0" dirty="0" err="1" smtClean="0">
                <a:effectLst/>
              </a:rPr>
              <a:t>mezoekonomika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- </a:t>
            </a:r>
            <a:r>
              <a:rPr lang="cs-CZ" sz="2400" b="0" i="0" dirty="0" err="1" smtClean="0">
                <a:effectLst/>
              </a:rPr>
              <a:t>Mezoekonomika</a:t>
            </a:r>
            <a:r>
              <a:rPr lang="cs-CZ" sz="2400" b="0" i="0" dirty="0" smtClean="0">
                <a:effectLst/>
              </a:rPr>
              <a:t> (článek ČJ, seznámení s pojmem </a:t>
            </a:r>
            <a:r>
              <a:rPr lang="cs-CZ" sz="2400" b="0" i="0" dirty="0" err="1" smtClean="0">
                <a:effectLst/>
              </a:rPr>
              <a:t>mezoekonomika</a:t>
            </a:r>
            <a:r>
              <a:rPr lang="cs-CZ" sz="2400" b="0" i="0" dirty="0" smtClean="0">
                <a:effectLst/>
              </a:rPr>
              <a:t>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- </a:t>
            </a:r>
            <a:r>
              <a:rPr lang="cs-CZ" sz="2400" b="0" i="0" dirty="0" err="1" smtClean="0">
                <a:effectLst/>
              </a:rPr>
              <a:t>Micro-meso-macro</a:t>
            </a:r>
            <a:r>
              <a:rPr lang="cs-CZ" sz="2400" b="0" i="0" dirty="0" smtClean="0">
                <a:effectLst/>
              </a:rPr>
              <a:t> (AJ, propojení makro-</a:t>
            </a:r>
            <a:r>
              <a:rPr lang="cs-CZ" sz="2400" b="0" i="0" dirty="0" err="1" smtClean="0">
                <a:effectLst/>
              </a:rPr>
              <a:t>mezo</a:t>
            </a:r>
            <a:r>
              <a:rPr lang="cs-CZ" sz="2400" b="0" i="0" dirty="0" smtClean="0">
                <a:effectLst/>
              </a:rPr>
              <a:t>-mikro ekonomie)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- Transnacionální korporace - není připojen studijní materiál, připravte si k tématu definici TNK, přínosy/náklady v mateřské/hostitelské zemi, příklady, konkrétní studie.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24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40525" y="2998156"/>
            <a:ext cx="10441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28896" y="487046"/>
            <a:ext cx="10953206" cy="749572"/>
          </a:xfrm>
        </p:spPr>
        <p:txBody>
          <a:bodyPr>
            <a:normAutofit/>
          </a:bodyPr>
          <a:lstStyle/>
          <a:p>
            <a:r>
              <a:rPr lang="cs-CZ" sz="3600" b="1" dirty="0" err="1"/>
              <a:t>Mezoekonomie</a:t>
            </a:r>
            <a:r>
              <a:rPr lang="cs-CZ" sz="3600" b="1" dirty="0"/>
              <a:t>, </a:t>
            </a:r>
            <a:r>
              <a:rPr lang="cs-CZ" sz="3600" b="1" dirty="0" err="1"/>
              <a:t>mezoekonomika</a:t>
            </a:r>
            <a:endParaRPr lang="cs-CZ" sz="3600" b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00594" y="2098766"/>
            <a:ext cx="11416937" cy="3912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0" dirty="0" err="1" smtClean="0">
                <a:effectLst/>
              </a:rPr>
              <a:t>Mezoekonomika</a:t>
            </a:r>
            <a:r>
              <a:rPr lang="cs-CZ" sz="2400" b="1" i="0" dirty="0" smtClean="0">
                <a:effectLst/>
              </a:rPr>
              <a:t> </a:t>
            </a:r>
            <a:r>
              <a:rPr lang="cs-CZ" sz="2400" b="0" i="0" dirty="0" smtClean="0">
                <a:effectLst/>
              </a:rPr>
              <a:t>(článek ČJ, seznámení s pojmem </a:t>
            </a:r>
            <a:r>
              <a:rPr lang="cs-CZ" sz="2400" b="0" i="0" dirty="0" err="1" smtClean="0">
                <a:effectLst/>
              </a:rPr>
              <a:t>mezoekonomika</a:t>
            </a:r>
            <a:r>
              <a:rPr lang="cs-CZ" sz="2400" b="0" i="0" dirty="0" smtClean="0">
                <a:effectLst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/>
              <a:t>Yew</a:t>
            </a:r>
            <a:r>
              <a:rPr lang="cs-CZ" sz="2400" dirty="0"/>
              <a:t> Kwang, 1986: zkoumal důsledky nedokonalé konkurence na makroekonomické ukazatele prostřednictvím </a:t>
            </a:r>
            <a:r>
              <a:rPr lang="cs-CZ" sz="2400" dirty="0" err="1"/>
              <a:t>mezoekonomiky</a:t>
            </a:r>
            <a:r>
              <a:rPr lang="cs-CZ" sz="2400" dirty="0"/>
              <a:t>, kterou využil jako spojnici mezi mikroekonomickým a </a:t>
            </a:r>
            <a:r>
              <a:rPr lang="pl-PL" sz="2400" dirty="0"/>
              <a:t>makroekonomickým pohledem na ekonomiku pro dosažení </a:t>
            </a:r>
            <a:r>
              <a:rPr lang="cs-CZ" sz="2400" dirty="0"/>
              <a:t>rovnováhy na trhu.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/>
              <a:t>Stuart</a:t>
            </a:r>
            <a:r>
              <a:rPr lang="cs-CZ" sz="2400" dirty="0"/>
              <a:t> </a:t>
            </a:r>
            <a:r>
              <a:rPr lang="cs-CZ" sz="2400" dirty="0" err="1"/>
              <a:t>Holland</a:t>
            </a:r>
            <a:r>
              <a:rPr lang="cs-CZ" sz="2400" dirty="0"/>
              <a:t>, 1987: vychází z předpokladu, že ekonomiku země silně ovlivňují velké firmy, ze kterých se v rámci ekonomiky formuje speciální sektor, tzv. </a:t>
            </a:r>
            <a:r>
              <a:rPr lang="cs-CZ" sz="2400" dirty="0" err="1" smtClean="0"/>
              <a:t>mezoekonomika</a:t>
            </a:r>
            <a:endParaRPr lang="cs-CZ" sz="2400" b="0" i="0" dirty="0" smtClean="0">
              <a:effectLst/>
            </a:endParaRPr>
          </a:p>
          <a:p>
            <a:pPr marL="0" indent="0">
              <a:buNone/>
            </a:pPr>
            <a:r>
              <a:rPr lang="cs-CZ" sz="2400" b="1" i="0" dirty="0" err="1" smtClean="0">
                <a:effectLst/>
              </a:rPr>
              <a:t>Micro-meso-macro</a:t>
            </a:r>
            <a:r>
              <a:rPr lang="cs-CZ" sz="2400" b="0" i="0" dirty="0" smtClean="0">
                <a:effectLst/>
              </a:rPr>
              <a:t> (AJ, propojení makro-</a:t>
            </a:r>
            <a:r>
              <a:rPr lang="cs-CZ" sz="2400" b="0" i="0" dirty="0" err="1" smtClean="0">
                <a:effectLst/>
              </a:rPr>
              <a:t>mezo</a:t>
            </a:r>
            <a:r>
              <a:rPr lang="cs-CZ" sz="2400" b="0" i="0" dirty="0" smtClean="0">
                <a:effectLst/>
              </a:rPr>
              <a:t>-mikro ekonomie)</a:t>
            </a:r>
          </a:p>
          <a:p>
            <a:pPr marL="0" indent="0">
              <a:buNone/>
            </a:pPr>
            <a:r>
              <a:rPr lang="cs-CZ" sz="2400" dirty="0">
                <a:hlinkClick r:id="rId2" action="ppaction://hlinkfile"/>
              </a:rPr>
              <a:t>file:///F:/</a:t>
            </a:r>
            <a:r>
              <a:rPr lang="cs-CZ" sz="2400" dirty="0" smtClean="0">
                <a:hlinkClick r:id="rId2" action="ppaction://hlinkfile"/>
              </a:rPr>
              <a:t>DS/Mana%C5%BEersk%C3%A1%20ekonomie/2021-2022/Micro-meso-macro.pdf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785417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40525" y="2998156"/>
            <a:ext cx="10441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28896" y="487046"/>
            <a:ext cx="10953206" cy="749572"/>
          </a:xfrm>
        </p:spPr>
        <p:txBody>
          <a:bodyPr>
            <a:normAutofit/>
          </a:bodyPr>
          <a:lstStyle/>
          <a:p>
            <a:r>
              <a:rPr lang="cs-CZ" sz="3600" b="1" dirty="0" err="1"/>
              <a:t>Mezoekonomie</a:t>
            </a:r>
            <a:r>
              <a:rPr lang="cs-CZ" sz="3600" b="1" dirty="0"/>
              <a:t>, </a:t>
            </a:r>
            <a:r>
              <a:rPr lang="cs-CZ" sz="3600" b="1" dirty="0" err="1"/>
              <a:t>mezoekonomika</a:t>
            </a:r>
            <a:endParaRPr lang="cs-CZ" sz="3600" b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515982" y="1861343"/>
            <a:ext cx="11416937" cy="39127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0" i="0" dirty="0" smtClean="0">
                <a:effectLst/>
              </a:rPr>
              <a:t>Velké firmy, součástí jsou transnacionální korporace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definice velké firmy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0" i="0" dirty="0" smtClean="0">
                <a:effectLst/>
              </a:rPr>
              <a:t> definice TNK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0" i="0" dirty="0" smtClean="0">
                <a:effectLst/>
              </a:rPr>
              <a:t> přínosy/náklady v mateřské zemi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přínosy/náklady v </a:t>
            </a:r>
            <a:r>
              <a:rPr lang="cs-CZ" sz="2400" dirty="0" smtClean="0"/>
              <a:t>hostitelské </a:t>
            </a:r>
            <a:r>
              <a:rPr lang="cs-CZ" sz="2400" dirty="0"/>
              <a:t>zemi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0" i="0" dirty="0" smtClean="0">
                <a:effectLst/>
              </a:rPr>
              <a:t> příklady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0" i="0" dirty="0" smtClean="0">
                <a:effectLst/>
              </a:rPr>
              <a:t> konkrétní studie</a:t>
            </a:r>
          </a:p>
          <a:p>
            <a:pPr marL="0" indent="0">
              <a:buNone/>
            </a:pPr>
            <a:r>
              <a:rPr lang="cs-CZ" sz="2400" b="1" dirty="0" smtClean="0"/>
              <a:t>Vliv velkých firem na ekonomiku České republiky 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adoc.pub/vliv-velkych-firem-na-ekonomiku-eske-republiky.html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7817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/>
          <p:cNvSpPr>
            <a:spLocks noGrp="1"/>
          </p:cNvSpPr>
          <p:nvPr>
            <p:ph idx="1"/>
          </p:nvPr>
        </p:nvSpPr>
        <p:spPr>
          <a:xfrm>
            <a:off x="679269" y="2010458"/>
            <a:ext cx="10676707" cy="37023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definice </a:t>
            </a:r>
            <a:r>
              <a:rPr lang="cs-CZ" altLang="cs-CZ" sz="2400" dirty="0"/>
              <a:t>dle Nařízení (EU) č. </a:t>
            </a:r>
            <a:r>
              <a:rPr lang="cs-CZ" altLang="cs-CZ" sz="2400" dirty="0" smtClean="0"/>
              <a:t>1176/2011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součást </a:t>
            </a:r>
            <a:r>
              <a:rPr lang="cs-CZ" altLang="cs-CZ" sz="2400" dirty="0"/>
              <a:t>tzv. </a:t>
            </a:r>
            <a:r>
              <a:rPr lang="cs-CZ" altLang="cs-CZ" sz="2400" dirty="0"/>
              <a:t>Procedury při makroekonomických nerovnováhách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systémové </a:t>
            </a:r>
            <a:r>
              <a:rPr lang="cs-CZ" altLang="cs-CZ" sz="2400" dirty="0"/>
              <a:t>protikrizové opatření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ukazatele </a:t>
            </a:r>
            <a:r>
              <a:rPr lang="cs-CZ" altLang="cs-CZ" sz="2400" dirty="0"/>
              <a:t>definuje srovnávací </a:t>
            </a:r>
            <a:r>
              <a:rPr lang="cs-CZ" altLang="cs-CZ" sz="2400" dirty="0" smtClean="0"/>
              <a:t>přehled (</a:t>
            </a:r>
            <a:r>
              <a:rPr lang="cs-CZ" altLang="cs-CZ" sz="2400" dirty="0" err="1" smtClean="0"/>
              <a:t>Scoreboard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5 </a:t>
            </a:r>
            <a:r>
              <a:rPr lang="cs-CZ" altLang="cs-CZ" sz="2400" dirty="0"/>
              <a:t>ukazatelů vnějších makroekonomických nerovnováh, 6 ukazatelů vnitřních makroekonomických nerovnováh a 3 </a:t>
            </a:r>
            <a:r>
              <a:rPr lang="cs-CZ" altLang="cs-CZ" sz="2400" dirty="0" smtClean="0"/>
              <a:t>ukazatele </a:t>
            </a:r>
            <a:r>
              <a:rPr lang="cs-CZ" altLang="cs-CZ" sz="2400" dirty="0"/>
              <a:t>nezaměstnanosti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prahové </a:t>
            </a:r>
            <a:r>
              <a:rPr lang="cs-CZ" altLang="cs-CZ" sz="2400" dirty="0"/>
              <a:t>hodnoty indikují možnost </a:t>
            </a:r>
            <a:r>
              <a:rPr lang="cs-CZ" altLang="cs-CZ" sz="2400" dirty="0" smtClean="0"/>
              <a:t>vzniku makroekonomické nerovnováhy</a:t>
            </a:r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79269" y="286604"/>
            <a:ext cx="10676707" cy="9413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/>
              <a:t>Makroekonomické nerovnováhy</a:t>
            </a:r>
          </a:p>
        </p:txBody>
      </p:sp>
    </p:spTree>
    <p:extLst>
      <p:ext uri="{BB962C8B-B14F-4D97-AF65-F5344CB8AC3E}">
        <p14:creationId xmlns:p14="http://schemas.microsoft.com/office/powerpoint/2010/main" val="93815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87977" y="274638"/>
            <a:ext cx="10337074" cy="7703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>
                <a:ea typeface="Calibri"/>
                <a:cs typeface="Times New Roman"/>
              </a:rPr>
              <a:t>Vnější makroekonomické nerovnováhy </a:t>
            </a:r>
            <a:endParaRPr lang="cs-CZ" sz="3600" b="1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912673"/>
              </p:ext>
            </p:extLst>
          </p:nvPr>
        </p:nvGraphicFramePr>
        <p:xfrm>
          <a:off x="618309" y="1372916"/>
          <a:ext cx="10702834" cy="4681538"/>
        </p:xfrm>
        <a:graphic>
          <a:graphicData uri="http://schemas.openxmlformats.org/drawingml/2006/table">
            <a:tbl>
              <a:tblPr firstRow="1" firstCol="1" bandRow="1"/>
              <a:tblGrid>
                <a:gridCol w="7727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80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Vnější makroekonomické nerovnováhy </a:t>
                      </a: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2000" i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Macroeconomics</a:t>
                      </a:r>
                      <a:r>
                        <a:rPr lang="cs-CZ" sz="20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i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imbalances</a:t>
                      </a:r>
                      <a:r>
                        <a:rPr lang="cs-CZ" sz="20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i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external</a:t>
                      </a:r>
                      <a:r>
                        <a:rPr lang="cs-CZ" sz="20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MIE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 a jejich prahové hodnoty</a:t>
                      </a:r>
                      <a:endParaRPr lang="cs-CZ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Tříletý průměr salda běžného účtu v % HDP (MIE_CA)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&lt; -4 %, &gt;6 %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Čistá investiční pozice vůči zahraničí v % HDP (MIE_NIIP)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&lt; -35 %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Změna (tříletá) reálného efektivního směnného kurzu v % (MIE_REER)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± 5 % » EA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± 11 % » non EA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Změna (pětiletá) podílů na vývozních trzích v % (MIE_EXP)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&lt; -6 %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Změna (tříletá) nominálních nákladů na jednotku pracovní síly v % (MIE_ULC)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+ 9 % » EA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+ 12 % » non EA</a:t>
                      </a:r>
                    </a:p>
                  </a:txBody>
                  <a:tcPr marL="61490" marR="61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08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119189"/>
              </p:ext>
            </p:extLst>
          </p:nvPr>
        </p:nvGraphicFramePr>
        <p:xfrm>
          <a:off x="644432" y="1123950"/>
          <a:ext cx="10589623" cy="5041902"/>
        </p:xfrm>
        <a:graphic>
          <a:graphicData uri="http://schemas.openxmlformats.org/drawingml/2006/table">
            <a:tbl>
              <a:tblPr firstRow="1" firstCol="1" bandRow="1"/>
              <a:tblGrid>
                <a:gridCol w="7645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24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Vnitřní makroekonomické nerovnováhy </a:t>
                      </a: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2000" i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Macroeconomics</a:t>
                      </a:r>
                      <a:r>
                        <a:rPr lang="cs-CZ" sz="20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i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imbalances</a:t>
                      </a:r>
                      <a:r>
                        <a:rPr lang="cs-CZ" sz="20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i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internal</a:t>
                      </a: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MII)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2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Meziroční změna cen nemovitostí očištěná o inflaci v % (MII_HPI)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&gt; 6 %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43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Tok úvěrů v soukromém sektoru (konsolidovaný) v 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% HDP </a:t>
                      </a: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(MII_PSCF)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&gt; 14 %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6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Tříletý průměr míry nezaměstnanosti (MII_UR) 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&gt; 10 % 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2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Dluh soukromého sektoru (konsolidovaný) v % HDP (MII_PSD)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&gt; 133 % 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1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Veřejný dluh v % HDP (MII_GGD)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&gt; 60 %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3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Meziroční změna celkových závazků finančního sektoru v 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cs-CZ" sz="2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MII_FSL)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&gt; 16,5 %</a:t>
                      </a:r>
                    </a:p>
                  </a:txBody>
                  <a:tcPr marL="65590" marR="65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4433" y="274638"/>
            <a:ext cx="10589623" cy="6920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>
                <a:ea typeface="Calibri"/>
                <a:cs typeface="Times New Roman"/>
              </a:rPr>
              <a:t>Vnitřní makroekonomické nerovnováhy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55942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274542"/>
              </p:ext>
            </p:extLst>
          </p:nvPr>
        </p:nvGraphicFramePr>
        <p:xfrm>
          <a:off x="452847" y="1663882"/>
          <a:ext cx="10998924" cy="3008540"/>
        </p:xfrm>
        <a:graphic>
          <a:graphicData uri="http://schemas.openxmlformats.org/drawingml/2006/table">
            <a:tbl>
              <a:tblPr firstRow="1" firstCol="1" bandRow="1"/>
              <a:tblGrid>
                <a:gridCol w="7941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Nové ukazatele zaměstnanosti 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Prahové hodnoty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Míra ekonomické aktivity: % celkové populace ve věku 15–64 let (tříletá změna v procentních bodech)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&gt; – 0,2 %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Míra dlouhodobé nezaměstnanosti: % aktivní populace ve věku 15–74 let (tříletá změna v procentních bodech)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&gt; 0,5 %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Míra nezaměstnanosti mladých lidí: % aktivní populace ve věku 15–24 let (tříletá změna v procentních bodech)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&gt; 0,2 %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2848" y="483644"/>
            <a:ext cx="10781210" cy="6920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>
                <a:ea typeface="Calibri"/>
                <a:cs typeface="Times New Roman"/>
              </a:rPr>
              <a:t>Nové ukazatele zaměstnanosti </a:t>
            </a:r>
          </a:p>
        </p:txBody>
      </p:sp>
    </p:spTree>
    <p:extLst>
      <p:ext uri="{BB962C8B-B14F-4D97-AF65-F5344CB8AC3E}">
        <p14:creationId xmlns:p14="http://schemas.microsoft.com/office/powerpoint/2010/main" val="246204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44139" y="274638"/>
            <a:ext cx="10781210" cy="6920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 smtClean="0">
                <a:ea typeface="Calibri"/>
                <a:cs typeface="Times New Roman"/>
              </a:rPr>
              <a:t>Pomocné ukazatele</a:t>
            </a:r>
            <a:endParaRPr lang="cs-CZ" sz="3600" b="1" dirty="0">
              <a:ea typeface="Calibri"/>
              <a:cs typeface="Times New Roman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00297" y="1062445"/>
            <a:ext cx="11834949" cy="4929051"/>
          </a:xfrm>
        </p:spPr>
        <p:txBody>
          <a:bodyPr>
            <a:noAutofit/>
          </a:bodyPr>
          <a:lstStyle/>
          <a:p>
            <a:r>
              <a:rPr lang="cs-CZ" sz="2200" dirty="0"/>
              <a:t>meziroční změna reálného HDP v %, tvorba hrubého fixního kapitálu jako % HDP, hrubé domácí výdaje na výzkum a vývoj jako % HDP, čisté půjčky/výpůjčky jako % HDP, čistý vnější dluh jako % HDP, příliv přímých zahraničních investic jako % HDP, stav PZI ze zahraničí jako % HDP, čistá obchodní bilance energetických produktů jako % HDP, změna (tříletá) REER vůči eurozóně v %, změna (pětiletá) vývozní výkonnosti vůči vyspělým ekonomikám v %, změna (pětiletá) v % z hlediska obchodu, meziroční změna podílů na vývozních trzích v % objemu vývozu, meziroční změna produktivity práce v %, změna (desetiletá) nominálních jednotkových nákladů práce v %, změna (desetiletá) výkonnosti jednotkových nákladů práce odpovídající eurozóně, změna (tříletá) nominálních cen bytových nemovitostí v %, bytová výstavba jako % HDP, dluh soukromého sektoru jako % HDP, zadluženost finančního sektoru (poměr dluhu k vlastnímu kapitálu), meziroční změna zaměstnanosti v %. </a:t>
            </a:r>
            <a:r>
              <a:rPr lang="cs-CZ" sz="2200" b="1" dirty="0"/>
              <a:t>Další ukazatele úrovně a změny jsou v procentních bodech (3 roky</a:t>
            </a:r>
            <a:r>
              <a:rPr lang="cs-CZ" sz="2200" dirty="0"/>
              <a:t>): míra ekonomické aktivity (15–64 let), dlouhodobá míra nezaměstnanosti (% ekonomicky aktivního obyvatelstva), míra nezaměstnanosti mládeže (% ekonomicky aktivního obyvatelstva v téže věkové skupině), mladí lidé mimo zaměstnání, vzdělávání nebo odbornou přípravu (% z celkového počtu obyvatel), lidé ohrožení chudobou či sociálním vyloučením (% z celkového počtu obyvatel), míra ohrožení chudobou (% z celkového počtu obyvatel), míra silné materiální deprivace (% z celkového počtu obyvatel), osoby žijící v domácnostech s velmi nízkou intenzitou práce (% z obyvatelstva ve </a:t>
            </a:r>
            <a:r>
              <a:rPr lang="cs-CZ" sz="2200" dirty="0" smtClean="0"/>
              <a:t>věkové </a:t>
            </a:r>
            <a:r>
              <a:rPr lang="cs-CZ" sz="2200" dirty="0"/>
              <a:t>skupině 0–59)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2611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5097" y="115889"/>
            <a:ext cx="10707386" cy="936625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  <a:defRPr/>
            </a:pPr>
            <a:r>
              <a:rPr lang="cs-CZ" sz="3600" b="1" dirty="0"/>
              <a:t>Průběh procedury MIP</a:t>
            </a:r>
            <a:endParaRPr lang="cs-CZ" altLang="cs-CZ" sz="3600" dirty="0"/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97F9D6-1C39-4CDC-A66A-C97325283A3D}" type="slidenum">
              <a:rPr lang="cs-CZ" altLang="cs-CZ" sz="120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>
              <a:solidFill>
                <a:srgbClr val="595959"/>
              </a:solidFill>
            </a:endParaRPr>
          </a:p>
        </p:txBody>
      </p:sp>
      <p:sp>
        <p:nvSpPr>
          <p:cNvPr id="1946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 </a:t>
            </a:r>
            <a:r>
              <a:rPr lang="cs-CZ" altLang="cs-CZ" sz="2400" dirty="0" smtClean="0"/>
              <a:t>žádná nerovnováha,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nerovnováhy, které vyžadují monitorování a politická opatření,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nerovnováhy</a:t>
            </a:r>
            <a:r>
              <a:rPr lang="cs-CZ" altLang="cs-CZ" sz="2400" dirty="0" smtClean="0"/>
              <a:t>, které vyžadují monitorování a rozhodná politická opatření,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nerovnováhy</a:t>
            </a:r>
            <a:r>
              <a:rPr lang="cs-CZ" altLang="cs-CZ" sz="2400" dirty="0" smtClean="0"/>
              <a:t>, které vyžadují zvláštní monitorování a rozhodná politická opatření,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nadměrné </a:t>
            </a:r>
            <a:r>
              <a:rPr lang="cs-CZ" altLang="cs-CZ" sz="2400" dirty="0" smtClean="0"/>
              <a:t>nerovnováhy, které vyžadují zvláštní monitorování a rozhodná politická opatření,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 nadměrné </a:t>
            </a:r>
            <a:r>
              <a:rPr lang="cs-CZ" altLang="cs-CZ" sz="2400" dirty="0" smtClean="0"/>
              <a:t>nerovnováhy, které vedou k postupu při nadměrné nerovnováze.</a:t>
            </a:r>
          </a:p>
        </p:txBody>
      </p:sp>
    </p:spTree>
    <p:extLst>
      <p:ext uri="{BB962C8B-B14F-4D97-AF65-F5344CB8AC3E}">
        <p14:creationId xmlns:p14="http://schemas.microsoft.com/office/powerpoint/2010/main" val="8567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6E2310-32E1-496C-BBE5-93F4668CAD00}" type="slidenum">
              <a:rPr lang="cs-CZ" altLang="cs-CZ" sz="120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200">
              <a:solidFill>
                <a:srgbClr val="595959"/>
              </a:solidFill>
            </a:endParaRPr>
          </a:p>
        </p:txBody>
      </p:sp>
      <p:pic>
        <p:nvPicPr>
          <p:cNvPr id="17411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5883" y="1"/>
            <a:ext cx="6676402" cy="6824910"/>
          </a:xfrm>
        </p:spPr>
      </p:pic>
    </p:spTree>
    <p:extLst>
      <p:ext uri="{BB962C8B-B14F-4D97-AF65-F5344CB8AC3E}">
        <p14:creationId xmlns:p14="http://schemas.microsoft.com/office/powerpoint/2010/main" val="34766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40525" y="2998156"/>
            <a:ext cx="10441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28896" y="487046"/>
            <a:ext cx="10953206" cy="749572"/>
          </a:xfrm>
        </p:spPr>
        <p:txBody>
          <a:bodyPr>
            <a:normAutofit/>
          </a:bodyPr>
          <a:lstStyle/>
          <a:p>
            <a:r>
              <a:rPr lang="cs-CZ" sz="3600" b="1" dirty="0"/>
              <a:t>Makroekonomické nerovnováhy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00594" y="2098766"/>
            <a:ext cx="11416937" cy="3912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0" dirty="0" err="1" smtClean="0">
                <a:effectLst/>
              </a:rPr>
              <a:t>Zpráva</a:t>
            </a:r>
            <a:r>
              <a:rPr lang="cs-CZ" sz="2400" b="1" i="0" dirty="0" smtClean="0">
                <a:effectLst/>
              </a:rPr>
              <a:t> mechanismu </a:t>
            </a:r>
            <a:r>
              <a:rPr lang="cs-CZ" sz="2400" b="1" i="0" dirty="0" err="1" smtClean="0">
                <a:effectLst/>
              </a:rPr>
              <a:t>varováni</a:t>
            </a:r>
            <a:r>
              <a:rPr lang="cs-CZ" sz="2400" b="1" i="0" dirty="0" smtClean="0">
                <a:effectLst/>
              </a:rPr>
              <a:t>́ 2021</a:t>
            </a:r>
            <a:r>
              <a:rPr lang="cs-CZ" sz="2400" b="0" i="0" dirty="0" smtClean="0">
                <a:effectLst/>
              </a:rPr>
              <a:t>, v ČJ, data 2019 (prohlédněte si zprávu, data, analýzy)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https://eur-lex.europa.eu/legal-content/CS/TXT/PDF/?</a:t>
            </a:r>
            <a:r>
              <a:rPr lang="cs-CZ" sz="2400" dirty="0" smtClean="0">
                <a:hlinkClick r:id="rId2"/>
              </a:rPr>
              <a:t>uri=CELEX:52020DC0745&amp;from=EN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i="0" dirty="0" err="1" smtClean="0">
                <a:effectLst/>
              </a:rPr>
              <a:t>Alert</a:t>
            </a:r>
            <a:r>
              <a:rPr lang="cs-CZ" sz="2400" b="1" i="0" dirty="0" smtClean="0">
                <a:effectLst/>
              </a:rPr>
              <a:t> </a:t>
            </a:r>
            <a:r>
              <a:rPr lang="cs-CZ" sz="2400" b="1" i="0" dirty="0" err="1" smtClean="0">
                <a:effectLst/>
              </a:rPr>
              <a:t>Mechanism</a:t>
            </a:r>
            <a:r>
              <a:rPr lang="cs-CZ" sz="2400" b="1" i="0" dirty="0" smtClean="0">
                <a:effectLst/>
              </a:rPr>
              <a:t> Report 2022</a:t>
            </a:r>
            <a:r>
              <a:rPr lang="cs-CZ" sz="2400" b="0" i="0" dirty="0" smtClean="0">
                <a:effectLst/>
              </a:rPr>
              <a:t>, pouze v AJ, data 2020 (zajímavá data 2020)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ec.europa.eu/info/sites/default/files/economy-finance/2022_european_semester_alert_mechanism_report.pdf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0" i="0" dirty="0" err="1" smtClean="0">
                <a:effectLst/>
              </a:rPr>
              <a:t>Alert</a:t>
            </a:r>
            <a:r>
              <a:rPr lang="cs-CZ" sz="2400" b="0" i="0" dirty="0" smtClean="0">
                <a:effectLst/>
              </a:rPr>
              <a:t> </a:t>
            </a:r>
            <a:r>
              <a:rPr lang="cs-CZ" sz="2400" b="0" i="0" dirty="0" err="1" smtClean="0">
                <a:effectLst/>
              </a:rPr>
              <a:t>Mechanism</a:t>
            </a:r>
            <a:r>
              <a:rPr lang="cs-CZ" sz="2400" b="0" i="0" dirty="0" smtClean="0">
                <a:effectLst/>
              </a:rPr>
              <a:t> Report 2022, </a:t>
            </a:r>
            <a:r>
              <a:rPr lang="cs-CZ" sz="2400" b="1" i="0" dirty="0" err="1" smtClean="0">
                <a:effectLst/>
              </a:rPr>
              <a:t>Statistical</a:t>
            </a:r>
            <a:r>
              <a:rPr lang="cs-CZ" sz="2400" b="1" i="0" dirty="0" smtClean="0">
                <a:effectLst/>
              </a:rPr>
              <a:t> report</a:t>
            </a:r>
            <a:r>
              <a:rPr lang="cs-CZ" sz="2400" b="0" i="0" dirty="0" smtClean="0">
                <a:effectLst/>
              </a:rPr>
              <a:t>, pouze v AJ, data 2020 (dlouhodobý vývoj, ČR)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>
                <a:hlinkClick r:id="rId4"/>
              </a:rPr>
              <a:t>https://ec.europa.eu/info/sites/default/files/sa_final_en.pdf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93012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1045</Words>
  <Application>Microsoft Office PowerPoint</Application>
  <PresentationFormat>Širokoúhlá obrazovka</PresentationFormat>
  <Paragraphs>87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Century Gothic</vt:lpstr>
      <vt:lpstr>Times New Roman</vt:lpstr>
      <vt:lpstr>Wingdings</vt:lpstr>
      <vt:lpstr>Retrospektiva</vt:lpstr>
      <vt:lpstr>Manažerská ekonomie v globálním prostředí. Nadnárodní korporace. Konkurence v globální ekonomice</vt:lpstr>
      <vt:lpstr>Makroekonomické nerovnováhy</vt:lpstr>
      <vt:lpstr>Vnější makroekonomické nerovnováhy </vt:lpstr>
      <vt:lpstr>Vnitřní makroekonomické nerovnováhy</vt:lpstr>
      <vt:lpstr>Nové ukazatele zaměstnanosti </vt:lpstr>
      <vt:lpstr>Pomocné ukazatele</vt:lpstr>
      <vt:lpstr>Průběh procedury MIP</vt:lpstr>
      <vt:lpstr>Prezentace aplikace PowerPoint</vt:lpstr>
      <vt:lpstr>Makroekonomické nerovnováhy</vt:lpstr>
      <vt:lpstr>Mezoekonomie, mezoekonomika</vt:lpstr>
      <vt:lpstr>Mezoekonomie, mezoekonomika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Manažerská ekonomie v globálním prostředí. Nadnárodní korporace. Konkurence v globální ekonomice</dc:title>
  <dc:creator>Spravce</dc:creator>
  <cp:lastModifiedBy>Spravce</cp:lastModifiedBy>
  <cp:revision>13</cp:revision>
  <dcterms:created xsi:type="dcterms:W3CDTF">2022-05-25T18:09:55Z</dcterms:created>
  <dcterms:modified xsi:type="dcterms:W3CDTF">2022-05-25T20:01:10Z</dcterms:modified>
</cp:coreProperties>
</file>