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1"/>
  </p:notesMasterIdLst>
  <p:handoutMasterIdLst>
    <p:handoutMasterId r:id="rId32"/>
  </p:handoutMasterIdLst>
  <p:sldIdLst>
    <p:sldId id="587" r:id="rId2"/>
    <p:sldId id="400" r:id="rId3"/>
    <p:sldId id="520" r:id="rId4"/>
    <p:sldId id="441" r:id="rId5"/>
    <p:sldId id="533" r:id="rId6"/>
    <p:sldId id="534" r:id="rId7"/>
    <p:sldId id="535" r:id="rId8"/>
    <p:sldId id="536" r:id="rId9"/>
    <p:sldId id="537" r:id="rId10"/>
    <p:sldId id="538" r:id="rId11"/>
    <p:sldId id="539" r:id="rId12"/>
    <p:sldId id="540" r:id="rId13"/>
    <p:sldId id="541" r:id="rId14"/>
    <p:sldId id="542" r:id="rId15"/>
    <p:sldId id="543" r:id="rId16"/>
    <p:sldId id="544" r:id="rId17"/>
    <p:sldId id="545" r:id="rId18"/>
    <p:sldId id="521" r:id="rId19"/>
    <p:sldId id="522" r:id="rId20"/>
    <p:sldId id="523" r:id="rId21"/>
    <p:sldId id="524" r:id="rId22"/>
    <p:sldId id="525" r:id="rId23"/>
    <p:sldId id="526" r:id="rId24"/>
    <p:sldId id="546" r:id="rId25"/>
    <p:sldId id="527" r:id="rId26"/>
    <p:sldId id="528" r:id="rId27"/>
    <p:sldId id="529" r:id="rId28"/>
    <p:sldId id="530" r:id="rId29"/>
    <p:sldId id="586" r:id="rId30"/>
  </p:sldIdLst>
  <p:sldSz cx="12192000" cy="6858000"/>
  <p:notesSz cx="6858000" cy="9144000"/>
  <p:defaultTextStyle>
    <a:defPPr>
      <a:defRPr lang="cs-CZ"/>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el Holec" initials="PH" lastIdx="1" clrIdx="0">
    <p:extLst>
      <p:ext uri="{19B8F6BF-5375-455C-9EA6-DF929625EA0E}">
        <p15:presenceInfo xmlns:p15="http://schemas.microsoft.com/office/powerpoint/2012/main" userId="S::pavel.holec@tul.cz::168dc419-4436-452b-b75a-cd243a5e6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953F"/>
    <a:srgbClr val="45821C"/>
    <a:srgbClr val="F3F3F3"/>
    <a:srgbClr val="F4F9F1"/>
    <a:srgbClr val="171CE5"/>
    <a:srgbClr val="FF0066"/>
    <a:srgbClr val="FF0000"/>
    <a:srgbClr val="8C6850"/>
    <a:srgbClr val="6C4E3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094" autoAdjust="0"/>
  </p:normalViewPr>
  <p:slideViewPr>
    <p:cSldViewPr>
      <p:cViewPr varScale="1">
        <p:scale>
          <a:sx n="101" d="100"/>
          <a:sy n="101" d="100"/>
        </p:scale>
        <p:origin x="72" y="4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90"/>
    </p:cViewPr>
  </p:sorterViewPr>
  <p:notesViewPr>
    <p:cSldViewPr>
      <p:cViewPr varScale="1">
        <p:scale>
          <a:sx n="84" d="100"/>
          <a:sy n="84" d="100"/>
        </p:scale>
        <p:origin x="289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cs-CZ"/>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27739722-8F26-4183-9695-A3EBB2EEEE99}"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65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cs-CZ"/>
          </a:p>
        </p:txBody>
      </p:sp>
      <p:sp>
        <p:nvSpPr>
          <p:cNvPr id="839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65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65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77F8A1C4-089E-44BB-8EF6-E3E725206BED}" type="slidenum">
              <a:rPr lang="cs-CZ" altLang="cs-CZ"/>
              <a:pPr/>
              <a:t>‹#›</a:t>
            </a:fld>
            <a:endParaRPr lang="cs-CZ" altLang="cs-CZ"/>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a:t>
            </a:fld>
            <a:endParaRPr lang="cs-CZ" altLang="cs-CZ"/>
          </a:p>
        </p:txBody>
      </p:sp>
    </p:spTree>
    <p:extLst>
      <p:ext uri="{BB962C8B-B14F-4D97-AF65-F5344CB8AC3E}">
        <p14:creationId xmlns:p14="http://schemas.microsoft.com/office/powerpoint/2010/main" val="87229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12</a:t>
            </a:fld>
            <a:endParaRPr lang="cs-CZ" altLang="cs-CZ"/>
          </a:p>
        </p:txBody>
      </p:sp>
    </p:spTree>
    <p:extLst>
      <p:ext uri="{BB962C8B-B14F-4D97-AF65-F5344CB8AC3E}">
        <p14:creationId xmlns:p14="http://schemas.microsoft.com/office/powerpoint/2010/main" val="411454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13</a:t>
            </a:fld>
            <a:endParaRPr lang="cs-CZ" altLang="cs-CZ"/>
          </a:p>
        </p:txBody>
      </p:sp>
    </p:spTree>
    <p:extLst>
      <p:ext uri="{BB962C8B-B14F-4D97-AF65-F5344CB8AC3E}">
        <p14:creationId xmlns:p14="http://schemas.microsoft.com/office/powerpoint/2010/main" val="95468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14</a:t>
            </a:fld>
            <a:endParaRPr lang="cs-CZ" altLang="cs-CZ"/>
          </a:p>
        </p:txBody>
      </p:sp>
    </p:spTree>
    <p:extLst>
      <p:ext uri="{BB962C8B-B14F-4D97-AF65-F5344CB8AC3E}">
        <p14:creationId xmlns:p14="http://schemas.microsoft.com/office/powerpoint/2010/main" val="163931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15</a:t>
            </a:fld>
            <a:endParaRPr lang="cs-CZ" altLang="cs-CZ"/>
          </a:p>
        </p:txBody>
      </p:sp>
    </p:spTree>
    <p:extLst>
      <p:ext uri="{BB962C8B-B14F-4D97-AF65-F5344CB8AC3E}">
        <p14:creationId xmlns:p14="http://schemas.microsoft.com/office/powerpoint/2010/main" val="122631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16</a:t>
            </a:fld>
            <a:endParaRPr lang="cs-CZ" altLang="cs-CZ"/>
          </a:p>
        </p:txBody>
      </p:sp>
    </p:spTree>
    <p:extLst>
      <p:ext uri="{BB962C8B-B14F-4D97-AF65-F5344CB8AC3E}">
        <p14:creationId xmlns:p14="http://schemas.microsoft.com/office/powerpoint/2010/main" val="223028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17</a:t>
            </a:fld>
            <a:endParaRPr lang="cs-CZ" altLang="cs-CZ"/>
          </a:p>
        </p:txBody>
      </p:sp>
    </p:spTree>
    <p:extLst>
      <p:ext uri="{BB962C8B-B14F-4D97-AF65-F5344CB8AC3E}">
        <p14:creationId xmlns:p14="http://schemas.microsoft.com/office/powerpoint/2010/main" val="82854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18</a:t>
            </a:fld>
            <a:endParaRPr lang="cs-CZ" altLang="cs-CZ"/>
          </a:p>
        </p:txBody>
      </p:sp>
    </p:spTree>
    <p:extLst>
      <p:ext uri="{BB962C8B-B14F-4D97-AF65-F5344CB8AC3E}">
        <p14:creationId xmlns:p14="http://schemas.microsoft.com/office/powerpoint/2010/main" val="106796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19</a:t>
            </a:fld>
            <a:endParaRPr lang="cs-CZ" altLang="cs-CZ"/>
          </a:p>
        </p:txBody>
      </p:sp>
    </p:spTree>
    <p:extLst>
      <p:ext uri="{BB962C8B-B14F-4D97-AF65-F5344CB8AC3E}">
        <p14:creationId xmlns:p14="http://schemas.microsoft.com/office/powerpoint/2010/main" val="4150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20</a:t>
            </a:fld>
            <a:endParaRPr lang="cs-CZ" altLang="cs-CZ"/>
          </a:p>
        </p:txBody>
      </p:sp>
    </p:spTree>
    <p:extLst>
      <p:ext uri="{BB962C8B-B14F-4D97-AF65-F5344CB8AC3E}">
        <p14:creationId xmlns:p14="http://schemas.microsoft.com/office/powerpoint/2010/main" val="2394126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21</a:t>
            </a:fld>
            <a:endParaRPr lang="cs-CZ" altLang="cs-CZ"/>
          </a:p>
        </p:txBody>
      </p:sp>
    </p:spTree>
    <p:extLst>
      <p:ext uri="{BB962C8B-B14F-4D97-AF65-F5344CB8AC3E}">
        <p14:creationId xmlns:p14="http://schemas.microsoft.com/office/powerpoint/2010/main" val="119471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a:t>
            </a:fld>
            <a:endParaRPr lang="cs-CZ" altLang="cs-CZ"/>
          </a:p>
        </p:txBody>
      </p:sp>
    </p:spTree>
    <p:extLst>
      <p:ext uri="{BB962C8B-B14F-4D97-AF65-F5344CB8AC3E}">
        <p14:creationId xmlns:p14="http://schemas.microsoft.com/office/powerpoint/2010/main" val="488059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22</a:t>
            </a:fld>
            <a:endParaRPr lang="cs-CZ" altLang="cs-CZ"/>
          </a:p>
        </p:txBody>
      </p:sp>
    </p:spTree>
    <p:extLst>
      <p:ext uri="{BB962C8B-B14F-4D97-AF65-F5344CB8AC3E}">
        <p14:creationId xmlns:p14="http://schemas.microsoft.com/office/powerpoint/2010/main" val="352576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23</a:t>
            </a:fld>
            <a:endParaRPr lang="cs-CZ" altLang="cs-CZ"/>
          </a:p>
        </p:txBody>
      </p:sp>
    </p:spTree>
    <p:extLst>
      <p:ext uri="{BB962C8B-B14F-4D97-AF65-F5344CB8AC3E}">
        <p14:creationId xmlns:p14="http://schemas.microsoft.com/office/powerpoint/2010/main" val="315942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24</a:t>
            </a:fld>
            <a:endParaRPr lang="cs-CZ" altLang="cs-CZ"/>
          </a:p>
        </p:txBody>
      </p:sp>
    </p:spTree>
    <p:extLst>
      <p:ext uri="{BB962C8B-B14F-4D97-AF65-F5344CB8AC3E}">
        <p14:creationId xmlns:p14="http://schemas.microsoft.com/office/powerpoint/2010/main" val="2578080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25</a:t>
            </a:fld>
            <a:endParaRPr lang="cs-CZ" altLang="cs-CZ"/>
          </a:p>
        </p:txBody>
      </p:sp>
    </p:spTree>
    <p:extLst>
      <p:ext uri="{BB962C8B-B14F-4D97-AF65-F5344CB8AC3E}">
        <p14:creationId xmlns:p14="http://schemas.microsoft.com/office/powerpoint/2010/main" val="2481547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26</a:t>
            </a:fld>
            <a:endParaRPr lang="cs-CZ" altLang="cs-CZ"/>
          </a:p>
        </p:txBody>
      </p:sp>
    </p:spTree>
    <p:extLst>
      <p:ext uri="{BB962C8B-B14F-4D97-AF65-F5344CB8AC3E}">
        <p14:creationId xmlns:p14="http://schemas.microsoft.com/office/powerpoint/2010/main" val="243341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27</a:t>
            </a:fld>
            <a:endParaRPr lang="cs-CZ" altLang="cs-CZ"/>
          </a:p>
        </p:txBody>
      </p:sp>
    </p:spTree>
    <p:extLst>
      <p:ext uri="{BB962C8B-B14F-4D97-AF65-F5344CB8AC3E}">
        <p14:creationId xmlns:p14="http://schemas.microsoft.com/office/powerpoint/2010/main" val="1100869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28</a:t>
            </a:fld>
            <a:endParaRPr lang="cs-CZ" altLang="cs-CZ"/>
          </a:p>
        </p:txBody>
      </p:sp>
    </p:spTree>
    <p:extLst>
      <p:ext uri="{BB962C8B-B14F-4D97-AF65-F5344CB8AC3E}">
        <p14:creationId xmlns:p14="http://schemas.microsoft.com/office/powerpoint/2010/main" val="3458845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29</a:t>
            </a:fld>
            <a:endParaRPr lang="cs-CZ" altLang="cs-CZ"/>
          </a:p>
        </p:txBody>
      </p:sp>
    </p:spTree>
    <p:extLst>
      <p:ext uri="{BB962C8B-B14F-4D97-AF65-F5344CB8AC3E}">
        <p14:creationId xmlns:p14="http://schemas.microsoft.com/office/powerpoint/2010/main" val="30693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a:t>
            </a:fld>
            <a:endParaRPr lang="cs-CZ" altLang="cs-CZ"/>
          </a:p>
        </p:txBody>
      </p:sp>
    </p:spTree>
    <p:extLst>
      <p:ext uri="{BB962C8B-B14F-4D97-AF65-F5344CB8AC3E}">
        <p14:creationId xmlns:p14="http://schemas.microsoft.com/office/powerpoint/2010/main" val="198160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a:t>
            </a:fld>
            <a:endParaRPr lang="cs-CZ" altLang="cs-CZ"/>
          </a:p>
        </p:txBody>
      </p:sp>
    </p:spTree>
    <p:extLst>
      <p:ext uri="{BB962C8B-B14F-4D97-AF65-F5344CB8AC3E}">
        <p14:creationId xmlns:p14="http://schemas.microsoft.com/office/powerpoint/2010/main" val="1295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a:t>
            </a:fld>
            <a:endParaRPr lang="cs-CZ" altLang="cs-CZ"/>
          </a:p>
        </p:txBody>
      </p:sp>
    </p:spTree>
    <p:extLst>
      <p:ext uri="{BB962C8B-B14F-4D97-AF65-F5344CB8AC3E}">
        <p14:creationId xmlns:p14="http://schemas.microsoft.com/office/powerpoint/2010/main" val="136141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8</a:t>
            </a:fld>
            <a:endParaRPr lang="cs-CZ" altLang="cs-CZ"/>
          </a:p>
        </p:txBody>
      </p:sp>
    </p:spTree>
    <p:extLst>
      <p:ext uri="{BB962C8B-B14F-4D97-AF65-F5344CB8AC3E}">
        <p14:creationId xmlns:p14="http://schemas.microsoft.com/office/powerpoint/2010/main" val="186382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9</a:t>
            </a:fld>
            <a:endParaRPr lang="cs-CZ" altLang="cs-CZ"/>
          </a:p>
        </p:txBody>
      </p:sp>
    </p:spTree>
    <p:extLst>
      <p:ext uri="{BB962C8B-B14F-4D97-AF65-F5344CB8AC3E}">
        <p14:creationId xmlns:p14="http://schemas.microsoft.com/office/powerpoint/2010/main" val="136152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10</a:t>
            </a:fld>
            <a:endParaRPr lang="cs-CZ" altLang="cs-CZ"/>
          </a:p>
        </p:txBody>
      </p:sp>
    </p:spTree>
    <p:extLst>
      <p:ext uri="{BB962C8B-B14F-4D97-AF65-F5344CB8AC3E}">
        <p14:creationId xmlns:p14="http://schemas.microsoft.com/office/powerpoint/2010/main" val="231708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11</a:t>
            </a:fld>
            <a:endParaRPr lang="cs-CZ" altLang="cs-CZ"/>
          </a:p>
        </p:txBody>
      </p:sp>
    </p:spTree>
    <p:extLst>
      <p:ext uri="{BB962C8B-B14F-4D97-AF65-F5344CB8AC3E}">
        <p14:creationId xmlns:p14="http://schemas.microsoft.com/office/powerpoint/2010/main" val="407083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322FF2A-DAEF-41F9-8524-A794C53AD2A9}"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141665C8-7006-4A5C-8DE5-E66CB1FD63AC}" type="slidenum">
              <a:rPr lang="cs-CZ" altLang="cs-CZ" smtClean="0"/>
              <a:pPr/>
              <a:t>‹#›</a:t>
            </a:fld>
            <a:endParaRPr lang="cs-CZ" altLang="cs-CZ"/>
          </a:p>
        </p:txBody>
      </p:sp>
    </p:spTree>
    <p:extLst>
      <p:ext uri="{BB962C8B-B14F-4D97-AF65-F5344CB8AC3E}">
        <p14:creationId xmlns:p14="http://schemas.microsoft.com/office/powerpoint/2010/main" val="363998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6482D40-35C4-4C2E-8A29-278A8A2D3C3A}"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D077107D-5322-42A9-ABC3-A3558B4680D9}" type="slidenum">
              <a:rPr lang="cs-CZ" altLang="cs-CZ" smtClean="0"/>
              <a:pPr/>
              <a:t>‹#›</a:t>
            </a:fld>
            <a:endParaRPr lang="cs-CZ" altLang="cs-CZ"/>
          </a:p>
        </p:txBody>
      </p:sp>
    </p:spTree>
    <p:extLst>
      <p:ext uri="{BB962C8B-B14F-4D97-AF65-F5344CB8AC3E}">
        <p14:creationId xmlns:p14="http://schemas.microsoft.com/office/powerpoint/2010/main" val="10812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90B6AC2-92DE-413E-A815-EAE8B8E8E910}"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19950BAB-90BD-4608-AA57-A5F22B1A15F4}" type="slidenum">
              <a:rPr lang="cs-CZ" altLang="cs-CZ" smtClean="0"/>
              <a:pPr/>
              <a:t>‹#›</a:t>
            </a:fld>
            <a:endParaRPr lang="cs-CZ" altLang="cs-CZ"/>
          </a:p>
        </p:txBody>
      </p:sp>
    </p:spTree>
    <p:extLst>
      <p:ext uri="{BB962C8B-B14F-4D97-AF65-F5344CB8AC3E}">
        <p14:creationId xmlns:p14="http://schemas.microsoft.com/office/powerpoint/2010/main" val="31683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F323CE0-173F-4881-A750-2C1564ABB701}"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20527C93-FE08-4343-B886-52B7F44DD51B}" type="slidenum">
              <a:rPr lang="cs-CZ" altLang="cs-CZ" smtClean="0"/>
              <a:pPr/>
              <a:t>‹#›</a:t>
            </a:fld>
            <a:endParaRPr lang="cs-CZ" altLang="cs-CZ"/>
          </a:p>
        </p:txBody>
      </p:sp>
    </p:spTree>
    <p:extLst>
      <p:ext uri="{BB962C8B-B14F-4D97-AF65-F5344CB8AC3E}">
        <p14:creationId xmlns:p14="http://schemas.microsoft.com/office/powerpoint/2010/main" val="37056311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30C6818-3E2B-4279-A660-807538603A8F}"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7DADA4DF-EB75-47C3-9C83-7CCEE2CA8171}" type="slidenum">
              <a:rPr lang="cs-CZ" altLang="cs-CZ" smtClean="0"/>
              <a:pPr/>
              <a:t>‹#›</a:t>
            </a:fld>
            <a:endParaRPr lang="cs-CZ" altLang="cs-CZ"/>
          </a:p>
        </p:txBody>
      </p:sp>
    </p:spTree>
    <p:extLst>
      <p:ext uri="{BB962C8B-B14F-4D97-AF65-F5344CB8AC3E}">
        <p14:creationId xmlns:p14="http://schemas.microsoft.com/office/powerpoint/2010/main" val="416450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CEF50A9-4961-4301-AF0C-9BBE82397DDC}" type="datetime1">
              <a:rPr lang="cs-CZ" altLang="cs-CZ" smtClean="0"/>
              <a:t>11.12.2023</a:t>
            </a:fld>
            <a:endParaRPr lang="cs-CZ" altLang="cs-CZ"/>
          </a:p>
        </p:txBody>
      </p:sp>
      <p:sp>
        <p:nvSpPr>
          <p:cNvPr id="6" name="Footer Placeholder 5"/>
          <p:cNvSpPr>
            <a:spLocks noGrp="1"/>
          </p:cNvSpPr>
          <p:nvPr>
            <p:ph type="ftr" sz="quarter" idx="11"/>
          </p:nvPr>
        </p:nvSpPr>
        <p:spPr/>
        <p:txBody>
          <a:bodyPr/>
          <a:lstStyle/>
          <a:p>
            <a:endParaRPr lang="cs-CZ" altLang="cs-CZ"/>
          </a:p>
        </p:txBody>
      </p:sp>
      <p:sp>
        <p:nvSpPr>
          <p:cNvPr id="7" name="Slide Number Placeholder 6"/>
          <p:cNvSpPr>
            <a:spLocks noGrp="1"/>
          </p:cNvSpPr>
          <p:nvPr>
            <p:ph type="sldNum" sz="quarter" idx="12"/>
          </p:nvPr>
        </p:nvSpPr>
        <p:spPr/>
        <p:txBody>
          <a:bodyPr/>
          <a:lstStyle/>
          <a:p>
            <a:fld id="{67E6EDC7-21DD-477C-A362-2854D2B441EC}" type="slidenum">
              <a:rPr lang="cs-CZ" altLang="cs-CZ" smtClean="0"/>
              <a:pPr/>
              <a:t>‹#›</a:t>
            </a:fld>
            <a:endParaRPr lang="cs-CZ" altLang="cs-CZ"/>
          </a:p>
        </p:txBody>
      </p:sp>
    </p:spTree>
    <p:extLst>
      <p:ext uri="{BB962C8B-B14F-4D97-AF65-F5344CB8AC3E}">
        <p14:creationId xmlns:p14="http://schemas.microsoft.com/office/powerpoint/2010/main" val="273143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EF5D07F-81D4-475C-B569-23FE7B0D6614}" type="datetime1">
              <a:rPr lang="cs-CZ" altLang="cs-CZ" smtClean="0"/>
              <a:t>11.12.2023</a:t>
            </a:fld>
            <a:endParaRPr lang="cs-CZ" altLang="cs-CZ"/>
          </a:p>
        </p:txBody>
      </p:sp>
      <p:sp>
        <p:nvSpPr>
          <p:cNvPr id="8" name="Footer Placeholder 7"/>
          <p:cNvSpPr>
            <a:spLocks noGrp="1"/>
          </p:cNvSpPr>
          <p:nvPr>
            <p:ph type="ftr" sz="quarter" idx="11"/>
          </p:nvPr>
        </p:nvSpPr>
        <p:spPr/>
        <p:txBody>
          <a:bodyPr/>
          <a:lstStyle/>
          <a:p>
            <a:endParaRPr lang="cs-CZ" altLang="cs-CZ"/>
          </a:p>
        </p:txBody>
      </p:sp>
      <p:sp>
        <p:nvSpPr>
          <p:cNvPr id="9" name="Slide Number Placeholder 8"/>
          <p:cNvSpPr>
            <a:spLocks noGrp="1"/>
          </p:cNvSpPr>
          <p:nvPr>
            <p:ph type="sldNum" sz="quarter" idx="12"/>
          </p:nvPr>
        </p:nvSpPr>
        <p:spPr/>
        <p:txBody>
          <a:bodyPr/>
          <a:lstStyle/>
          <a:p>
            <a:fld id="{20C6A743-C8D9-465E-962B-A4BA81277718}" type="slidenum">
              <a:rPr lang="cs-CZ" altLang="cs-CZ" smtClean="0"/>
              <a:pPr/>
              <a:t>‹#›</a:t>
            </a:fld>
            <a:endParaRPr lang="cs-CZ" altLang="cs-CZ"/>
          </a:p>
        </p:txBody>
      </p:sp>
    </p:spTree>
    <p:extLst>
      <p:ext uri="{BB962C8B-B14F-4D97-AF65-F5344CB8AC3E}">
        <p14:creationId xmlns:p14="http://schemas.microsoft.com/office/powerpoint/2010/main" val="269784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DA7A6E5-7089-497A-81D9-777423E20184}" type="datetime1">
              <a:rPr lang="cs-CZ" altLang="cs-CZ" smtClean="0"/>
              <a:t>11.12.2023</a:t>
            </a:fld>
            <a:endParaRPr lang="cs-CZ" altLang="cs-CZ"/>
          </a:p>
        </p:txBody>
      </p:sp>
      <p:sp>
        <p:nvSpPr>
          <p:cNvPr id="4" name="Footer Placeholder 3"/>
          <p:cNvSpPr>
            <a:spLocks noGrp="1"/>
          </p:cNvSpPr>
          <p:nvPr>
            <p:ph type="ftr" sz="quarter" idx="11"/>
          </p:nvPr>
        </p:nvSpPr>
        <p:spPr/>
        <p:txBody>
          <a:bodyPr/>
          <a:lstStyle/>
          <a:p>
            <a:endParaRPr lang="cs-CZ" altLang="cs-CZ"/>
          </a:p>
        </p:txBody>
      </p:sp>
      <p:sp>
        <p:nvSpPr>
          <p:cNvPr id="5" name="Slide Number Placeholder 4"/>
          <p:cNvSpPr>
            <a:spLocks noGrp="1"/>
          </p:cNvSpPr>
          <p:nvPr>
            <p:ph type="sldNum" sz="quarter" idx="12"/>
          </p:nvPr>
        </p:nvSpPr>
        <p:spPr/>
        <p:txBody>
          <a:bodyPr/>
          <a:lstStyle/>
          <a:p>
            <a:fld id="{9A43FE4A-BC6C-4F83-BE4B-041BACE5238C}" type="slidenum">
              <a:rPr lang="cs-CZ" altLang="cs-CZ" smtClean="0"/>
              <a:pPr/>
              <a:t>‹#›</a:t>
            </a:fld>
            <a:endParaRPr lang="cs-CZ" altLang="cs-CZ"/>
          </a:p>
        </p:txBody>
      </p:sp>
    </p:spTree>
    <p:extLst>
      <p:ext uri="{BB962C8B-B14F-4D97-AF65-F5344CB8AC3E}">
        <p14:creationId xmlns:p14="http://schemas.microsoft.com/office/powerpoint/2010/main" val="35663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EB29-4B75-4FC1-BAC2-9CFCD5D251EC}" type="datetime1">
              <a:rPr lang="cs-CZ" altLang="cs-CZ" smtClean="0"/>
              <a:t>11.12.2023</a:t>
            </a:fld>
            <a:endParaRPr lang="cs-CZ" altLang="cs-CZ"/>
          </a:p>
        </p:txBody>
      </p:sp>
      <p:sp>
        <p:nvSpPr>
          <p:cNvPr id="3" name="Footer Placeholder 2"/>
          <p:cNvSpPr>
            <a:spLocks noGrp="1"/>
          </p:cNvSpPr>
          <p:nvPr>
            <p:ph type="ftr" sz="quarter" idx="11"/>
          </p:nvPr>
        </p:nvSpPr>
        <p:spPr/>
        <p:txBody>
          <a:bodyPr/>
          <a:lstStyle/>
          <a:p>
            <a:endParaRPr lang="cs-CZ" altLang="cs-CZ"/>
          </a:p>
        </p:txBody>
      </p:sp>
      <p:sp>
        <p:nvSpPr>
          <p:cNvPr id="4" name="Slide Number Placeholder 3"/>
          <p:cNvSpPr>
            <a:spLocks noGrp="1"/>
          </p:cNvSpPr>
          <p:nvPr>
            <p:ph type="sldNum" sz="quarter" idx="12"/>
          </p:nvPr>
        </p:nvSpPr>
        <p:spPr/>
        <p:txBody>
          <a:bodyPr/>
          <a:lstStyle/>
          <a:p>
            <a:fld id="{601A5E62-0A33-4A4E-8805-B3435EF75E2F}" type="slidenum">
              <a:rPr lang="cs-CZ" altLang="cs-CZ" smtClean="0"/>
              <a:pPr/>
              <a:t>‹#›</a:t>
            </a:fld>
            <a:endParaRPr lang="cs-CZ" altLang="cs-CZ"/>
          </a:p>
        </p:txBody>
      </p:sp>
    </p:spTree>
    <p:extLst>
      <p:ext uri="{BB962C8B-B14F-4D97-AF65-F5344CB8AC3E}">
        <p14:creationId xmlns:p14="http://schemas.microsoft.com/office/powerpoint/2010/main" val="230248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829CDB4-07D9-4F95-8CFD-55AFB616120E}" type="datetime1">
              <a:rPr lang="cs-CZ" altLang="cs-CZ" smtClean="0"/>
              <a:t>11.12.2023</a:t>
            </a:fld>
            <a:endParaRPr lang="cs-CZ" altLang="cs-CZ"/>
          </a:p>
        </p:txBody>
      </p:sp>
      <p:sp>
        <p:nvSpPr>
          <p:cNvPr id="6" name="Footer Placeholder 5"/>
          <p:cNvSpPr>
            <a:spLocks noGrp="1"/>
          </p:cNvSpPr>
          <p:nvPr>
            <p:ph type="ftr" sz="quarter" idx="11"/>
          </p:nvPr>
        </p:nvSpPr>
        <p:spPr/>
        <p:txBody>
          <a:bodyPr/>
          <a:lstStyle/>
          <a:p>
            <a:endParaRPr lang="cs-CZ" altLang="cs-CZ"/>
          </a:p>
        </p:txBody>
      </p:sp>
      <p:sp>
        <p:nvSpPr>
          <p:cNvPr id="7" name="Slide Number Placeholder 6"/>
          <p:cNvSpPr>
            <a:spLocks noGrp="1"/>
          </p:cNvSpPr>
          <p:nvPr>
            <p:ph type="sldNum" sz="quarter" idx="12"/>
          </p:nvPr>
        </p:nvSpPr>
        <p:spPr/>
        <p:txBody>
          <a:bodyPr/>
          <a:lstStyle/>
          <a:p>
            <a:fld id="{96872A29-8DF8-4EDE-8471-4C1842DE308C}" type="slidenum">
              <a:rPr lang="cs-CZ" altLang="cs-CZ" smtClean="0"/>
              <a:pPr/>
              <a:t>‹#›</a:t>
            </a:fld>
            <a:endParaRPr lang="cs-CZ" altLang="cs-CZ"/>
          </a:p>
        </p:txBody>
      </p:sp>
    </p:spTree>
    <p:extLst>
      <p:ext uri="{BB962C8B-B14F-4D97-AF65-F5344CB8AC3E}">
        <p14:creationId xmlns:p14="http://schemas.microsoft.com/office/powerpoint/2010/main" val="357594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D98CAA6-D528-4D5B-8B7D-0285B2ED82FF}" type="datetime1">
              <a:rPr lang="cs-CZ" altLang="cs-CZ" smtClean="0"/>
              <a:t>11.12.2023</a:t>
            </a:fld>
            <a:endParaRPr lang="cs-CZ" altLang="cs-CZ"/>
          </a:p>
        </p:txBody>
      </p:sp>
      <p:sp>
        <p:nvSpPr>
          <p:cNvPr id="6" name="Footer Placeholder 5"/>
          <p:cNvSpPr>
            <a:spLocks noGrp="1"/>
          </p:cNvSpPr>
          <p:nvPr>
            <p:ph type="ftr" sz="quarter" idx="11"/>
          </p:nvPr>
        </p:nvSpPr>
        <p:spPr/>
        <p:txBody>
          <a:bodyPr/>
          <a:lstStyle/>
          <a:p>
            <a:endParaRPr lang="cs-CZ" altLang="cs-CZ"/>
          </a:p>
        </p:txBody>
      </p:sp>
      <p:sp>
        <p:nvSpPr>
          <p:cNvPr id="7" name="Slide Number Placeholder 6"/>
          <p:cNvSpPr>
            <a:spLocks noGrp="1"/>
          </p:cNvSpPr>
          <p:nvPr>
            <p:ph type="sldNum" sz="quarter" idx="12"/>
          </p:nvPr>
        </p:nvSpPr>
        <p:spPr/>
        <p:txBody>
          <a:bodyPr/>
          <a:lstStyle/>
          <a:p>
            <a:fld id="{A3B2218C-31F9-4CBB-8C25-5662C211EA8F}" type="slidenum">
              <a:rPr lang="cs-CZ" altLang="cs-CZ" smtClean="0"/>
              <a:pPr/>
              <a:t>‹#›</a:t>
            </a:fld>
            <a:endParaRPr lang="cs-CZ" altLang="cs-CZ"/>
          </a:p>
        </p:txBody>
      </p:sp>
    </p:spTree>
    <p:extLst>
      <p:ext uri="{BB962C8B-B14F-4D97-AF65-F5344CB8AC3E}">
        <p14:creationId xmlns:p14="http://schemas.microsoft.com/office/powerpoint/2010/main" val="12307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23CE0-173F-4881-A750-2C1564ABB701}" type="datetime1">
              <a:rPr lang="cs-CZ" altLang="cs-CZ" smtClean="0"/>
              <a:t>11.12.2023</a:t>
            </a:fld>
            <a:endParaRPr lang="cs-CZ" alt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lt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7C93-FE08-4343-B886-52B7F44DD51B}" type="slidenum">
              <a:rPr lang="cs-CZ" altLang="cs-CZ" smtClean="0"/>
              <a:pPr/>
              <a:t>‹#›</a:t>
            </a:fld>
            <a:endParaRPr lang="cs-CZ" altLang="cs-CZ"/>
          </a:p>
        </p:txBody>
      </p:sp>
    </p:spTree>
    <p:extLst>
      <p:ext uri="{BB962C8B-B14F-4D97-AF65-F5344CB8AC3E}">
        <p14:creationId xmlns:p14="http://schemas.microsoft.com/office/powerpoint/2010/main" val="21096222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odnadpis 2"/>
          <p:cNvSpPr>
            <a:spLocks noGrp="1"/>
          </p:cNvSpPr>
          <p:nvPr/>
        </p:nvSpPr>
        <p:spPr>
          <a:xfrm>
            <a:off x="2898069" y="3535802"/>
            <a:ext cx="6400800" cy="74688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b="1" dirty="0">
                <a:solidFill>
                  <a:srgbClr val="7030A0"/>
                </a:solidFill>
              </a:rPr>
              <a:t>Inovace stávajících nebo tvorba nových metodických a elektronických studijních materiálů v </a:t>
            </a:r>
            <a:r>
              <a:rPr lang="cs-CZ" b="1" dirty="0" err="1">
                <a:solidFill>
                  <a:srgbClr val="7030A0"/>
                </a:solidFill>
              </a:rPr>
              <a:t>ČJ</a:t>
            </a:r>
            <a:r>
              <a:rPr lang="cs-CZ" b="1" dirty="0">
                <a:solidFill>
                  <a:srgbClr val="7030A0"/>
                </a:solidFill>
              </a:rPr>
              <a:t> nebo AJ</a:t>
            </a:r>
            <a:endParaRPr lang="cs-CZ" dirty="0">
              <a:solidFill>
                <a:srgbClr val="7030A0"/>
              </a:solidFill>
            </a:endParaRPr>
          </a:p>
        </p:txBody>
      </p:sp>
      <p:sp>
        <p:nvSpPr>
          <p:cNvPr id="5" name="Podnadpis 2"/>
          <p:cNvSpPr txBox="1">
            <a:spLocks/>
          </p:cNvSpPr>
          <p:nvPr/>
        </p:nvSpPr>
        <p:spPr>
          <a:xfrm>
            <a:off x="2898069" y="4781652"/>
            <a:ext cx="6400800" cy="494488"/>
          </a:xfrm>
          <a:prstGeom prst="rect">
            <a:avLst/>
          </a:prstGeom>
        </p:spPr>
        <p:txBody>
          <a:bodyPr vert="horz" lIns="91440" tIns="45720" rIns="91440" bIns="45720" rtlCol="0">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dirty="0" smtClean="0">
                <a:solidFill>
                  <a:schemeClr val="tx1"/>
                </a:solidFill>
              </a:rPr>
              <a:t>Ing. Pavel Holec</a:t>
            </a:r>
            <a:endParaRPr lang="cs-CZ" sz="2000" dirty="0">
              <a:solidFill>
                <a:schemeClr val="tx1"/>
              </a:solidFill>
            </a:endParaRPr>
          </a:p>
        </p:txBody>
      </p:sp>
      <p:sp>
        <p:nvSpPr>
          <p:cNvPr id="6" name="AutoShape 2" descr="https://www.tul.cz/document/2325"/>
          <p:cNvSpPr>
            <a:spLocks noChangeAspect="1" noChangeArrowheads="1"/>
          </p:cNvSpPr>
          <p:nvPr/>
        </p:nvSpPr>
        <p:spPr bwMode="auto">
          <a:xfrm>
            <a:off x="1638300" y="-475235"/>
            <a:ext cx="12534900" cy="1628776"/>
          </a:xfrm>
          <a:prstGeom prst="rect">
            <a:avLst/>
          </a:prstGeom>
          <a:noFill/>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sp>
        <p:nvSpPr>
          <p:cNvPr id="7" name="AutoShape 4" descr="https://www.tul.cz/document/2325"/>
          <p:cNvSpPr>
            <a:spLocks noChangeAspect="1" noChangeArrowheads="1"/>
          </p:cNvSpPr>
          <p:nvPr/>
        </p:nvSpPr>
        <p:spPr bwMode="auto">
          <a:xfrm>
            <a:off x="1638300" y="-475235"/>
            <a:ext cx="12534900" cy="1628776"/>
          </a:xfrm>
          <a:prstGeom prst="rect">
            <a:avLst/>
          </a:prstGeom>
          <a:noFill/>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149" y="2880117"/>
            <a:ext cx="838200" cy="295275"/>
          </a:xfrm>
          <a:prstGeom prst="rect">
            <a:avLst/>
          </a:prstGeom>
        </p:spPr>
      </p:pic>
      <p:pic>
        <p:nvPicPr>
          <p:cNvPr id="10" name="Picture 1"/>
          <p:cNvPicPr/>
          <p:nvPr/>
        </p:nvPicPr>
        <p:blipFill>
          <a:blip r:embed="rId3" cstate="print">
            <a:extLst>
              <a:ext uri="{28A0092B-C50C-407E-A947-70E740481C1C}">
                <a14:useLocalDpi xmlns:a14="http://schemas.microsoft.com/office/drawing/2010/main" val="0"/>
              </a:ext>
            </a:extLst>
          </a:blip>
          <a:stretch>
            <a:fillRect/>
          </a:stretch>
        </p:blipFill>
        <p:spPr>
          <a:xfrm>
            <a:off x="2798814" y="630350"/>
            <a:ext cx="6602095" cy="859790"/>
          </a:xfrm>
          <a:prstGeom prst="rect">
            <a:avLst/>
          </a:prstGeom>
        </p:spPr>
      </p:pic>
      <p:sp>
        <p:nvSpPr>
          <p:cNvPr id="11" name="TextovéPole 12"/>
          <p:cNvSpPr txBox="1"/>
          <p:nvPr/>
        </p:nvSpPr>
        <p:spPr>
          <a:xfrm>
            <a:off x="2805851" y="1816103"/>
            <a:ext cx="6586227" cy="1384995"/>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dirty="0"/>
              <a:t>Nové možnosti rozvoje vzdělávání na Technické univerzitě v Liberci</a:t>
            </a:r>
          </a:p>
          <a:p>
            <a:pPr algn="ctr"/>
            <a:endParaRPr lang="cs-CZ" sz="800" dirty="0"/>
          </a:p>
          <a:p>
            <a:pPr algn="ctr"/>
            <a:r>
              <a:rPr lang="cs-CZ" sz="1400" b="1" u="sng" dirty="0"/>
              <a:t>Specifický cíl A2: Rozvoj v oblasti distanční výuky, online výuky a </a:t>
            </a:r>
            <a:r>
              <a:rPr lang="cs-CZ" sz="1400" b="1" u="sng" dirty="0" err="1"/>
              <a:t>blended</a:t>
            </a:r>
            <a:r>
              <a:rPr lang="cs-CZ" sz="1400" b="1" u="sng" dirty="0"/>
              <a:t> learning</a:t>
            </a:r>
          </a:p>
          <a:p>
            <a:pPr algn="ctr"/>
            <a:endParaRPr lang="cs-CZ" sz="800" dirty="0"/>
          </a:p>
          <a:p>
            <a:pPr algn="ctr"/>
            <a:r>
              <a:rPr lang="cs-CZ" b="1" dirty="0"/>
              <a:t>NPO_TUL_MSMT-16598/2022</a:t>
            </a:r>
          </a:p>
          <a:p>
            <a:endParaRPr lang="cs-CZ" dirty="0"/>
          </a:p>
        </p:txBody>
      </p:sp>
      <p:pic>
        <p:nvPicPr>
          <p:cNvPr id="12" name="Obrázek 11" descr="https://opp.cuni.cz/OPP-85-version1-_npo1_252_67_bwfilter.png"/>
          <p:cNvPicPr/>
          <p:nvPr/>
        </p:nvPicPr>
        <p:blipFill>
          <a:blip r:embed="rId4">
            <a:extLst>
              <a:ext uri="{28A0092B-C50C-407E-A947-70E740481C1C}">
                <a14:useLocalDpi xmlns:a14="http://schemas.microsoft.com/office/drawing/2010/main" val="0"/>
              </a:ext>
            </a:extLst>
          </a:blip>
          <a:srcRect/>
          <a:stretch>
            <a:fillRect/>
          </a:stretch>
        </p:blipFill>
        <p:spPr bwMode="auto">
          <a:xfrm>
            <a:off x="2741664" y="6009259"/>
            <a:ext cx="2400300" cy="638175"/>
          </a:xfrm>
          <a:prstGeom prst="rect">
            <a:avLst/>
          </a:prstGeom>
          <a:noFill/>
          <a:ln>
            <a:noFill/>
          </a:ln>
        </p:spPr>
      </p:pic>
      <p:pic>
        <p:nvPicPr>
          <p:cNvPr id="13" name="Obrázek 12" descr="https://opp.cuni.cz/OPP-85-version1-_npo2_142_64_bwfilter.png"/>
          <p:cNvPicPr/>
          <p:nvPr/>
        </p:nvPicPr>
        <p:blipFill>
          <a:blip r:embed="rId5">
            <a:extLst>
              <a:ext uri="{28A0092B-C50C-407E-A947-70E740481C1C}">
                <a14:useLocalDpi xmlns:a14="http://schemas.microsoft.com/office/drawing/2010/main" val="0"/>
              </a:ext>
            </a:extLst>
          </a:blip>
          <a:srcRect/>
          <a:stretch>
            <a:fillRect/>
          </a:stretch>
        </p:blipFill>
        <p:spPr bwMode="auto">
          <a:xfrm>
            <a:off x="5756064" y="6037834"/>
            <a:ext cx="1352550" cy="609600"/>
          </a:xfrm>
          <a:prstGeom prst="rect">
            <a:avLst/>
          </a:prstGeom>
          <a:noFill/>
          <a:ln>
            <a:noFill/>
          </a:ln>
        </p:spPr>
      </p:pic>
      <p:pic>
        <p:nvPicPr>
          <p:cNvPr id="14" name="Obrázek 13" descr="https://opp.cuni.cz/OPP-85-version1-_npo3_127_63.jpg"/>
          <p:cNvPicPr/>
          <p:nvPr/>
        </p:nvPicPr>
        <p:blipFill>
          <a:blip r:embed="rId6">
            <a:extLst>
              <a:ext uri="{28A0092B-C50C-407E-A947-70E740481C1C}">
                <a14:useLocalDpi xmlns:a14="http://schemas.microsoft.com/office/drawing/2010/main" val="0"/>
              </a:ext>
            </a:extLst>
          </a:blip>
          <a:srcRect/>
          <a:stretch>
            <a:fillRect/>
          </a:stretch>
        </p:blipFill>
        <p:spPr bwMode="auto">
          <a:xfrm>
            <a:off x="8089194" y="6047359"/>
            <a:ext cx="1209675" cy="600075"/>
          </a:xfrm>
          <a:prstGeom prst="rect">
            <a:avLst/>
          </a:prstGeom>
          <a:noFill/>
          <a:ln>
            <a:noFill/>
          </a:ln>
        </p:spPr>
      </p:pic>
    </p:spTree>
    <p:extLst>
      <p:ext uri="{BB962C8B-B14F-4D97-AF65-F5344CB8AC3E}">
        <p14:creationId xmlns:p14="http://schemas.microsoft.com/office/powerpoint/2010/main" val="346463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Non-</a:t>
            </a:r>
            <a:r>
              <a:rPr lang="cs-CZ" sz="3600" b="1" dirty="0" err="1">
                <a:ea typeface="+mn-ea"/>
                <a:cs typeface="+mn-cs"/>
              </a:rPr>
              <a:t>Newtonian</a:t>
            </a:r>
            <a:r>
              <a:rPr lang="cs-CZ" sz="3600" b="1" dirty="0">
                <a:ea typeface="+mn-ea"/>
                <a:cs typeface="+mn-cs"/>
              </a:rPr>
              <a:t> </a:t>
            </a:r>
            <a:r>
              <a:rPr lang="cs-CZ" sz="3600" b="1" dirty="0" err="1">
                <a:ea typeface="+mn-ea"/>
                <a:cs typeface="+mn-cs"/>
              </a:rPr>
              <a:t>fluids</a:t>
            </a:r>
            <a:endParaRPr lang="cs-CZ" sz="3600" b="1" dirty="0">
              <a:ea typeface="+mn-ea"/>
              <a:cs typeface="+mn-cs"/>
            </a:endParaRP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err="1">
                    <a:latin typeface="Calibri" panose="020F0502020204030204" pitchFamily="34" charset="0"/>
                    <a:cs typeface="Calibri" panose="020F0502020204030204" pitchFamily="34" charset="0"/>
                  </a:rPr>
                  <a:t>eg</a:t>
                </a:r>
                <a:r>
                  <a:rPr lang="en-US" dirty="0">
                    <a:latin typeface="Calibri" panose="020F0502020204030204" pitchFamily="34" charset="0"/>
                    <a:cs typeface="Calibri" panose="020F0502020204030204" pitchFamily="34" charset="0"/>
                  </a:rPr>
                  <a:t> polymer solutions and polymer melts</a:t>
                </a:r>
              </a:p>
              <a:p>
                <a:r>
                  <a:rPr lang="en-US" dirty="0">
                    <a:latin typeface="Calibri" panose="020F0502020204030204" pitchFamily="34" charset="0"/>
                    <a:cs typeface="Calibri" panose="020F0502020204030204" pitchFamily="34" charset="0"/>
                  </a:rPr>
                  <a:t>viscosity is not constant</a:t>
                </a:r>
              </a:p>
              <a:p>
                <a:r>
                  <a:rPr lang="en-US" dirty="0">
                    <a:latin typeface="Calibri" panose="020F0502020204030204" pitchFamily="34" charset="0"/>
                    <a:cs typeface="Calibri" panose="020F0502020204030204" pitchFamily="34" charset="0"/>
                  </a:rPr>
                  <a:t>they generally behave according to an equation strikingly similar to Newton's equation</a:t>
                </a:r>
                <a:endParaRPr lang="cs-CZ" dirty="0">
                  <a:latin typeface="Calibri" panose="020F0502020204030204" pitchFamily="34" charset="0"/>
                  <a:cs typeface="Calibri" panose="020F0502020204030204" pitchFamily="34" charset="0"/>
                </a:endParaRPr>
              </a:p>
              <a:p>
                <a:pPr marL="457200" lvl="1" indent="0" algn="ctr">
                  <a:spcBef>
                    <a:spcPts val="1200"/>
                  </a:spcBef>
                  <a:spcAft>
                    <a:spcPts val="1200"/>
                  </a:spcAft>
                  <a:buNone/>
                </a:pPr>
                <a14:m>
                  <m:oMathPara xmlns:m="http://schemas.openxmlformats.org/officeDocument/2006/math">
                    <m:oMathParaPr>
                      <m:jc m:val="centerGroup"/>
                    </m:oMathParaPr>
                    <m:oMath xmlns:m="http://schemas.openxmlformats.org/officeDocument/2006/math">
                      <m:r>
                        <a:rPr lang="cs-CZ" sz="3200" i="1">
                          <a:latin typeface="Cambria Math" panose="02040503050406030204" pitchFamily="18" charset="0"/>
                          <a:ea typeface="Cambria Math" panose="02040503050406030204" pitchFamily="18" charset="0"/>
                        </a:rPr>
                        <m:t>𝜎</m:t>
                      </m:r>
                      <m:r>
                        <a:rPr lang="cs-CZ" sz="3200" i="1">
                          <a:latin typeface="Cambria Math" panose="02040503050406030204" pitchFamily="18" charset="0"/>
                          <a:ea typeface="Cambria Math" panose="02040503050406030204" pitchFamily="18" charset="0"/>
                        </a:rPr>
                        <m:t>=</m:t>
                      </m:r>
                      <m:sSub>
                        <m:sSubPr>
                          <m:ctrlPr>
                            <a:rPr lang="cs-CZ" sz="3200" i="1">
                              <a:latin typeface="Cambria Math" panose="02040503050406030204" pitchFamily="18" charset="0"/>
                              <a:ea typeface="Cambria Math" panose="02040503050406030204" pitchFamily="18" charset="0"/>
                            </a:rPr>
                          </m:ctrlPr>
                        </m:sSubPr>
                        <m:e>
                          <m:r>
                            <a:rPr lang="cs-CZ" sz="3200" i="1">
                              <a:latin typeface="Cambria Math" panose="02040503050406030204" pitchFamily="18" charset="0"/>
                              <a:ea typeface="Cambria Math" panose="02040503050406030204" pitchFamily="18" charset="0"/>
                            </a:rPr>
                            <m:t>𝜂</m:t>
                          </m:r>
                        </m:e>
                        <m:sub>
                          <m:r>
                            <a:rPr lang="cs-CZ" sz="3200" b="0" i="1" smtClean="0">
                              <a:latin typeface="Cambria Math" panose="02040503050406030204" pitchFamily="18" charset="0"/>
                              <a:ea typeface="Cambria Math" panose="02040503050406030204" pitchFamily="18" charset="0"/>
                            </a:rPr>
                            <m:t>𝑧</m:t>
                          </m:r>
                        </m:sub>
                      </m:sSub>
                      <m:acc>
                        <m:accPr>
                          <m:chr m:val="̇"/>
                          <m:ctrlPr>
                            <a:rPr lang="cs-CZ" sz="3200" i="1">
                              <a:latin typeface="Cambria Math" panose="02040503050406030204" pitchFamily="18" charset="0"/>
                              <a:ea typeface="Cambria Math" panose="02040503050406030204" pitchFamily="18" charset="0"/>
                            </a:rPr>
                          </m:ctrlPr>
                        </m:accPr>
                        <m:e>
                          <m:r>
                            <a:rPr lang="cs-CZ" sz="3200" i="1">
                              <a:latin typeface="Cambria Math" panose="02040503050406030204" pitchFamily="18" charset="0"/>
                              <a:ea typeface="Cambria Math" panose="02040503050406030204" pitchFamily="18" charset="0"/>
                            </a:rPr>
                            <m:t>𝛾</m:t>
                          </m:r>
                        </m:e>
                      </m:acc>
                    </m:oMath>
                  </m:oMathPara>
                </a14:m>
                <a:endParaRPr lang="cs-CZ" dirty="0">
                  <a:latin typeface="Calibri" panose="020F0502020204030204" pitchFamily="34" charset="0"/>
                  <a:cs typeface="Calibri" panose="020F0502020204030204" pitchFamily="34" charset="0"/>
                </a:endParaRPr>
              </a:p>
              <a:p>
                <a:pPr marL="268288" indent="-268288"/>
                <a:r>
                  <a:rPr lang="en-US" dirty="0">
                    <a:latin typeface="Calibri" panose="020F0502020204030204" pitchFamily="34" charset="0"/>
                    <a:cs typeface="Calibri" panose="020F0502020204030204" pitchFamily="34" charset="0"/>
                  </a:rPr>
                  <a:t>however, instead of the dynamic viscosity η, it uses the apparent viscosity </a:t>
                </a:r>
                <a:r>
                  <a:rPr lang="en-US" dirty="0" err="1">
                    <a:latin typeface="Calibri" panose="020F0502020204030204" pitchFamily="34" charset="0"/>
                    <a:cs typeface="Calibri" panose="020F0502020204030204" pitchFamily="34" charset="0"/>
                  </a:rPr>
                  <a:t>η</a:t>
                </a:r>
                <a:r>
                  <a:rPr lang="en-US" baseline="-25000" dirty="0" err="1">
                    <a:latin typeface="Calibri" panose="020F0502020204030204" pitchFamily="34" charset="0"/>
                    <a:cs typeface="Calibri" panose="020F0502020204030204" pitchFamily="34" charset="0"/>
                  </a:rPr>
                  <a:t>z</a:t>
                </a:r>
                <a:r>
                  <a:rPr lang="en-US" dirty="0">
                    <a:latin typeface="Calibri" panose="020F0502020204030204" pitchFamily="34" charset="0"/>
                    <a:cs typeface="Calibri" panose="020F0502020204030204" pitchFamily="34" charset="0"/>
                  </a:rPr>
                  <a:t> (sometimes also </a:t>
                </a:r>
                <a:r>
                  <a:rPr lang="en-US" dirty="0" err="1">
                    <a:latin typeface="Calibri" panose="020F0502020204030204" pitchFamily="34" charset="0"/>
                    <a:cs typeface="Calibri" panose="020F0502020204030204" pitchFamily="34" charset="0"/>
                  </a:rPr>
                  <a:t>η</a:t>
                </a:r>
                <a:r>
                  <a:rPr lang="en-US" baseline="-25000" dirty="0" err="1">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a:t>
                </a:r>
              </a:p>
              <a:p>
                <a:pPr marL="725488" lvl="1" indent="-268288"/>
                <a:r>
                  <a:rPr lang="en-US" dirty="0">
                    <a:latin typeface="Calibri" panose="020F0502020204030204" pitchFamily="34" charset="0"/>
                    <a:cs typeface="Calibri" panose="020F0502020204030204" pitchFamily="34" charset="0"/>
                  </a:rPr>
                  <a:t>this is dependent on temperature (just like Newtonian fluids)</a:t>
                </a:r>
              </a:p>
              <a:p>
                <a:pPr marL="725488" lvl="1" indent="-268288"/>
                <a:r>
                  <a:rPr lang="en-US" dirty="0">
                    <a:latin typeface="Calibri" panose="020F0502020204030204" pitchFamily="34" charset="0"/>
                    <a:cs typeface="Calibri" panose="020F0502020204030204" pitchFamily="34" charset="0"/>
                  </a:rPr>
                  <a:t>further dependent on the rate of deformation, the shear stress or the time of its action</a:t>
                </a:r>
                <a:endParaRPr lang="cs-CZ" dirty="0">
                  <a:latin typeface="Calibri" panose="020F0502020204030204" pitchFamily="34" charset="0"/>
                  <a:cs typeface="Calibri" panose="020F0502020204030204" pitchFamily="34" charset="0"/>
                </a:endParaRPr>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10741756" cy="4464495"/>
              </a:xfrm>
              <a:prstGeom prst="rect">
                <a:avLst/>
              </a:prstGeom>
              <a:blipFill>
                <a:blip r:embed="rId3"/>
                <a:stretch>
                  <a:fillRect l="-1022" t="-3001"/>
                </a:stretch>
              </a:blipFill>
            </p:spPr>
            <p:txBody>
              <a:bodyPr/>
              <a:lstStyle/>
              <a:p>
                <a:r>
                  <a:rPr lang="cs-CZ">
                    <a:noFill/>
                  </a:rPr>
                  <a:t> </a:t>
                </a:r>
              </a:p>
            </p:txBody>
          </p:sp>
        </mc:Fallback>
      </mc:AlternateContent>
    </p:spTree>
    <p:extLst>
      <p:ext uri="{BB962C8B-B14F-4D97-AF65-F5344CB8AC3E}">
        <p14:creationId xmlns:p14="http://schemas.microsoft.com/office/powerpoint/2010/main" val="40136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Apparent</a:t>
            </a:r>
            <a:r>
              <a:rPr lang="cs-CZ" sz="3600" b="1" dirty="0">
                <a:ea typeface="+mn-ea"/>
                <a:cs typeface="+mn-cs"/>
              </a:rPr>
              <a:t> </a:t>
            </a:r>
            <a:r>
              <a:rPr lang="cs-CZ" sz="3600" b="1" dirty="0" err="1">
                <a:ea typeface="+mn-ea"/>
                <a:cs typeface="+mn-cs"/>
              </a:rPr>
              <a:t>viscosity</a:t>
            </a:r>
            <a:r>
              <a:rPr lang="cs-CZ" sz="3600" b="1" dirty="0">
                <a:ea typeface="+mn-ea"/>
                <a:cs typeface="+mn-cs"/>
              </a:rPr>
              <a:t> </a:t>
            </a:r>
            <a:r>
              <a:rPr lang="el-GR" sz="3600" b="1" dirty="0">
                <a:ea typeface="+mn-ea"/>
                <a:cs typeface="+mn-cs"/>
              </a:rPr>
              <a:t>η</a:t>
            </a:r>
            <a:r>
              <a:rPr lang="cs-CZ" sz="3600" b="1" baseline="-25000" dirty="0">
                <a:ea typeface="+mn-ea"/>
                <a:cs typeface="+mn-cs"/>
              </a:rPr>
              <a:t>z</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cs-CZ" sz="3200" dirty="0" err="1">
                <a:latin typeface="Calibri" panose="020F0502020204030204" pitchFamily="34" charset="0"/>
                <a:cs typeface="Calibri" panose="020F0502020204030204" pitchFamily="34" charset="0"/>
              </a:rPr>
              <a:t>temperature</a:t>
            </a:r>
            <a:r>
              <a:rPr lang="cs-CZ" sz="3200" dirty="0">
                <a:latin typeface="Calibri" panose="020F0502020204030204" pitchFamily="34" charset="0"/>
                <a:cs typeface="Calibri" panose="020F0502020204030204" pitchFamily="34" charset="0"/>
              </a:rPr>
              <a:t> </a:t>
            </a:r>
            <a:r>
              <a:rPr lang="cs-CZ" sz="3200" dirty="0" err="1">
                <a:latin typeface="Calibri" panose="020F0502020204030204" pitchFamily="34" charset="0"/>
                <a:cs typeface="Calibri" panose="020F0502020204030204" pitchFamily="34" charset="0"/>
              </a:rPr>
              <a:t>dependent</a:t>
            </a:r>
            <a:r>
              <a:rPr lang="cs-CZ" sz="3200" dirty="0">
                <a:latin typeface="Calibri" panose="020F0502020204030204" pitchFamily="34" charset="0"/>
                <a:cs typeface="Calibri" panose="020F0502020204030204" pitchFamily="34" charset="0"/>
              </a:rPr>
              <a:t> a</a:t>
            </a:r>
          </a:p>
          <a:p>
            <a:pPr lvl="1"/>
            <a:r>
              <a:rPr lang="cs-CZ" sz="2800" dirty="0" err="1">
                <a:latin typeface="Calibri" panose="020F0502020204030204" pitchFamily="34" charset="0"/>
                <a:cs typeface="Calibri" panose="020F0502020204030204" pitchFamily="34" charset="0"/>
              </a:rPr>
              <a:t>shear</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rates</a:t>
            </a:r>
            <a:endParaRPr lang="cs-CZ" sz="2800" dirty="0">
              <a:latin typeface="Calibri" panose="020F0502020204030204" pitchFamily="34" charset="0"/>
              <a:cs typeface="Calibri" panose="020F0502020204030204" pitchFamily="34" charset="0"/>
            </a:endParaRPr>
          </a:p>
          <a:p>
            <a:pPr lvl="2"/>
            <a:r>
              <a:rPr lang="cs-CZ" sz="2400" dirty="0" err="1">
                <a:latin typeface="Calibri" panose="020F0502020204030204" pitchFamily="34" charset="0"/>
                <a:cs typeface="Calibri" panose="020F0502020204030204" pitchFamily="34" charset="0"/>
              </a:rPr>
              <a:t>pseudoplastic</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liquids</a:t>
            </a:r>
            <a:endParaRPr lang="cs-CZ" sz="2400" dirty="0">
              <a:latin typeface="Calibri" panose="020F0502020204030204" pitchFamily="34" charset="0"/>
              <a:cs typeface="Calibri" panose="020F0502020204030204" pitchFamily="34" charset="0"/>
            </a:endParaRPr>
          </a:p>
          <a:p>
            <a:pPr lvl="2"/>
            <a:r>
              <a:rPr lang="cs-CZ" sz="2400" dirty="0" err="1">
                <a:latin typeface="Calibri" panose="020F0502020204030204" pitchFamily="34" charset="0"/>
                <a:cs typeface="Calibri" panose="020F0502020204030204" pitchFamily="34" charset="0"/>
              </a:rPr>
              <a:t>dilatant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liquids</a:t>
            </a:r>
            <a:endParaRPr lang="cs-CZ" sz="2400" dirty="0">
              <a:latin typeface="Calibri" panose="020F0502020204030204" pitchFamily="34" charset="0"/>
              <a:cs typeface="Calibri" panose="020F0502020204030204" pitchFamily="34" charset="0"/>
            </a:endParaRPr>
          </a:p>
          <a:p>
            <a:pPr lvl="1"/>
            <a:r>
              <a:rPr lang="cs-CZ" sz="2800" dirty="0" err="1">
                <a:latin typeface="Calibri" panose="020F0502020204030204" pitchFamily="34" charset="0"/>
                <a:cs typeface="Calibri" panose="020F0502020204030204" pitchFamily="34" charset="0"/>
              </a:rPr>
              <a:t>during</a:t>
            </a:r>
            <a:r>
              <a:rPr lang="cs-CZ" sz="2800" dirty="0">
                <a:latin typeface="Calibri" panose="020F0502020204030204" pitchFamily="34" charset="0"/>
                <a:cs typeface="Calibri" panose="020F0502020204030204" pitchFamily="34" charset="0"/>
              </a:rPr>
              <a:t> </a:t>
            </a:r>
            <a:r>
              <a:rPr lang="cs-CZ" sz="2800" dirty="0" err="1">
                <a:latin typeface="Calibri" panose="020F0502020204030204" pitchFamily="34" charset="0"/>
                <a:cs typeface="Calibri" panose="020F0502020204030204" pitchFamily="34" charset="0"/>
              </a:rPr>
              <a:t>shear</a:t>
            </a:r>
            <a:r>
              <a:rPr lang="cs-CZ" sz="2800" dirty="0">
                <a:latin typeface="Calibri" panose="020F0502020204030204" pitchFamily="34" charset="0"/>
                <a:cs typeface="Calibri" panose="020F0502020204030204" pitchFamily="34" charset="0"/>
              </a:rPr>
              <a:t> stress</a:t>
            </a:r>
          </a:p>
          <a:p>
            <a:pPr lvl="2"/>
            <a:r>
              <a:rPr lang="cs-CZ" sz="2400" dirty="0" err="1">
                <a:latin typeface="Calibri" panose="020F0502020204030204" pitchFamily="34" charset="0"/>
                <a:cs typeface="Calibri" panose="020F0502020204030204" pitchFamily="34" charset="0"/>
              </a:rPr>
              <a:t>thixotropic</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liquids</a:t>
            </a:r>
            <a:endParaRPr lang="cs-CZ" sz="2400" dirty="0">
              <a:latin typeface="Calibri" panose="020F0502020204030204" pitchFamily="34" charset="0"/>
              <a:cs typeface="Calibri" panose="020F0502020204030204" pitchFamily="34" charset="0"/>
            </a:endParaRPr>
          </a:p>
          <a:p>
            <a:pPr lvl="2"/>
            <a:r>
              <a:rPr lang="cs-CZ" sz="2400" dirty="0" err="1">
                <a:latin typeface="Calibri" panose="020F0502020204030204" pitchFamily="34" charset="0"/>
                <a:cs typeface="Calibri" panose="020F0502020204030204" pitchFamily="34" charset="0"/>
              </a:rPr>
              <a:t>reopex</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liquids</a:t>
            </a:r>
            <a:endParaRPr lang="cs-CZ" sz="2400" dirty="0">
              <a:latin typeface="Calibri" panose="020F0502020204030204" pitchFamily="34" charset="0"/>
              <a:cs typeface="Calibri" panose="020F0502020204030204" pitchFamily="34" charset="0"/>
            </a:endParaRPr>
          </a:p>
          <a:p>
            <a:pPr lvl="1"/>
            <a:r>
              <a:rPr lang="cs-CZ" sz="2800" dirty="0" err="1">
                <a:latin typeface="Calibri" panose="020F0502020204030204" pitchFamily="34" charset="0"/>
                <a:cs typeface="Calibri" panose="020F0502020204030204" pitchFamily="34" charset="0"/>
              </a:rPr>
              <a:t>shows</a:t>
            </a:r>
            <a:r>
              <a:rPr lang="cs-CZ" sz="2800" dirty="0">
                <a:latin typeface="Calibri" panose="020F0502020204030204" pitchFamily="34" charset="0"/>
                <a:cs typeface="Calibri" panose="020F0502020204030204" pitchFamily="34" charset="0"/>
              </a:rPr>
              <a:t> a </a:t>
            </a:r>
            <a:r>
              <a:rPr lang="cs-CZ" sz="2800" dirty="0" err="1">
                <a:latin typeface="Calibri" panose="020F0502020204030204" pitchFamily="34" charset="0"/>
                <a:cs typeface="Calibri" panose="020F0502020204030204" pitchFamily="34" charset="0"/>
              </a:rPr>
              <a:t>flow</a:t>
            </a:r>
            <a:r>
              <a:rPr lang="cs-CZ" sz="2800" dirty="0">
                <a:latin typeface="Calibri" panose="020F0502020204030204" pitchFamily="34" charset="0"/>
                <a:cs typeface="Calibri" panose="020F0502020204030204" pitchFamily="34" charset="0"/>
              </a:rPr>
              <a:t> limit</a:t>
            </a:r>
          </a:p>
          <a:p>
            <a:pPr lvl="2"/>
            <a:r>
              <a:rPr lang="cs-CZ" sz="2400" dirty="0" err="1">
                <a:latin typeface="Calibri" panose="020F0502020204030204" pitchFamily="34" charset="0"/>
                <a:cs typeface="Calibri" panose="020F0502020204030204" pitchFamily="34" charset="0"/>
              </a:rPr>
              <a:t>Bingham</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liquids</a:t>
            </a:r>
            <a:endParaRPr lang="cs-CZ" sz="1600" dirty="0">
              <a:latin typeface="Calibri" panose="020F0502020204030204" pitchFamily="34" charset="0"/>
              <a:cs typeface="Calibri" panose="020F0502020204030204" pitchFamily="34" charset="0"/>
            </a:endParaRPr>
          </a:p>
        </p:txBody>
      </p:sp>
      <p:pic>
        <p:nvPicPr>
          <p:cNvPr id="1026" name="Picture 2" descr="Med lieči rany rýchlo a účinne - VEDA NA DOSAH"/>
          <p:cNvPicPr>
            <a:picLocks noChangeAspect="1" noChangeArrowheads="1"/>
          </p:cNvPicPr>
          <p:nvPr/>
        </p:nvPicPr>
        <p:blipFill rotWithShape="1">
          <a:blip r:embed="rId3">
            <a:extLst>
              <a:ext uri="{28A0092B-C50C-407E-A947-70E740481C1C}">
                <a14:useLocalDpi xmlns:a14="http://schemas.microsoft.com/office/drawing/2010/main" val="0"/>
              </a:ext>
            </a:extLst>
          </a:blip>
          <a:srcRect t="24801"/>
          <a:stretch/>
        </p:blipFill>
        <p:spPr bwMode="auto">
          <a:xfrm>
            <a:off x="7032104" y="2234283"/>
            <a:ext cx="4041459" cy="4052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Pseudoplastic</a:t>
            </a:r>
            <a:r>
              <a:rPr lang="cs-CZ" sz="3600" b="1" dirty="0">
                <a:ea typeface="+mn-ea"/>
                <a:cs typeface="+mn-cs"/>
              </a:rPr>
              <a:t> </a:t>
            </a:r>
            <a:r>
              <a:rPr lang="cs-CZ" sz="3600" b="1" dirty="0" err="1">
                <a:ea typeface="+mn-ea"/>
                <a:cs typeface="+mn-cs"/>
              </a:rPr>
              <a:t>liquids</a:t>
            </a:r>
            <a:endParaRPr lang="cs-CZ" sz="3600" b="1" dirty="0">
              <a:ea typeface="+mn-ea"/>
              <a:cs typeface="+mn-cs"/>
            </a:endParaRPr>
          </a:p>
        </p:txBody>
      </p:sp>
      <p:sp>
        <p:nvSpPr>
          <p:cNvPr id="5" name="Zástupný symbol pro obsah 2"/>
          <p:cNvSpPr txBox="1">
            <a:spLocks/>
          </p:cNvSpPr>
          <p:nvPr/>
        </p:nvSpPr>
        <p:spPr>
          <a:xfrm>
            <a:off x="725122" y="2073995"/>
            <a:ext cx="537087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latin typeface="Calibri" panose="020F0502020204030204" pitchFamily="34" charset="0"/>
                <a:cs typeface="Calibri" panose="020F0502020204030204" pitchFamily="34" charset="0"/>
              </a:rPr>
              <a:t>the apparent viscosity decreases rapidly with increasing tangential stress</a:t>
            </a:r>
          </a:p>
          <a:p>
            <a:pPr lvl="1"/>
            <a:r>
              <a:rPr lang="en-US" sz="2000" dirty="0">
                <a:latin typeface="Calibri" panose="020F0502020204030204" pitchFamily="34" charset="0"/>
                <a:cs typeface="Calibri" panose="020F0502020204030204" pitchFamily="34" charset="0"/>
              </a:rPr>
              <a:t>the more I strain, the better it flows</a:t>
            </a:r>
          </a:p>
          <a:p>
            <a:r>
              <a:rPr lang="en-US" sz="2400" dirty="0">
                <a:latin typeface="Calibri" panose="020F0502020204030204" pitchFamily="34" charset="0"/>
                <a:cs typeface="Calibri" panose="020F0502020204030204" pitchFamily="34" charset="0"/>
              </a:rPr>
              <a:t>reduction of viscosity caused by the orientation of anisometric particles in the direction of movement of the liquid</a:t>
            </a:r>
          </a:p>
          <a:p>
            <a:r>
              <a:rPr lang="en-US" sz="2400" dirty="0">
                <a:latin typeface="Calibri" panose="020F0502020204030204" pitchFamily="34" charset="0"/>
                <a:cs typeface="Calibri" panose="020F0502020204030204" pitchFamily="34" charset="0"/>
              </a:rPr>
              <a:t>e.g. usual polymer solutions and their melts</a:t>
            </a:r>
          </a:p>
          <a:p>
            <a:pPr lvl="1"/>
            <a:r>
              <a:rPr lang="en-US" sz="2000" dirty="0">
                <a:latin typeface="Calibri" panose="020F0502020204030204" pitchFamily="34" charset="0"/>
                <a:cs typeface="Calibri" panose="020F0502020204030204" pitchFamily="34" charset="0"/>
              </a:rPr>
              <a:t>generally applies to dispersions with an anisometric dispersion fraction</a:t>
            </a:r>
          </a:p>
          <a:p>
            <a:r>
              <a:rPr lang="en-US" sz="2400" dirty="0">
                <a:latin typeface="Calibri" panose="020F0502020204030204" pitchFamily="34" charset="0"/>
                <a:cs typeface="Calibri" panose="020F0502020204030204" pitchFamily="34" charset="0"/>
              </a:rPr>
              <a:t>technologically usually advantageous</a:t>
            </a:r>
            <a:endParaRPr lang="cs-CZ" sz="2400" dirty="0">
              <a:latin typeface="Calibri" panose="020F0502020204030204" pitchFamily="34" charset="0"/>
              <a:cs typeface="Calibri" panose="020F0502020204030204" pitchFamily="34" charset="0"/>
            </a:endParaRPr>
          </a:p>
        </p:txBody>
      </p:sp>
      <p:pic>
        <p:nvPicPr>
          <p:cNvPr id="1026" name="Picture 2" descr="a) Concentration regimes of polymer solutions. Blue colored circles... |  Download Scientific Diagram">
            <a:extLst>
              <a:ext uri="{FF2B5EF4-FFF2-40B4-BE49-F238E27FC236}">
                <a16:creationId xmlns:a16="http://schemas.microsoft.com/office/drawing/2014/main" id="{88D7F77B-FE52-F3A9-E576-E16821DC59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58"/>
          <a:stretch/>
        </p:blipFill>
        <p:spPr bwMode="auto">
          <a:xfrm>
            <a:off x="6888088" y="2388119"/>
            <a:ext cx="4232990" cy="357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Pseudoplastic</a:t>
            </a:r>
            <a:r>
              <a:rPr lang="cs-CZ" sz="3600" b="1" dirty="0">
                <a:ea typeface="+mn-ea"/>
                <a:cs typeface="+mn-cs"/>
              </a:rPr>
              <a:t> </a:t>
            </a:r>
            <a:r>
              <a:rPr lang="cs-CZ" sz="3600" b="1" dirty="0" err="1">
                <a:ea typeface="+mn-ea"/>
                <a:cs typeface="+mn-cs"/>
              </a:rPr>
              <a:t>liquids</a:t>
            </a:r>
            <a:endParaRPr lang="cs-CZ" sz="3600" b="1" dirty="0">
              <a:ea typeface="+mn-ea"/>
              <a:cs typeface="+mn-cs"/>
            </a:endParaRPr>
          </a:p>
        </p:txBody>
      </p:sp>
      <p:pic>
        <p:nvPicPr>
          <p:cNvPr id="6" name="Obrázek 5"/>
          <p:cNvPicPr>
            <a:picLocks noChangeAspect="1"/>
          </p:cNvPicPr>
          <p:nvPr/>
        </p:nvPicPr>
        <p:blipFill>
          <a:blip r:embed="rId3">
            <a:grayscl/>
          </a:blip>
          <a:stretch>
            <a:fillRect/>
          </a:stretch>
        </p:blipFill>
        <p:spPr>
          <a:xfrm>
            <a:off x="2663230" y="1873711"/>
            <a:ext cx="6865539" cy="4529514"/>
          </a:xfrm>
          <a:prstGeom prst="rect">
            <a:avLst/>
          </a:prstGeom>
        </p:spPr>
      </p:pic>
      <p:sp>
        <p:nvSpPr>
          <p:cNvPr id="2" name="Obdélník 1">
            <a:extLst>
              <a:ext uri="{FF2B5EF4-FFF2-40B4-BE49-F238E27FC236}">
                <a16:creationId xmlns:a16="http://schemas.microsoft.com/office/drawing/2014/main" id="{F7F8651D-3203-08C3-C772-8290EB70AD85}"/>
              </a:ext>
            </a:extLst>
          </p:cNvPr>
          <p:cNvSpPr/>
          <p:nvPr/>
        </p:nvSpPr>
        <p:spPr>
          <a:xfrm>
            <a:off x="6073698" y="1974219"/>
            <a:ext cx="2088232" cy="29698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err="1"/>
              <a:t>Newtonian</a:t>
            </a:r>
            <a:r>
              <a:rPr lang="cs-CZ" dirty="0"/>
              <a:t> </a:t>
            </a:r>
            <a:r>
              <a:rPr lang="cs-CZ" dirty="0" err="1"/>
              <a:t>fluids</a:t>
            </a:r>
            <a:endParaRPr lang="cs-CZ" dirty="0"/>
          </a:p>
        </p:txBody>
      </p:sp>
    </p:spTree>
    <p:extLst>
      <p:ext uri="{BB962C8B-B14F-4D97-AF65-F5344CB8AC3E}">
        <p14:creationId xmlns:p14="http://schemas.microsoft.com/office/powerpoint/2010/main" val="16792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Dilatant</a:t>
            </a:r>
            <a:r>
              <a:rPr lang="cs-CZ" sz="3600" b="1" dirty="0">
                <a:ea typeface="+mn-ea"/>
                <a:cs typeface="+mn-cs"/>
              </a:rPr>
              <a:t> </a:t>
            </a:r>
            <a:r>
              <a:rPr lang="cs-CZ" sz="3600" b="1" dirty="0" err="1">
                <a:ea typeface="+mn-ea"/>
                <a:cs typeface="+mn-cs"/>
              </a:rPr>
              <a:t>liquids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000" dirty="0">
                <a:latin typeface="Calibri" panose="020F0502020204030204" pitchFamily="34" charset="0"/>
                <a:cs typeface="Calibri" panose="020F0502020204030204" pitchFamily="34" charset="0"/>
              </a:rPr>
              <a:t>the apparent viscosity increases rapidly with increasing tangential stress</a:t>
            </a:r>
          </a:p>
          <a:p>
            <a:pPr lvl="1"/>
            <a:r>
              <a:rPr lang="en-US" sz="1600" dirty="0">
                <a:latin typeface="Calibri" panose="020F0502020204030204" pitchFamily="34" charset="0"/>
                <a:cs typeface="Calibri" panose="020F0502020204030204" pitchFamily="34" charset="0"/>
              </a:rPr>
              <a:t>the more I strain, the worse it flows</a:t>
            </a:r>
          </a:p>
          <a:p>
            <a:r>
              <a:rPr lang="en-US" sz="2000" dirty="0">
                <a:latin typeface="Calibri" panose="020F0502020204030204" pitchFamily="34" charset="0"/>
                <a:cs typeface="Calibri" panose="020F0502020204030204" pitchFamily="34" charset="0"/>
              </a:rPr>
              <a:t>in a concentrated suspension at rest, the particles are surrounded by a small layer of liquid (which acts as a lubricant and thus allows flow) and occupy the smallest possible volume (they fit together as best as possible)</a:t>
            </a:r>
          </a:p>
          <a:p>
            <a:pPr lvl="1"/>
            <a:r>
              <a:rPr lang="en-US" sz="1600" dirty="0">
                <a:latin typeface="Calibri" panose="020F0502020204030204" pitchFamily="34" charset="0"/>
                <a:cs typeface="Calibri" panose="020F0502020204030204" pitchFamily="34" charset="0"/>
              </a:rPr>
              <a:t>however, during shear stress, the particles move from their ideal position, increase their volume, and the liquid is no longer sufficient to wet them</a:t>
            </a:r>
          </a:p>
          <a:p>
            <a:pPr lvl="1"/>
            <a:r>
              <a:rPr lang="en-US" sz="1600" dirty="0">
                <a:latin typeface="Calibri" panose="020F0502020204030204" pitchFamily="34" charset="0"/>
                <a:cs typeface="Calibri" panose="020F0502020204030204" pitchFamily="34" charset="0"/>
              </a:rPr>
              <a:t>if the rate of shear stress is too high, it is not enough for the liquid to reach all the particles and this will significantly increase the internal friction in the liquid (i.e. viscosity)</a:t>
            </a:r>
          </a:p>
          <a:p>
            <a:r>
              <a:rPr lang="en-US" sz="2000" dirty="0">
                <a:latin typeface="Calibri" panose="020F0502020204030204" pitchFamily="34" charset="0"/>
                <a:cs typeface="Calibri" panose="020F0502020204030204" pitchFamily="34" charset="0"/>
              </a:rPr>
              <a:t>observed for concentrated suspensions (e.g. polymer suspensions, concretes, etc.)</a:t>
            </a:r>
          </a:p>
          <a:p>
            <a:r>
              <a:rPr lang="en-US" sz="2000" dirty="0">
                <a:latin typeface="Calibri" panose="020F0502020204030204" pitchFamily="34" charset="0"/>
                <a:cs typeface="Calibri" panose="020F0502020204030204" pitchFamily="34" charset="0"/>
              </a:rPr>
              <a:t>technologically disadvantageous</a:t>
            </a:r>
            <a:endParaRPr lang="cs-CZ" sz="2000" dirty="0">
              <a:latin typeface="Calibri" panose="020F0502020204030204" pitchFamily="34" charset="0"/>
              <a:cs typeface="Calibri" panose="020F0502020204030204" pitchFamily="34" charset="0"/>
            </a:endParaRPr>
          </a:p>
        </p:txBody>
      </p:sp>
      <p:pic>
        <p:nvPicPr>
          <p:cNvPr id="6" name="Obrázek 5">
            <a:extLst>
              <a:ext uri="{FF2B5EF4-FFF2-40B4-BE49-F238E27FC236}">
                <a16:creationId xmlns:a16="http://schemas.microsoft.com/office/drawing/2014/main" id="{645CB294-8CFE-4DE2-BB73-DEFF6627FA69}"/>
              </a:ext>
            </a:extLst>
          </p:cNvPr>
          <p:cNvPicPr>
            <a:picLocks noChangeAspect="1"/>
          </p:cNvPicPr>
          <p:nvPr/>
        </p:nvPicPr>
        <p:blipFill>
          <a:blip r:embed="rId3"/>
          <a:stretch>
            <a:fillRect/>
          </a:stretch>
        </p:blipFill>
        <p:spPr>
          <a:xfrm>
            <a:off x="4799856" y="5220518"/>
            <a:ext cx="6074444" cy="1135410"/>
          </a:xfrm>
          <a:prstGeom prst="rect">
            <a:avLst/>
          </a:prstGeom>
        </p:spPr>
      </p:pic>
      <p:sp>
        <p:nvSpPr>
          <p:cNvPr id="7" name="Šipka: doprava 8">
            <a:extLst>
              <a:ext uri="{FF2B5EF4-FFF2-40B4-BE49-F238E27FC236}">
                <a16:creationId xmlns:a16="http://schemas.microsoft.com/office/drawing/2014/main" id="{89176A7A-EADF-43DB-AE44-C31EA7BEA946}"/>
              </a:ext>
            </a:extLst>
          </p:cNvPr>
          <p:cNvSpPr/>
          <p:nvPr/>
        </p:nvSpPr>
        <p:spPr bwMode="auto">
          <a:xfrm>
            <a:off x="7757733" y="5656287"/>
            <a:ext cx="871433" cy="270843"/>
          </a:xfrm>
          <a:prstGeom prs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Verdana" panose="020B0604030504040204" pitchFamily="34" charset="0"/>
            </a:endParaRPr>
          </a:p>
        </p:txBody>
      </p:sp>
    </p:spTree>
    <p:extLst>
      <p:ext uri="{BB962C8B-B14F-4D97-AF65-F5344CB8AC3E}">
        <p14:creationId xmlns:p14="http://schemas.microsoft.com/office/powerpoint/2010/main" val="19969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Thixotropic</a:t>
            </a:r>
            <a:r>
              <a:rPr lang="cs-CZ" sz="3600" b="1" dirty="0">
                <a:ea typeface="+mn-ea"/>
                <a:cs typeface="+mn-cs"/>
              </a:rPr>
              <a:t> and </a:t>
            </a:r>
            <a:r>
              <a:rPr lang="cs-CZ" sz="3600" b="1" dirty="0" err="1">
                <a:ea typeface="+mn-ea"/>
                <a:cs typeface="+mn-cs"/>
              </a:rPr>
              <a:t>rheopex</a:t>
            </a:r>
            <a:r>
              <a:rPr lang="cs-CZ" sz="3600" b="1" dirty="0">
                <a:ea typeface="+mn-ea"/>
                <a:cs typeface="+mn-cs"/>
              </a:rPr>
              <a:t> </a:t>
            </a:r>
            <a:r>
              <a:rPr lang="cs-CZ" sz="3600" b="1" dirty="0" err="1">
                <a:ea typeface="+mn-ea"/>
                <a:cs typeface="+mn-cs"/>
              </a:rPr>
              <a:t>liquids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latin typeface="Calibri" panose="020F0502020204030204" pitchFamily="34" charset="0"/>
                <a:cs typeface="Calibri" panose="020F0502020204030204" pitchFamily="34" charset="0"/>
              </a:rPr>
              <a:t>thixotropic liquid</a:t>
            </a:r>
          </a:p>
          <a:p>
            <a:pPr lvl="1"/>
            <a:r>
              <a:rPr lang="en-US" sz="2000" dirty="0">
                <a:latin typeface="Calibri" panose="020F0502020204030204" pitchFamily="34" charset="0"/>
                <a:cs typeface="Calibri" panose="020F0502020204030204" pitchFamily="34" charset="0"/>
              </a:rPr>
              <a:t>the apparent viscosity decreases with the duration of the shear stress</a:t>
            </a:r>
          </a:p>
          <a:p>
            <a:pPr lvl="1"/>
            <a:r>
              <a:rPr lang="en-US" sz="2000" dirty="0">
                <a:latin typeface="Calibri" panose="020F0502020204030204" pitchFamily="34" charset="0"/>
                <a:cs typeface="Calibri" panose="020F0502020204030204" pitchFamily="34" charset="0"/>
              </a:rPr>
              <a:t>the longer I strain, the better it flows</a:t>
            </a:r>
          </a:p>
          <a:p>
            <a:pPr lvl="1"/>
            <a:r>
              <a:rPr lang="en-US" sz="2000" dirty="0">
                <a:latin typeface="Calibri" panose="020F0502020204030204" pitchFamily="34" charset="0"/>
                <a:cs typeface="Calibri" panose="020F0502020204030204" pitchFamily="34" charset="0"/>
              </a:rPr>
              <a:t>a reason similar to that of pseudoplastic liquids, but the arrangement of anisometric particles occurs with a considerable delay</a:t>
            </a:r>
          </a:p>
          <a:p>
            <a:pPr lvl="1"/>
            <a:r>
              <a:rPr lang="en-US" sz="2000" dirty="0">
                <a:latin typeface="Calibri" panose="020F0502020204030204" pitchFamily="34" charset="0"/>
                <a:cs typeface="Calibri" panose="020F0502020204030204" pitchFamily="34" charset="0"/>
              </a:rPr>
              <a:t>technologically advantageous</a:t>
            </a:r>
          </a:p>
          <a:p>
            <a:pPr lvl="2"/>
            <a:r>
              <a:rPr lang="en-US" sz="1600" dirty="0">
                <a:latin typeface="Calibri" panose="020F0502020204030204" pitchFamily="34" charset="0"/>
                <a:cs typeface="Calibri" panose="020F0502020204030204" pitchFamily="34" charset="0"/>
              </a:rPr>
              <a:t>especially for mixing or painting</a:t>
            </a:r>
          </a:p>
          <a:p>
            <a:r>
              <a:rPr lang="en-US" sz="2400" dirty="0" err="1">
                <a:latin typeface="Calibri" panose="020F0502020204030204" pitchFamily="34" charset="0"/>
                <a:cs typeface="Calibri" panose="020F0502020204030204" pitchFamily="34" charset="0"/>
              </a:rPr>
              <a:t>reopex</a:t>
            </a:r>
            <a:r>
              <a:rPr lang="en-US" sz="2400" dirty="0">
                <a:latin typeface="Calibri" panose="020F0502020204030204" pitchFamily="34" charset="0"/>
                <a:cs typeface="Calibri" panose="020F0502020204030204" pitchFamily="34" charset="0"/>
              </a:rPr>
              <a:t> liquids</a:t>
            </a:r>
          </a:p>
          <a:p>
            <a:pPr lvl="1"/>
            <a:r>
              <a:rPr lang="en-US" sz="2000" dirty="0">
                <a:latin typeface="Calibri" panose="020F0502020204030204" pitchFamily="34" charset="0"/>
                <a:cs typeface="Calibri" panose="020F0502020204030204" pitchFamily="34" charset="0"/>
              </a:rPr>
              <a:t>the apparent viscosity increases with the duration of shear stress</a:t>
            </a:r>
          </a:p>
          <a:p>
            <a:pPr lvl="1"/>
            <a:r>
              <a:rPr lang="en-US" sz="2000" dirty="0">
                <a:latin typeface="Calibri" panose="020F0502020204030204" pitchFamily="34" charset="0"/>
                <a:cs typeface="Calibri" panose="020F0502020204030204" pitchFamily="34" charset="0"/>
              </a:rPr>
              <a:t>the longer I strain, the worse it flows</a:t>
            </a:r>
          </a:p>
          <a:p>
            <a:pPr lvl="1"/>
            <a:r>
              <a:rPr lang="en-US" sz="2000" dirty="0">
                <a:latin typeface="Calibri" panose="020F0502020204030204" pitchFamily="34" charset="0"/>
                <a:cs typeface="Calibri" panose="020F0502020204030204" pitchFamily="34" charset="0"/>
              </a:rPr>
              <a:t>the reason is similar to that of dilatant liquids, but dilation occurs with a significant delay</a:t>
            </a:r>
          </a:p>
          <a:p>
            <a:pPr lvl="1"/>
            <a:r>
              <a:rPr lang="en-US" sz="2000" dirty="0">
                <a:latin typeface="Calibri" panose="020F0502020204030204" pitchFamily="34" charset="0"/>
                <a:cs typeface="Calibri" panose="020F0502020204030204" pitchFamily="34" charset="0"/>
              </a:rPr>
              <a:t>technologically disadvantageous</a:t>
            </a:r>
            <a:endParaRPr lang="cs-CZ"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16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Bingham</a:t>
            </a:r>
            <a:r>
              <a:rPr lang="cs-CZ" sz="3600" b="1" dirty="0">
                <a:ea typeface="+mn-ea"/>
                <a:cs typeface="+mn-cs"/>
              </a:rPr>
              <a:t> </a:t>
            </a:r>
            <a:r>
              <a:rPr lang="cs-CZ" sz="3600" b="1" dirty="0" err="1">
                <a:ea typeface="+mn-ea"/>
                <a:cs typeface="+mn-cs"/>
              </a:rPr>
              <a:t>liquids</a:t>
            </a:r>
            <a:endParaRPr lang="cs-CZ" sz="3600" b="1" dirty="0">
              <a:ea typeface="+mn-ea"/>
              <a:cs typeface="+mn-cs"/>
            </a:endParaRP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latin typeface="Calibri" panose="020F0502020204030204" pitchFamily="34" charset="0"/>
                    <a:cs typeface="Calibri" panose="020F0502020204030204" pitchFamily="34" charset="0"/>
                  </a:rPr>
                  <a:t>they show significant flow properties only after exceeding the so-called (dynamic) flow (or yield) limit </a:t>
                </a:r>
                <a:r>
                  <a:rPr lang="en-US" sz="2400" dirty="0" err="1">
                    <a:latin typeface="Calibri" panose="020F0502020204030204" pitchFamily="34" charset="0"/>
                    <a:cs typeface="Calibri" panose="020F0502020204030204" pitchFamily="34" charset="0"/>
                  </a:rPr>
                  <a:t>σt</a:t>
                </a:r>
                <a:endParaRPr lang="en-US" sz="24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they may behave Newtonian or non-Newtonian when the </a:t>
                </a:r>
                <a:r>
                  <a:rPr lang="en-US" sz="2000" b="1" dirty="0">
                    <a:latin typeface="Calibri" panose="020F0502020204030204" pitchFamily="34" charset="0"/>
                    <a:cs typeface="Calibri" panose="020F0502020204030204" pitchFamily="34" charset="0"/>
                  </a:rPr>
                  <a:t>flow limit</a:t>
                </a:r>
                <a:r>
                  <a:rPr lang="en-US" sz="2000" dirty="0">
                    <a:latin typeface="Calibri" panose="020F0502020204030204" pitchFamily="34" charset="0"/>
                    <a:cs typeface="Calibri" panose="020F0502020204030204" pitchFamily="34" charset="0"/>
                  </a:rPr>
                  <a:t> is exceeded</a:t>
                </a:r>
                <a:endParaRPr lang="cs-CZ" sz="2000" dirty="0">
                  <a:latin typeface="Calibri" panose="020F0502020204030204" pitchFamily="34" charset="0"/>
                  <a:cs typeface="Calibri" panose="020F0502020204030204" pitchFamily="34" charset="0"/>
                </a:endParaRPr>
              </a:p>
              <a:p>
                <a:pPr lvl="1"/>
                <a:endParaRPr lang="cs-CZ" sz="1600" dirty="0">
                  <a:latin typeface="Calibri" panose="020F0502020204030204" pitchFamily="34" charset="0"/>
                  <a:cs typeface="Calibri" panose="020F0502020204030204" pitchFamily="34" charset="0"/>
                </a:endParaRPr>
              </a:p>
              <a:p>
                <a:pPr marL="457200" lvl="1" indent="0">
                  <a:buNone/>
                </a:pPr>
                <a14:m>
                  <m:oMathPara xmlns:m="http://schemas.openxmlformats.org/officeDocument/2006/math">
                    <m:oMathParaPr>
                      <m:jc m:val="centerGroup"/>
                    </m:oMathParaPr>
                    <m:oMath xmlns:m="http://schemas.openxmlformats.org/officeDocument/2006/math">
                      <m:r>
                        <a:rPr lang="cs-CZ" sz="2000" i="1">
                          <a:latin typeface="Cambria Math" panose="02040503050406030204" pitchFamily="18" charset="0"/>
                          <a:ea typeface="Cambria Math" panose="02040503050406030204" pitchFamily="18" charset="0"/>
                        </a:rPr>
                        <m:t>𝜎</m:t>
                      </m:r>
                      <m:r>
                        <a:rPr lang="cs-CZ" sz="2000" i="1">
                          <a:latin typeface="Cambria Math" panose="02040503050406030204" pitchFamily="18" charset="0"/>
                          <a:ea typeface="Cambria Math" panose="02040503050406030204" pitchFamily="18" charset="0"/>
                        </a:rPr>
                        <m:t>−</m:t>
                      </m:r>
                      <m:sSub>
                        <m:sSubPr>
                          <m:ctrlPr>
                            <a:rPr lang="cs-CZ" sz="2000" i="1">
                              <a:latin typeface="Cambria Math" panose="02040503050406030204" pitchFamily="18" charset="0"/>
                              <a:ea typeface="Cambria Math" panose="02040503050406030204" pitchFamily="18" charset="0"/>
                            </a:rPr>
                          </m:ctrlPr>
                        </m:sSub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𝑡</m:t>
                          </m:r>
                        </m:sub>
                      </m:sSub>
                      <m:r>
                        <a:rPr lang="cs-CZ" sz="2000" i="1">
                          <a:latin typeface="Cambria Math" panose="02040503050406030204" pitchFamily="18" charset="0"/>
                          <a:ea typeface="Cambria Math" panose="02040503050406030204" pitchFamily="18" charset="0"/>
                        </a:rPr>
                        <m:t>=</m:t>
                      </m:r>
                      <m:r>
                        <a:rPr lang="cs-CZ" sz="2000" i="1">
                          <a:latin typeface="Cambria Math" panose="02040503050406030204" pitchFamily="18" charset="0"/>
                          <a:ea typeface="Cambria Math" panose="02040503050406030204" pitchFamily="18" charset="0"/>
                        </a:rPr>
                        <m:t>𝜂</m:t>
                      </m:r>
                      <m:acc>
                        <m:accPr>
                          <m:chr m:val="̇"/>
                          <m:ctrlPr>
                            <a:rPr lang="cs-CZ" sz="2000" i="1">
                              <a:latin typeface="Cambria Math" panose="02040503050406030204" pitchFamily="18" charset="0"/>
                              <a:ea typeface="Cambria Math" panose="02040503050406030204" pitchFamily="18" charset="0"/>
                            </a:rPr>
                          </m:ctrlPr>
                        </m:accPr>
                        <m:e>
                          <m:r>
                            <a:rPr lang="cs-CZ" sz="2000" i="1">
                              <a:latin typeface="Cambria Math" panose="02040503050406030204" pitchFamily="18" charset="0"/>
                              <a:ea typeface="Cambria Math" panose="02040503050406030204" pitchFamily="18" charset="0"/>
                            </a:rPr>
                            <m:t>𝛾</m:t>
                          </m:r>
                        </m:e>
                      </m:acc>
                    </m:oMath>
                  </m:oMathPara>
                </a14:m>
                <a:endParaRPr lang="cs-CZ" sz="2000" dirty="0">
                  <a:latin typeface="Calibri" panose="020F0502020204030204" pitchFamily="34" charset="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cs-CZ" sz="2000" i="1">
                          <a:latin typeface="Cambria Math" panose="02040503050406030204" pitchFamily="18" charset="0"/>
                          <a:ea typeface="Cambria Math" panose="02040503050406030204" pitchFamily="18" charset="0"/>
                        </a:rPr>
                        <m:t>𝜎</m:t>
                      </m:r>
                      <m:r>
                        <a:rPr lang="cs-CZ" sz="2000" i="1">
                          <a:latin typeface="Cambria Math" panose="02040503050406030204" pitchFamily="18" charset="0"/>
                          <a:ea typeface="Cambria Math" panose="02040503050406030204" pitchFamily="18" charset="0"/>
                        </a:rPr>
                        <m:t>−</m:t>
                      </m:r>
                      <m:sSub>
                        <m:sSubPr>
                          <m:ctrlPr>
                            <a:rPr lang="cs-CZ" sz="2000" i="1">
                              <a:latin typeface="Cambria Math" panose="02040503050406030204" pitchFamily="18" charset="0"/>
                              <a:ea typeface="Cambria Math" panose="02040503050406030204" pitchFamily="18" charset="0"/>
                            </a:rPr>
                          </m:ctrlPr>
                        </m:sSubPr>
                        <m:e>
                          <m:r>
                            <a:rPr lang="cs-CZ" sz="2000" i="1">
                              <a:latin typeface="Cambria Math" panose="02040503050406030204" pitchFamily="18" charset="0"/>
                              <a:ea typeface="Cambria Math" panose="02040503050406030204" pitchFamily="18" charset="0"/>
                            </a:rPr>
                            <m:t>𝜎</m:t>
                          </m:r>
                        </m:e>
                        <m:sub>
                          <m:r>
                            <a:rPr lang="cs-CZ" sz="2000" i="1">
                              <a:latin typeface="Cambria Math" panose="02040503050406030204" pitchFamily="18" charset="0"/>
                              <a:ea typeface="Cambria Math" panose="02040503050406030204" pitchFamily="18" charset="0"/>
                            </a:rPr>
                            <m:t>𝑡</m:t>
                          </m:r>
                        </m:sub>
                      </m:sSub>
                      <m:r>
                        <a:rPr lang="cs-CZ" sz="2000" i="1">
                          <a:latin typeface="Cambria Math" panose="02040503050406030204" pitchFamily="18" charset="0"/>
                          <a:ea typeface="Cambria Math" panose="02040503050406030204" pitchFamily="18" charset="0"/>
                        </a:rPr>
                        <m:t>=</m:t>
                      </m:r>
                      <m:sSub>
                        <m:sSubPr>
                          <m:ctrlPr>
                            <a:rPr lang="cs-CZ" sz="2000" i="1">
                              <a:latin typeface="Cambria Math" panose="02040503050406030204" pitchFamily="18" charset="0"/>
                              <a:ea typeface="Cambria Math" panose="02040503050406030204" pitchFamily="18" charset="0"/>
                            </a:rPr>
                          </m:ctrlPr>
                        </m:sSubPr>
                        <m:e>
                          <m:r>
                            <a:rPr lang="cs-CZ" sz="2000" i="1">
                              <a:latin typeface="Cambria Math" panose="02040503050406030204" pitchFamily="18" charset="0"/>
                              <a:ea typeface="Cambria Math" panose="02040503050406030204" pitchFamily="18" charset="0"/>
                            </a:rPr>
                            <m:t>𝜂</m:t>
                          </m:r>
                        </m:e>
                        <m:sub>
                          <m:r>
                            <a:rPr lang="cs-CZ" sz="2000" i="1">
                              <a:latin typeface="Cambria Math" panose="02040503050406030204" pitchFamily="18" charset="0"/>
                              <a:ea typeface="Cambria Math" panose="02040503050406030204" pitchFamily="18" charset="0"/>
                            </a:rPr>
                            <m:t>𝑧</m:t>
                          </m:r>
                        </m:sub>
                      </m:sSub>
                      <m:acc>
                        <m:accPr>
                          <m:chr m:val="̇"/>
                          <m:ctrlPr>
                            <a:rPr lang="cs-CZ" sz="2000" i="1">
                              <a:latin typeface="Cambria Math" panose="02040503050406030204" pitchFamily="18" charset="0"/>
                              <a:ea typeface="Cambria Math" panose="02040503050406030204" pitchFamily="18" charset="0"/>
                            </a:rPr>
                          </m:ctrlPr>
                        </m:accPr>
                        <m:e>
                          <m:r>
                            <a:rPr lang="cs-CZ" sz="2000" i="1">
                              <a:latin typeface="Cambria Math" panose="02040503050406030204" pitchFamily="18" charset="0"/>
                              <a:ea typeface="Cambria Math" panose="02040503050406030204" pitchFamily="18" charset="0"/>
                            </a:rPr>
                            <m:t>𝛾</m:t>
                          </m:r>
                        </m:e>
                      </m:acc>
                    </m:oMath>
                  </m:oMathPara>
                </a14:m>
                <a:endParaRPr lang="cs-CZ" sz="2000" dirty="0">
                  <a:latin typeface="Calibri" panose="020F0502020204030204" pitchFamily="34" charset="0"/>
                  <a:cs typeface="Calibri" panose="020F0502020204030204" pitchFamily="34" charset="0"/>
                </a:endParaRPr>
              </a:p>
              <a:p>
                <a:endParaRPr lang="cs-CZ"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the flow limit </a:t>
                </a:r>
                <a:r>
                  <a:rPr lang="en-US" sz="2400" dirty="0">
                    <a:latin typeface="Calibri" panose="020F0502020204030204" pitchFamily="34" charset="0"/>
                    <a:cs typeface="Calibri" panose="020F0502020204030204" pitchFamily="34" charset="0"/>
                  </a:rPr>
                  <a:t>represents the stress that is needed to overcome the attractive forces between the dispersed particles</a:t>
                </a:r>
              </a:p>
              <a:p>
                <a:r>
                  <a:rPr lang="en-US" sz="2400" dirty="0">
                    <a:latin typeface="Calibri" panose="020F0502020204030204" pitchFamily="34" charset="0"/>
                    <a:cs typeface="Calibri" panose="020F0502020204030204" pitchFamily="34" charset="0"/>
                  </a:rPr>
                  <a:t>usually mushy or pasty suspensions or gels (chalk, toothpaste, lime)</a:t>
                </a:r>
                <a:endParaRPr lang="cs-CZ" sz="2400" dirty="0">
                  <a:latin typeface="Calibri" panose="020F0502020204030204" pitchFamily="34" charset="0"/>
                  <a:cs typeface="Calibri" panose="020F0502020204030204" pitchFamily="34" charset="0"/>
                </a:endParaRPr>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10741756" cy="4464495"/>
              </a:xfrm>
              <a:prstGeom prst="rect">
                <a:avLst/>
              </a:prstGeom>
              <a:blipFill>
                <a:blip r:embed="rId3"/>
                <a:stretch>
                  <a:fillRect l="-795" t="-1910"/>
                </a:stretch>
              </a:blipFill>
            </p:spPr>
            <p:txBody>
              <a:bodyPr/>
              <a:lstStyle/>
              <a:p>
                <a:r>
                  <a:rPr lang="cs-CZ">
                    <a:noFill/>
                  </a:rPr>
                  <a:t> </a:t>
                </a:r>
              </a:p>
            </p:txBody>
          </p:sp>
        </mc:Fallback>
      </mc:AlternateContent>
    </p:spTree>
    <p:extLst>
      <p:ext uri="{BB962C8B-B14F-4D97-AF65-F5344CB8AC3E}">
        <p14:creationId xmlns:p14="http://schemas.microsoft.com/office/powerpoint/2010/main" val="2106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Newtonian</a:t>
            </a:r>
            <a:r>
              <a:rPr lang="cs-CZ" sz="3600" b="1" dirty="0">
                <a:ea typeface="+mn-ea"/>
                <a:cs typeface="+mn-cs"/>
              </a:rPr>
              <a:t> and non-</a:t>
            </a:r>
            <a:r>
              <a:rPr lang="cs-CZ" sz="3600" b="1" dirty="0" err="1">
                <a:ea typeface="+mn-ea"/>
                <a:cs typeface="+mn-cs"/>
              </a:rPr>
              <a:t>Newtonian</a:t>
            </a:r>
            <a:r>
              <a:rPr lang="cs-CZ" sz="3600" b="1" dirty="0">
                <a:ea typeface="+mn-ea"/>
                <a:cs typeface="+mn-cs"/>
              </a:rPr>
              <a:t> </a:t>
            </a:r>
            <a:r>
              <a:rPr lang="cs-CZ" sz="3600" b="1" dirty="0" err="1">
                <a:ea typeface="+mn-ea"/>
                <a:cs typeface="+mn-cs"/>
              </a:rPr>
              <a:t>fluids</a:t>
            </a:r>
            <a:endParaRPr lang="cs-CZ" sz="3600" b="1" dirty="0">
              <a:ea typeface="+mn-ea"/>
              <a:cs typeface="+mn-cs"/>
            </a:endParaRPr>
          </a:p>
        </p:txBody>
      </p:sp>
      <p:sp>
        <p:nvSpPr>
          <p:cNvPr id="6" name="Zástupný obsah 2">
            <a:extLst>
              <a:ext uri="{FF2B5EF4-FFF2-40B4-BE49-F238E27FC236}">
                <a16:creationId xmlns:a16="http://schemas.microsoft.com/office/drawing/2014/main" id="{05DF8AF2-486E-4A5A-81A3-D91343178B9E}"/>
              </a:ext>
            </a:extLst>
          </p:cNvPr>
          <p:cNvSpPr>
            <a:spLocks noGrp="1"/>
          </p:cNvSpPr>
          <p:nvPr>
            <p:ph idx="1"/>
          </p:nvPr>
        </p:nvSpPr>
        <p:spPr>
          <a:xfrm>
            <a:off x="1983040" y="5510514"/>
            <a:ext cx="8229600" cy="880393"/>
          </a:xfrm>
        </p:spPr>
        <p:txBody>
          <a:bodyPr numCol="1"/>
          <a:lstStyle/>
          <a:p>
            <a:pPr marL="0" indent="0" algn="ctr">
              <a:buSzPct val="100000"/>
              <a:buNone/>
            </a:pPr>
            <a:r>
              <a:rPr lang="cs-CZ" sz="2400" dirty="0">
                <a:latin typeface="Calibri" panose="020F0502020204030204" pitchFamily="34" charset="0"/>
                <a:cs typeface="Calibri" panose="020F0502020204030204" pitchFamily="34" charset="0"/>
              </a:rPr>
              <a:t>1 – </a:t>
            </a:r>
            <a:r>
              <a:rPr lang="cs-CZ" sz="2400" dirty="0" err="1">
                <a:latin typeface="Calibri" panose="020F0502020204030204" pitchFamily="34" charset="0"/>
                <a:cs typeface="Calibri" panose="020F0502020204030204" pitchFamily="34" charset="0"/>
              </a:rPr>
              <a:t>Newtonian</a:t>
            </a:r>
            <a:r>
              <a:rPr lang="cs-CZ" sz="2400" dirty="0">
                <a:latin typeface="Calibri" panose="020F0502020204030204" pitchFamily="34" charset="0"/>
                <a:cs typeface="Calibri" panose="020F0502020204030204" pitchFamily="34" charset="0"/>
              </a:rPr>
              <a:t>, 2 – </a:t>
            </a:r>
            <a:r>
              <a:rPr lang="cs-CZ" sz="2400" dirty="0" err="1">
                <a:latin typeface="Calibri" panose="020F0502020204030204" pitchFamily="34" charset="0"/>
                <a:cs typeface="Calibri" panose="020F0502020204030204" pitchFamily="34" charset="0"/>
              </a:rPr>
              <a:t>pseudoplastic</a:t>
            </a:r>
            <a:r>
              <a:rPr lang="cs-CZ" sz="2400" dirty="0">
                <a:latin typeface="Calibri" panose="020F0502020204030204" pitchFamily="34" charset="0"/>
                <a:cs typeface="Calibri" panose="020F0502020204030204" pitchFamily="34" charset="0"/>
              </a:rPr>
              <a:t>, 3 – </a:t>
            </a:r>
            <a:r>
              <a:rPr lang="cs-CZ" sz="2400" dirty="0" err="1">
                <a:latin typeface="Calibri" panose="020F0502020204030204" pitchFamily="34" charset="0"/>
                <a:cs typeface="Calibri" panose="020F0502020204030204" pitchFamily="34" charset="0"/>
              </a:rPr>
              <a:t>dilatant</a:t>
            </a:r>
            <a:r>
              <a:rPr lang="cs-CZ" sz="2400" dirty="0">
                <a:latin typeface="Calibri" panose="020F0502020204030204" pitchFamily="34" charset="0"/>
                <a:cs typeface="Calibri" panose="020F0502020204030204" pitchFamily="34" charset="0"/>
              </a:rPr>
              <a:t>, 4 – </a:t>
            </a:r>
            <a:r>
              <a:rPr lang="cs-CZ" sz="2400" dirty="0" err="1">
                <a:latin typeface="Calibri" panose="020F0502020204030204" pitchFamily="34" charset="0"/>
                <a:cs typeface="Calibri" panose="020F0502020204030204" pitchFamily="34" charset="0"/>
              </a:rPr>
              <a:t>Bingham</a:t>
            </a:r>
            <a:r>
              <a:rPr lang="cs-CZ" sz="2400" dirty="0">
                <a:latin typeface="Calibri" panose="020F0502020204030204" pitchFamily="34" charset="0"/>
                <a:cs typeface="Calibri" panose="020F0502020204030204" pitchFamily="34" charset="0"/>
              </a:rPr>
              <a:t> non-</a:t>
            </a:r>
            <a:r>
              <a:rPr lang="cs-CZ" sz="2400" dirty="0" err="1">
                <a:latin typeface="Calibri" panose="020F0502020204030204" pitchFamily="34" charset="0"/>
                <a:cs typeface="Calibri" panose="020F0502020204030204" pitchFamily="34" charset="0"/>
              </a:rPr>
              <a:t>Newtonian</a:t>
            </a:r>
            <a:r>
              <a:rPr lang="cs-CZ" sz="2400" dirty="0">
                <a:latin typeface="Calibri" panose="020F0502020204030204" pitchFamily="34" charset="0"/>
                <a:cs typeface="Calibri" panose="020F0502020204030204" pitchFamily="34" charset="0"/>
              </a:rPr>
              <a:t>, 5 – </a:t>
            </a:r>
            <a:r>
              <a:rPr lang="cs-CZ" sz="2400" dirty="0" err="1">
                <a:latin typeface="Calibri" panose="020F0502020204030204" pitchFamily="34" charset="0"/>
                <a:cs typeface="Calibri" panose="020F0502020204030204" pitchFamily="34" charset="0"/>
              </a:rPr>
              <a:t>Bingham</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Newtonian</a:t>
            </a:r>
            <a:endParaRPr lang="cs-CZ" sz="2400" dirty="0">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a:stretch>
            <a:fillRect/>
          </a:stretch>
        </p:blipFill>
        <p:spPr>
          <a:xfrm>
            <a:off x="1924050" y="1927155"/>
            <a:ext cx="8343900" cy="3286125"/>
          </a:xfrm>
          <a:prstGeom prst="rect">
            <a:avLst/>
          </a:prstGeom>
        </p:spPr>
      </p:pic>
    </p:spTree>
    <p:extLst>
      <p:ext uri="{BB962C8B-B14F-4D97-AF65-F5344CB8AC3E}">
        <p14:creationId xmlns:p14="http://schemas.microsoft.com/office/powerpoint/2010/main" val="243072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Effect of molecular weight distribution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wider the distribution, the earlier non-Newtonian behavior appears</a:t>
            </a:r>
            <a:endParaRPr lang="cs-CZ" dirty="0"/>
          </a:p>
        </p:txBody>
      </p:sp>
      <p:grpSp>
        <p:nvGrpSpPr>
          <p:cNvPr id="6" name="Skupina 5"/>
          <p:cNvGrpSpPr>
            <a:grpSpLocks noChangeAspect="1"/>
          </p:cNvGrpSpPr>
          <p:nvPr/>
        </p:nvGrpSpPr>
        <p:grpSpPr>
          <a:xfrm>
            <a:off x="2441417" y="2759612"/>
            <a:ext cx="6642440" cy="3597121"/>
            <a:chOff x="4783598" y="2138872"/>
            <a:chExt cx="7201183" cy="3456384"/>
          </a:xfrm>
        </p:grpSpPr>
        <p:cxnSp>
          <p:nvCxnSpPr>
            <p:cNvPr id="7" name="Přímá spojnice 6"/>
            <p:cNvCxnSpPr/>
            <p:nvPr/>
          </p:nvCxnSpPr>
          <p:spPr>
            <a:xfrm flipV="1">
              <a:off x="5305201" y="2138872"/>
              <a:ext cx="0" cy="345638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Přímá spojnice 8"/>
            <p:cNvCxnSpPr/>
            <p:nvPr/>
          </p:nvCxnSpPr>
          <p:spPr>
            <a:xfrm flipV="1">
              <a:off x="5294709" y="5581565"/>
              <a:ext cx="6690072" cy="13691"/>
            </a:xfrm>
            <a:prstGeom prst="line">
              <a:avLst/>
            </a:prstGeom>
            <a:ln w="28575"/>
          </p:spPr>
          <p:style>
            <a:lnRef idx="1">
              <a:schemeClr val="dk1"/>
            </a:lnRef>
            <a:fillRef idx="0">
              <a:schemeClr val="dk1"/>
            </a:fillRef>
            <a:effectRef idx="0">
              <a:schemeClr val="dk1"/>
            </a:effectRef>
            <a:fontRef idx="minor">
              <a:schemeClr val="tx1"/>
            </a:fontRef>
          </p:style>
        </p:cxnSp>
        <p:sp>
          <p:nvSpPr>
            <p:cNvPr id="10" name="Obdélník 9"/>
            <p:cNvSpPr/>
            <p:nvPr/>
          </p:nvSpPr>
          <p:spPr>
            <a:xfrm rot="16200000">
              <a:off x="4475362" y="3640372"/>
              <a:ext cx="983504" cy="367032"/>
            </a:xfrm>
            <a:prstGeom prst="rect">
              <a:avLst/>
            </a:prstGeom>
          </p:spPr>
          <p:txBody>
            <a:bodyPr wrap="none">
              <a:spAutoFit/>
            </a:bodyPr>
            <a:lstStyle/>
            <a:p>
              <a:pPr algn="ctr"/>
              <a:r>
                <a:rPr lang="cs-CZ" sz="1600" dirty="0" err="1">
                  <a:latin typeface="+mn-lt"/>
                </a:rPr>
                <a:t>frequency</a:t>
              </a:r>
              <a:endParaRPr lang="cs-CZ" sz="1600" dirty="0">
                <a:latin typeface="+mn-lt"/>
              </a:endParaRPr>
            </a:p>
          </p:txBody>
        </p:sp>
      </p:grpSp>
      <p:sp>
        <p:nvSpPr>
          <p:cNvPr id="3" name="Volný tvar 2"/>
          <p:cNvSpPr/>
          <p:nvPr/>
        </p:nvSpPr>
        <p:spPr>
          <a:xfrm>
            <a:off x="3052890" y="3380820"/>
            <a:ext cx="5974129" cy="2854452"/>
          </a:xfrm>
          <a:custGeom>
            <a:avLst/>
            <a:gdLst>
              <a:gd name="connsiteX0" fmla="*/ 0 w 5289331"/>
              <a:gd name="connsiteY0" fmla="*/ 2782828 h 2838007"/>
              <a:gd name="connsiteX1" fmla="*/ 1584435 w 5289331"/>
              <a:gd name="connsiteY1" fmla="*/ 2167972 h 2838007"/>
              <a:gd name="connsiteX2" fmla="*/ 2648607 w 5289331"/>
              <a:gd name="connsiteY2" fmla="*/ 214 h 2838007"/>
              <a:gd name="connsiteX3" fmla="*/ 3460531 w 5289331"/>
              <a:gd name="connsiteY3" fmla="*/ 2301979 h 2838007"/>
              <a:gd name="connsiteX4" fmla="*/ 5289331 w 5289331"/>
              <a:gd name="connsiteY4" fmla="*/ 2838007 h 2838007"/>
              <a:gd name="connsiteX0" fmla="*/ 0 w 6683643"/>
              <a:gd name="connsiteY0" fmla="*/ 2830126 h 2838008"/>
              <a:gd name="connsiteX1" fmla="*/ 2978747 w 6683643"/>
              <a:gd name="connsiteY1" fmla="*/ 2167973 h 2838008"/>
              <a:gd name="connsiteX2" fmla="*/ 4042919 w 6683643"/>
              <a:gd name="connsiteY2" fmla="*/ 215 h 2838008"/>
              <a:gd name="connsiteX3" fmla="*/ 4854843 w 6683643"/>
              <a:gd name="connsiteY3" fmla="*/ 2301980 h 2838008"/>
              <a:gd name="connsiteX4" fmla="*/ 6683643 w 6683643"/>
              <a:gd name="connsiteY4" fmla="*/ 2838008 h 2838008"/>
              <a:gd name="connsiteX0" fmla="*/ 0 w 9434919"/>
              <a:gd name="connsiteY0" fmla="*/ 2830126 h 2853774"/>
              <a:gd name="connsiteX1" fmla="*/ 2978747 w 9434919"/>
              <a:gd name="connsiteY1" fmla="*/ 2167973 h 2853774"/>
              <a:gd name="connsiteX2" fmla="*/ 4042919 w 9434919"/>
              <a:gd name="connsiteY2" fmla="*/ 215 h 2853774"/>
              <a:gd name="connsiteX3" fmla="*/ 4854843 w 9434919"/>
              <a:gd name="connsiteY3" fmla="*/ 2301980 h 2853774"/>
              <a:gd name="connsiteX4" fmla="*/ 9434919 w 9434919"/>
              <a:gd name="connsiteY4" fmla="*/ 2853774 h 2853774"/>
              <a:gd name="connsiteX0" fmla="*/ 0 w 9434919"/>
              <a:gd name="connsiteY0" fmla="*/ 2830804 h 2854452"/>
              <a:gd name="connsiteX1" fmla="*/ 2978747 w 9434919"/>
              <a:gd name="connsiteY1" fmla="*/ 2168651 h 2854452"/>
              <a:gd name="connsiteX2" fmla="*/ 4042919 w 9434919"/>
              <a:gd name="connsiteY2" fmla="*/ 893 h 2854452"/>
              <a:gd name="connsiteX3" fmla="*/ 5327914 w 9434919"/>
              <a:gd name="connsiteY3" fmla="*/ 2444547 h 2854452"/>
              <a:gd name="connsiteX4" fmla="*/ 9434919 w 9434919"/>
              <a:gd name="connsiteY4" fmla="*/ 2854452 h 285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4919" h="2854452">
                <a:moveTo>
                  <a:pt x="0" y="2830804"/>
                </a:moveTo>
                <a:cubicBezTo>
                  <a:pt x="571500" y="2755260"/>
                  <a:pt x="2304927" y="2640303"/>
                  <a:pt x="2978747" y="2168651"/>
                </a:cubicBezTo>
                <a:cubicBezTo>
                  <a:pt x="3652567" y="1696999"/>
                  <a:pt x="3651391" y="-45090"/>
                  <a:pt x="4042919" y="893"/>
                </a:cubicBezTo>
                <a:cubicBezTo>
                  <a:pt x="4434447" y="46876"/>
                  <a:pt x="4429247" y="1968954"/>
                  <a:pt x="5327914" y="2444547"/>
                </a:cubicBezTo>
                <a:cubicBezTo>
                  <a:pt x="6226581" y="2920140"/>
                  <a:pt x="8740579" y="2822920"/>
                  <a:pt x="9434919" y="2854452"/>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13" name="Volný tvar 12"/>
          <p:cNvSpPr/>
          <p:nvPr/>
        </p:nvSpPr>
        <p:spPr>
          <a:xfrm>
            <a:off x="3011214" y="4941168"/>
            <a:ext cx="5983014" cy="1302102"/>
          </a:xfrm>
          <a:custGeom>
            <a:avLst/>
            <a:gdLst>
              <a:gd name="connsiteX0" fmla="*/ 0 w 5983014"/>
              <a:gd name="connsiteY0" fmla="*/ 1340185 h 1379724"/>
              <a:gd name="connsiteX1" fmla="*/ 953814 w 5983014"/>
              <a:gd name="connsiteY1" fmla="*/ 1103702 h 1379724"/>
              <a:gd name="connsiteX2" fmla="*/ 2577662 w 5983014"/>
              <a:gd name="connsiteY2" fmla="*/ 116 h 1379724"/>
              <a:gd name="connsiteX3" fmla="*/ 4587765 w 5983014"/>
              <a:gd name="connsiteY3" fmla="*/ 1174647 h 1379724"/>
              <a:gd name="connsiteX4" fmla="*/ 5983014 w 5983014"/>
              <a:gd name="connsiteY4" fmla="*/ 1371716 h 1379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014" h="1379724">
                <a:moveTo>
                  <a:pt x="0" y="1340185"/>
                </a:moveTo>
                <a:cubicBezTo>
                  <a:pt x="262102" y="1333616"/>
                  <a:pt x="524204" y="1327047"/>
                  <a:pt x="953814" y="1103702"/>
                </a:cubicBezTo>
                <a:cubicBezTo>
                  <a:pt x="1383424" y="880357"/>
                  <a:pt x="1972004" y="-11708"/>
                  <a:pt x="2577662" y="116"/>
                </a:cubicBezTo>
                <a:cubicBezTo>
                  <a:pt x="3183320" y="11940"/>
                  <a:pt x="4020206" y="946047"/>
                  <a:pt x="4587765" y="1174647"/>
                </a:cubicBezTo>
                <a:cubicBezTo>
                  <a:pt x="5155324" y="1403247"/>
                  <a:pt x="5569169" y="1387481"/>
                  <a:pt x="5983014" y="1371716"/>
                </a:cubicBezTo>
              </a:path>
            </a:pathLst>
          </a:cu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65543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Siphon</a:t>
            </a:r>
            <a:r>
              <a:rPr lang="cs-CZ" sz="3600" b="1" dirty="0">
                <a:ea typeface="+mn-ea"/>
                <a:cs typeface="+mn-cs"/>
              </a:rPr>
              <a:t> </a:t>
            </a:r>
            <a:r>
              <a:rPr lang="cs-CZ" sz="3600" b="1" dirty="0" err="1">
                <a:ea typeface="+mn-ea"/>
                <a:cs typeface="+mn-cs"/>
              </a:rPr>
              <a:t>effect</a:t>
            </a:r>
            <a:endParaRPr lang="cs-CZ" sz="3600" b="1" dirty="0">
              <a:ea typeface="+mn-ea"/>
              <a:cs typeface="+mn-cs"/>
            </a:endParaRPr>
          </a:p>
        </p:txBody>
      </p:sp>
      <p:sp>
        <p:nvSpPr>
          <p:cNvPr id="5" name="Zástupný symbol pro obsah 2"/>
          <p:cNvSpPr txBox="1">
            <a:spLocks/>
          </p:cNvSpPr>
          <p:nvPr/>
        </p:nvSpPr>
        <p:spPr>
          <a:xfrm>
            <a:off x="725122" y="2073995"/>
            <a:ext cx="7459110"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during pouring, the melt or solution pulls itself from one container to another even after e.g. water would not be able to flow</a:t>
            </a:r>
          </a:p>
          <a:p>
            <a:r>
              <a:rPr lang="en-US" dirty="0"/>
              <a:t>given by physical nodes and secondary bonds between chains</a:t>
            </a:r>
          </a:p>
          <a:p>
            <a:pPr lvl="1"/>
            <a:r>
              <a:rPr lang="en-US" dirty="0"/>
              <a:t>requires a sufficiently high molecular weight</a:t>
            </a:r>
            <a:endParaRPr lang="cs-CZ" dirty="0"/>
          </a:p>
        </p:txBody>
      </p:sp>
      <p:pic>
        <p:nvPicPr>
          <p:cNvPr id="1026" name="Picture 2" descr="Polyethylene Oxide | Use This Self Pouring Liquid in Your Next Classroom  Experiment- Educational Innov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20031" r="20246"/>
          <a:stretch/>
        </p:blipFill>
        <p:spPr bwMode="auto">
          <a:xfrm>
            <a:off x="8616280" y="968860"/>
            <a:ext cx="2938548" cy="49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Volný tvar 1"/>
          <p:cNvSpPr/>
          <p:nvPr/>
        </p:nvSpPr>
        <p:spPr>
          <a:xfrm>
            <a:off x="9840416" y="769921"/>
            <a:ext cx="653143" cy="2928724"/>
          </a:xfrm>
          <a:custGeom>
            <a:avLst/>
            <a:gdLst>
              <a:gd name="connsiteX0" fmla="*/ 0 w 653143"/>
              <a:gd name="connsiteY0" fmla="*/ 737067 h 2928724"/>
              <a:gd name="connsiteX1" fmla="*/ 493486 w 653143"/>
              <a:gd name="connsiteY1" fmla="*/ 127467 h 2928724"/>
              <a:gd name="connsiteX2" fmla="*/ 653143 w 653143"/>
              <a:gd name="connsiteY2" fmla="*/ 2928724 h 2928724"/>
            </a:gdLst>
            <a:ahLst/>
            <a:cxnLst>
              <a:cxn ang="0">
                <a:pos x="connsiteX0" y="connsiteY0"/>
              </a:cxn>
              <a:cxn ang="0">
                <a:pos x="connsiteX1" y="connsiteY1"/>
              </a:cxn>
              <a:cxn ang="0">
                <a:pos x="connsiteX2" y="connsiteY2"/>
              </a:cxn>
            </a:cxnLst>
            <a:rect l="l" t="t" r="r" b="b"/>
            <a:pathLst>
              <a:path w="653143" h="2928724">
                <a:moveTo>
                  <a:pt x="0" y="737067"/>
                </a:moveTo>
                <a:cubicBezTo>
                  <a:pt x="192314" y="249629"/>
                  <a:pt x="384629" y="-237809"/>
                  <a:pt x="493486" y="127467"/>
                </a:cubicBezTo>
                <a:cubicBezTo>
                  <a:pt x="602343" y="492743"/>
                  <a:pt x="616857" y="2415886"/>
                  <a:pt x="653143" y="2928724"/>
                </a:cubicBezTo>
              </a:path>
            </a:pathLst>
          </a:cu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cs-CZ"/>
          </a:p>
        </p:txBody>
      </p:sp>
      <p:cxnSp>
        <p:nvCxnSpPr>
          <p:cNvPr id="6" name="Přímá spojnice 5"/>
          <p:cNvCxnSpPr/>
          <p:nvPr/>
        </p:nvCxnSpPr>
        <p:spPr>
          <a:xfrm>
            <a:off x="10420925" y="3585716"/>
            <a:ext cx="77079" cy="125629"/>
          </a:xfrm>
          <a:prstGeom prst="line">
            <a:avLst/>
          </a:prstGeom>
          <a:ln w="28575">
            <a:solidFill>
              <a:srgbClr val="61953F"/>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H="1">
            <a:off x="10486583" y="3585716"/>
            <a:ext cx="77079" cy="125629"/>
          </a:xfrm>
          <a:prstGeom prst="line">
            <a:avLst/>
          </a:prstGeom>
          <a:ln w="28575">
            <a:solidFill>
              <a:srgbClr val="619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26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67000" y="1122363"/>
            <a:ext cx="6858000" cy="3530773"/>
          </a:xfrm>
        </p:spPr>
        <p:txBody>
          <a:bodyPr>
            <a:noAutofit/>
          </a:bodyPr>
          <a:lstStyle/>
          <a:p>
            <a:r>
              <a:rPr lang="cs-CZ" sz="9600" b="1" dirty="0">
                <a:ln>
                  <a:solidFill>
                    <a:schemeClr val="bg1"/>
                  </a:solidFill>
                </a:ln>
                <a:effectLst/>
              </a:rPr>
              <a:t>Polymer </a:t>
            </a:r>
            <a:r>
              <a:rPr lang="cs-CZ" sz="9600" b="1">
                <a:ln>
                  <a:solidFill>
                    <a:schemeClr val="bg1"/>
                  </a:solidFill>
                </a:ln>
                <a:effectLst/>
              </a:rPr>
              <a:t>melts</a:t>
            </a:r>
            <a:endParaRPr lang="cs-CZ" sz="9600" b="1" dirty="0">
              <a:ln>
                <a:solidFill>
                  <a:schemeClr val="bg1"/>
                </a:solidFill>
              </a:ln>
              <a:effectLst/>
            </a:endParaRPr>
          </a:p>
        </p:txBody>
      </p:sp>
    </p:spTree>
    <p:extLst>
      <p:ext uri="{BB962C8B-B14F-4D97-AF65-F5344CB8AC3E}">
        <p14:creationId xmlns:p14="http://schemas.microsoft.com/office/powerpoint/2010/main" val="264774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Weissenberg</a:t>
            </a:r>
            <a:r>
              <a:rPr lang="cs-CZ" sz="3600" b="1" dirty="0">
                <a:ea typeface="+mn-ea"/>
                <a:cs typeface="+mn-cs"/>
              </a:rPr>
              <a:t> </a:t>
            </a:r>
            <a:r>
              <a:rPr lang="cs-CZ" sz="3600" b="1" dirty="0" err="1">
                <a:ea typeface="+mn-ea"/>
                <a:cs typeface="+mn-cs"/>
              </a:rPr>
              <a:t>phenomenon</a:t>
            </a:r>
            <a:endParaRPr lang="cs-CZ" sz="3600" b="1" dirty="0">
              <a:ea typeface="+mn-ea"/>
              <a:cs typeface="+mn-cs"/>
            </a:endParaRPr>
          </a:p>
        </p:txBody>
      </p:sp>
      <p:sp>
        <p:nvSpPr>
          <p:cNvPr id="5" name="Zástupný symbol pro obsah 2"/>
          <p:cNvSpPr txBox="1">
            <a:spLocks/>
          </p:cNvSpPr>
          <p:nvPr/>
        </p:nvSpPr>
        <p:spPr>
          <a:xfrm>
            <a:off x="725122" y="2073995"/>
            <a:ext cx="7315094"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pushing a non-Newtonian fluid towards a rotating body</a:t>
            </a:r>
          </a:p>
          <a:p>
            <a:pPr lvl="1"/>
            <a:r>
              <a:rPr lang="en-US" dirty="0"/>
              <a:t>manifestation of the elasticity of liquids</a:t>
            </a:r>
          </a:p>
          <a:p>
            <a:pPr lvl="1"/>
            <a:r>
              <a:rPr lang="en-US" dirty="0"/>
              <a:t>generation of stress perpendicular to the surface of the rotating body</a:t>
            </a:r>
          </a:p>
          <a:p>
            <a:r>
              <a:rPr lang="en-US" dirty="0"/>
              <a:t>it can be simply imagined that long macromolecules wind up on a rotating body and pull others</a:t>
            </a:r>
            <a:endParaRPr lang="cs-CZ" dirty="0"/>
          </a:p>
        </p:txBody>
      </p:sp>
      <p:pic>
        <p:nvPicPr>
          <p:cNvPr id="2050" name="Picture 2" descr="7 Marangoni flow and surface instabilities"/>
          <p:cNvPicPr>
            <a:picLocks noChangeAspect="1" noChangeArrowheads="1"/>
          </p:cNvPicPr>
          <p:nvPr/>
        </p:nvPicPr>
        <p:blipFill rotWithShape="1">
          <a:blip r:embed="rId3">
            <a:extLst>
              <a:ext uri="{28A0092B-C50C-407E-A947-70E740481C1C}">
                <a14:useLocalDpi xmlns:a14="http://schemas.microsoft.com/office/drawing/2010/main" val="0"/>
              </a:ext>
            </a:extLst>
          </a:blip>
          <a:srcRect b="4800"/>
          <a:stretch/>
        </p:blipFill>
        <p:spPr bwMode="auto">
          <a:xfrm>
            <a:off x="8381554" y="2038946"/>
            <a:ext cx="2972246" cy="3826544"/>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obsah 2">
            <a:extLst>
              <a:ext uri="{FF2B5EF4-FFF2-40B4-BE49-F238E27FC236}">
                <a16:creationId xmlns:a16="http://schemas.microsoft.com/office/drawing/2014/main" id="{05DF8AF2-486E-4A5A-81A3-D91343178B9E}"/>
              </a:ext>
            </a:extLst>
          </p:cNvPr>
          <p:cNvSpPr>
            <a:spLocks noGrp="1"/>
          </p:cNvSpPr>
          <p:nvPr>
            <p:ph idx="1"/>
          </p:nvPr>
        </p:nvSpPr>
        <p:spPr>
          <a:xfrm>
            <a:off x="8146704" y="5917162"/>
            <a:ext cx="1664688" cy="438766"/>
          </a:xfrm>
        </p:spPr>
        <p:txBody>
          <a:bodyPr numCol="1"/>
          <a:lstStyle/>
          <a:p>
            <a:pPr marL="0" indent="0" algn="ctr">
              <a:buSzPct val="100000"/>
              <a:buNone/>
            </a:pPr>
            <a:r>
              <a:rPr lang="cs-CZ" sz="2000" i="1" dirty="0" err="1">
                <a:solidFill>
                  <a:schemeClr val="bg1">
                    <a:lumMod val="50000"/>
                  </a:schemeClr>
                </a:solidFill>
                <a:latin typeface="Calibri" panose="020F0502020204030204" pitchFamily="34" charset="0"/>
                <a:cs typeface="Calibri" panose="020F0502020204030204" pitchFamily="34" charset="0"/>
              </a:rPr>
              <a:t>newtonské</a:t>
            </a:r>
            <a:endParaRPr lang="cs-CZ" sz="2400" i="1" dirty="0">
              <a:solidFill>
                <a:schemeClr val="bg1">
                  <a:lumMod val="50000"/>
                </a:schemeClr>
              </a:solidFill>
              <a:latin typeface="Calibri" panose="020F0502020204030204" pitchFamily="34" charset="0"/>
              <a:cs typeface="Calibri" panose="020F0502020204030204" pitchFamily="34" charset="0"/>
            </a:endParaRPr>
          </a:p>
        </p:txBody>
      </p:sp>
      <p:sp>
        <p:nvSpPr>
          <p:cNvPr id="17" name="Zástupný obsah 2">
            <a:extLst>
              <a:ext uri="{FF2B5EF4-FFF2-40B4-BE49-F238E27FC236}">
                <a16:creationId xmlns:a16="http://schemas.microsoft.com/office/drawing/2014/main" id="{05DF8AF2-486E-4A5A-81A3-D91343178B9E}"/>
              </a:ext>
            </a:extLst>
          </p:cNvPr>
          <p:cNvSpPr txBox="1">
            <a:spLocks/>
          </p:cNvSpPr>
          <p:nvPr/>
        </p:nvSpPr>
        <p:spPr>
          <a:xfrm>
            <a:off x="9829577" y="5917162"/>
            <a:ext cx="1664688" cy="438766"/>
          </a:xfrm>
          <a:prstGeom prst="rect">
            <a:avLst/>
          </a:prstGeom>
        </p:spPr>
        <p:txBody>
          <a:bodyPr vert="horz" lIns="91440" tIns="45720" rIns="91440" bIns="45720" numCol="1"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SzPct val="100000"/>
              <a:buFont typeface="Arial" panose="020B0604020202020204" pitchFamily="34" charset="0"/>
              <a:buNone/>
            </a:pPr>
            <a:r>
              <a:rPr lang="cs-CZ" sz="2400" i="1" dirty="0" err="1">
                <a:solidFill>
                  <a:schemeClr val="bg1">
                    <a:lumMod val="50000"/>
                  </a:schemeClr>
                </a:solidFill>
                <a:latin typeface="Calibri" panose="020F0502020204030204" pitchFamily="34" charset="0"/>
                <a:cs typeface="Calibri" panose="020F0502020204030204" pitchFamily="34" charset="0"/>
              </a:rPr>
              <a:t>nenewtonské</a:t>
            </a:r>
            <a:endParaRPr lang="cs-CZ" sz="2400" i="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23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Increase in profile behind the nozzle</a:t>
            </a:r>
            <a:endParaRPr lang="cs-CZ" sz="3600" b="1" dirty="0">
              <a:ea typeface="+mn-ea"/>
              <a:cs typeface="+mn-cs"/>
            </a:endParaRPr>
          </a:p>
        </p:txBody>
      </p:sp>
      <p:sp>
        <p:nvSpPr>
          <p:cNvPr id="5" name="Zástupný symbol pro obsah 2"/>
          <p:cNvSpPr txBox="1">
            <a:spLocks/>
          </p:cNvSpPr>
          <p:nvPr/>
        </p:nvSpPr>
        <p:spPr>
          <a:xfrm>
            <a:off x="725122" y="2073995"/>
            <a:ext cx="6667022"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tension is released, when the melt "</a:t>
            </a:r>
            <a:r>
              <a:rPr lang="cs-CZ" dirty="0" err="1"/>
              <a:t>springs</a:t>
            </a:r>
            <a:r>
              <a:rPr lang="en-US" dirty="0"/>
              <a:t>" in free space</a:t>
            </a:r>
          </a:p>
          <a:p>
            <a:r>
              <a:rPr lang="en-US" dirty="0"/>
              <a:t>it limits production speed</a:t>
            </a:r>
            <a:endParaRPr lang="cs-CZ" dirty="0"/>
          </a:p>
        </p:txBody>
      </p:sp>
      <p:pic>
        <p:nvPicPr>
          <p:cNvPr id="2" name="Obrázek 1"/>
          <p:cNvPicPr>
            <a:picLocks noChangeAspect="1"/>
          </p:cNvPicPr>
          <p:nvPr/>
        </p:nvPicPr>
        <p:blipFill>
          <a:blip r:embed="rId3"/>
          <a:stretch>
            <a:fillRect/>
          </a:stretch>
        </p:blipFill>
        <p:spPr>
          <a:xfrm>
            <a:off x="7427101" y="2327391"/>
            <a:ext cx="3528392" cy="3957702"/>
          </a:xfrm>
          <a:prstGeom prst="rect">
            <a:avLst/>
          </a:prstGeom>
        </p:spPr>
      </p:pic>
    </p:spTree>
    <p:extLst>
      <p:ext uri="{BB962C8B-B14F-4D97-AF65-F5344CB8AC3E}">
        <p14:creationId xmlns:p14="http://schemas.microsoft.com/office/powerpoint/2010/main" val="32800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Rotational</a:t>
            </a:r>
            <a:r>
              <a:rPr lang="cs-CZ" sz="3600" b="1" dirty="0">
                <a:ea typeface="+mn-ea"/>
                <a:cs typeface="+mn-cs"/>
              </a:rPr>
              <a:t> </a:t>
            </a:r>
            <a:r>
              <a:rPr lang="cs-CZ" sz="3600" b="1" dirty="0" err="1">
                <a:ea typeface="+mn-ea"/>
                <a:cs typeface="+mn-cs"/>
              </a:rPr>
              <a:t>viscometry</a:t>
            </a:r>
            <a:r>
              <a:rPr lang="cs-CZ" sz="3600" b="1" dirty="0">
                <a:ea typeface="+mn-ea"/>
                <a:cs typeface="+mn-cs"/>
              </a:rPr>
              <a:t> / </a:t>
            </a:r>
            <a:r>
              <a:rPr lang="cs-CZ" sz="3600" b="1" dirty="0" err="1">
                <a:ea typeface="+mn-ea"/>
                <a:cs typeface="+mn-cs"/>
              </a:rPr>
              <a:t>rheology</a:t>
            </a:r>
            <a:endParaRPr lang="cs-CZ" sz="3600" b="1" dirty="0">
              <a:ea typeface="+mn-ea"/>
              <a:cs typeface="+mn-cs"/>
            </a:endParaRPr>
          </a:p>
        </p:txBody>
      </p:sp>
      <p:sp>
        <p:nvSpPr>
          <p:cNvPr id="5" name="Zástupný symbol pro obsah 2"/>
          <p:cNvSpPr txBox="1">
            <a:spLocks/>
          </p:cNvSpPr>
          <p:nvPr/>
        </p:nvSpPr>
        <p:spPr>
          <a:xfrm>
            <a:off x="725122" y="2073995"/>
            <a:ext cx="758067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relative method</a:t>
            </a:r>
          </a:p>
          <a:p>
            <a:r>
              <a:rPr lang="en-US" dirty="0"/>
              <a:t>the torsional stress sensor senses the force, proportional to the resistance exerted by the examined fluid</a:t>
            </a:r>
          </a:p>
          <a:p>
            <a:r>
              <a:rPr lang="en-US" dirty="0"/>
              <a:t>many geometric arrangements of measuring instruments:</a:t>
            </a:r>
            <a:endParaRPr lang="cs-CZ" dirty="0"/>
          </a:p>
        </p:txBody>
      </p:sp>
      <p:pic>
        <p:nvPicPr>
          <p:cNvPr id="3074" name="Picture 2" descr="8 Schematic of two types of rotary rheometers and related geometries... |  Download Scientific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t="65953" b="3726"/>
          <a:stretch/>
        </p:blipFill>
        <p:spPr bwMode="auto">
          <a:xfrm>
            <a:off x="2896294" y="4289268"/>
            <a:ext cx="8096250" cy="22180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fferent Types of Rheometers - Fluidan">
            <a:extLst>
              <a:ext uri="{FF2B5EF4-FFF2-40B4-BE49-F238E27FC236}">
                <a16:creationId xmlns:a16="http://schemas.microsoft.com/office/drawing/2014/main" id="{E8689FB7-5E28-6590-564C-48A95FFE4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984" y="1916832"/>
            <a:ext cx="2705100"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6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Melt </a:t>
            </a:r>
            <a:r>
              <a:rPr lang="cs-CZ" sz="3600" b="1" dirty="0" err="1">
                <a:ea typeface="+mn-ea"/>
                <a:cs typeface="+mn-cs"/>
              </a:rPr>
              <a:t>flow</a:t>
            </a:r>
            <a:r>
              <a:rPr lang="cs-CZ" sz="3600" b="1" dirty="0">
                <a:ea typeface="+mn-ea"/>
                <a:cs typeface="+mn-cs"/>
              </a:rPr>
              <a:t> index</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melt flow rate (MFR)</a:t>
            </a:r>
            <a:endParaRPr lang="cs-CZ" dirty="0"/>
          </a:p>
          <a:p>
            <a:r>
              <a:rPr lang="en-US" dirty="0"/>
              <a:t>an important parameter for mass production</a:t>
            </a:r>
          </a:p>
          <a:p>
            <a:r>
              <a:rPr lang="en-US" dirty="0"/>
              <a:t>it describes the real behavior of the melt without having to investigate the chemical-physical parameters in a complicated way</a:t>
            </a:r>
          </a:p>
          <a:p>
            <a:r>
              <a:rPr lang="en-US" dirty="0"/>
              <a:t>important e.g. for </a:t>
            </a:r>
            <a:r>
              <a:rPr lang="en-US" dirty="0" err="1"/>
              <a:t>meltblown</a:t>
            </a:r>
            <a:r>
              <a:rPr lang="en-US" dirty="0"/>
              <a:t> or </a:t>
            </a:r>
            <a:r>
              <a:rPr lang="en-US" dirty="0" err="1"/>
              <a:t>spunlace</a:t>
            </a:r>
            <a:r>
              <a:rPr lang="en-US" dirty="0"/>
              <a:t> technology</a:t>
            </a:r>
          </a:p>
          <a:p>
            <a:r>
              <a:rPr lang="en-US" dirty="0"/>
              <a:t>corresponds to the amount (weight, volume) of polymer melt at a defined temperature flowing through a defined nozzle at a defined pressure for a period of 10 minutes</a:t>
            </a:r>
          </a:p>
          <a:p>
            <a:pPr lvl="1"/>
            <a:r>
              <a:rPr lang="en-US" dirty="0"/>
              <a:t>units therefore g/(10 min) or ml/(10 min)</a:t>
            </a:r>
          </a:p>
          <a:p>
            <a:r>
              <a:rPr lang="en-US" dirty="0"/>
              <a:t>is measured with an extrusion plastometer</a:t>
            </a:r>
            <a:endParaRPr lang="cs-CZ" dirty="0"/>
          </a:p>
        </p:txBody>
      </p:sp>
    </p:spTree>
    <p:extLst>
      <p:ext uri="{BB962C8B-B14F-4D97-AF65-F5344CB8AC3E}">
        <p14:creationId xmlns:p14="http://schemas.microsoft.com/office/powerpoint/2010/main" val="399194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Scheme of the extrusion plastometer</a:t>
            </a:r>
            <a:endParaRPr lang="cs-CZ" sz="3600" b="1" dirty="0">
              <a:ea typeface="+mn-ea"/>
              <a:cs typeface="+mn-cs"/>
            </a:endParaRPr>
          </a:p>
        </p:txBody>
      </p:sp>
      <p:pic>
        <p:nvPicPr>
          <p:cNvPr id="3074" name="Picture 2" descr="Melt Flow Index - an overview | ScienceDirect Topics">
            <a:extLst>
              <a:ext uri="{FF2B5EF4-FFF2-40B4-BE49-F238E27FC236}">
                <a16:creationId xmlns:a16="http://schemas.microsoft.com/office/drawing/2014/main" id="{BAD3A5A9-F494-DDE3-B3E0-8CDC13A10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111" y="1918391"/>
            <a:ext cx="4647778" cy="458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6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Processing</a:t>
            </a:r>
            <a:r>
              <a:rPr lang="cs-CZ" sz="3600" b="1" dirty="0">
                <a:ea typeface="+mn-ea"/>
                <a:cs typeface="+mn-cs"/>
              </a:rPr>
              <a:t> </a:t>
            </a:r>
            <a:r>
              <a:rPr lang="cs-CZ" sz="3600" b="1" dirty="0" err="1">
                <a:ea typeface="+mn-ea"/>
                <a:cs typeface="+mn-cs"/>
              </a:rPr>
              <a:t>of</a:t>
            </a:r>
            <a:r>
              <a:rPr lang="cs-CZ" sz="3600" b="1" dirty="0">
                <a:ea typeface="+mn-ea"/>
                <a:cs typeface="+mn-cs"/>
              </a:rPr>
              <a:t> polymer </a:t>
            </a:r>
            <a:r>
              <a:rPr lang="cs-CZ" sz="3600" b="1" dirty="0" err="1">
                <a:ea typeface="+mn-ea"/>
                <a:cs typeface="+mn-cs"/>
              </a:rPr>
              <a:t>melts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compared to solutions, melts have a fundamental:</a:t>
            </a:r>
          </a:p>
          <a:p>
            <a:pPr lvl="1"/>
            <a:r>
              <a:rPr lang="en-US" dirty="0"/>
              <a:t>advantage – these are cleaner polymers (no solvent, etc.)</a:t>
            </a:r>
          </a:p>
          <a:p>
            <a:pPr lvl="1"/>
            <a:r>
              <a:rPr lang="en-US" dirty="0"/>
              <a:t>disadvantage - I have to heat it up a lot, which is expensive</a:t>
            </a:r>
          </a:p>
          <a:p>
            <a:r>
              <a:rPr lang="en-US" dirty="0"/>
              <a:t>processing methods</a:t>
            </a:r>
          </a:p>
          <a:p>
            <a:pPr lvl="1"/>
            <a:r>
              <a:rPr lang="en-US" dirty="0"/>
              <a:t>extrusion</a:t>
            </a:r>
          </a:p>
          <a:p>
            <a:pPr lvl="1"/>
            <a:r>
              <a:rPr lang="en-US" dirty="0"/>
              <a:t>injection</a:t>
            </a:r>
          </a:p>
          <a:p>
            <a:pPr lvl="1"/>
            <a:r>
              <a:rPr lang="en-US" dirty="0"/>
              <a:t>blowing</a:t>
            </a:r>
          </a:p>
          <a:p>
            <a:pPr lvl="1"/>
            <a:r>
              <a:rPr lang="en-US" dirty="0"/>
              <a:t>thermal-vacuum forming of foils</a:t>
            </a:r>
          </a:p>
          <a:p>
            <a:pPr lvl="1"/>
            <a:r>
              <a:rPr lang="en-US" dirty="0" err="1"/>
              <a:t>calendering</a:t>
            </a:r>
            <a:endParaRPr lang="en-US" dirty="0"/>
          </a:p>
          <a:p>
            <a:pPr lvl="1"/>
            <a:r>
              <a:rPr lang="en-US" dirty="0"/>
              <a:t>pressing</a:t>
            </a:r>
          </a:p>
          <a:p>
            <a:pPr lvl="1"/>
            <a:r>
              <a:rPr lang="en-US" dirty="0"/>
              <a:t>fiber production</a:t>
            </a:r>
            <a:endParaRPr lang="cs-CZ" dirty="0"/>
          </a:p>
        </p:txBody>
      </p:sp>
    </p:spTree>
    <p:extLst>
      <p:ext uri="{BB962C8B-B14F-4D97-AF65-F5344CB8AC3E}">
        <p14:creationId xmlns:p14="http://schemas.microsoft.com/office/powerpoint/2010/main" val="262169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Injection</a:t>
            </a:r>
            <a:r>
              <a:rPr lang="cs-CZ" sz="3600" b="1" dirty="0">
                <a:ea typeface="+mn-ea"/>
                <a:cs typeface="+mn-cs"/>
              </a:rPr>
              <a:t> </a:t>
            </a:r>
            <a:r>
              <a:rPr lang="cs-CZ" sz="3600" b="1" dirty="0" err="1">
                <a:ea typeface="+mn-ea"/>
                <a:cs typeface="+mn-cs"/>
              </a:rPr>
              <a:t>molding</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marL="361950" indent="-361950">
              <a:buFont typeface="+mj-lt"/>
              <a:buAutoNum type="arabicPeriod"/>
            </a:pPr>
            <a:r>
              <a:rPr lang="en-US" dirty="0"/>
              <a:t>a granulate of polymer or polymers is poured into the hopper</a:t>
            </a:r>
          </a:p>
          <a:p>
            <a:pPr marL="361950" indent="-361950">
              <a:buFont typeface="+mj-lt"/>
              <a:buAutoNum type="arabicPeriod"/>
            </a:pPr>
            <a:r>
              <a:rPr lang="en-US" dirty="0"/>
              <a:t>the auger transports the granulate to the compression zone, where it is wetted and the heating elements heat and melt it</a:t>
            </a:r>
          </a:p>
          <a:p>
            <a:pPr marL="361950" indent="-361950">
              <a:buFont typeface="+mj-lt"/>
              <a:buAutoNum type="arabicPeriod"/>
            </a:pPr>
            <a:r>
              <a:rPr lang="en-US" dirty="0"/>
              <a:t>further, the screw conveys the melt to the extrusion head</a:t>
            </a:r>
          </a:p>
          <a:p>
            <a:pPr marL="361950" indent="-361950">
              <a:buFont typeface="+mj-lt"/>
              <a:buAutoNum type="arabicPeriod"/>
            </a:pPr>
            <a:r>
              <a:rPr lang="en-US" dirty="0"/>
              <a:t>the result depends on further processing</a:t>
            </a:r>
          </a:p>
          <a:p>
            <a:pPr lvl="1"/>
            <a:r>
              <a:rPr lang="en-US" dirty="0"/>
              <a:t>injection</a:t>
            </a:r>
          </a:p>
          <a:p>
            <a:pPr lvl="1"/>
            <a:r>
              <a:rPr lang="en-US" dirty="0"/>
              <a:t>indebtedness</a:t>
            </a:r>
          </a:p>
          <a:p>
            <a:pPr lvl="1"/>
            <a:r>
              <a:rPr lang="en-US" dirty="0"/>
              <a:t>cooling and back granulation</a:t>
            </a:r>
          </a:p>
          <a:p>
            <a:pPr lvl="1"/>
            <a:r>
              <a:rPr lang="en-US" dirty="0"/>
              <a:t>etc.</a:t>
            </a:r>
            <a:endParaRPr lang="cs-CZ" dirty="0"/>
          </a:p>
        </p:txBody>
      </p:sp>
    </p:spTree>
    <p:extLst>
      <p:ext uri="{BB962C8B-B14F-4D97-AF65-F5344CB8AC3E}">
        <p14:creationId xmlns:p14="http://schemas.microsoft.com/office/powerpoint/2010/main" val="219668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Injection</a:t>
            </a:r>
            <a:r>
              <a:rPr lang="cs-CZ" sz="3600" b="1" dirty="0">
                <a:ea typeface="+mn-ea"/>
                <a:cs typeface="+mn-cs"/>
              </a:rPr>
              <a:t> </a:t>
            </a:r>
            <a:r>
              <a:rPr lang="cs-CZ" sz="3600" b="1" dirty="0" err="1">
                <a:ea typeface="+mn-ea"/>
                <a:cs typeface="+mn-cs"/>
              </a:rPr>
              <a:t>molding</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first identical to extrusion, but the extrusion head leads through a narrow neck into the mold</a:t>
            </a:r>
            <a:endParaRPr lang="cs-CZ" dirty="0"/>
          </a:p>
        </p:txBody>
      </p:sp>
      <p:pic>
        <p:nvPicPr>
          <p:cNvPr id="2" name="Picture 2" descr="Metal Injection Molding vs Liquidmetal - Liquidmetal">
            <a:extLst>
              <a:ext uri="{FF2B5EF4-FFF2-40B4-BE49-F238E27FC236}">
                <a16:creationId xmlns:a16="http://schemas.microsoft.com/office/drawing/2014/main" id="{89C21B77-0A7E-48D9-C028-5A894AD57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736" y="2458704"/>
            <a:ext cx="5923230"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9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Injection</a:t>
            </a:r>
            <a:r>
              <a:rPr lang="cs-CZ" sz="3600" b="1" dirty="0">
                <a:ea typeface="+mn-ea"/>
                <a:cs typeface="+mn-cs"/>
              </a:rPr>
              <a:t> </a:t>
            </a:r>
            <a:r>
              <a:rPr lang="cs-CZ" sz="3600" b="1" dirty="0" err="1">
                <a:ea typeface="+mn-ea"/>
                <a:cs typeface="+mn-cs"/>
              </a:rPr>
              <a:t>Blow</a:t>
            </a:r>
            <a:r>
              <a:rPr lang="cs-CZ" sz="3600" b="1" dirty="0">
                <a:ea typeface="+mn-ea"/>
                <a:cs typeface="+mn-cs"/>
              </a:rPr>
              <a:t> </a:t>
            </a:r>
            <a:r>
              <a:rPr lang="cs-CZ" sz="3600" b="1" dirty="0" err="1">
                <a:ea typeface="+mn-ea"/>
                <a:cs typeface="+mn-cs"/>
              </a:rPr>
              <a:t>Molding</a:t>
            </a:r>
            <a:endParaRPr lang="cs-CZ" sz="3600" b="1" dirty="0">
              <a:ea typeface="+mn-ea"/>
              <a:cs typeface="+mn-cs"/>
            </a:endParaRPr>
          </a:p>
        </p:txBody>
      </p:sp>
      <p:sp>
        <p:nvSpPr>
          <p:cNvPr id="5" name="Zástupný symbol pro obsah 2"/>
          <p:cNvSpPr txBox="1">
            <a:spLocks/>
          </p:cNvSpPr>
          <p:nvPr/>
        </p:nvSpPr>
        <p:spPr>
          <a:xfrm>
            <a:off x="725122" y="2073995"/>
            <a:ext cx="537087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classic: production of hollow products</a:t>
            </a:r>
          </a:p>
          <a:p>
            <a:r>
              <a:rPr lang="en-US" dirty="0"/>
              <a:t>extrusion blow molding: film production</a:t>
            </a:r>
          </a:p>
          <a:p>
            <a:pPr lvl="1"/>
            <a:r>
              <a:rPr lang="en-US" dirty="0"/>
              <a:t>the blown bubble is pressed between the rollers onto the foil</a:t>
            </a:r>
            <a:endParaRPr lang="cs-CZ" dirty="0"/>
          </a:p>
        </p:txBody>
      </p:sp>
      <p:pic>
        <p:nvPicPr>
          <p:cNvPr id="5122" name="Picture 2" descr="Způsoby zpracování termoplastů | Tecron.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460" y="2708920"/>
            <a:ext cx="5289424" cy="27477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29</a:t>
            </a:fld>
            <a:endParaRPr lang="cs-CZ" altLang="cs-CZ" sz="1400" dirty="0">
              <a:solidFill>
                <a:schemeClr val="tx1"/>
              </a:solidFill>
              <a:latin typeface="Insula" panose="03060702030608030705" pitchFamily="66" charset="0"/>
            </a:endParaRPr>
          </a:p>
        </p:txBody>
      </p:sp>
      <p:sp>
        <p:nvSpPr>
          <p:cNvPr id="6" name="Nadpis 1"/>
          <p:cNvSpPr>
            <a:spLocks noGrp="1"/>
          </p:cNvSpPr>
          <p:nvPr>
            <p:ph type="title"/>
          </p:nvPr>
        </p:nvSpPr>
        <p:spPr>
          <a:xfrm>
            <a:off x="3431400" y="2766218"/>
            <a:ext cx="5329200" cy="1325563"/>
          </a:xfrm>
        </p:spPr>
        <p:txBody>
          <a:bodyPr>
            <a:noAutofit/>
          </a:bodyPr>
          <a:lstStyle/>
          <a:p>
            <a:pPr algn="ctr"/>
            <a:r>
              <a:rPr lang="en-US" sz="6000" dirty="0">
                <a:ln w="0"/>
                <a:effectLst>
                  <a:outerShdw blurRad="38100" dist="19050" dir="2700000" algn="tl" rotWithShape="0">
                    <a:schemeClr val="dk1">
                      <a:alpha val="40000"/>
                    </a:schemeClr>
                  </a:outerShdw>
                </a:effectLst>
                <a:ea typeface="+mn-ea"/>
                <a:cs typeface="+mn-cs"/>
              </a:rPr>
              <a:t>Thank you for your attention</a:t>
            </a:r>
            <a:endParaRPr lang="cs-CZ" sz="6000" dirty="0">
              <a:ln w="0"/>
              <a:effectLst>
                <a:outerShdw blurRad="38100" dist="19050" dir="2700000" algn="tl" rotWithShape="0">
                  <a:schemeClr val="dk1">
                    <a:alpha val="40000"/>
                  </a:schemeClr>
                </a:outerShdw>
              </a:effectLst>
              <a:ea typeface="+mn-ea"/>
              <a:cs typeface="+mn-cs"/>
            </a:endParaRPr>
          </a:p>
        </p:txBody>
      </p:sp>
    </p:spTree>
    <p:extLst>
      <p:ext uri="{BB962C8B-B14F-4D97-AF65-F5344CB8AC3E}">
        <p14:creationId xmlns:p14="http://schemas.microsoft.com/office/powerpoint/2010/main" val="299011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Polymer </a:t>
            </a:r>
            <a:r>
              <a:rPr lang="cs-CZ" sz="3600" b="1" dirty="0" err="1">
                <a:ea typeface="+mn-ea"/>
                <a:cs typeface="+mn-cs"/>
              </a:rPr>
              <a:t>melts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polymer in liquid state</a:t>
            </a:r>
          </a:p>
          <a:p>
            <a:pPr lvl="1"/>
            <a:r>
              <a:rPr lang="en-US" dirty="0"/>
              <a:t>only non-crosslinked polymers with </a:t>
            </a:r>
            <a:r>
              <a:rPr lang="en-US" dirty="0" err="1"/>
              <a:t>T</a:t>
            </a:r>
            <a:r>
              <a:rPr lang="en-US" baseline="-25000" dirty="0" err="1"/>
              <a:t>degradation</a:t>
            </a:r>
            <a:r>
              <a:rPr lang="en-US" dirty="0"/>
              <a:t> higher than </a:t>
            </a:r>
            <a:r>
              <a:rPr lang="en-US" dirty="0" err="1"/>
              <a:t>T</a:t>
            </a:r>
            <a:r>
              <a:rPr lang="en-US" baseline="-25000" dirty="0" err="1"/>
              <a:t>f</a:t>
            </a:r>
            <a:endParaRPr lang="en-US" baseline="-25000" dirty="0"/>
          </a:p>
          <a:p>
            <a:pPr lvl="2"/>
            <a:r>
              <a:rPr lang="en-US" dirty="0"/>
              <a:t>more densely cross-linked rubbers cannot be melted</a:t>
            </a:r>
          </a:p>
          <a:p>
            <a:pPr lvl="2"/>
            <a:r>
              <a:rPr lang="en-US" dirty="0"/>
              <a:t>PAN is not cross-linked, but degrades before it melts (has </a:t>
            </a:r>
            <a:r>
              <a:rPr lang="en-US" dirty="0" err="1"/>
              <a:t>T</a:t>
            </a:r>
            <a:r>
              <a:rPr lang="en-US" baseline="-25000" dirty="0" err="1"/>
              <a:t>degradation</a:t>
            </a:r>
            <a:r>
              <a:rPr lang="en-US" dirty="0"/>
              <a:t> &lt; </a:t>
            </a:r>
            <a:r>
              <a:rPr lang="en-US" dirty="0" err="1"/>
              <a:t>T</a:t>
            </a:r>
            <a:r>
              <a:rPr lang="en-US" baseline="-25000" dirty="0" err="1"/>
              <a:t>f</a:t>
            </a:r>
            <a:r>
              <a:rPr lang="en-US" dirty="0"/>
              <a:t>)</a:t>
            </a:r>
          </a:p>
          <a:p>
            <a:r>
              <a:rPr lang="en-US" dirty="0"/>
              <a:t>above the flow temperature </a:t>
            </a:r>
            <a:r>
              <a:rPr lang="en-US" dirty="0" err="1"/>
              <a:t>T</a:t>
            </a:r>
            <a:r>
              <a:rPr lang="en-US" baseline="-25000" dirty="0" err="1"/>
              <a:t>f</a:t>
            </a:r>
            <a:endParaRPr lang="en-US" baseline="-25000" dirty="0"/>
          </a:p>
          <a:p>
            <a:pPr lvl="1"/>
            <a:r>
              <a:rPr lang="en-US" dirty="0"/>
              <a:t>intermolecular secondary bonds disappeared due to thermal motions</a:t>
            </a:r>
          </a:p>
          <a:p>
            <a:pPr lvl="1"/>
            <a:r>
              <a:rPr lang="en-US" dirty="0"/>
              <a:t>macromolecules slide and flow over each other</a:t>
            </a:r>
            <a:endParaRPr lang="cs-CZ" dirty="0"/>
          </a:p>
        </p:txBody>
      </p:sp>
    </p:spTree>
    <p:extLst>
      <p:ext uri="{BB962C8B-B14F-4D97-AF65-F5344CB8AC3E}">
        <p14:creationId xmlns:p14="http://schemas.microsoft.com/office/powerpoint/2010/main" val="9781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Flow properties of polymer melts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creep resistance (viscosity) of polymer melts dependent on many factors:</a:t>
            </a:r>
          </a:p>
          <a:p>
            <a:pPr lvl="1"/>
            <a:r>
              <a:rPr lang="en-US" dirty="0"/>
              <a:t>temperature</a:t>
            </a:r>
          </a:p>
          <a:p>
            <a:pPr lvl="1"/>
            <a:r>
              <a:rPr lang="en-US" dirty="0"/>
              <a:t>molecular weight</a:t>
            </a:r>
          </a:p>
          <a:p>
            <a:pPr lvl="1"/>
            <a:r>
              <a:rPr lang="en-US" dirty="0"/>
              <a:t>molecular weight distribution</a:t>
            </a:r>
          </a:p>
          <a:p>
            <a:pPr lvl="1"/>
            <a:r>
              <a:rPr lang="en-US" dirty="0"/>
              <a:t>additives</a:t>
            </a:r>
          </a:p>
          <a:p>
            <a:pPr lvl="1"/>
            <a:r>
              <a:rPr lang="en-US" dirty="0"/>
              <a:t>creep rate</a:t>
            </a:r>
          </a:p>
          <a:p>
            <a:pPr lvl="1"/>
            <a:r>
              <a:rPr lang="en-US" dirty="0"/>
              <a:t>creep time</a:t>
            </a:r>
          </a:p>
          <a:p>
            <a:r>
              <a:rPr lang="en-US" dirty="0"/>
              <a:t>are generally referred to as non-Newtonian fluids (more generally fluids)</a:t>
            </a:r>
            <a:endParaRPr lang="cs-CZ" dirty="0"/>
          </a:p>
        </p:txBody>
      </p:sp>
    </p:spTree>
    <p:extLst>
      <p:ext uri="{BB962C8B-B14F-4D97-AF65-F5344CB8AC3E}">
        <p14:creationId xmlns:p14="http://schemas.microsoft.com/office/powerpoint/2010/main" val="35544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Viscosity</a:t>
            </a:r>
            <a:r>
              <a:rPr lang="cs-CZ" sz="3600" b="1" dirty="0">
                <a:ea typeface="+mn-ea"/>
                <a:cs typeface="+mn-cs"/>
              </a:rPr>
              <a:t> model</a:t>
            </a:r>
          </a:p>
        </p:txBody>
      </p:sp>
      <p:sp>
        <p:nvSpPr>
          <p:cNvPr id="5" name="Zástupný symbol pro obsah 2"/>
          <p:cNvSpPr txBox="1">
            <a:spLocks/>
          </p:cNvSpPr>
          <p:nvPr/>
        </p:nvSpPr>
        <p:spPr>
          <a:xfrm>
            <a:off x="725122" y="2073995"/>
            <a:ext cx="6080826" cy="4464495"/>
          </a:xfrm>
          <a:prstGeom prst="rect">
            <a:avLst/>
          </a:prstGeom>
        </p:spPr>
        <p:txBody>
          <a:bodyPr vert="horz" lIns="91440" tIns="45720" rIns="91440" bIns="45720" rtlCol="0">
            <a:no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latin typeface="Calibri" panose="020F0502020204030204" pitchFamily="34" charset="0"/>
                <a:cs typeface="Calibri" panose="020F0502020204030204" pitchFamily="34" charset="0"/>
              </a:rPr>
              <a:t>the investigated fluid is closed between the static pad and the upper plate of surface A moving due to the force F</a:t>
            </a:r>
          </a:p>
          <a:p>
            <a:r>
              <a:rPr lang="en-US" sz="2400" dirty="0">
                <a:latin typeface="Calibri" panose="020F0502020204030204" pitchFamily="34" charset="0"/>
                <a:cs typeface="Calibri" panose="020F0502020204030204" pitchFamily="34" charset="0"/>
              </a:rPr>
              <a:t>the fluid moves together with the upper plate</a:t>
            </a:r>
          </a:p>
          <a:p>
            <a:r>
              <a:rPr lang="en-US" sz="2400" dirty="0">
                <a:latin typeface="Calibri" panose="020F0502020204030204" pitchFamily="34" charset="0"/>
                <a:cs typeface="Calibri" panose="020F0502020204030204" pitchFamily="34" charset="0"/>
              </a:rPr>
              <a:t>we divide the fluid into imaginary layers (flow channels)</a:t>
            </a:r>
          </a:p>
          <a:p>
            <a:pPr lvl="1"/>
            <a:r>
              <a:rPr lang="en-US" sz="2000" dirty="0">
                <a:latin typeface="Calibri" panose="020F0502020204030204" pitchFamily="34" charset="0"/>
                <a:cs typeface="Calibri" panose="020F0502020204030204" pitchFamily="34" charset="0"/>
              </a:rPr>
              <a:t>the layer closest to the static substrate practically does not move</a:t>
            </a:r>
          </a:p>
          <a:p>
            <a:pPr lvl="1"/>
            <a:r>
              <a:rPr lang="en-US" sz="2000" dirty="0">
                <a:latin typeface="Calibri" panose="020F0502020204030204" pitchFamily="34" charset="0"/>
                <a:cs typeface="Calibri" panose="020F0502020204030204" pitchFamily="34" charset="0"/>
              </a:rPr>
              <a:t>the layer closest to the top plate moves the most</a:t>
            </a:r>
            <a:endParaRPr lang="cs-CZ" sz="1600" dirty="0">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a:stretch>
            <a:fillRect/>
          </a:stretch>
        </p:blipFill>
        <p:spPr>
          <a:xfrm>
            <a:off x="7122194" y="2234283"/>
            <a:ext cx="4547852" cy="3527136"/>
          </a:xfrm>
          <a:prstGeom prst="rect">
            <a:avLst/>
          </a:prstGeom>
        </p:spPr>
      </p:pic>
    </p:spTree>
    <p:extLst>
      <p:ext uri="{BB962C8B-B14F-4D97-AF65-F5344CB8AC3E}">
        <p14:creationId xmlns:p14="http://schemas.microsoft.com/office/powerpoint/2010/main" val="69450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Newton's</a:t>
            </a:r>
            <a:r>
              <a:rPr lang="cs-CZ" sz="3600" b="1" dirty="0">
                <a:ea typeface="+mn-ea"/>
                <a:cs typeface="+mn-cs"/>
              </a:rPr>
              <a:t> </a:t>
            </a:r>
            <a:r>
              <a:rPr lang="cs-CZ" sz="3600" b="1" dirty="0" err="1">
                <a:ea typeface="+mn-ea"/>
                <a:cs typeface="+mn-cs"/>
              </a:rPr>
              <a:t>law</a:t>
            </a:r>
            <a:r>
              <a:rPr lang="cs-CZ" sz="3600" b="1" dirty="0">
                <a:ea typeface="+mn-ea"/>
                <a:cs typeface="+mn-cs"/>
              </a:rPr>
              <a:t> </a:t>
            </a:r>
            <a:r>
              <a:rPr lang="cs-CZ" sz="3600" b="1" dirty="0" err="1">
                <a:ea typeface="+mn-ea"/>
                <a:cs typeface="+mn-cs"/>
              </a:rPr>
              <a:t>of</a:t>
            </a:r>
            <a:r>
              <a:rPr lang="cs-CZ" sz="3600" b="1" dirty="0">
                <a:ea typeface="+mn-ea"/>
                <a:cs typeface="+mn-cs"/>
              </a:rPr>
              <a:t> </a:t>
            </a:r>
            <a:r>
              <a:rPr lang="cs-CZ" sz="3600" b="1" dirty="0" err="1">
                <a:ea typeface="+mn-ea"/>
                <a:cs typeface="+mn-cs"/>
              </a:rPr>
              <a:t>viscosity</a:t>
            </a:r>
            <a:endParaRPr lang="cs-CZ" sz="3600" b="1" dirty="0">
              <a:ea typeface="+mn-ea"/>
              <a:cs typeface="+mn-cs"/>
            </a:endParaRP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1969220"/>
                <a:ext cx="6397072" cy="4379341"/>
              </a:xfrm>
              <a:prstGeom prst="rect">
                <a:avLst/>
              </a:prstGeom>
            </p:spPr>
            <p:txBody>
              <a:bodyPr vert="horz" lIns="91440" tIns="45720" rIns="91440" bIns="45720" rtlCol="0">
                <a:no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a:spcAft>
                    <a:spcPts val="0"/>
                  </a:spcAft>
                </a:pPr>
                <a:r>
                  <a:rPr lang="en-US" sz="1600" dirty="0">
                    <a:latin typeface="Calibri" panose="020F0502020204030204" pitchFamily="34" charset="0"/>
                    <a:cs typeface="Calibri" panose="020F0502020204030204" pitchFamily="34" charset="0"/>
                  </a:rPr>
                  <a:t>flow properties are expressed by the so-called shear (tangential) stress σ (small sigma)</a:t>
                </a:r>
              </a:p>
              <a:p>
                <a:pPr lvl="1">
                  <a:spcAft>
                    <a:spcPts val="0"/>
                  </a:spcAft>
                </a:pPr>
                <a:r>
                  <a:rPr lang="en-US" sz="1200" dirty="0">
                    <a:latin typeface="Calibri" panose="020F0502020204030204" pitchFamily="34" charset="0"/>
                    <a:cs typeface="Calibri" panose="020F0502020204030204" pitchFamily="34" charset="0"/>
                  </a:rPr>
                  <a:t>sometimes also marked τ (small tau)</a:t>
                </a:r>
              </a:p>
              <a:p>
                <a:pPr lvl="1">
                  <a:spcAft>
                    <a:spcPts val="0"/>
                  </a:spcAft>
                </a:pPr>
                <a:r>
                  <a:rPr lang="en-US" sz="1200" dirty="0">
                    <a:latin typeface="Calibri" panose="020F0502020204030204" pitchFamily="34" charset="0"/>
                    <a:cs typeface="Calibri" panose="020F0502020204030204" pitchFamily="34" charset="0"/>
                  </a:rPr>
                  <a:t>its negative value is often given because it acts against the direction of the force F</a:t>
                </a:r>
                <a:endParaRPr lang="cs-CZ" sz="1200" dirty="0">
                  <a:latin typeface="Calibri" panose="020F0502020204030204" pitchFamily="34" charset="0"/>
                  <a:cs typeface="Calibri" panose="020F0502020204030204" pitchFamily="34" charset="0"/>
                </a:endParaRPr>
              </a:p>
              <a:p>
                <a:pPr lvl="1">
                  <a:spcAft>
                    <a:spcPts val="0"/>
                  </a:spcAft>
                </a:pPr>
                <a:endParaRPr lang="cs-CZ" sz="800" dirty="0">
                  <a:latin typeface="Calibri" panose="020F0502020204030204" pitchFamily="34" charset="0"/>
                  <a:cs typeface="Calibri" panose="020F0502020204030204" pitchFamily="34" charset="0"/>
                </a:endParaRPr>
              </a:p>
              <a:p>
                <a:pPr marL="457200" lvl="1" indent="0">
                  <a:spcAft>
                    <a:spcPts val="1200"/>
                  </a:spcAft>
                  <a:buNone/>
                </a:pPr>
                <a14:m>
                  <m:oMathPara xmlns:m="http://schemas.openxmlformats.org/officeDocument/2006/math">
                    <m:oMathParaPr>
                      <m:jc m:val="centerGroup"/>
                    </m:oMathParaPr>
                    <m:oMath xmlns:m="http://schemas.openxmlformats.org/officeDocument/2006/math">
                      <m:r>
                        <a:rPr lang="cs-CZ" sz="1400" i="1">
                          <a:latin typeface="Cambria Math" panose="02040503050406030204" pitchFamily="18" charset="0"/>
                          <a:ea typeface="Cambria Math" panose="02040503050406030204" pitchFamily="18" charset="0"/>
                        </a:rPr>
                        <m:t>𝜎</m:t>
                      </m:r>
                      <m:r>
                        <a:rPr lang="cs-CZ" sz="1400" i="1">
                          <a:latin typeface="Cambria Math" panose="02040503050406030204" pitchFamily="18" charset="0"/>
                          <a:ea typeface="Cambria Math" panose="02040503050406030204" pitchFamily="18" charset="0"/>
                        </a:rPr>
                        <m:t>=</m:t>
                      </m:r>
                      <m:f>
                        <m:fPr>
                          <m:ctrlPr>
                            <a:rPr lang="cs-CZ" sz="1400" i="1">
                              <a:latin typeface="Cambria Math" panose="02040503050406030204" pitchFamily="18" charset="0"/>
                              <a:ea typeface="Cambria Math" panose="02040503050406030204" pitchFamily="18" charset="0"/>
                            </a:rPr>
                          </m:ctrlPr>
                        </m:fPr>
                        <m:num>
                          <m:r>
                            <a:rPr lang="cs-CZ" sz="1400" i="1">
                              <a:latin typeface="Cambria Math" panose="02040503050406030204" pitchFamily="18" charset="0"/>
                              <a:ea typeface="Cambria Math" panose="02040503050406030204" pitchFamily="18" charset="0"/>
                            </a:rPr>
                            <m:t>𝐹</m:t>
                          </m:r>
                        </m:num>
                        <m:den>
                          <m:r>
                            <a:rPr lang="cs-CZ" sz="1400" i="1">
                              <a:latin typeface="Cambria Math" panose="02040503050406030204" pitchFamily="18" charset="0"/>
                              <a:ea typeface="Cambria Math" panose="02040503050406030204" pitchFamily="18" charset="0"/>
                            </a:rPr>
                            <m:t>𝐴</m:t>
                          </m:r>
                        </m:den>
                      </m:f>
                      <m:r>
                        <a:rPr lang="cs-CZ" sz="1400" i="1">
                          <a:latin typeface="Cambria Math" panose="02040503050406030204" pitchFamily="18" charset="0"/>
                          <a:ea typeface="Cambria Math" panose="02040503050406030204" pitchFamily="18" charset="0"/>
                        </a:rPr>
                        <m:t>=</m:t>
                      </m:r>
                      <m:r>
                        <a:rPr lang="cs-CZ" sz="1400" i="1">
                          <a:latin typeface="Cambria Math" panose="02040503050406030204" pitchFamily="18" charset="0"/>
                          <a:ea typeface="Cambria Math" panose="02040503050406030204" pitchFamily="18" charset="0"/>
                        </a:rPr>
                        <m:t>𝜂</m:t>
                      </m:r>
                      <m:acc>
                        <m:accPr>
                          <m:chr m:val="̇"/>
                          <m:ctrlPr>
                            <a:rPr lang="cs-CZ" sz="1400" i="1">
                              <a:latin typeface="Cambria Math" panose="02040503050406030204" pitchFamily="18" charset="0"/>
                              <a:ea typeface="Cambria Math" panose="02040503050406030204" pitchFamily="18" charset="0"/>
                            </a:rPr>
                          </m:ctrlPr>
                        </m:accPr>
                        <m:e>
                          <m:r>
                            <a:rPr lang="cs-CZ" sz="1400" i="1">
                              <a:latin typeface="Cambria Math" panose="02040503050406030204" pitchFamily="18" charset="0"/>
                              <a:ea typeface="Cambria Math" panose="02040503050406030204" pitchFamily="18" charset="0"/>
                            </a:rPr>
                            <m:t>𝛾</m:t>
                          </m:r>
                        </m:e>
                      </m:acc>
                    </m:oMath>
                  </m:oMathPara>
                </a14:m>
                <a:endParaRPr lang="cs-CZ" sz="1400" i="1" dirty="0">
                  <a:latin typeface="Cambria Math" panose="02040503050406030204" pitchFamily="18" charset="0"/>
                  <a:ea typeface="Cambria Math" panose="02040503050406030204" pitchFamily="18" charset="0"/>
                </a:endParaRPr>
              </a:p>
              <a:p>
                <a:pPr marL="457200" lvl="1" indent="0">
                  <a:buNone/>
                  <a:tabLst>
                    <a:tab pos="444500" algn="l"/>
                  </a:tabLst>
                </a:pPr>
                <a:r>
                  <a:rPr lang="en-US" sz="1050" dirty="0">
                    <a:solidFill>
                      <a:schemeClr val="bg1">
                        <a:lumMod val="50000"/>
                      </a:schemeClr>
                    </a:solidFill>
                    <a:latin typeface="Calibri" panose="020F0502020204030204" pitchFamily="34" charset="0"/>
                    <a:cs typeface="Calibri" panose="020F0502020204030204" pitchFamily="34" charset="0"/>
                  </a:rPr>
                  <a:t>σ … shear stress [Pa]</a:t>
                </a:r>
              </a:p>
              <a:p>
                <a:pPr marL="457200" lvl="1" indent="0">
                  <a:buNone/>
                  <a:tabLst>
                    <a:tab pos="444500" algn="l"/>
                  </a:tabLst>
                </a:pPr>
                <a:r>
                  <a:rPr lang="en-US" sz="1050" dirty="0">
                    <a:solidFill>
                      <a:schemeClr val="bg1">
                        <a:lumMod val="50000"/>
                      </a:schemeClr>
                    </a:solidFill>
                    <a:latin typeface="Calibri" panose="020F0502020204030204" pitchFamily="34" charset="0"/>
                    <a:cs typeface="Calibri" panose="020F0502020204030204" pitchFamily="34" charset="0"/>
                  </a:rPr>
                  <a:t>F ... force acting on the top plate [N]</a:t>
                </a:r>
              </a:p>
              <a:p>
                <a:pPr marL="457200" lvl="1" indent="0">
                  <a:buNone/>
                  <a:tabLst>
                    <a:tab pos="444500" algn="l"/>
                  </a:tabLst>
                </a:pPr>
                <a:r>
                  <a:rPr lang="en-US" sz="1050" dirty="0">
                    <a:solidFill>
                      <a:schemeClr val="bg1">
                        <a:lumMod val="50000"/>
                      </a:schemeClr>
                    </a:solidFill>
                    <a:latin typeface="Calibri" panose="020F0502020204030204" pitchFamily="34" charset="0"/>
                    <a:cs typeface="Calibri" panose="020F0502020204030204" pitchFamily="34" charset="0"/>
                  </a:rPr>
                  <a:t>A … plate area [m</a:t>
                </a:r>
                <a:r>
                  <a:rPr lang="en-US" sz="1050" baseline="30000" dirty="0">
                    <a:solidFill>
                      <a:schemeClr val="bg1">
                        <a:lumMod val="50000"/>
                      </a:schemeClr>
                    </a:solidFill>
                    <a:latin typeface="Calibri" panose="020F0502020204030204" pitchFamily="34" charset="0"/>
                    <a:cs typeface="Calibri" panose="020F0502020204030204" pitchFamily="34" charset="0"/>
                  </a:rPr>
                  <a:t>2</a:t>
                </a:r>
                <a:r>
                  <a:rPr lang="en-US" sz="1050" dirty="0">
                    <a:solidFill>
                      <a:schemeClr val="bg1">
                        <a:lumMod val="50000"/>
                      </a:schemeClr>
                    </a:solidFill>
                    <a:latin typeface="Calibri" panose="020F0502020204030204" pitchFamily="34" charset="0"/>
                    <a:cs typeface="Calibri" panose="020F0502020204030204" pitchFamily="34" charset="0"/>
                  </a:rPr>
                  <a:t>]</a:t>
                </a:r>
              </a:p>
              <a:p>
                <a:pPr marL="457200" lvl="1" indent="0">
                  <a:buNone/>
                  <a:tabLst>
                    <a:tab pos="444500" algn="l"/>
                  </a:tabLst>
                </a:pPr>
                <a:r>
                  <a:rPr lang="en-US" sz="1050" dirty="0">
                    <a:solidFill>
                      <a:schemeClr val="bg1">
                        <a:lumMod val="50000"/>
                      </a:schemeClr>
                    </a:solidFill>
                    <a:latin typeface="Calibri" panose="020F0502020204030204" pitchFamily="34" charset="0"/>
                    <a:cs typeface="Calibri" panose="020F0502020204030204" pitchFamily="34" charset="0"/>
                  </a:rPr>
                  <a:t>η … dynamic viscosity [Pa·s</a:t>
                </a:r>
                <a:r>
                  <a:rPr lang="en-US" sz="1050" baseline="30000" dirty="0">
                    <a:solidFill>
                      <a:schemeClr val="bg1">
                        <a:lumMod val="50000"/>
                      </a:schemeClr>
                    </a:solidFill>
                    <a:latin typeface="Calibri" panose="020F0502020204030204" pitchFamily="34" charset="0"/>
                    <a:cs typeface="Calibri" panose="020F0502020204030204" pitchFamily="34" charset="0"/>
                  </a:rPr>
                  <a:t>-1</a:t>
                </a:r>
                <a:r>
                  <a:rPr lang="en-US" sz="1050" dirty="0">
                    <a:solidFill>
                      <a:schemeClr val="bg1">
                        <a:lumMod val="50000"/>
                      </a:schemeClr>
                    </a:solidFill>
                    <a:latin typeface="Calibri" panose="020F0502020204030204" pitchFamily="34" charset="0"/>
                    <a:cs typeface="Calibri" panose="020F0502020204030204" pitchFamily="34" charset="0"/>
                  </a:rPr>
                  <a:t>]</a:t>
                </a:r>
              </a:p>
              <a:p>
                <a:pPr marL="457200" lvl="1" indent="0">
                  <a:buNone/>
                  <a:tabLst>
                    <a:tab pos="444500" algn="l"/>
                  </a:tabLst>
                </a:pPr>
                <a:r>
                  <a:rPr lang="en-US" sz="1050" dirty="0">
                    <a:solidFill>
                      <a:schemeClr val="bg1">
                        <a:lumMod val="50000"/>
                      </a:schemeClr>
                    </a:solidFill>
                    <a:latin typeface="Calibri" panose="020F0502020204030204" pitchFamily="34" charset="0"/>
                    <a:cs typeface="Calibri" panose="020F0502020204030204" pitchFamily="34" charset="0"/>
                  </a:rPr>
                  <a:t>𝛾 ̇ … </a:t>
                </a:r>
                <a:r>
                  <a:rPr lang="cs-CZ" sz="1050" dirty="0" err="1">
                    <a:solidFill>
                      <a:schemeClr val="bg1">
                        <a:lumMod val="50000"/>
                      </a:schemeClr>
                    </a:solidFill>
                    <a:latin typeface="Calibri" panose="020F0502020204030204" pitchFamily="34" charset="0"/>
                    <a:cs typeface="Calibri" panose="020F0502020204030204" pitchFamily="34" charset="0"/>
                  </a:rPr>
                  <a:t>velocity</a:t>
                </a:r>
                <a:r>
                  <a:rPr lang="cs-CZ" sz="1050" dirty="0">
                    <a:solidFill>
                      <a:schemeClr val="bg1">
                        <a:lumMod val="50000"/>
                      </a:schemeClr>
                    </a:solidFill>
                    <a:latin typeface="Calibri" panose="020F0502020204030204" pitchFamily="34" charset="0"/>
                    <a:cs typeface="Calibri" panose="020F0502020204030204" pitchFamily="34" charset="0"/>
                  </a:rPr>
                  <a:t> gradient </a:t>
                </a:r>
                <a:r>
                  <a:rPr lang="en-US" sz="1050" dirty="0">
                    <a:solidFill>
                      <a:schemeClr val="bg1">
                        <a:lumMod val="50000"/>
                      </a:schemeClr>
                    </a:solidFill>
                    <a:latin typeface="Calibri" panose="020F0502020204030204" pitchFamily="34" charset="0"/>
                    <a:cs typeface="Calibri" panose="020F0502020204030204" pitchFamily="34" charset="0"/>
                  </a:rPr>
                  <a:t>(shear velocity gradient) [s</a:t>
                </a:r>
                <a:r>
                  <a:rPr lang="en-US" sz="1050" baseline="30000" dirty="0">
                    <a:solidFill>
                      <a:schemeClr val="bg1">
                        <a:lumMod val="50000"/>
                      </a:schemeClr>
                    </a:solidFill>
                    <a:latin typeface="Calibri" panose="020F0502020204030204" pitchFamily="34" charset="0"/>
                    <a:cs typeface="Calibri" panose="020F0502020204030204" pitchFamily="34" charset="0"/>
                  </a:rPr>
                  <a:t>-1</a:t>
                </a:r>
                <a:r>
                  <a:rPr lang="en-US" sz="1050" dirty="0">
                    <a:solidFill>
                      <a:schemeClr val="bg1">
                        <a:lumMod val="50000"/>
                      </a:schemeClr>
                    </a:solidFill>
                    <a:latin typeface="Calibri" panose="020F0502020204030204" pitchFamily="34" charset="0"/>
                    <a:cs typeface="Calibri" panose="020F0502020204030204" pitchFamily="34" charset="0"/>
                  </a:rPr>
                  <a:t>]</a:t>
                </a:r>
                <a:endParaRPr lang="cs-CZ" sz="1050" dirty="0">
                  <a:solidFill>
                    <a:schemeClr val="bg1">
                      <a:lumMod val="50000"/>
                    </a:schemeClr>
                  </a:solidFill>
                  <a:latin typeface="Calibri" panose="020F0502020204030204" pitchFamily="34" charset="0"/>
                  <a:cs typeface="Calibri" panose="020F0502020204030204" pitchFamily="34" charset="0"/>
                </a:endParaRPr>
              </a:p>
              <a:p>
                <a:pPr marL="457200" lvl="1" indent="0">
                  <a:buNone/>
                  <a:tabLst>
                    <a:tab pos="444500" algn="l"/>
                  </a:tabLst>
                </a:pPr>
                <a:endParaRPr lang="cs-CZ" sz="1050" i="1" dirty="0">
                  <a:solidFill>
                    <a:schemeClr val="bg1">
                      <a:lumMod val="50000"/>
                    </a:schemeClr>
                  </a:solidFill>
                  <a:latin typeface="Calibri" panose="020F0502020204030204" pitchFamily="34" charset="0"/>
                  <a:cs typeface="Calibri" panose="020F0502020204030204" pitchFamily="34" charset="0"/>
                </a:endParaRPr>
              </a:p>
              <a:p>
                <a:pPr marL="457200" lvl="1" indent="0">
                  <a:spcAft>
                    <a:spcPts val="1200"/>
                  </a:spcAft>
                  <a:buNone/>
                </a:pPr>
                <a14:m>
                  <m:oMathPara xmlns:m="http://schemas.openxmlformats.org/officeDocument/2006/math">
                    <m:oMathParaPr>
                      <m:jc m:val="centerGroup"/>
                    </m:oMathParaPr>
                    <m:oMath xmlns:m="http://schemas.openxmlformats.org/officeDocument/2006/math">
                      <m:acc>
                        <m:accPr>
                          <m:chr m:val="̇"/>
                          <m:ctrlPr>
                            <a:rPr lang="cs-CZ" sz="1400" i="1">
                              <a:latin typeface="Cambria Math" panose="02040503050406030204" pitchFamily="18" charset="0"/>
                              <a:ea typeface="Cambria Math" panose="02040503050406030204" pitchFamily="18" charset="0"/>
                            </a:rPr>
                          </m:ctrlPr>
                        </m:accPr>
                        <m:e>
                          <m:r>
                            <a:rPr lang="cs-CZ" sz="1400" i="1">
                              <a:latin typeface="Cambria Math" panose="02040503050406030204" pitchFamily="18" charset="0"/>
                              <a:ea typeface="Cambria Math" panose="02040503050406030204" pitchFamily="18" charset="0"/>
                            </a:rPr>
                            <m:t>𝛾</m:t>
                          </m:r>
                        </m:e>
                      </m:acc>
                      <m:r>
                        <a:rPr lang="cs-CZ" sz="1400" i="1">
                          <a:latin typeface="Cambria Math" panose="02040503050406030204" pitchFamily="18" charset="0"/>
                          <a:ea typeface="Cambria Math" panose="02040503050406030204" pitchFamily="18" charset="0"/>
                        </a:rPr>
                        <m:t>=</m:t>
                      </m:r>
                      <m:f>
                        <m:fPr>
                          <m:ctrlPr>
                            <a:rPr lang="cs-CZ" sz="1400" i="1">
                              <a:latin typeface="Cambria Math" panose="02040503050406030204" pitchFamily="18" charset="0"/>
                              <a:ea typeface="Cambria Math" panose="02040503050406030204" pitchFamily="18" charset="0"/>
                            </a:rPr>
                          </m:ctrlPr>
                        </m:fPr>
                        <m:num>
                          <m:r>
                            <a:rPr lang="cs-CZ" sz="1400" i="1">
                              <a:latin typeface="Cambria Math" panose="02040503050406030204" pitchFamily="18" charset="0"/>
                              <a:ea typeface="Cambria Math" panose="02040503050406030204" pitchFamily="18" charset="0"/>
                            </a:rPr>
                            <m:t>𝑑</m:t>
                          </m:r>
                          <m:r>
                            <a:rPr lang="cs-CZ" sz="1400" i="1">
                              <a:latin typeface="Cambria Math" panose="02040503050406030204" pitchFamily="18" charset="0"/>
                              <a:ea typeface="Cambria Math" panose="02040503050406030204" pitchFamily="18" charset="0"/>
                            </a:rPr>
                            <m:t>𝛾</m:t>
                          </m:r>
                        </m:num>
                        <m:den>
                          <m:r>
                            <a:rPr lang="cs-CZ" sz="1400" i="1">
                              <a:latin typeface="Cambria Math" panose="02040503050406030204" pitchFamily="18" charset="0"/>
                              <a:ea typeface="Cambria Math" panose="02040503050406030204" pitchFamily="18" charset="0"/>
                            </a:rPr>
                            <m:t>𝑑𝑡</m:t>
                          </m:r>
                        </m:den>
                      </m:f>
                    </m:oMath>
                  </m:oMathPara>
                </a14:m>
                <a:endParaRPr lang="cs-CZ" sz="1400" i="1" dirty="0">
                  <a:latin typeface="Cambria Math" panose="02040503050406030204" pitchFamily="18" charset="0"/>
                  <a:ea typeface="Cambria Math" panose="02040503050406030204" pitchFamily="18" charset="0"/>
                </a:endParaRPr>
              </a:p>
              <a:p>
                <a:pPr marL="457200" lvl="1" indent="0">
                  <a:spcAft>
                    <a:spcPts val="1200"/>
                  </a:spcAft>
                  <a:buNone/>
                </a:pPr>
                <a14:m>
                  <m:oMathPara xmlns:m="http://schemas.openxmlformats.org/officeDocument/2006/math">
                    <m:oMathParaPr>
                      <m:jc m:val="centerGroup"/>
                    </m:oMathParaPr>
                    <m:oMath xmlns:m="http://schemas.openxmlformats.org/officeDocument/2006/math">
                      <m:r>
                        <a:rPr lang="cs-CZ" sz="1400" i="1">
                          <a:latin typeface="Cambria Math" panose="02040503050406030204" pitchFamily="18" charset="0"/>
                          <a:ea typeface="Cambria Math" panose="02040503050406030204" pitchFamily="18" charset="0"/>
                        </a:rPr>
                        <m:t>𝛾</m:t>
                      </m:r>
                      <m:r>
                        <a:rPr lang="cs-CZ" sz="1400" i="1">
                          <a:latin typeface="Cambria Math" panose="02040503050406030204" pitchFamily="18" charset="0"/>
                          <a:ea typeface="Cambria Math" panose="02040503050406030204" pitchFamily="18" charset="0"/>
                        </a:rPr>
                        <m:t>=</m:t>
                      </m:r>
                      <m:f>
                        <m:fPr>
                          <m:ctrlPr>
                            <a:rPr lang="cs-CZ" sz="1400" i="1">
                              <a:latin typeface="Cambria Math" panose="02040503050406030204" pitchFamily="18" charset="0"/>
                              <a:ea typeface="Cambria Math" panose="02040503050406030204" pitchFamily="18" charset="0"/>
                            </a:rPr>
                          </m:ctrlPr>
                        </m:fPr>
                        <m:num>
                          <m:r>
                            <a:rPr lang="cs-CZ" sz="1400" i="1">
                              <a:latin typeface="Cambria Math" panose="02040503050406030204" pitchFamily="18" charset="0"/>
                              <a:ea typeface="Cambria Math" panose="02040503050406030204" pitchFamily="18" charset="0"/>
                            </a:rPr>
                            <m:t>𝑑𝑢</m:t>
                          </m:r>
                        </m:num>
                        <m:den>
                          <m:r>
                            <a:rPr lang="cs-CZ" sz="1400" i="1">
                              <a:latin typeface="Cambria Math" panose="02040503050406030204" pitchFamily="18" charset="0"/>
                              <a:ea typeface="Cambria Math" panose="02040503050406030204" pitchFamily="18" charset="0"/>
                            </a:rPr>
                            <m:t>𝑑𝑥</m:t>
                          </m:r>
                        </m:den>
                      </m:f>
                      <m:r>
                        <a:rPr lang="cs-CZ" sz="1400" i="1">
                          <a:latin typeface="Cambria Math" panose="02040503050406030204" pitchFamily="18" charset="0"/>
                          <a:ea typeface="Cambria Math" panose="02040503050406030204" pitchFamily="18" charset="0"/>
                        </a:rPr>
                        <m:t>=</m:t>
                      </m:r>
                      <m:func>
                        <m:funcPr>
                          <m:ctrlPr>
                            <a:rPr lang="cs-CZ" sz="1400" i="1">
                              <a:latin typeface="Cambria Math" panose="02040503050406030204" pitchFamily="18" charset="0"/>
                              <a:ea typeface="Cambria Math" panose="02040503050406030204" pitchFamily="18" charset="0"/>
                            </a:rPr>
                          </m:ctrlPr>
                        </m:funcPr>
                        <m:fName>
                          <m:r>
                            <m:rPr>
                              <m:sty m:val="p"/>
                            </m:rPr>
                            <a:rPr lang="cs-CZ" sz="1400">
                              <a:latin typeface="Cambria Math" panose="02040503050406030204" pitchFamily="18" charset="0"/>
                              <a:ea typeface="Cambria Math" panose="02040503050406030204" pitchFamily="18" charset="0"/>
                            </a:rPr>
                            <m:t>tg</m:t>
                          </m:r>
                        </m:fName>
                        <m:e>
                          <m:r>
                            <a:rPr lang="cs-CZ" sz="1400" i="1">
                              <a:latin typeface="Cambria Math" panose="02040503050406030204" pitchFamily="18" charset="0"/>
                              <a:ea typeface="Cambria Math" panose="02040503050406030204" pitchFamily="18" charset="0"/>
                            </a:rPr>
                            <m:t>𝛼</m:t>
                          </m:r>
                        </m:e>
                      </m:func>
                    </m:oMath>
                  </m:oMathPara>
                </a14:m>
                <a:endParaRPr lang="cs-CZ" sz="1600" dirty="0">
                  <a:latin typeface="Calibri" panose="020F0502020204030204" pitchFamily="34" charset="0"/>
                  <a:cs typeface="Calibri" panose="020F0502020204030204" pitchFamily="34" charset="0"/>
                </a:endParaRPr>
              </a:p>
              <a:p>
                <a:pPr marL="447675" indent="0">
                  <a:buNone/>
                  <a:tabLst>
                    <a:tab pos="444500" algn="l"/>
                    <a:tab pos="447675" algn="l"/>
                  </a:tabLst>
                </a:pPr>
                <a:r>
                  <a:rPr lang="en-US" sz="1050" dirty="0">
                    <a:solidFill>
                      <a:schemeClr val="bg1">
                        <a:lumMod val="50000"/>
                      </a:schemeClr>
                    </a:solidFill>
                    <a:latin typeface="Calibri" panose="020F0502020204030204" pitchFamily="34" charset="0"/>
                    <a:cs typeface="Calibri" panose="020F0502020204030204" pitchFamily="34" charset="0"/>
                  </a:rPr>
                  <a:t>γ … rate of </a:t>
                </a:r>
                <a:r>
                  <a:rPr lang="cs-CZ" sz="1050" dirty="0" err="1">
                    <a:solidFill>
                      <a:schemeClr val="bg1">
                        <a:lumMod val="50000"/>
                      </a:schemeClr>
                    </a:solidFill>
                    <a:latin typeface="Calibri" panose="020F0502020204030204" pitchFamily="34" charset="0"/>
                    <a:cs typeface="Calibri" panose="020F0502020204030204" pitchFamily="34" charset="0"/>
                  </a:rPr>
                  <a:t>shear</a:t>
                </a:r>
                <a:r>
                  <a:rPr lang="cs-CZ" sz="1050" dirty="0">
                    <a:solidFill>
                      <a:schemeClr val="bg1">
                        <a:lumMod val="50000"/>
                      </a:schemeClr>
                    </a:solidFill>
                    <a:latin typeface="Calibri" panose="020F0502020204030204" pitchFamily="34" charset="0"/>
                    <a:cs typeface="Calibri" panose="020F0502020204030204" pitchFamily="34" charset="0"/>
                  </a:rPr>
                  <a:t> </a:t>
                </a:r>
                <a:r>
                  <a:rPr lang="en-US" sz="1050" dirty="0">
                    <a:solidFill>
                      <a:schemeClr val="bg1">
                        <a:lumMod val="50000"/>
                      </a:schemeClr>
                    </a:solidFill>
                    <a:latin typeface="Calibri" panose="020F0502020204030204" pitchFamily="34" charset="0"/>
                    <a:cs typeface="Calibri" panose="020F0502020204030204" pitchFamily="34" charset="0"/>
                  </a:rPr>
                  <a:t>deformation (describes the relative displacement of the layers, therefore dimensionless) t ... time [s]</a:t>
                </a:r>
                <a:endParaRPr lang="cs-CZ" sz="1050" dirty="0">
                  <a:solidFill>
                    <a:schemeClr val="bg1">
                      <a:lumMod val="50000"/>
                    </a:schemeClr>
                  </a:solidFill>
                  <a:latin typeface="Calibri" panose="020F0502020204030204" pitchFamily="34" charset="0"/>
                  <a:cs typeface="Calibri" panose="020F0502020204030204" pitchFamily="34" charset="0"/>
                </a:endParaRPr>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1969220"/>
                <a:ext cx="6397072" cy="4379341"/>
              </a:xfrm>
              <a:prstGeom prst="rect">
                <a:avLst/>
              </a:prstGeom>
              <a:blipFill>
                <a:blip r:embed="rId3"/>
                <a:stretch>
                  <a:fillRect l="-381" t="-975" b="-557"/>
                </a:stretch>
              </a:blipFill>
            </p:spPr>
            <p:txBody>
              <a:bodyPr/>
              <a:lstStyle/>
              <a:p>
                <a:r>
                  <a:rPr lang="cs-CZ">
                    <a:noFill/>
                  </a:rPr>
                  <a:t> </a:t>
                </a:r>
              </a:p>
            </p:txBody>
          </p:sp>
        </mc:Fallback>
      </mc:AlternateContent>
      <p:pic>
        <p:nvPicPr>
          <p:cNvPr id="6" name="Obrázek 5"/>
          <p:cNvPicPr>
            <a:picLocks noChangeAspect="1"/>
          </p:cNvPicPr>
          <p:nvPr/>
        </p:nvPicPr>
        <p:blipFill>
          <a:blip r:embed="rId4"/>
          <a:stretch>
            <a:fillRect/>
          </a:stretch>
        </p:blipFill>
        <p:spPr>
          <a:xfrm>
            <a:off x="7122194" y="2234283"/>
            <a:ext cx="4547852" cy="3527136"/>
          </a:xfrm>
          <a:prstGeom prst="rect">
            <a:avLst/>
          </a:prstGeom>
        </p:spPr>
      </p:pic>
    </p:spTree>
    <p:extLst>
      <p:ext uri="{BB962C8B-B14F-4D97-AF65-F5344CB8AC3E}">
        <p14:creationId xmlns:p14="http://schemas.microsoft.com/office/powerpoint/2010/main" val="392189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Attention</a:t>
            </a:r>
            <a:r>
              <a:rPr lang="cs-CZ" sz="3600" b="1" dirty="0">
                <a:ea typeface="+mn-ea"/>
                <a:cs typeface="+mn-cs"/>
              </a:rPr>
              <a:t>!</a:t>
            </a: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10741756" cy="3731269"/>
              </a:xfrm>
              <a:prstGeom prst="rect">
                <a:avLst/>
              </a:prstGeom>
            </p:spPr>
            <p:txBody>
              <a:bodyPr vert="horz" lIns="91440" tIns="45720" rIns="91440" bIns="45720" rtlCol="0">
                <a:normAutofit fontScale="925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a:spcAft>
                    <a:spcPts val="0"/>
                  </a:spcAft>
                </a:pPr>
                <a:r>
                  <a:rPr lang="en-US" sz="2600" dirty="0">
                    <a:latin typeface="Calibri" panose="020F0502020204030204" pitchFamily="34" charset="0"/>
                    <a:cs typeface="Calibri" panose="020F0502020204030204" pitchFamily="34" charset="0"/>
                  </a:rPr>
                  <a:t>some texts consider the value described in the figure by the number du differently:</a:t>
                </a:r>
              </a:p>
              <a:p>
                <a:pPr lvl="1">
                  <a:spcAft>
                    <a:spcPts val="0"/>
                  </a:spcAft>
                </a:pPr>
                <a:r>
                  <a:rPr lang="en-US" sz="2200" dirty="0">
                    <a:latin typeface="Calibri" panose="020F0502020204030204" pitchFamily="34" charset="0"/>
                    <a:cs typeface="Calibri" panose="020F0502020204030204" pitchFamily="34" charset="0"/>
                  </a:rPr>
                  <a:t>displacement of parallel surfaces</a:t>
                </a:r>
              </a:p>
              <a:p>
                <a:pPr lvl="2">
                  <a:spcAft>
                    <a:spcPts val="0"/>
                  </a:spcAft>
                </a:pPr>
                <a:r>
                  <a:rPr lang="en-US" sz="1800" dirty="0">
                    <a:latin typeface="Calibri" panose="020F0502020204030204" pitchFamily="34" charset="0"/>
                    <a:cs typeface="Calibri" panose="020F0502020204030204" pitchFamily="34" charset="0"/>
                  </a:rPr>
                  <a:t>dimension is [m] and then:</a:t>
                </a:r>
                <a:endParaRPr lang="cs-CZ" sz="1100" dirty="0">
                  <a:latin typeface="Calibri" panose="020F0502020204030204" pitchFamily="34" charset="0"/>
                  <a:cs typeface="Calibri" panose="020F0502020204030204" pitchFamily="34" charset="0"/>
                </a:endParaRPr>
              </a:p>
              <a:p>
                <a:pPr marL="0" indent="0">
                  <a:spcAft>
                    <a:spcPts val="0"/>
                  </a:spcAft>
                  <a:buNone/>
                </a:pPr>
                <a14:m>
                  <m:oMathPara xmlns:m="http://schemas.openxmlformats.org/officeDocument/2006/math">
                    <m:oMathParaPr>
                      <m:jc m:val="centerGroup"/>
                    </m:oMathParaPr>
                    <m:oMath xmlns:m="http://schemas.openxmlformats.org/officeDocument/2006/math">
                      <m:r>
                        <a:rPr lang="cs-CZ" sz="2200" i="1">
                          <a:latin typeface="Cambria Math" panose="02040503050406030204" pitchFamily="18" charset="0"/>
                          <a:ea typeface="Cambria Math" panose="02040503050406030204" pitchFamily="18" charset="0"/>
                        </a:rPr>
                        <m:t>𝛾</m:t>
                      </m:r>
                      <m:r>
                        <a:rPr lang="cs-CZ" sz="2200" i="1">
                          <a:latin typeface="Cambria Math" panose="02040503050406030204" pitchFamily="18" charset="0"/>
                          <a:ea typeface="Cambria Math" panose="02040503050406030204" pitchFamily="18" charset="0"/>
                        </a:rPr>
                        <m:t>=</m:t>
                      </m:r>
                      <m:f>
                        <m:fPr>
                          <m:ctrlPr>
                            <a:rPr lang="cs-CZ" sz="2200" i="1">
                              <a:latin typeface="Cambria Math" panose="02040503050406030204" pitchFamily="18" charset="0"/>
                              <a:ea typeface="Cambria Math" panose="02040503050406030204" pitchFamily="18" charset="0"/>
                            </a:rPr>
                          </m:ctrlPr>
                        </m:fPr>
                        <m:num>
                          <m:r>
                            <a:rPr lang="cs-CZ" sz="2200" i="1">
                              <a:latin typeface="Cambria Math" panose="02040503050406030204" pitchFamily="18" charset="0"/>
                              <a:ea typeface="Cambria Math" panose="02040503050406030204" pitchFamily="18" charset="0"/>
                            </a:rPr>
                            <m:t>𝑑𝑢</m:t>
                          </m:r>
                        </m:num>
                        <m:den>
                          <m:r>
                            <a:rPr lang="cs-CZ" sz="2200" i="1">
                              <a:latin typeface="Cambria Math" panose="02040503050406030204" pitchFamily="18" charset="0"/>
                              <a:ea typeface="Cambria Math" panose="02040503050406030204" pitchFamily="18" charset="0"/>
                            </a:rPr>
                            <m:t>𝑑𝑥</m:t>
                          </m:r>
                        </m:den>
                      </m:f>
                    </m:oMath>
                  </m:oMathPara>
                </a14:m>
                <a:endParaRPr lang="cs-CZ" sz="2200" dirty="0">
                  <a:latin typeface="Calibri" panose="020F0502020204030204" pitchFamily="34" charset="0"/>
                  <a:cs typeface="Calibri" panose="020F0502020204030204" pitchFamily="34" charset="0"/>
                </a:endParaRPr>
              </a:p>
              <a:p>
                <a:pPr lvl="1">
                  <a:spcAft>
                    <a:spcPts val="0"/>
                  </a:spcAft>
                </a:pPr>
                <a:r>
                  <a:rPr lang="en-US" sz="2200" dirty="0">
                    <a:latin typeface="Calibri" panose="020F0502020204030204" pitchFamily="34" charset="0"/>
                    <a:cs typeface="Calibri" panose="020F0502020204030204" pitchFamily="34" charset="0"/>
                  </a:rPr>
                  <a:t>shift speed change</a:t>
                </a:r>
              </a:p>
              <a:p>
                <a:pPr lvl="2">
                  <a:spcAft>
                    <a:spcPts val="0"/>
                  </a:spcAft>
                </a:pPr>
                <a:r>
                  <a:rPr lang="en-US" sz="1800" dirty="0">
                    <a:latin typeface="Calibri" panose="020F0502020204030204" pitchFamily="34" charset="0"/>
                    <a:cs typeface="Calibri" panose="020F0502020204030204" pitchFamily="34" charset="0"/>
                  </a:rPr>
                  <a:t>dimension is [m·s</a:t>
                </a:r>
                <a:r>
                  <a:rPr lang="en-US" sz="1800" baseline="30000"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and then:</a:t>
                </a:r>
                <a:endParaRPr lang="cs-CZ" sz="1500" dirty="0">
                  <a:latin typeface="Calibri" panose="020F0502020204030204" pitchFamily="34" charset="0"/>
                  <a:cs typeface="Calibri" panose="020F0502020204030204" pitchFamily="34" charset="0"/>
                </a:endParaRPr>
              </a:p>
              <a:p>
                <a:pPr marL="0" lvl="3" indent="0">
                  <a:spcBef>
                    <a:spcPts val="1000"/>
                  </a:spcBef>
                  <a:spcAft>
                    <a:spcPts val="0"/>
                  </a:spcAft>
                  <a:buNone/>
                </a:pPr>
                <a14:m>
                  <m:oMathPara xmlns:m="http://schemas.openxmlformats.org/officeDocument/2006/math">
                    <m:oMathParaPr>
                      <m:jc m:val="centerGroup"/>
                    </m:oMathParaPr>
                    <m:oMath xmlns:m="http://schemas.openxmlformats.org/officeDocument/2006/math">
                      <m:acc>
                        <m:accPr>
                          <m:chr m:val="̇"/>
                          <m:ctrlPr>
                            <a:rPr lang="cs-CZ" sz="2200" i="1">
                              <a:latin typeface="Cambria Math" panose="02040503050406030204" pitchFamily="18" charset="0"/>
                              <a:ea typeface="Cambria Math" panose="02040503050406030204" pitchFamily="18" charset="0"/>
                            </a:rPr>
                          </m:ctrlPr>
                        </m:accPr>
                        <m:e>
                          <m:r>
                            <a:rPr lang="cs-CZ" sz="2200" i="1">
                              <a:latin typeface="Cambria Math" panose="02040503050406030204" pitchFamily="18" charset="0"/>
                              <a:ea typeface="Cambria Math" panose="02040503050406030204" pitchFamily="18" charset="0"/>
                            </a:rPr>
                            <m:t>𝛾</m:t>
                          </m:r>
                        </m:e>
                      </m:acc>
                      <m:r>
                        <a:rPr lang="cs-CZ" sz="2200" i="1">
                          <a:latin typeface="Cambria Math" panose="02040503050406030204" pitchFamily="18" charset="0"/>
                          <a:ea typeface="Cambria Math" panose="02040503050406030204" pitchFamily="18" charset="0"/>
                        </a:rPr>
                        <m:t>=</m:t>
                      </m:r>
                      <m:f>
                        <m:fPr>
                          <m:ctrlPr>
                            <a:rPr lang="cs-CZ" sz="2200" i="1">
                              <a:latin typeface="Cambria Math" panose="02040503050406030204" pitchFamily="18" charset="0"/>
                              <a:ea typeface="Cambria Math" panose="02040503050406030204" pitchFamily="18" charset="0"/>
                            </a:rPr>
                          </m:ctrlPr>
                        </m:fPr>
                        <m:num>
                          <m:r>
                            <a:rPr lang="cs-CZ" sz="2200" i="1">
                              <a:latin typeface="Cambria Math" panose="02040503050406030204" pitchFamily="18" charset="0"/>
                              <a:ea typeface="Cambria Math" panose="02040503050406030204" pitchFamily="18" charset="0"/>
                            </a:rPr>
                            <m:t>𝑑𝑢</m:t>
                          </m:r>
                        </m:num>
                        <m:den>
                          <m:r>
                            <a:rPr lang="cs-CZ" sz="2200" i="1">
                              <a:latin typeface="Cambria Math" panose="02040503050406030204" pitchFamily="18" charset="0"/>
                              <a:ea typeface="Cambria Math" panose="02040503050406030204" pitchFamily="18" charset="0"/>
                            </a:rPr>
                            <m:t>𝑑𝑡</m:t>
                          </m:r>
                        </m:den>
                      </m:f>
                    </m:oMath>
                  </m:oMathPara>
                </a14:m>
                <a:endParaRPr lang="cs-CZ" sz="1900" dirty="0">
                  <a:latin typeface="Calibri" panose="020F0502020204030204" pitchFamily="34" charset="0"/>
                  <a:cs typeface="Calibri" panose="020F0502020204030204" pitchFamily="34" charset="0"/>
                </a:endParaRPr>
              </a:p>
              <a:p>
                <a:pPr>
                  <a:spcAft>
                    <a:spcPts val="0"/>
                  </a:spcAft>
                </a:pPr>
                <a:r>
                  <a:rPr lang="en-US" sz="2600" dirty="0">
                    <a:latin typeface="Calibri" panose="020F0502020204030204" pitchFamily="34" charset="0"/>
                    <a:cs typeface="Calibri" panose="020F0502020204030204" pitchFamily="34" charset="0"/>
                  </a:rPr>
                  <a:t>therefore, in some texts, Newton's law appears in one of the following forms:</a:t>
                </a:r>
                <a:endParaRPr lang="cs-CZ" dirty="0">
                  <a:latin typeface="Calibri" panose="020F0502020204030204" pitchFamily="34" charset="0"/>
                  <a:cs typeface="Calibri" panose="020F0502020204030204" pitchFamily="34" charset="0"/>
                </a:endParaRPr>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10741756" cy="3731269"/>
              </a:xfrm>
              <a:prstGeom prst="rect">
                <a:avLst/>
              </a:prstGeom>
              <a:blipFill>
                <a:blip r:embed="rId3"/>
                <a:stretch>
                  <a:fillRect l="-795" t="-228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graphicFrame>
            <p:nvGraphicFramePr>
              <p:cNvPr id="6" name="Tabulka 5"/>
              <p:cNvGraphicFramePr>
                <a:graphicFrameLocks noGrp="1"/>
              </p:cNvGraphicFramePr>
              <p:nvPr>
                <p:extLst>
                  <p:ext uri="{D42A27DB-BD31-4B8C-83A1-F6EECF244321}">
                    <p14:modId xmlns:p14="http://schemas.microsoft.com/office/powerpoint/2010/main" val="4294452301"/>
                  </p:ext>
                </p:extLst>
              </p:nvPr>
            </p:nvGraphicFramePr>
            <p:xfrm>
              <a:off x="2495598" y="5441528"/>
              <a:ext cx="7200804" cy="914400"/>
            </p:xfrm>
            <a:graphic>
              <a:graphicData uri="http://schemas.openxmlformats.org/drawingml/2006/table">
                <a:tbl>
                  <a:tblPr firstRow="1" bandRow="1">
                    <a:tableStyleId>{2D5ABB26-0587-4C30-8999-92F81FD0307C}</a:tableStyleId>
                  </a:tblPr>
                  <a:tblGrid>
                    <a:gridCol w="1800201">
                      <a:extLst>
                        <a:ext uri="{9D8B030D-6E8A-4147-A177-3AD203B41FA5}">
                          <a16:colId xmlns:a16="http://schemas.microsoft.com/office/drawing/2014/main" val="3875599234"/>
                        </a:ext>
                      </a:extLst>
                    </a:gridCol>
                    <a:gridCol w="1800201">
                      <a:extLst>
                        <a:ext uri="{9D8B030D-6E8A-4147-A177-3AD203B41FA5}">
                          <a16:colId xmlns:a16="http://schemas.microsoft.com/office/drawing/2014/main" val="1138363712"/>
                        </a:ext>
                      </a:extLst>
                    </a:gridCol>
                    <a:gridCol w="1800201">
                      <a:extLst>
                        <a:ext uri="{9D8B030D-6E8A-4147-A177-3AD203B41FA5}">
                          <a16:colId xmlns:a16="http://schemas.microsoft.com/office/drawing/2014/main" val="49985344"/>
                        </a:ext>
                      </a:extLst>
                    </a:gridCol>
                    <a:gridCol w="1800201">
                      <a:extLst>
                        <a:ext uri="{9D8B030D-6E8A-4147-A177-3AD203B41FA5}">
                          <a16:colId xmlns:a16="http://schemas.microsoft.com/office/drawing/2014/main" val="2901400615"/>
                        </a:ext>
                      </a:extLst>
                    </a:gridCol>
                  </a:tblGrid>
                  <a:tr h="43259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𝜎</m:t>
                                </m:r>
                                <m:r>
                                  <a:rPr lang="cs-CZ" sz="2400" b="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m:t>
                                </m:r>
                                <m:acc>
                                  <m:accPr>
                                    <m:chr m:val="̇"/>
                                    <m:ctrlPr>
                                      <a:rPr lang="cs-CZ" sz="2400" b="0" i="1">
                                        <a:solidFill>
                                          <a:schemeClr val="tx1">
                                            <a:lumMod val="50000"/>
                                            <a:lumOff val="50000"/>
                                          </a:schemeClr>
                                        </a:solidFill>
                                        <a:latin typeface="Cambria Math" panose="02040503050406030204" pitchFamily="18" charset="0"/>
                                      </a:rPr>
                                    </m:ctrlPr>
                                  </m:accPr>
                                  <m:e>
                                    <m:r>
                                      <a:rPr lang="cs-CZ" sz="2400" b="0" i="1">
                                        <a:solidFill>
                                          <a:schemeClr val="tx1">
                                            <a:lumMod val="50000"/>
                                            <a:lumOff val="50000"/>
                                          </a:schemeClr>
                                        </a:solidFill>
                                        <a:latin typeface="Cambria Math" panose="02040503050406030204" pitchFamily="18" charset="0"/>
                                      </a:rPr>
                                      <m:t>𝛾</m:t>
                                    </m:r>
                                  </m:e>
                                </m:acc>
                              </m:oMath>
                            </m:oMathPara>
                          </a14:m>
                          <a:endParaRPr lang="cs-CZ" sz="2400" b="0" dirty="0">
                            <a:solidFill>
                              <a:schemeClr val="tx1">
                                <a:lumMod val="50000"/>
                                <a:lumOff val="50000"/>
                              </a:schemeClr>
                            </a:solidFill>
                            <a:latin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𝜎</m:t>
                                </m:r>
                                <m:r>
                                  <a:rPr lang="cs-CZ" sz="2400" b="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𝜂𝛾</m:t>
                                </m:r>
                              </m:oMath>
                            </m:oMathPara>
                          </a14:m>
                          <a:endParaRPr lang="cs-CZ" sz="2400" b="0" dirty="0">
                            <a:solidFill>
                              <a:schemeClr val="tx1">
                                <a:lumMod val="50000"/>
                                <a:lumOff val="50000"/>
                              </a:schemeClr>
                            </a:solidFill>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𝜏</m:t>
                                </m:r>
                                <m:r>
                                  <a:rPr lang="cs-CZ" sz="2400" b="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m:t>
                                </m:r>
                                <m:acc>
                                  <m:accPr>
                                    <m:chr m:val="̇"/>
                                    <m:ctrlPr>
                                      <a:rPr lang="cs-CZ" sz="2400" b="0" i="1">
                                        <a:solidFill>
                                          <a:schemeClr val="tx1">
                                            <a:lumMod val="50000"/>
                                            <a:lumOff val="50000"/>
                                          </a:schemeClr>
                                        </a:solidFill>
                                        <a:latin typeface="Cambria Math" panose="02040503050406030204" pitchFamily="18" charset="0"/>
                                      </a:rPr>
                                    </m:ctrlPr>
                                  </m:accPr>
                                  <m:e>
                                    <m:r>
                                      <a:rPr lang="cs-CZ" sz="2400" b="0" i="1">
                                        <a:solidFill>
                                          <a:schemeClr val="tx1">
                                            <a:lumMod val="50000"/>
                                            <a:lumOff val="50000"/>
                                          </a:schemeClr>
                                        </a:solidFill>
                                        <a:latin typeface="Cambria Math" panose="02040503050406030204" pitchFamily="18" charset="0"/>
                                      </a:rPr>
                                      <m:t>𝛾</m:t>
                                    </m:r>
                                  </m:e>
                                </m:acc>
                              </m:oMath>
                            </m:oMathPara>
                          </a14:m>
                          <a:endParaRPr lang="cs-CZ" sz="2400" b="0" dirty="0">
                            <a:solidFill>
                              <a:schemeClr val="tx1">
                                <a:lumMod val="50000"/>
                                <a:lumOff val="50000"/>
                              </a:schemeClr>
                            </a:solidFill>
                            <a:latin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𝜏</m:t>
                                </m:r>
                                <m:r>
                                  <a:rPr lang="cs-CZ" sz="2400" b="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𝜂𝛾</m:t>
                                </m:r>
                              </m:oMath>
                            </m:oMathPara>
                          </a14:m>
                          <a:endParaRPr lang="cs-CZ" sz="2400" b="0" dirty="0">
                            <a:solidFill>
                              <a:schemeClr val="tx1">
                                <a:lumMod val="50000"/>
                                <a:lumOff val="50000"/>
                              </a:schemeClr>
                            </a:solidFill>
                          </a:endParaRPr>
                        </a:p>
                      </a:txBody>
                      <a:tcPr anchor="ctr"/>
                    </a:tc>
                    <a:extLst>
                      <a:ext uri="{0D108BD9-81ED-4DB2-BD59-A6C34878D82A}">
                        <a16:rowId xmlns:a16="http://schemas.microsoft.com/office/drawing/2014/main" val="124901415"/>
                      </a:ext>
                    </a:extLst>
                  </a:tr>
                  <a:tr h="43259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𝜎</m:t>
                                </m:r>
                                <m:r>
                                  <a:rPr lang="cs-CZ" sz="2400" b="0" smtClean="0">
                                    <a:solidFill>
                                      <a:schemeClr val="tx1">
                                        <a:lumMod val="50000"/>
                                        <a:lumOff val="50000"/>
                                      </a:schemeClr>
                                    </a:solidFill>
                                    <a:latin typeface="Cambria Math" panose="02040503050406030204" pitchFamily="18" charset="0"/>
                                  </a:rPr>
                                  <m:t>=</m:t>
                                </m:r>
                                <m:r>
                                  <a:rPr lang="cs-CZ" sz="2400" b="0" i="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m:t>
                                </m:r>
                                <m:acc>
                                  <m:accPr>
                                    <m:chr m:val="̇"/>
                                    <m:ctrlPr>
                                      <a:rPr lang="cs-CZ" sz="2400" b="0" i="1">
                                        <a:solidFill>
                                          <a:schemeClr val="tx1">
                                            <a:lumMod val="50000"/>
                                            <a:lumOff val="50000"/>
                                          </a:schemeClr>
                                        </a:solidFill>
                                        <a:latin typeface="Cambria Math" panose="02040503050406030204" pitchFamily="18" charset="0"/>
                                      </a:rPr>
                                    </m:ctrlPr>
                                  </m:accPr>
                                  <m:e>
                                    <m:r>
                                      <a:rPr lang="cs-CZ" sz="2400" b="0" i="1">
                                        <a:solidFill>
                                          <a:schemeClr val="tx1">
                                            <a:lumMod val="50000"/>
                                            <a:lumOff val="50000"/>
                                          </a:schemeClr>
                                        </a:solidFill>
                                        <a:latin typeface="Cambria Math" panose="02040503050406030204" pitchFamily="18" charset="0"/>
                                      </a:rPr>
                                      <m:t>𝛾</m:t>
                                    </m:r>
                                  </m:e>
                                </m:acc>
                              </m:oMath>
                            </m:oMathPara>
                          </a14:m>
                          <a:endParaRPr lang="cs-CZ" sz="2400" b="0" dirty="0">
                            <a:solidFill>
                              <a:schemeClr val="tx1">
                                <a:lumMod val="50000"/>
                                <a:lumOff val="50000"/>
                              </a:schemeClr>
                            </a:solidFill>
                            <a:latin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𝜎</m:t>
                                </m:r>
                                <m:r>
                                  <a:rPr lang="cs-CZ" sz="2400" b="0" smtClean="0">
                                    <a:solidFill>
                                      <a:schemeClr val="tx1">
                                        <a:lumMod val="50000"/>
                                        <a:lumOff val="50000"/>
                                      </a:schemeClr>
                                    </a:solidFill>
                                    <a:latin typeface="Cambria Math" panose="02040503050406030204" pitchFamily="18" charset="0"/>
                                  </a:rPr>
                                  <m:t>=</m:t>
                                </m:r>
                                <m:r>
                                  <a:rPr lang="cs-CZ" sz="2400" b="0" i="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𝜂𝛾</m:t>
                                </m:r>
                              </m:oMath>
                            </m:oMathPara>
                          </a14:m>
                          <a:endParaRPr lang="cs-CZ" sz="2400" b="0" dirty="0">
                            <a:solidFill>
                              <a:schemeClr val="tx1">
                                <a:lumMod val="50000"/>
                                <a:lumOff val="50000"/>
                              </a:schemeClr>
                            </a:solidFill>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𝜏</m:t>
                                </m:r>
                                <m:r>
                                  <a:rPr lang="cs-CZ" sz="2400" b="0" smtClean="0">
                                    <a:solidFill>
                                      <a:schemeClr val="tx1">
                                        <a:lumMod val="50000"/>
                                        <a:lumOff val="50000"/>
                                      </a:schemeClr>
                                    </a:solidFill>
                                    <a:latin typeface="Cambria Math" panose="02040503050406030204" pitchFamily="18" charset="0"/>
                                  </a:rPr>
                                  <m:t>=</m:t>
                                </m:r>
                                <m:r>
                                  <a:rPr lang="cs-CZ" sz="2400" b="0" i="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m:t>
                                </m:r>
                                <m:acc>
                                  <m:accPr>
                                    <m:chr m:val="̇"/>
                                    <m:ctrlPr>
                                      <a:rPr lang="cs-CZ" sz="2400" b="0" i="1">
                                        <a:solidFill>
                                          <a:schemeClr val="tx1">
                                            <a:lumMod val="50000"/>
                                            <a:lumOff val="50000"/>
                                          </a:schemeClr>
                                        </a:solidFill>
                                        <a:latin typeface="Cambria Math" panose="02040503050406030204" pitchFamily="18" charset="0"/>
                                      </a:rPr>
                                    </m:ctrlPr>
                                  </m:accPr>
                                  <m:e>
                                    <m:r>
                                      <a:rPr lang="cs-CZ" sz="2400" b="0" i="1">
                                        <a:solidFill>
                                          <a:schemeClr val="tx1">
                                            <a:lumMod val="50000"/>
                                            <a:lumOff val="50000"/>
                                          </a:schemeClr>
                                        </a:solidFill>
                                        <a:latin typeface="Cambria Math" panose="02040503050406030204" pitchFamily="18" charset="0"/>
                                      </a:rPr>
                                      <m:t>𝛾</m:t>
                                    </m:r>
                                  </m:e>
                                </m:acc>
                              </m:oMath>
                            </m:oMathPara>
                          </a14:m>
                          <a:endParaRPr lang="cs-CZ" sz="2400" b="0" dirty="0">
                            <a:solidFill>
                              <a:schemeClr val="tx1">
                                <a:lumMod val="50000"/>
                                <a:lumOff val="50000"/>
                              </a:schemeClr>
                            </a:solidFill>
                            <a:latin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cs-CZ" sz="2400" b="0" i="1" smtClean="0">
                                    <a:solidFill>
                                      <a:schemeClr val="tx1">
                                        <a:lumMod val="50000"/>
                                        <a:lumOff val="50000"/>
                                      </a:schemeClr>
                                    </a:solidFill>
                                    <a:latin typeface="Cambria Math" panose="02040503050406030204" pitchFamily="18" charset="0"/>
                                  </a:rPr>
                                  <m:t>𝜏</m:t>
                                </m:r>
                                <m:r>
                                  <a:rPr lang="cs-CZ" sz="2400" b="0" smtClean="0">
                                    <a:solidFill>
                                      <a:schemeClr val="tx1">
                                        <a:lumMod val="50000"/>
                                        <a:lumOff val="50000"/>
                                      </a:schemeClr>
                                    </a:solidFill>
                                    <a:latin typeface="Cambria Math" panose="02040503050406030204" pitchFamily="18" charset="0"/>
                                  </a:rPr>
                                  <m:t>=</m:t>
                                </m:r>
                                <m:r>
                                  <a:rPr lang="cs-CZ" sz="2400" b="0" i="0" smtClean="0">
                                    <a:solidFill>
                                      <a:schemeClr val="tx1">
                                        <a:lumMod val="50000"/>
                                        <a:lumOff val="50000"/>
                                      </a:schemeClr>
                                    </a:solidFill>
                                    <a:latin typeface="Cambria Math" panose="02040503050406030204" pitchFamily="18" charset="0"/>
                                  </a:rPr>
                                  <m:t>−</m:t>
                                </m:r>
                                <m:r>
                                  <a:rPr lang="cs-CZ" sz="2400" b="0" i="1" smtClean="0">
                                    <a:solidFill>
                                      <a:schemeClr val="tx1">
                                        <a:lumMod val="50000"/>
                                        <a:lumOff val="50000"/>
                                      </a:schemeClr>
                                    </a:solidFill>
                                    <a:latin typeface="Cambria Math" panose="02040503050406030204" pitchFamily="18" charset="0"/>
                                  </a:rPr>
                                  <m:t>𝜂𝛾</m:t>
                                </m:r>
                              </m:oMath>
                            </m:oMathPara>
                          </a14:m>
                          <a:endParaRPr lang="cs-CZ" sz="2400" b="0" dirty="0">
                            <a:solidFill>
                              <a:schemeClr val="tx1">
                                <a:lumMod val="50000"/>
                                <a:lumOff val="50000"/>
                              </a:schemeClr>
                            </a:solidFill>
                          </a:endParaRPr>
                        </a:p>
                      </a:txBody>
                      <a:tcPr anchor="ctr"/>
                    </a:tc>
                    <a:extLst>
                      <a:ext uri="{0D108BD9-81ED-4DB2-BD59-A6C34878D82A}">
                        <a16:rowId xmlns:a16="http://schemas.microsoft.com/office/drawing/2014/main" val="4110567216"/>
                      </a:ext>
                    </a:extLst>
                  </a:tr>
                </a:tbl>
              </a:graphicData>
            </a:graphic>
          </p:graphicFrame>
        </mc:Choice>
        <mc:Fallback xmlns="">
          <p:graphicFrame>
            <p:nvGraphicFramePr>
              <p:cNvPr id="6" name="Tabulka 5"/>
              <p:cNvGraphicFramePr>
                <a:graphicFrameLocks noGrp="1"/>
              </p:cNvGraphicFramePr>
              <p:nvPr>
                <p:extLst>
                  <p:ext uri="{D42A27DB-BD31-4B8C-83A1-F6EECF244321}">
                    <p14:modId xmlns:p14="http://schemas.microsoft.com/office/powerpoint/2010/main" val="4294452301"/>
                  </p:ext>
                </p:extLst>
              </p:nvPr>
            </p:nvGraphicFramePr>
            <p:xfrm>
              <a:off x="2495598" y="5441528"/>
              <a:ext cx="7200804" cy="914400"/>
            </p:xfrm>
            <a:graphic>
              <a:graphicData uri="http://schemas.openxmlformats.org/drawingml/2006/table">
                <a:tbl>
                  <a:tblPr firstRow="1" bandRow="1">
                    <a:tableStyleId>{2D5ABB26-0587-4C30-8999-92F81FD0307C}</a:tableStyleId>
                  </a:tblPr>
                  <a:tblGrid>
                    <a:gridCol w="1800201">
                      <a:extLst>
                        <a:ext uri="{9D8B030D-6E8A-4147-A177-3AD203B41FA5}">
                          <a16:colId xmlns:a16="http://schemas.microsoft.com/office/drawing/2014/main" val="3875599234"/>
                        </a:ext>
                      </a:extLst>
                    </a:gridCol>
                    <a:gridCol w="1800201">
                      <a:extLst>
                        <a:ext uri="{9D8B030D-6E8A-4147-A177-3AD203B41FA5}">
                          <a16:colId xmlns:a16="http://schemas.microsoft.com/office/drawing/2014/main" val="1138363712"/>
                        </a:ext>
                      </a:extLst>
                    </a:gridCol>
                    <a:gridCol w="1800201">
                      <a:extLst>
                        <a:ext uri="{9D8B030D-6E8A-4147-A177-3AD203B41FA5}">
                          <a16:colId xmlns:a16="http://schemas.microsoft.com/office/drawing/2014/main" val="49985344"/>
                        </a:ext>
                      </a:extLst>
                    </a:gridCol>
                    <a:gridCol w="1800201">
                      <a:extLst>
                        <a:ext uri="{9D8B030D-6E8A-4147-A177-3AD203B41FA5}">
                          <a16:colId xmlns:a16="http://schemas.microsoft.com/office/drawing/2014/main" val="2901400615"/>
                        </a:ext>
                      </a:extLst>
                    </a:gridCol>
                  </a:tblGrid>
                  <a:tr h="457200">
                    <a:tc>
                      <a:txBody>
                        <a:bodyPr/>
                        <a:lstStyle/>
                        <a:p>
                          <a:endParaRPr lang="cs-CZ"/>
                        </a:p>
                      </a:txBody>
                      <a:tcPr anchor="ctr">
                        <a:blipFill>
                          <a:blip r:embed="rId4"/>
                          <a:stretch>
                            <a:fillRect r="-299324" b="-109211"/>
                          </a:stretch>
                        </a:blipFill>
                      </a:tcPr>
                    </a:tc>
                    <a:tc>
                      <a:txBody>
                        <a:bodyPr/>
                        <a:lstStyle/>
                        <a:p>
                          <a:endParaRPr lang="cs-CZ"/>
                        </a:p>
                      </a:txBody>
                      <a:tcPr anchor="ctr">
                        <a:blipFill>
                          <a:blip r:embed="rId4"/>
                          <a:stretch>
                            <a:fillRect l="-100339" r="-200339" b="-109211"/>
                          </a:stretch>
                        </a:blipFill>
                      </a:tcPr>
                    </a:tc>
                    <a:tc>
                      <a:txBody>
                        <a:bodyPr/>
                        <a:lstStyle/>
                        <a:p>
                          <a:endParaRPr lang="cs-CZ"/>
                        </a:p>
                      </a:txBody>
                      <a:tcPr anchor="ctr">
                        <a:blipFill>
                          <a:blip r:embed="rId4"/>
                          <a:stretch>
                            <a:fillRect l="-199662" r="-99662" b="-109211"/>
                          </a:stretch>
                        </a:blipFill>
                      </a:tcPr>
                    </a:tc>
                    <a:tc>
                      <a:txBody>
                        <a:bodyPr/>
                        <a:lstStyle/>
                        <a:p>
                          <a:endParaRPr lang="cs-CZ"/>
                        </a:p>
                      </a:txBody>
                      <a:tcPr anchor="ctr">
                        <a:blipFill>
                          <a:blip r:embed="rId4"/>
                          <a:stretch>
                            <a:fillRect l="-300678" b="-109211"/>
                          </a:stretch>
                        </a:blipFill>
                      </a:tcPr>
                    </a:tc>
                    <a:extLst>
                      <a:ext uri="{0D108BD9-81ED-4DB2-BD59-A6C34878D82A}">
                        <a16:rowId xmlns:a16="http://schemas.microsoft.com/office/drawing/2014/main" val="124901415"/>
                      </a:ext>
                    </a:extLst>
                  </a:tr>
                  <a:tr h="457200">
                    <a:tc>
                      <a:txBody>
                        <a:bodyPr/>
                        <a:lstStyle/>
                        <a:p>
                          <a:endParaRPr lang="cs-CZ"/>
                        </a:p>
                      </a:txBody>
                      <a:tcPr anchor="ctr">
                        <a:blipFill>
                          <a:blip r:embed="rId4"/>
                          <a:stretch>
                            <a:fillRect t="-101333" r="-299324" b="-10667"/>
                          </a:stretch>
                        </a:blipFill>
                      </a:tcPr>
                    </a:tc>
                    <a:tc>
                      <a:txBody>
                        <a:bodyPr/>
                        <a:lstStyle/>
                        <a:p>
                          <a:endParaRPr lang="cs-CZ"/>
                        </a:p>
                      </a:txBody>
                      <a:tcPr anchor="ctr">
                        <a:blipFill>
                          <a:blip r:embed="rId4"/>
                          <a:stretch>
                            <a:fillRect l="-100339" t="-101333" r="-200339" b="-10667"/>
                          </a:stretch>
                        </a:blipFill>
                      </a:tcPr>
                    </a:tc>
                    <a:tc>
                      <a:txBody>
                        <a:bodyPr/>
                        <a:lstStyle/>
                        <a:p>
                          <a:endParaRPr lang="cs-CZ"/>
                        </a:p>
                      </a:txBody>
                      <a:tcPr anchor="ctr">
                        <a:blipFill>
                          <a:blip r:embed="rId4"/>
                          <a:stretch>
                            <a:fillRect l="-199662" t="-101333" r="-99662" b="-10667"/>
                          </a:stretch>
                        </a:blipFill>
                      </a:tcPr>
                    </a:tc>
                    <a:tc>
                      <a:txBody>
                        <a:bodyPr/>
                        <a:lstStyle/>
                        <a:p>
                          <a:endParaRPr lang="cs-CZ"/>
                        </a:p>
                      </a:txBody>
                      <a:tcPr anchor="ctr">
                        <a:blipFill>
                          <a:blip r:embed="rId4"/>
                          <a:stretch>
                            <a:fillRect l="-300678" t="-101333" b="-10667"/>
                          </a:stretch>
                        </a:blipFill>
                      </a:tcPr>
                    </a:tc>
                    <a:extLst>
                      <a:ext uri="{0D108BD9-81ED-4DB2-BD59-A6C34878D82A}">
                        <a16:rowId xmlns:a16="http://schemas.microsoft.com/office/drawing/2014/main" val="4110567216"/>
                      </a:ext>
                    </a:extLst>
                  </a:tr>
                </a:tbl>
              </a:graphicData>
            </a:graphic>
          </p:graphicFrame>
        </mc:Fallback>
      </mc:AlternateContent>
    </p:spTree>
    <p:extLst>
      <p:ext uri="{BB962C8B-B14F-4D97-AF65-F5344CB8AC3E}">
        <p14:creationId xmlns:p14="http://schemas.microsoft.com/office/powerpoint/2010/main" val="7865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Viscosity</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latin typeface="Calibri" panose="020F0502020204030204" pitchFamily="34" charset="0"/>
                <a:cs typeface="Calibri" panose="020F0502020204030204" pitchFamily="34" charset="0"/>
              </a:rPr>
              <a:t>describes the degree of internal friction of the liquid and thus the resistance to creep</a:t>
            </a:r>
          </a:p>
          <a:p>
            <a:pPr lvl="1"/>
            <a:r>
              <a:rPr lang="en-US" dirty="0">
                <a:latin typeface="Calibri" panose="020F0502020204030204" pitchFamily="34" charset="0"/>
                <a:cs typeface="Calibri" panose="020F0502020204030204" pitchFamily="34" charset="0"/>
              </a:rPr>
              <a:t>it is the cohesive forces between the streamlines that slow down the flow</a:t>
            </a:r>
          </a:p>
          <a:p>
            <a:r>
              <a:rPr lang="en-US" dirty="0">
                <a:latin typeface="Calibri" panose="020F0502020204030204" pitchFamily="34" charset="0"/>
                <a:cs typeface="Calibri" panose="020F0502020204030204" pitchFamily="34" charset="0"/>
              </a:rPr>
              <a:t>generally depends</a:t>
            </a:r>
            <a:r>
              <a:rPr lang="cs-CZ" dirty="0">
                <a:latin typeface="Calibri" panose="020F0502020204030204" pitchFamily="34" charset="0"/>
                <a:cs typeface="Calibri" panose="020F0502020204030204" pitchFamily="34" charset="0"/>
              </a:rPr>
              <a:t> on</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temperature</a:t>
            </a:r>
          </a:p>
          <a:p>
            <a:pPr lvl="1"/>
            <a:r>
              <a:rPr lang="en-US" dirty="0">
                <a:latin typeface="Calibri" panose="020F0502020204030204" pitchFamily="34" charset="0"/>
                <a:cs typeface="Calibri" panose="020F0502020204030204" pitchFamily="34" charset="0"/>
              </a:rPr>
              <a:t>concentration and molecular size</a:t>
            </a:r>
          </a:p>
          <a:p>
            <a:r>
              <a:rPr lang="en-US" dirty="0">
                <a:latin typeface="Calibri" panose="020F0502020204030204" pitchFamily="34" charset="0"/>
                <a:cs typeface="Calibri" panose="020F0502020204030204" pitchFamily="34" charset="0"/>
              </a:rPr>
              <a:t>different types of viscosities*</a:t>
            </a:r>
          </a:p>
          <a:p>
            <a:pPr lvl="1"/>
            <a:r>
              <a:rPr lang="en-US" dirty="0">
                <a:latin typeface="Calibri" panose="020F0502020204030204" pitchFamily="34" charset="0"/>
                <a:cs typeface="Calibri" panose="020F0502020204030204" pitchFamily="34" charset="0"/>
              </a:rPr>
              <a:t>dynamic</a:t>
            </a:r>
          </a:p>
          <a:p>
            <a:pPr lvl="1"/>
            <a:r>
              <a:rPr lang="en-US" dirty="0">
                <a:latin typeface="Calibri" panose="020F0502020204030204" pitchFamily="34" charset="0"/>
                <a:cs typeface="Calibri" panose="020F0502020204030204" pitchFamily="34" charset="0"/>
              </a:rPr>
              <a:t>kinematic</a:t>
            </a:r>
          </a:p>
          <a:p>
            <a:pPr lvl="1"/>
            <a:r>
              <a:rPr lang="en-US" dirty="0">
                <a:latin typeface="Calibri" panose="020F0502020204030204" pitchFamily="34" charset="0"/>
                <a:cs typeface="Calibri" panose="020F0502020204030204" pitchFamily="34" charset="0"/>
              </a:rPr>
              <a:t>relative</a:t>
            </a:r>
          </a:p>
          <a:p>
            <a:pPr lvl="1"/>
            <a:r>
              <a:rPr lang="en-US" dirty="0">
                <a:latin typeface="Calibri" panose="020F0502020204030204" pitchFamily="34" charset="0"/>
                <a:cs typeface="Calibri" panose="020F0502020204030204" pitchFamily="34" charset="0"/>
              </a:rPr>
              <a:t>reduced</a:t>
            </a:r>
            <a:endParaRPr lang="cs-CZ" dirty="0">
              <a:latin typeface="Calibri" panose="020F0502020204030204" pitchFamily="34" charset="0"/>
              <a:cs typeface="Calibri" panose="020F0502020204030204" pitchFamily="34" charset="0"/>
            </a:endParaRPr>
          </a:p>
        </p:txBody>
      </p:sp>
      <p:pic>
        <p:nvPicPr>
          <p:cNvPr id="6" name="Picture 2" descr="Lauda viskozimetry - PVS a iVisc - Centec"/>
          <p:cNvPicPr>
            <a:picLocks noChangeAspect="1" noChangeArrowheads="1"/>
          </p:cNvPicPr>
          <p:nvPr/>
        </p:nvPicPr>
        <p:blipFill rotWithShape="1">
          <a:blip r:embed="rId3">
            <a:extLst>
              <a:ext uri="{28A0092B-C50C-407E-A947-70E740481C1C}">
                <a14:useLocalDpi xmlns:a14="http://schemas.microsoft.com/office/drawing/2010/main" val="0"/>
              </a:ext>
            </a:extLst>
          </a:blip>
          <a:srcRect l="3727" t="5182" r="3651" b="5969"/>
          <a:stretch/>
        </p:blipFill>
        <p:spPr bwMode="auto">
          <a:xfrm>
            <a:off x="6384032" y="3361881"/>
            <a:ext cx="4491024" cy="29848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Newtonian</a:t>
            </a:r>
            <a:r>
              <a:rPr lang="cs-CZ" sz="3600" b="1" dirty="0">
                <a:ea typeface="+mn-ea"/>
                <a:cs typeface="+mn-cs"/>
              </a:rPr>
              <a:t> </a:t>
            </a:r>
            <a:r>
              <a:rPr lang="cs-CZ" sz="3600" b="1" dirty="0" err="1">
                <a:ea typeface="+mn-ea"/>
                <a:cs typeface="+mn-cs"/>
              </a:rPr>
              <a:t>fluids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latin typeface="Calibri" panose="020F0502020204030204" pitchFamily="34" charset="0"/>
                <a:cs typeface="Calibri" panose="020F0502020204030204" pitchFamily="34" charset="0"/>
              </a:rPr>
              <a:t>they behave according to Newton's law</a:t>
            </a:r>
          </a:p>
          <a:p>
            <a:pPr lvl="1"/>
            <a:r>
              <a:rPr lang="en-US" dirty="0">
                <a:latin typeface="Calibri" panose="020F0502020204030204" pitchFamily="34" charset="0"/>
                <a:cs typeface="Calibri" panose="020F0502020204030204" pitchFamily="34" charset="0"/>
              </a:rPr>
              <a:t>the strain rate is directly proportional to the shear stress</a:t>
            </a:r>
          </a:p>
          <a:p>
            <a:pPr lvl="1"/>
            <a:r>
              <a:rPr lang="en-US" dirty="0">
                <a:latin typeface="Calibri" panose="020F0502020204030204" pitchFamily="34" charset="0"/>
                <a:cs typeface="Calibri" panose="020F0502020204030204" pitchFamily="34" charset="0"/>
              </a:rPr>
              <a:t>viscosity is a proportionality constant</a:t>
            </a:r>
          </a:p>
          <a:p>
            <a:pPr lvl="2"/>
            <a:r>
              <a:rPr lang="en-US" dirty="0">
                <a:latin typeface="Calibri" panose="020F0502020204030204" pitchFamily="34" charset="0"/>
                <a:cs typeface="Calibri" panose="020F0502020204030204" pitchFamily="34" charset="0"/>
              </a:rPr>
              <a:t>it does not change with strain rate, shear stress, or its duration</a:t>
            </a:r>
          </a:p>
          <a:p>
            <a:pPr lvl="2"/>
            <a:r>
              <a:rPr lang="en-US" dirty="0">
                <a:latin typeface="Calibri" panose="020F0502020204030204" pitchFamily="34" charset="0"/>
                <a:cs typeface="Calibri" panose="020F0502020204030204" pitchFamily="34" charset="0"/>
              </a:rPr>
              <a:t>is temperature dependent</a:t>
            </a:r>
            <a:endParaRPr lang="cs-CZ" dirty="0">
              <a:latin typeface="Calibri" panose="020F0502020204030204" pitchFamily="34" charset="0"/>
              <a:cs typeface="Calibri" panose="020F0502020204030204" pitchFamily="34" charset="0"/>
            </a:endParaRPr>
          </a:p>
        </p:txBody>
      </p:sp>
      <p:pic>
        <p:nvPicPr>
          <p:cNvPr id="6" name="Obrázek 5"/>
          <p:cNvPicPr>
            <a:picLocks noChangeAspect="1"/>
          </p:cNvPicPr>
          <p:nvPr/>
        </p:nvPicPr>
        <p:blipFill>
          <a:blip r:embed="rId3"/>
          <a:stretch>
            <a:fillRect/>
          </a:stretch>
        </p:blipFill>
        <p:spPr>
          <a:xfrm>
            <a:off x="3179676" y="4077072"/>
            <a:ext cx="5832648" cy="2170712"/>
          </a:xfrm>
          <a:prstGeom prst="rect">
            <a:avLst/>
          </a:prstGeom>
        </p:spPr>
      </p:pic>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178CAA74-1183-4463-82C5-92F32CCF677D}"/>
                  </a:ext>
                </a:extLst>
              </p:cNvPr>
              <p:cNvSpPr txBox="1"/>
              <p:nvPr/>
            </p:nvSpPr>
            <p:spPr>
              <a:xfrm>
                <a:off x="4367808" y="4854651"/>
                <a:ext cx="1728192" cy="615553"/>
              </a:xfrm>
              <a:prstGeom prst="rect">
                <a:avLst/>
              </a:prstGeom>
              <a:noFill/>
            </p:spPr>
            <p:txBody>
              <a:bodyPr wrap="square">
                <a:spAutoFit/>
              </a:bodyPr>
              <a:lstStyle/>
              <a:p>
                <a:pPr marL="457200" lvl="1" indent="0">
                  <a:spcAft>
                    <a:spcPts val="1200"/>
                  </a:spcAft>
                  <a:buNone/>
                </a:pPr>
                <a14:m>
                  <m:oMathPara xmlns:m="http://schemas.openxmlformats.org/officeDocument/2006/math">
                    <m:oMathParaPr>
                      <m:jc m:val="centerGroup"/>
                    </m:oMathParaPr>
                    <m:oMath xmlns:m="http://schemas.openxmlformats.org/officeDocument/2006/math">
                      <m:r>
                        <a:rPr lang="cs-CZ" sz="2400" i="1" smtClean="0">
                          <a:latin typeface="Cambria Math" panose="02040503050406030204" pitchFamily="18" charset="0"/>
                          <a:ea typeface="Cambria Math" panose="02040503050406030204" pitchFamily="18" charset="0"/>
                        </a:rPr>
                        <m:t>𝜎</m:t>
                      </m:r>
                      <m:r>
                        <a:rPr lang="cs-CZ" sz="2400" i="1" smtClean="0">
                          <a:latin typeface="Cambria Math" panose="02040503050406030204" pitchFamily="18" charset="0"/>
                          <a:ea typeface="Cambria Math" panose="02040503050406030204" pitchFamily="18" charset="0"/>
                        </a:rPr>
                        <m:t>=</m:t>
                      </m:r>
                      <m:r>
                        <a:rPr lang="cs-CZ" sz="2400" i="1">
                          <a:latin typeface="Cambria Math" panose="02040503050406030204" pitchFamily="18" charset="0"/>
                          <a:ea typeface="Cambria Math" panose="02040503050406030204" pitchFamily="18" charset="0"/>
                        </a:rPr>
                        <m:t>𝜂</m:t>
                      </m:r>
                      <m:acc>
                        <m:accPr>
                          <m:chr m:val="̇"/>
                          <m:ctrlPr>
                            <a:rPr lang="cs-CZ" sz="2400" i="1" smtClean="0">
                              <a:latin typeface="Cambria Math" panose="02040503050406030204" pitchFamily="18" charset="0"/>
                              <a:ea typeface="Cambria Math" panose="02040503050406030204" pitchFamily="18" charset="0"/>
                            </a:rPr>
                          </m:ctrlPr>
                        </m:accPr>
                        <m:e>
                          <m:r>
                            <a:rPr lang="cs-CZ" sz="2400" i="1">
                              <a:latin typeface="Cambria Math" panose="02040503050406030204" pitchFamily="18" charset="0"/>
                              <a:ea typeface="Cambria Math" panose="02040503050406030204" pitchFamily="18" charset="0"/>
                            </a:rPr>
                            <m:t>𝛾</m:t>
                          </m:r>
                        </m:e>
                      </m:acc>
                    </m:oMath>
                  </m:oMathPara>
                </a14:m>
                <a:endParaRPr lang="cs-CZ" sz="2400" i="1" dirty="0">
                  <a:latin typeface="Cambria Math" panose="02040503050406030204" pitchFamily="18" charset="0"/>
                  <a:ea typeface="Cambria Math" panose="02040503050406030204" pitchFamily="18" charset="0"/>
                </a:endParaRPr>
              </a:p>
            </p:txBody>
          </p:sp>
        </mc:Choice>
        <mc:Fallback xmlns="">
          <p:sp>
            <p:nvSpPr>
              <p:cNvPr id="7" name="TextovéPole 6">
                <a:extLst>
                  <a:ext uri="{FF2B5EF4-FFF2-40B4-BE49-F238E27FC236}">
                    <a16:creationId xmlns:a16="http://schemas.microsoft.com/office/drawing/2014/main" id="{178CAA74-1183-4463-82C5-92F32CCF677D}"/>
                  </a:ext>
                </a:extLst>
              </p:cNvPr>
              <p:cNvSpPr txBox="1">
                <a:spLocks noRot="1" noChangeAspect="1" noMove="1" noResize="1" noEditPoints="1" noAdjustHandles="1" noChangeArrowheads="1" noChangeShapeType="1" noTextEdit="1"/>
              </p:cNvSpPr>
              <p:nvPr/>
            </p:nvSpPr>
            <p:spPr>
              <a:xfrm>
                <a:off x="4367808" y="4854651"/>
                <a:ext cx="1728192" cy="615553"/>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048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8811</TotalTime>
  <Words>1274</Words>
  <Application>Microsoft Office PowerPoint</Application>
  <PresentationFormat>Širokoúhlá obrazovka</PresentationFormat>
  <Paragraphs>251</Paragraphs>
  <Slides>29</Slides>
  <Notes>27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29</vt:i4>
      </vt:variant>
    </vt:vector>
  </HeadingPairs>
  <TitlesOfParts>
    <vt:vector size="37" baseType="lpstr">
      <vt:lpstr>Arial</vt:lpstr>
      <vt:lpstr>Calibri</vt:lpstr>
      <vt:lpstr>Calibri Light</vt:lpstr>
      <vt:lpstr>Cambria Math</vt:lpstr>
      <vt:lpstr>Insula</vt:lpstr>
      <vt:lpstr>Times New Roman</vt:lpstr>
      <vt:lpstr>Verdana</vt:lpstr>
      <vt:lpstr>Motiv Office</vt:lpstr>
      <vt:lpstr>Prezentace aplikace PowerPoint</vt:lpstr>
      <vt:lpstr>Polymer melts</vt:lpstr>
      <vt:lpstr>Polymer melts</vt:lpstr>
      <vt:lpstr>Flow properties of polymer melts</vt:lpstr>
      <vt:lpstr>Viscosity model</vt:lpstr>
      <vt:lpstr>Newton's law of viscosity</vt:lpstr>
      <vt:lpstr>Attention!</vt:lpstr>
      <vt:lpstr>Viscosity</vt:lpstr>
      <vt:lpstr>Newtonian fluids</vt:lpstr>
      <vt:lpstr>Non-Newtonian fluids</vt:lpstr>
      <vt:lpstr>Apparent viscosity ηz</vt:lpstr>
      <vt:lpstr>Pseudoplastic liquids</vt:lpstr>
      <vt:lpstr>Pseudoplastic liquids</vt:lpstr>
      <vt:lpstr>Dilatant liquids</vt:lpstr>
      <vt:lpstr>Thixotropic and rheopex liquids</vt:lpstr>
      <vt:lpstr>Bingham liquids</vt:lpstr>
      <vt:lpstr>Newtonian and non-Newtonian fluids</vt:lpstr>
      <vt:lpstr>Effect of molecular weight distribution</vt:lpstr>
      <vt:lpstr>Siphon effect</vt:lpstr>
      <vt:lpstr>Weissenberg phenomenon</vt:lpstr>
      <vt:lpstr>Increase in profile behind the nozzle</vt:lpstr>
      <vt:lpstr>Rotational viscometry / rheology</vt:lpstr>
      <vt:lpstr>Melt flow index</vt:lpstr>
      <vt:lpstr>Scheme of the extrusion plastometer</vt:lpstr>
      <vt:lpstr>Processing of polymer melts</vt:lpstr>
      <vt:lpstr>Injection molding</vt:lpstr>
      <vt:lpstr>Injection molding</vt:lpstr>
      <vt:lpstr>Injection Blow Molding</vt:lpstr>
      <vt:lpstr>Thank you for your attention</vt:lpstr>
    </vt:vector>
  </TitlesOfParts>
  <Company>PEGAS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Vyšší výkon linek</dc:title>
  <dc:creator>Kadlc</dc:creator>
  <cp:lastModifiedBy>Pavel Holec</cp:lastModifiedBy>
  <cp:revision>857</cp:revision>
  <cp:lastPrinted>2012-10-08T09:32:30Z</cp:lastPrinted>
  <dcterms:created xsi:type="dcterms:W3CDTF">2002-03-19T18:58:51Z</dcterms:created>
  <dcterms:modified xsi:type="dcterms:W3CDTF">2023-12-11T07:28:08Z</dcterms:modified>
</cp:coreProperties>
</file>