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25"/>
  </p:notes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90" r:id="rId21"/>
    <p:sldId id="305" r:id="rId22"/>
    <p:sldId id="306" r:id="rId23"/>
    <p:sldId id="307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ill Sans" panose="020B0604020202020204" charset="0"/>
      <p:regular r:id="rId30"/>
      <p:bold r:id="rId31"/>
    </p:embeddedFont>
    <p:embeddedFont>
      <p:font typeface="Bookman Old Style" panose="02050604050505020204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hClYyQoOKT8giHxvFHxkcVzgEE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61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6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F81BD"/>
          </a:solidFill>
          <a:ln w="25550" cap="flat" cmpd="sng">
            <a:solidFill>
              <a:srgbClr val="385D8A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2:notes"/>
          <p:cNvSpPr txBox="1">
            <a:spLocks noGrp="1"/>
          </p:cNvSpPr>
          <p:nvPr>
            <p:ph type="body" idx="1"/>
          </p:nvPr>
        </p:nvSpPr>
        <p:spPr>
          <a:xfrm>
            <a:off x="685830" y="4343322"/>
            <a:ext cx="5486309" cy="411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F81BD"/>
          </a:solidFill>
          <a:ln w="25550" cap="flat" cmpd="sng">
            <a:solidFill>
              <a:srgbClr val="385D8A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p63:notes"/>
          <p:cNvSpPr txBox="1">
            <a:spLocks noGrp="1"/>
          </p:cNvSpPr>
          <p:nvPr>
            <p:ph type="body" idx="1"/>
          </p:nvPr>
        </p:nvSpPr>
        <p:spPr>
          <a:xfrm>
            <a:off x="685830" y="4343322"/>
            <a:ext cx="5486309" cy="411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F81BD"/>
          </a:solidFill>
          <a:ln w="25550" cap="flat" cmpd="sng">
            <a:solidFill>
              <a:srgbClr val="385D8A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F81BD"/>
          </a:solidFill>
          <a:ln w="25550" cap="flat" cmpd="sng">
            <a:solidFill>
              <a:srgbClr val="385D8A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F81BD"/>
          </a:solidFill>
          <a:ln w="25550" cap="flat" cmpd="sng">
            <a:solidFill>
              <a:srgbClr val="385D8A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4F81BD"/>
          </a:solidFill>
          <a:ln w="25550" cap="flat" cmpd="sng">
            <a:solidFill>
              <a:srgbClr val="385D8A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hlaví části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7"/>
          <p:cNvSpPr txBox="1"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Bookman Old Style"/>
              <a:buNone/>
              <a:defRPr sz="32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7"/>
          <p:cNvSpPr txBox="1"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600"/>
              </a:spcBef>
              <a:spcAft>
                <a:spcPts val="0"/>
              </a:spcAft>
              <a:buSzPts val="152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16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21" name="Google Shape;21;p67"/>
          <p:cNvSpPr txBox="1">
            <a:spLocks noGrp="1"/>
          </p:cNvSpPr>
          <p:nvPr>
            <p:ph type="dt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7"/>
          <p:cNvSpPr txBox="1">
            <a:spLocks noGrp="1"/>
          </p:cNvSpPr>
          <p:nvPr>
            <p:ph type="ft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7"/>
          <p:cNvSpPr txBox="1">
            <a:spLocks noGrp="1"/>
          </p:cNvSpPr>
          <p:nvPr>
            <p:ph type="sldNum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4" name="Google Shape;24;p67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" name="Google Shape;25;p6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76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76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76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6" name="Google Shape;106;p76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107" name="Google Shape;107;p76"/>
          <p:cNvSpPr txBox="1">
            <a:spLocks noGrp="1"/>
          </p:cNvSpPr>
          <p:nvPr>
            <p:ph type="body" idx="2"/>
          </p:nvPr>
        </p:nvSpPr>
        <p:spPr>
          <a:xfrm>
            <a:off x="4632198" y="1216152"/>
            <a:ext cx="4041648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sah s titulkem" type="objTx">
  <p:cSld name="OBJECT_WITH_CAPTIO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7"/>
          <p:cNvSpPr txBox="1"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7"/>
          <p:cNvSpPr txBox="1">
            <a:spLocks noGrp="1"/>
          </p:cNvSpPr>
          <p:nvPr>
            <p:ph type="body" idx="1"/>
          </p:nvPr>
        </p:nvSpPr>
        <p:spPr>
          <a:xfrm>
            <a:off x="6324600" y="1219200"/>
            <a:ext cx="2514600" cy="48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600"/>
              </a:spcBef>
              <a:spcAft>
                <a:spcPts val="0"/>
              </a:spcAft>
              <a:buSzPts val="1216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12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60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111" name="Google Shape;111;p77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77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77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114" name="Google Shape;114;p77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15" name="Google Shape;115;p77"/>
          <p:cNvCxnSpPr/>
          <p:nvPr/>
        </p:nvCxnSpPr>
        <p:spPr>
          <a:xfrm rot="5400000">
            <a:off x="3160645" y="3324225"/>
            <a:ext cx="603504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16" name="Google Shape;116;p77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Google Shape;117;p77"/>
          <p:cNvSpPr txBox="1">
            <a:spLocks noGrp="1"/>
          </p:cNvSpPr>
          <p:nvPr>
            <p:ph type="body" idx="2"/>
          </p:nvPr>
        </p:nvSpPr>
        <p:spPr>
          <a:xfrm>
            <a:off x="304800" y="304800"/>
            <a:ext cx="57150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ek s titulkem" type="picTx">
  <p:cSld name="PICTURE_WITH_CAPTION_TEXT">
    <p:bg>
      <p:bgPr>
        <a:solidFill>
          <a:schemeClr val="dk2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8"/>
          <p:cNvSpPr txBox="1"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  <a:defRPr sz="2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8"/>
          <p:cNvSpPr>
            <a:spLocks noGrp="1"/>
          </p:cNvSpPr>
          <p:nvPr>
            <p:ph type="pic" idx="2"/>
          </p:nvPr>
        </p:nvSpPr>
        <p:spPr>
          <a:xfrm>
            <a:off x="457200" y="1905000"/>
            <a:ext cx="8229600" cy="4270248"/>
          </a:xfrm>
          <a:prstGeom prst="rect">
            <a:avLst/>
          </a:prstGeom>
          <a:solidFill>
            <a:srgbClr val="BABAB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🞂"/>
              <a:defRPr sz="23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8BA1B3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1" name="Google Shape;121;p78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064"/>
              <a:buFont typeface="Gill Sans"/>
              <a:buNone/>
              <a:defRPr sz="1400"/>
            </a:lvl1pPr>
            <a:lvl2pPr marL="914400" lvl="1" indent="-286512" algn="l">
              <a:spcBef>
                <a:spcPts val="500"/>
              </a:spcBef>
              <a:spcAft>
                <a:spcPts val="0"/>
              </a:spcAft>
              <a:buSzPts val="912"/>
              <a:buChar char="🞂"/>
              <a:defRPr sz="1200"/>
            </a:lvl2pPr>
            <a:lvl3pPr marL="1371600" lvl="2" indent="-276860" algn="l">
              <a:spcBef>
                <a:spcPts val="500"/>
              </a:spcBef>
              <a:spcAft>
                <a:spcPts val="0"/>
              </a:spcAft>
              <a:buSzPts val="760"/>
              <a:buChar char="🞂"/>
              <a:defRPr sz="1000"/>
            </a:lvl3pPr>
            <a:lvl4pPr marL="1828800" lvl="3" indent="-268605" algn="l">
              <a:spcBef>
                <a:spcPts val="400"/>
              </a:spcBef>
              <a:spcAft>
                <a:spcPts val="0"/>
              </a:spcAft>
              <a:buSzPts val="630"/>
              <a:buChar char="◻"/>
              <a:defRPr sz="900"/>
            </a:lvl4pPr>
            <a:lvl5pPr marL="2286000" lvl="4" indent="-268604" algn="l">
              <a:spcBef>
                <a:spcPts val="300"/>
              </a:spcBef>
              <a:spcAft>
                <a:spcPts val="0"/>
              </a:spcAft>
              <a:buSzPts val="630"/>
              <a:buChar char="◻"/>
              <a:defRPr sz="900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122" name="Google Shape;122;p78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78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78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125" name="Google Shape;125;p78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26" name="Google Shape;126;p78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7" name="Google Shape;127;p78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79"/>
          <p:cNvSpPr txBox="1">
            <a:spLocks noGrp="1"/>
          </p:cNvSpPr>
          <p:nvPr>
            <p:ph type="body" idx="1"/>
          </p:nvPr>
        </p:nvSpPr>
        <p:spPr>
          <a:xfrm rot="5400000">
            <a:off x="2116836" y="-440436"/>
            <a:ext cx="4910328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131" name="Google Shape;131;p79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79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79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vislý nadpis a text" type="vertTitleAndTx">
  <p:cSld name="VERTICAL_TITLE_AND_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137" name="Google Shape;137;p80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80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80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140" name="Google Shape;140;p80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41" name="Google Shape;141;p80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42" name="Google Shape;142;p80"/>
          <p:cNvCxnSpPr/>
          <p:nvPr/>
        </p:nvCxnSpPr>
        <p:spPr>
          <a:xfrm rot="5400000">
            <a:off x="3629607" y="3201952"/>
            <a:ext cx="585216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whee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 1">
  <p:cSld name="OBJECT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59498ca298_0_1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159498ca298_0_1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 rtl="0">
              <a:spcBef>
                <a:spcPts val="600"/>
              </a:spcBef>
              <a:spcAft>
                <a:spcPts val="0"/>
              </a:spcAft>
              <a:buSzPts val="1260"/>
              <a:buChar char="🞂"/>
              <a:defRPr/>
            </a:lvl1pPr>
            <a:lvl2pPr marL="914400" lvl="1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🞂"/>
              <a:defRPr/>
            </a:lvl2pPr>
            <a:lvl3pPr marL="1371600" lvl="2" indent="-297180" algn="l" rtl="0">
              <a:spcBef>
                <a:spcPts val="360"/>
              </a:spcBef>
              <a:spcAft>
                <a:spcPts val="0"/>
              </a:spcAft>
              <a:buSzPts val="1080"/>
              <a:buChar char="🞂"/>
              <a:defRPr/>
            </a:lvl3pPr>
            <a:lvl4pPr marL="1828800" lvl="3" indent="-297180" algn="l" rtl="0">
              <a:spcBef>
                <a:spcPts val="360"/>
              </a:spcBef>
              <a:spcAft>
                <a:spcPts val="0"/>
              </a:spcAft>
              <a:buSzPts val="1080"/>
              <a:buChar char="◻"/>
              <a:defRPr/>
            </a:lvl4pPr>
            <a:lvl5pPr marL="2286000" lvl="4" indent="-306323" algn="l" rtl="0">
              <a:spcBef>
                <a:spcPts val="360"/>
              </a:spcBef>
              <a:spcAft>
                <a:spcPts val="0"/>
              </a:spcAft>
              <a:buSzPts val="1224"/>
              <a:buChar char="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🞂"/>
              <a:defRPr/>
            </a:lvl6pPr>
            <a:lvl7pPr marL="3200400" lvl="6" indent="-297179" algn="l" rtl="0">
              <a:spcBef>
                <a:spcPts val="360"/>
              </a:spcBef>
              <a:spcAft>
                <a:spcPts val="0"/>
              </a:spcAft>
              <a:buSzPts val="1080"/>
              <a:buChar char="🞂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🞂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🞂"/>
              <a:defRPr/>
            </a:lvl9pPr>
          </a:lstStyle>
          <a:p>
            <a:endParaRPr/>
          </a:p>
        </p:txBody>
      </p:sp>
      <p:sp>
        <p:nvSpPr>
          <p:cNvPr id="146" name="Google Shape;146;g159498ca298_0_138"/>
          <p:cNvSpPr txBox="1">
            <a:spLocks noGrp="1"/>
          </p:cNvSpPr>
          <p:nvPr>
            <p:ph type="dt" idx="10"/>
          </p:nvPr>
        </p:nvSpPr>
        <p:spPr>
          <a:xfrm rot="5400000">
            <a:off x="7589484" y="1081935"/>
            <a:ext cx="20118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159498ca298_0_138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48" name="Google Shape;148;g159498ca298_0_138"/>
          <p:cNvSpPr txBox="1">
            <a:spLocks noGrp="1"/>
          </p:cNvSpPr>
          <p:nvPr>
            <p:ph type="ftr" idx="11"/>
          </p:nvPr>
        </p:nvSpPr>
        <p:spPr>
          <a:xfrm rot="5400000">
            <a:off x="6990216" y="3737270"/>
            <a:ext cx="3200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 2">
  <p:cSld name="OBJECT_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9498ca298_0_28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159498ca298_0_2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 rtl="0">
              <a:spcBef>
                <a:spcPts val="600"/>
              </a:spcBef>
              <a:spcAft>
                <a:spcPts val="0"/>
              </a:spcAft>
              <a:buSzPts val="1260"/>
              <a:buChar char="🞂"/>
              <a:defRPr/>
            </a:lvl1pPr>
            <a:lvl2pPr marL="914400" lvl="1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🞂"/>
              <a:defRPr/>
            </a:lvl2pPr>
            <a:lvl3pPr marL="1371600" lvl="2" indent="-297180" algn="l" rtl="0">
              <a:spcBef>
                <a:spcPts val="360"/>
              </a:spcBef>
              <a:spcAft>
                <a:spcPts val="0"/>
              </a:spcAft>
              <a:buSzPts val="1080"/>
              <a:buChar char="🞂"/>
              <a:defRPr/>
            </a:lvl3pPr>
            <a:lvl4pPr marL="1828800" lvl="3" indent="-297180" algn="l" rtl="0">
              <a:spcBef>
                <a:spcPts val="360"/>
              </a:spcBef>
              <a:spcAft>
                <a:spcPts val="0"/>
              </a:spcAft>
              <a:buSzPts val="1080"/>
              <a:buChar char="◻"/>
              <a:defRPr/>
            </a:lvl4pPr>
            <a:lvl5pPr marL="2286000" lvl="4" indent="-306323" algn="l" rtl="0">
              <a:spcBef>
                <a:spcPts val="360"/>
              </a:spcBef>
              <a:spcAft>
                <a:spcPts val="0"/>
              </a:spcAft>
              <a:buSzPts val="1224"/>
              <a:buChar char="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🞂"/>
              <a:defRPr/>
            </a:lvl6pPr>
            <a:lvl7pPr marL="3200400" lvl="6" indent="-297179" algn="l" rtl="0">
              <a:spcBef>
                <a:spcPts val="360"/>
              </a:spcBef>
              <a:spcAft>
                <a:spcPts val="0"/>
              </a:spcAft>
              <a:buSzPts val="1080"/>
              <a:buChar char="🞂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🞂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🞂"/>
              <a:defRPr/>
            </a:lvl9pPr>
          </a:lstStyle>
          <a:p>
            <a:endParaRPr/>
          </a:p>
        </p:txBody>
      </p:sp>
      <p:sp>
        <p:nvSpPr>
          <p:cNvPr id="152" name="Google Shape;152;g159498ca298_0_283"/>
          <p:cNvSpPr txBox="1">
            <a:spLocks noGrp="1"/>
          </p:cNvSpPr>
          <p:nvPr>
            <p:ph type="dt" idx="10"/>
          </p:nvPr>
        </p:nvSpPr>
        <p:spPr>
          <a:xfrm rot="5400000">
            <a:off x="7589484" y="1081935"/>
            <a:ext cx="20118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159498ca298_0_283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4" name="Google Shape;154;g159498ca298_0_283"/>
          <p:cNvSpPr txBox="1">
            <a:spLocks noGrp="1"/>
          </p:cNvSpPr>
          <p:nvPr>
            <p:ph type="ftr" idx="11"/>
          </p:nvPr>
        </p:nvSpPr>
        <p:spPr>
          <a:xfrm rot="5400000">
            <a:off x="6990216" y="3737270"/>
            <a:ext cx="3200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 3">
  <p:cSld name="OBJECT_3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59498ca298_0_4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159498ca298_0_4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 rtl="0">
              <a:spcBef>
                <a:spcPts val="600"/>
              </a:spcBef>
              <a:spcAft>
                <a:spcPts val="0"/>
              </a:spcAft>
              <a:buSzPts val="1260"/>
              <a:buChar char="🞂"/>
              <a:defRPr/>
            </a:lvl1pPr>
            <a:lvl2pPr marL="914400" lvl="1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🞂"/>
              <a:defRPr/>
            </a:lvl2pPr>
            <a:lvl3pPr marL="1371600" lvl="2" indent="-297180" algn="l" rtl="0">
              <a:spcBef>
                <a:spcPts val="360"/>
              </a:spcBef>
              <a:spcAft>
                <a:spcPts val="0"/>
              </a:spcAft>
              <a:buSzPts val="1080"/>
              <a:buChar char="🞂"/>
              <a:defRPr/>
            </a:lvl3pPr>
            <a:lvl4pPr marL="1828800" lvl="3" indent="-297180" algn="l" rtl="0">
              <a:spcBef>
                <a:spcPts val="360"/>
              </a:spcBef>
              <a:spcAft>
                <a:spcPts val="0"/>
              </a:spcAft>
              <a:buSzPts val="1080"/>
              <a:buChar char="◻"/>
              <a:defRPr/>
            </a:lvl4pPr>
            <a:lvl5pPr marL="2286000" lvl="4" indent="-306323" algn="l" rtl="0">
              <a:spcBef>
                <a:spcPts val="360"/>
              </a:spcBef>
              <a:spcAft>
                <a:spcPts val="0"/>
              </a:spcAft>
              <a:buSzPts val="1224"/>
              <a:buChar char="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🞂"/>
              <a:defRPr/>
            </a:lvl6pPr>
            <a:lvl7pPr marL="3200400" lvl="6" indent="-297179" algn="l" rtl="0">
              <a:spcBef>
                <a:spcPts val="360"/>
              </a:spcBef>
              <a:spcAft>
                <a:spcPts val="0"/>
              </a:spcAft>
              <a:buSzPts val="1080"/>
              <a:buChar char="🞂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🞂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🞂"/>
              <a:defRPr/>
            </a:lvl9pPr>
          </a:lstStyle>
          <a:p>
            <a:endParaRPr/>
          </a:p>
        </p:txBody>
      </p:sp>
      <p:sp>
        <p:nvSpPr>
          <p:cNvPr id="158" name="Google Shape;158;g159498ca298_0_427"/>
          <p:cNvSpPr txBox="1">
            <a:spLocks noGrp="1"/>
          </p:cNvSpPr>
          <p:nvPr>
            <p:ph type="dt" idx="10"/>
          </p:nvPr>
        </p:nvSpPr>
        <p:spPr>
          <a:xfrm rot="5400000">
            <a:off x="7589484" y="1081935"/>
            <a:ext cx="20118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159498ca298_0_427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60" name="Google Shape;160;g159498ca298_0_427"/>
          <p:cNvSpPr txBox="1">
            <a:spLocks noGrp="1"/>
          </p:cNvSpPr>
          <p:nvPr>
            <p:ph type="ftr" idx="11"/>
          </p:nvPr>
        </p:nvSpPr>
        <p:spPr>
          <a:xfrm rot="5400000">
            <a:off x="6990216" y="3737270"/>
            <a:ext cx="3200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 4">
  <p:cSld name="OBJECT_4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9498ca298_0_5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g159498ca298_0_5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 rtl="0">
              <a:spcBef>
                <a:spcPts val="600"/>
              </a:spcBef>
              <a:spcAft>
                <a:spcPts val="0"/>
              </a:spcAft>
              <a:buSzPts val="1260"/>
              <a:buChar char="🞂"/>
              <a:defRPr/>
            </a:lvl1pPr>
            <a:lvl2pPr marL="914400" lvl="1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🞂"/>
              <a:defRPr/>
            </a:lvl2pPr>
            <a:lvl3pPr marL="1371600" lvl="2" indent="-297180" algn="l" rtl="0">
              <a:spcBef>
                <a:spcPts val="360"/>
              </a:spcBef>
              <a:spcAft>
                <a:spcPts val="0"/>
              </a:spcAft>
              <a:buSzPts val="1080"/>
              <a:buChar char="🞂"/>
              <a:defRPr/>
            </a:lvl3pPr>
            <a:lvl4pPr marL="1828800" lvl="3" indent="-297180" algn="l" rtl="0">
              <a:spcBef>
                <a:spcPts val="360"/>
              </a:spcBef>
              <a:spcAft>
                <a:spcPts val="0"/>
              </a:spcAft>
              <a:buSzPts val="1080"/>
              <a:buChar char="◻"/>
              <a:defRPr/>
            </a:lvl4pPr>
            <a:lvl5pPr marL="2286000" lvl="4" indent="-306323" algn="l" rtl="0">
              <a:spcBef>
                <a:spcPts val="360"/>
              </a:spcBef>
              <a:spcAft>
                <a:spcPts val="0"/>
              </a:spcAft>
              <a:buSzPts val="1224"/>
              <a:buChar char="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🞂"/>
              <a:defRPr/>
            </a:lvl6pPr>
            <a:lvl7pPr marL="3200400" lvl="6" indent="-297179" algn="l" rtl="0">
              <a:spcBef>
                <a:spcPts val="360"/>
              </a:spcBef>
              <a:spcAft>
                <a:spcPts val="0"/>
              </a:spcAft>
              <a:buSzPts val="1080"/>
              <a:buChar char="🞂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🞂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🞂"/>
              <a:defRPr/>
            </a:lvl9pPr>
          </a:lstStyle>
          <a:p>
            <a:endParaRPr/>
          </a:p>
        </p:txBody>
      </p:sp>
      <p:sp>
        <p:nvSpPr>
          <p:cNvPr id="164" name="Google Shape;164;g159498ca298_0_571"/>
          <p:cNvSpPr txBox="1">
            <a:spLocks noGrp="1"/>
          </p:cNvSpPr>
          <p:nvPr>
            <p:ph type="dt" idx="10"/>
          </p:nvPr>
        </p:nvSpPr>
        <p:spPr>
          <a:xfrm rot="5400000">
            <a:off x="7589484" y="1081935"/>
            <a:ext cx="20118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159498ca298_0_571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66" name="Google Shape;166;g159498ca298_0_571"/>
          <p:cNvSpPr txBox="1">
            <a:spLocks noGrp="1"/>
          </p:cNvSpPr>
          <p:nvPr>
            <p:ph type="ftr" idx="11"/>
          </p:nvPr>
        </p:nvSpPr>
        <p:spPr>
          <a:xfrm rot="5400000">
            <a:off x="6990216" y="3737270"/>
            <a:ext cx="3200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adpis a obsah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8"/>
          <p:cNvSpPr txBox="1">
            <a:spLocks noGrp="1"/>
          </p:cNvSpPr>
          <p:nvPr>
            <p:ph type="title" idx="2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799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8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8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8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1" name="Google Shape;41;p68"/>
          <p:cNvSpPr txBox="1">
            <a:spLocks noGrp="1"/>
          </p:cNvSpPr>
          <p:nvPr>
            <p:ph type="title" idx="3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4076" algn="l">
              <a:spcBef>
                <a:spcPts val="600"/>
              </a:spcBef>
              <a:spcAft>
                <a:spcPts val="0"/>
              </a:spcAft>
              <a:buSzPts val="1976"/>
              <a:buChar char="🞂"/>
              <a:defRPr/>
            </a:lvl1pPr>
            <a:lvl2pPr marL="914400" lvl="1" indent="-315468" algn="l">
              <a:spcBef>
                <a:spcPts val="1417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>
  <p:cSld name="Nadpis a obsah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9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9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9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8" name="Google Shape;48;p69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ouze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0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0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0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4" name="Google Shape;54;p7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4076" algn="l">
              <a:spcBef>
                <a:spcPts val="600"/>
              </a:spcBef>
              <a:spcAft>
                <a:spcPts val="0"/>
              </a:spcAft>
              <a:buSzPts val="1976"/>
              <a:buChar char="🞂"/>
              <a:defRPr/>
            </a:lvl1pPr>
            <a:lvl2pPr marL="914400" lvl="1" indent="-315468" algn="l">
              <a:spcBef>
                <a:spcPts val="1417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1"/>
          <p:cNvSpPr txBox="1"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824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520"/>
              <a:buNone/>
              <a:defRPr sz="20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58" name="Google Shape;58;p71"/>
          <p:cNvSpPr txBox="1">
            <a:spLocks noGrp="1"/>
          </p:cNvSpPr>
          <p:nvPr>
            <p:ph type="body" idx="2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824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520"/>
              <a:buNone/>
              <a:defRPr sz="20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 b="1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59" name="Google Shape;59;p71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body" idx="3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body" idx="4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5468" algn="l">
              <a:spcBef>
                <a:spcPts val="600"/>
              </a:spcBef>
              <a:spcAft>
                <a:spcPts val="0"/>
              </a:spcAft>
              <a:buSzPts val="1368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>
  <p:cSld name="Pouze nadpi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2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2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9" name="Google Shape;69;p72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Nadpis a obsah">
  <p:cSld name="2_Nadpis a obsah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3"/>
          <p:cNvSpPr txBox="1">
            <a:spLocks noGrp="1"/>
          </p:cNvSpPr>
          <p:nvPr>
            <p:ph type="title" idx="2"/>
          </p:nvPr>
        </p:nvSpPr>
        <p:spPr>
          <a:xfrm>
            <a:off x="457200" y="1600200"/>
            <a:ext cx="8229600" cy="4525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3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spcBef>
                <a:spcPts val="0"/>
              </a:spcBef>
              <a:buNone/>
              <a:defRPr sz="1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body" idx="1"/>
          </p:nvPr>
        </p:nvSpPr>
        <p:spPr>
          <a:xfrm>
            <a:off x="457200" y="1604515"/>
            <a:ext cx="8229243" cy="4525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4076" algn="l">
              <a:spcBef>
                <a:spcPts val="600"/>
              </a:spcBef>
              <a:spcAft>
                <a:spcPts val="0"/>
              </a:spcAft>
              <a:buSzPts val="1976"/>
              <a:buChar char="🞂"/>
              <a:defRPr/>
            </a:lvl1pPr>
            <a:lvl2pPr marL="914400" lvl="1" indent="-315468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2pPr>
            <a:lvl3pPr marL="1371600" lvl="2" indent="-315467" algn="l">
              <a:spcBef>
                <a:spcPts val="500"/>
              </a:spcBef>
              <a:spcAft>
                <a:spcPts val="0"/>
              </a:spcAft>
              <a:buSzPts val="1368"/>
              <a:buChar char="🞂"/>
              <a:defRPr/>
            </a:lvl3pPr>
            <a:lvl4pPr marL="1828800" lvl="3" indent="-308610" algn="l">
              <a:spcBef>
                <a:spcPts val="40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08610" algn="l">
              <a:spcBef>
                <a:spcPts val="300"/>
              </a:spcBef>
              <a:spcAft>
                <a:spcPts val="0"/>
              </a:spcAft>
              <a:buSzPts val="1260"/>
              <a:buChar char="◻"/>
              <a:defRPr/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5"/>
          <p:cNvSpPr txBox="1"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5"/>
          <p:cNvSpPr txBox="1"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600"/>
              </a:spcBef>
              <a:spcAft>
                <a:spcPts val="0"/>
              </a:spcAft>
              <a:buSzPts val="1520"/>
              <a:buNone/>
              <a:defRPr sz="2000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26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5"/>
          <p:cNvSpPr txBox="1">
            <a:spLocks noGrp="1"/>
          </p:cNvSpPr>
          <p:nvPr>
            <p:ph type="dt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5"/>
          <p:cNvSpPr txBox="1">
            <a:spLocks noGrp="1"/>
          </p:cNvSpPr>
          <p:nvPr>
            <p:ph type="ft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5"/>
          <p:cNvSpPr txBox="1">
            <a:spLocks noGrp="1"/>
          </p:cNvSpPr>
          <p:nvPr>
            <p:ph type="sldNum" idx="12"/>
          </p:nvPr>
        </p:nvSpPr>
        <p:spPr>
          <a:xfrm>
            <a:off x="1216152" y="6355080"/>
            <a:ext cx="1219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9" name="Google Shape;89;p75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0" name="Google Shape;90;p75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Google Shape;91;p75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Google Shape;92;p75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hlaví části" type="secHead">
  <p:cSld name="SECTION_HEADER">
    <p:bg>
      <p:bgPr>
        <a:solidFill>
          <a:schemeClr val="dk2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6"/>
          <p:cNvSpPr txBox="1"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Bookman Old Style"/>
              <a:buNone/>
              <a:defRPr sz="32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6"/>
          <p:cNvSpPr txBox="1"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600"/>
              </a:spcBef>
              <a:spcAft>
                <a:spcPts val="0"/>
              </a:spcAft>
              <a:buSzPts val="152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368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16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marL="2743200" lvl="5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6pPr>
            <a:lvl7pPr marL="3200400" lvl="6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7pPr>
            <a:lvl8pPr marL="3657600" lvl="7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8pPr>
            <a:lvl9pPr marL="4114800" lvl="8" indent="-314325" algn="l">
              <a:spcBef>
                <a:spcPts val="300"/>
              </a:spcBef>
              <a:spcAft>
                <a:spcPts val="0"/>
              </a:spcAft>
              <a:buSzPts val="1350"/>
              <a:buChar char="🞂"/>
              <a:defRPr/>
            </a:lvl9pPr>
          </a:lstStyle>
          <a:p>
            <a:endParaRPr/>
          </a:p>
        </p:txBody>
      </p:sp>
      <p:sp>
        <p:nvSpPr>
          <p:cNvPr id="96" name="Google Shape;96;p66"/>
          <p:cNvSpPr txBox="1">
            <a:spLocks noGrp="1"/>
          </p:cNvSpPr>
          <p:nvPr>
            <p:ph type="dt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66"/>
          <p:cNvSpPr txBox="1">
            <a:spLocks noGrp="1"/>
          </p:cNvSpPr>
          <p:nvPr>
            <p:ph type="ft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6"/>
          <p:cNvSpPr txBox="1">
            <a:spLocks noGrp="1"/>
          </p:cNvSpPr>
          <p:nvPr>
            <p:ph type="sldNum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9" name="Google Shape;99;p6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Google Shape;100;p66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Bookman Old Style"/>
              <a:buNone/>
              <a:defRPr sz="3200" b="0" i="0" u="none" strike="noStrike" cap="none">
                <a:solidFill>
                  <a:schemeClr val="lt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5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407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  <a:defRPr sz="2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959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🞂"/>
              <a:defRPr sz="23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25119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8610" algn="l" rtl="0">
              <a:spcBef>
                <a:spcPts val="400"/>
              </a:spcBef>
              <a:spcAft>
                <a:spcPts val="0"/>
              </a:spcAft>
              <a:buClr>
                <a:srgbClr val="8BA1B3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972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5275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5275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85750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65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65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65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15" name="Google Shape;15;p65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6" name="Google Shape;16;p65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7" name="Google Shape;17;p65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ransition>
    <p:wheel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  <a:defRPr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64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407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76"/>
              <a:buFont typeface="Noto Sans Symbols"/>
              <a:buChar char="🞂"/>
              <a:defRPr sz="2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959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48"/>
              <a:buFont typeface="Noto Sans Symbols"/>
              <a:buChar char="🞂"/>
              <a:defRPr sz="2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25119" algn="l" rtl="0">
              <a:spcBef>
                <a:spcPts val="500"/>
              </a:spcBef>
              <a:spcAft>
                <a:spcPts val="0"/>
              </a:spcAft>
              <a:buClr>
                <a:srgbClr val="BABABA"/>
              </a:buClr>
              <a:buSzPts val="1520"/>
              <a:buFont typeface="Noto Sans Symbols"/>
              <a:buChar char="🞂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8610" algn="l" rtl="0">
              <a:spcBef>
                <a:spcPts val="400"/>
              </a:spcBef>
              <a:spcAft>
                <a:spcPts val="0"/>
              </a:spcAft>
              <a:buClr>
                <a:srgbClr val="8BA1B3"/>
              </a:buClr>
              <a:buSzPts val="1260"/>
              <a:buFont typeface="Noto Sans Symbols"/>
              <a:buChar char="◻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972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SzPts val="1200"/>
              <a:buFont typeface="Noto Sans Symbols"/>
              <a:buChar char="🞂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5275" algn="l" rtl="0"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5275" algn="l" rtl="0"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SzPts val="1050"/>
              <a:buFont typeface="Noto Sans Symbols"/>
              <a:buChar char="🞂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85750" algn="l" rtl="0"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SzPts val="900"/>
              <a:buFont typeface="Noto Sans Symbols"/>
              <a:buChar char="🞂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9" name="Google Shape;29;p64"/>
          <p:cNvSpPr txBox="1">
            <a:spLocks noGrp="1"/>
          </p:cNvSpPr>
          <p:nvPr>
            <p:ph type="dt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0" name="Google Shape;30;p64"/>
          <p:cNvSpPr txBox="1">
            <a:spLocks noGrp="1"/>
          </p:cNvSpPr>
          <p:nvPr>
            <p:ph type="ft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" name="Google Shape;31;p64"/>
          <p:cNvSpPr txBox="1">
            <a:spLocks noGrp="1"/>
          </p:cNvSpPr>
          <p:nvPr>
            <p:ph type="sldNum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32" name="Google Shape;32;p64"/>
          <p:cNvCxnSpPr/>
          <p:nvPr/>
        </p:nvCxnSpPr>
        <p:spPr>
          <a:xfrm>
            <a:off x="457200" y="6353175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3" name="Google Shape;33;p6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4" name="Google Shape;34;p64"/>
          <p:cNvSpPr/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</p:sldLayoutIdLst>
  <p:transition>
    <p:wheel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0JMY17e5D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"/>
          <p:cNvSpPr txBox="1"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Bookman Old Style"/>
              <a:buNone/>
            </a:pPr>
            <a:r>
              <a:rPr lang="cs-CZ"/>
              <a:t>Jazyk, řeč a komunikace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Bookman Old Style"/>
              <a:buNone/>
            </a:pPr>
            <a:r>
              <a:rPr lang="cs-CZ"/>
              <a:t>Ontogeneze lidské řeči</a:t>
            </a:r>
            <a:endParaRPr/>
          </a:p>
        </p:txBody>
      </p:sp>
      <p:sp>
        <p:nvSpPr>
          <p:cNvPr id="172" name="Google Shape;172;p1"/>
          <p:cNvSpPr txBox="1"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rPr lang="cs-CZ"/>
              <a:t>Mgr. Jiřina Jehličková</a:t>
            </a:r>
            <a:endParaRPr/>
          </a:p>
        </p:txBody>
      </p:sp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cs-CZ"/>
              <a:t>Vývoj lidské řeči – předřečové období</a:t>
            </a:r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body" idx="1"/>
          </p:nvPr>
        </p:nvSpPr>
        <p:spPr>
          <a:xfrm>
            <a:off x="457200" y="1052736"/>
            <a:ext cx="4040188" cy="918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rPr lang="cs-CZ"/>
              <a:t>Receptivní vývoj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824"/>
              <a:buNone/>
            </a:pPr>
            <a:endParaRPr/>
          </a:p>
        </p:txBody>
      </p:sp>
      <p:sp>
        <p:nvSpPr>
          <p:cNvPr id="258" name="Google Shape;258;p14"/>
          <p:cNvSpPr txBox="1">
            <a:spLocks noGrp="1"/>
          </p:cNvSpPr>
          <p:nvPr>
            <p:ph type="body" idx="2"/>
          </p:nvPr>
        </p:nvSpPr>
        <p:spPr>
          <a:xfrm>
            <a:off x="4648200" y="1124744"/>
            <a:ext cx="4041775" cy="856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rPr lang="cs-CZ"/>
              <a:t>Produktivní vývoj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1824"/>
              <a:buNone/>
            </a:pPr>
            <a:endParaRPr/>
          </a:p>
        </p:txBody>
      </p:sp>
      <p:sp>
        <p:nvSpPr>
          <p:cNvPr id="259" name="Google Shape;259;p14"/>
          <p:cNvSpPr txBox="1">
            <a:spLocks noGrp="1"/>
          </p:cNvSpPr>
          <p:nvPr>
            <p:ph type="body" idx="3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ct val="76000"/>
              <a:buChar char="🞂"/>
            </a:pPr>
            <a:r>
              <a:rPr lang="cs-CZ" b="1"/>
              <a:t>4 – 8 měsíců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6000"/>
              <a:buChar char="🞂"/>
            </a:pPr>
            <a:r>
              <a:rPr lang="cs-CZ"/>
              <a:t>Reaguje na některé rozdíly v přízvuku slov a intonaci vět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6000"/>
              <a:buChar char="🞂"/>
            </a:pPr>
            <a:r>
              <a:rPr lang="cs-CZ"/>
              <a:t>Dítě rozpoznává slova ve větách, které předtím slyšelo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6000"/>
              <a:buChar char="🞂"/>
            </a:pPr>
            <a:r>
              <a:rPr lang="cs-CZ"/>
              <a:t>Komunikuje pomocí gest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6000"/>
              <a:buChar char="🞂"/>
            </a:pPr>
            <a:r>
              <a:rPr lang="cs-CZ"/>
              <a:t>Rozpoznává slova z vyprávění přečteného před dvěma týdny</a:t>
            </a:r>
            <a:endParaRPr/>
          </a:p>
        </p:txBody>
      </p:sp>
      <p:sp>
        <p:nvSpPr>
          <p:cNvPr id="260" name="Google Shape;260;p14"/>
          <p:cNvSpPr txBox="1">
            <a:spLocks noGrp="1"/>
          </p:cNvSpPr>
          <p:nvPr>
            <p:ph type="body" idx="4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ct val="76000"/>
              <a:buChar char="🞂"/>
            </a:pPr>
            <a:r>
              <a:rPr lang="cs-CZ" b="1"/>
              <a:t>4 – 8 měsíců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6000"/>
              <a:buChar char="🞂"/>
            </a:pPr>
            <a:r>
              <a:rPr lang="cs-CZ"/>
              <a:t>Objevuje žvatlání tj. opakování různých hlásek a slabik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6000"/>
              <a:buChar char="🞂"/>
            </a:pPr>
            <a:r>
              <a:rPr lang="cs-CZ"/>
              <a:t>Dítě odezírá z tváře mluvícího subjektu a napodobuje pohyby rtů a jazyka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6000"/>
              <a:buChar char="🞂"/>
            </a:pPr>
            <a:r>
              <a:rPr lang="cs-CZ"/>
              <a:t>Rozšiřuje se repertoár mimických pohybů tváře a gest rukou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6000"/>
              <a:buChar char="🞂"/>
            </a:pPr>
            <a:r>
              <a:rPr lang="cs-CZ"/>
              <a:t>Snaha dítěte navazovat i udržovat komunikační kontakt s matkou a blízkými osobami</a:t>
            </a:r>
            <a:endParaRPr/>
          </a:p>
        </p:txBody>
      </p:sp>
    </p:spTree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cs-CZ"/>
              <a:t>Vývoj lidské řeči – předřečové období</a:t>
            </a:r>
            <a:endParaRPr/>
          </a:p>
        </p:txBody>
      </p:sp>
      <p:sp>
        <p:nvSpPr>
          <p:cNvPr id="266" name="Google Shape;266;p15"/>
          <p:cNvSpPr txBox="1">
            <a:spLocks noGrp="1"/>
          </p:cNvSpPr>
          <p:nvPr>
            <p:ph type="body" idx="1"/>
          </p:nvPr>
        </p:nvSpPr>
        <p:spPr>
          <a:xfrm>
            <a:off x="457200" y="1124744"/>
            <a:ext cx="4040188" cy="93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rPr lang="cs-CZ"/>
              <a:t>Receptivní vývoj</a:t>
            </a:r>
            <a:endParaRPr/>
          </a:p>
        </p:txBody>
      </p:sp>
      <p:sp>
        <p:nvSpPr>
          <p:cNvPr id="267" name="Google Shape;267;p15"/>
          <p:cNvSpPr txBox="1">
            <a:spLocks noGrp="1"/>
          </p:cNvSpPr>
          <p:nvPr>
            <p:ph type="body" idx="2"/>
          </p:nvPr>
        </p:nvSpPr>
        <p:spPr>
          <a:xfrm>
            <a:off x="4648200" y="1124744"/>
            <a:ext cx="404177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rPr lang="cs-CZ"/>
              <a:t>Produktivní vývoj</a:t>
            </a:r>
            <a:endParaRPr/>
          </a:p>
        </p:txBody>
      </p:sp>
      <p:sp>
        <p:nvSpPr>
          <p:cNvPr id="268" name="Google Shape;268;p15"/>
          <p:cNvSpPr txBox="1">
            <a:spLocks noGrp="1"/>
          </p:cNvSpPr>
          <p:nvPr>
            <p:ph type="body" idx="3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ct val="76000"/>
              <a:buChar char="🞂"/>
            </a:pPr>
            <a:r>
              <a:rPr lang="cs-CZ" b="1"/>
              <a:t>10 – 12 měsíců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6000"/>
              <a:buChar char="🞂"/>
            </a:pPr>
            <a:r>
              <a:rPr lang="cs-CZ"/>
              <a:t>Rozumí některým výrazům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6000"/>
              <a:buChar char="🞂"/>
            </a:pPr>
            <a:r>
              <a:rPr lang="cs-CZ"/>
              <a:t>Reaguje na vyslovení svého svého jména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6000"/>
              <a:buChar char="🞂"/>
            </a:pPr>
            <a:r>
              <a:rPr lang="cs-CZ"/>
              <a:t>Je schopno rozpoznávat řeč v mateřském a v cizím jazyce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6000"/>
              <a:buChar char="🞂"/>
            </a:pPr>
            <a:r>
              <a:rPr lang="cs-CZ"/>
              <a:t>Reaguje v rituálních situacích (udělej pa pa)</a:t>
            </a:r>
            <a:endParaRPr/>
          </a:p>
        </p:txBody>
      </p:sp>
      <p:sp>
        <p:nvSpPr>
          <p:cNvPr id="269" name="Google Shape;269;p15"/>
          <p:cNvSpPr txBox="1">
            <a:spLocks noGrp="1"/>
          </p:cNvSpPr>
          <p:nvPr>
            <p:ph type="body" idx="4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976"/>
              <a:buChar char="🞂"/>
            </a:pPr>
            <a:r>
              <a:rPr lang="cs-CZ" b="1"/>
              <a:t>10 – 12 měsíců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cs-CZ"/>
              <a:t>Vyslovuje první slova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cs-CZ"/>
              <a:t>Komunikuje s matkou a s jinými dospělými prostřednictvím úsměvu, pláče, gestikulace a jednoduchých řečových signálů</a:t>
            </a:r>
            <a:endParaRPr/>
          </a:p>
          <a:p>
            <a:pPr marL="274320" lvl="0" indent="-148844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endParaRPr/>
          </a:p>
        </p:txBody>
      </p:sp>
    </p:spTree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cs-CZ"/>
              <a:t>Vývoj lidské řeči – předřečové období</a:t>
            </a:r>
            <a:endParaRPr/>
          </a:p>
        </p:txBody>
      </p:sp>
      <p:sp>
        <p:nvSpPr>
          <p:cNvPr id="275" name="Google Shape;275;p16"/>
          <p:cNvSpPr/>
          <p:nvPr/>
        </p:nvSpPr>
        <p:spPr>
          <a:xfrm>
            <a:off x="899592" y="1997838"/>
            <a:ext cx="6912768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Okolo 10. měsíce nastupuje stadium rozumění řeči, dítě zprvu vnímá slovní celky globálně. </a:t>
            </a:r>
            <a:r>
              <a:rPr lang="cs-CZ" sz="1800" b="0" i="1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,,Dítě ještě nechápe obsah slov, ale slyšené zvuky asociuje s vjemem či představou konkrétní situace, která se často opakuje. Jeho rozumění se projevuje motorickou reakcí (,,Udělej paci, paci.“).  V tomto období je důležité poskytovat dítěti dostatek kontaktů s ostatními lidmi.“</a:t>
            </a:r>
            <a:r>
              <a:rPr lang="cs-CZ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(Klenková, 2006, s. 36)</a:t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cs-CZ"/>
              <a:t>Vývoj lidské řeči – Vlastní vývoj řeči</a:t>
            </a:r>
            <a:endParaRPr/>
          </a:p>
        </p:txBody>
      </p:sp>
      <p:sp>
        <p:nvSpPr>
          <p:cNvPr id="281" name="Google Shape;281;p17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48640" lvl="1" indent="-274320" algn="l" rtl="0">
              <a:spcBef>
                <a:spcPts val="0"/>
              </a:spcBef>
              <a:spcAft>
                <a:spcPts val="0"/>
              </a:spcAft>
              <a:buSzPct val="76000"/>
              <a:buChar char="🞂"/>
            </a:pPr>
            <a:r>
              <a:rPr lang="cs-CZ" sz="2400" b="1"/>
              <a:t>1 – 2 roky</a:t>
            </a:r>
            <a:r>
              <a:rPr lang="cs-CZ" sz="2400"/>
              <a:t> první skutečný verbální projev – slova, která představují celou větu, vyjadřují potřeby, přání, prosby (</a:t>
            </a:r>
            <a:r>
              <a:rPr lang="cs-CZ" sz="2400" i="1"/>
              <a:t>stadium emocionálně volní</a:t>
            </a:r>
            <a:r>
              <a:rPr lang="cs-CZ" sz="2400"/>
              <a:t>).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6000"/>
              <a:buChar char="🞂"/>
            </a:pPr>
            <a:r>
              <a:rPr lang="cs-CZ"/>
              <a:t>Postupně přenáší pojmenování na podobné předměty (např. „pipi“ znamenalo konkrétní hračku, postupně se přeneslo na označení slepice, ptáčka…),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6000"/>
              <a:buChar char="🞂"/>
            </a:pPr>
            <a:r>
              <a:rPr lang="cs-CZ"/>
              <a:t>napodobuje dospělé a samo si také opakuje slova (</a:t>
            </a:r>
            <a:r>
              <a:rPr lang="cs-CZ" i="1"/>
              <a:t>stadium asociačně reprodukční).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6000"/>
              <a:buChar char="🞂"/>
            </a:pPr>
            <a:r>
              <a:rPr lang="cs-CZ"/>
              <a:t>První věk otázek - “Co je to?“ opakuje často u jednoho předmětu několikrát, potřebuje slyšet slovo vícekrát, než se ho odváží napodobit.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6000"/>
              <a:buChar char="🞂"/>
            </a:pPr>
            <a:r>
              <a:rPr lang="cs-CZ"/>
              <a:t>Slovní zásoba ve 2 letech se může pohybovat v rozmezí 20 -  700 slov, jako průměrná se udává 200 - 400 slov, právě kolem 2. roku slovní zásoba výrazně narůstá.</a:t>
            </a:r>
            <a:endParaRPr/>
          </a:p>
          <a:p>
            <a:pPr marL="274320" lvl="0" indent="-158254" algn="l" rtl="0">
              <a:spcBef>
                <a:spcPts val="600"/>
              </a:spcBef>
              <a:spcAft>
                <a:spcPts val="0"/>
              </a:spcAft>
              <a:buSzPct val="76000"/>
              <a:buNone/>
            </a:pPr>
            <a:endParaRPr/>
          </a:p>
        </p:txBody>
      </p:sp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cs-CZ"/>
              <a:t>Vývoj lidské řeči</a:t>
            </a:r>
            <a:endParaRPr/>
          </a:p>
        </p:txBody>
      </p:sp>
      <p:sp>
        <p:nvSpPr>
          <p:cNvPr id="287" name="Google Shape;287;p18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1" indent="-274319" algn="l" rtl="0">
              <a:spcBef>
                <a:spcPts val="0"/>
              </a:spcBef>
              <a:spcAft>
                <a:spcPts val="0"/>
              </a:spcAft>
              <a:buSzPts val="1824"/>
              <a:buChar char="🞂"/>
            </a:pPr>
            <a:r>
              <a:rPr lang="cs-CZ" sz="2400" b="1"/>
              <a:t>2 – 3 roky</a:t>
            </a:r>
            <a:r>
              <a:rPr lang="cs-CZ" sz="2400"/>
              <a:t> – </a:t>
            </a:r>
            <a:r>
              <a:rPr lang="cs-CZ" sz="2400" i="1"/>
              <a:t>stadium rozvoje komunikační řeči</a:t>
            </a:r>
            <a:r>
              <a:rPr lang="cs-CZ" sz="2400"/>
              <a:t>, spojování výrazů navzájem, vytváří mluvní stereotypy, vznikají začátky větného vyjadřování.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cs-CZ"/>
              <a:t>V případě neúspěšného pokusu dítěte o komunikaci pozorujeme asi od 2,5 roku frustraci.</a:t>
            </a:r>
            <a:endParaRPr/>
          </a:p>
          <a:p>
            <a:pPr marL="274320" lvl="0" indent="-148844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endParaRPr/>
          </a:p>
        </p:txBody>
      </p:sp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cs-CZ"/>
              <a:t>Vývoj lidské řeči</a:t>
            </a:r>
            <a:endParaRPr/>
          </a:p>
        </p:txBody>
      </p:sp>
      <p:sp>
        <p:nvSpPr>
          <p:cNvPr id="293" name="Google Shape;293;p19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48640" lvl="1" indent="-274320" algn="l" rtl="0">
              <a:spcBef>
                <a:spcPts val="0"/>
              </a:spcBef>
              <a:spcAft>
                <a:spcPts val="0"/>
              </a:spcAft>
              <a:buSzPct val="76000"/>
              <a:buChar char="🞂"/>
            </a:pPr>
            <a:r>
              <a:rPr lang="cs-CZ" sz="2400" b="1"/>
              <a:t>3 roky</a:t>
            </a:r>
            <a:r>
              <a:rPr lang="cs-CZ" sz="2400"/>
              <a:t> – </a:t>
            </a:r>
            <a:r>
              <a:rPr lang="cs-CZ" sz="2400" i="1"/>
              <a:t>stadium logických pojmů</a:t>
            </a:r>
            <a:r>
              <a:rPr lang="cs-CZ" sz="2400"/>
              <a:t> – označení, která byla spjata s konkrétními jevy, a která se v předchozím stadiu přenášela na jevy podobné se zevšeobecňují a stávají se slovem s určitým obsahem (např. výraz „pes“ – byl původně spojen s představou určitých jednotlivých psů, se stává označením pro psa vůbec).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6000"/>
              <a:buChar char="🞂"/>
            </a:pPr>
            <a:r>
              <a:rPr lang="cs-CZ"/>
              <a:t>V tomto období se objevují vývojové obtíže v řeči (dítě nemá vždy pohotově vhodný výraz, nezvládne vždy jeho realizaci, opakuje začátky slov, komolí slova, přeříkává se apod.) Tyto problémy postupně odeznívají, nutný je vhodný postoj dospělých (bez zesměšňování).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6000"/>
              <a:buChar char="🞂"/>
            </a:pPr>
            <a:r>
              <a:rPr lang="cs-CZ"/>
              <a:t>Okolo 3,5 let druhý věk otázek -  „Proč“ („Kdy“)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ct val="76000"/>
              <a:buChar char="🞂"/>
            </a:pPr>
            <a:r>
              <a:rPr lang="cs-CZ"/>
              <a:t>Slovní zásoba ve 3 letech se v průměru uvádí 1000 slov.</a:t>
            </a:r>
            <a:endParaRPr/>
          </a:p>
          <a:p>
            <a:pPr marL="274320" lvl="0" indent="-158254" algn="l" rtl="0">
              <a:spcBef>
                <a:spcPts val="600"/>
              </a:spcBef>
              <a:spcAft>
                <a:spcPts val="0"/>
              </a:spcAft>
              <a:buSzPct val="76000"/>
              <a:buNone/>
            </a:pPr>
            <a:endParaRPr/>
          </a:p>
        </p:txBody>
      </p:sp>
    </p:spTree>
  </p:cSld>
  <p:clrMapOvr>
    <a:masterClrMapping/>
  </p:clrMapOvr>
  <p:transition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cs-CZ"/>
              <a:t>Vývoj lidské řeči</a:t>
            </a:r>
            <a:endParaRPr/>
          </a:p>
        </p:txBody>
      </p:sp>
      <p:sp>
        <p:nvSpPr>
          <p:cNvPr id="299" name="Google Shape;299;p20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48844" algn="l" rtl="0">
              <a:spcBef>
                <a:spcPts val="0"/>
              </a:spcBef>
              <a:spcAft>
                <a:spcPts val="0"/>
              </a:spcAft>
              <a:buSzPts val="1976"/>
              <a:buNone/>
            </a:pPr>
            <a:endParaRPr/>
          </a:p>
          <a:p>
            <a:pPr marL="548640" lvl="1" indent="-274319" algn="l" rtl="0">
              <a:spcBef>
                <a:spcPts val="500"/>
              </a:spcBef>
              <a:spcAft>
                <a:spcPts val="0"/>
              </a:spcAft>
              <a:buSzPts val="1824"/>
              <a:buChar char="🞂"/>
            </a:pPr>
            <a:r>
              <a:rPr lang="cs-CZ" sz="2400" b="1"/>
              <a:t>Přelom 3. – 4. roku</a:t>
            </a:r>
            <a:r>
              <a:rPr lang="cs-CZ" sz="2400"/>
              <a:t> – </a:t>
            </a:r>
            <a:r>
              <a:rPr lang="cs-CZ" sz="2400" i="1"/>
              <a:t>stadium intelektualizace řeči </a:t>
            </a:r>
            <a:r>
              <a:rPr lang="cs-CZ" sz="2400"/>
              <a:t>– tato etapa pokračuje celé období, kdy je člověk se schopen učit. 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cs-CZ"/>
              <a:t>Dítě si osvojuje nová slova, dochází k upřesňování významu slov, gramatických forem, rozšiřování slovní zásoby.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cs-CZ"/>
              <a:t>Řeč se zdokonaluje po stránce obsahové i formální (zvukové), zlepšuje se výslovnost i gramatická stavba vět.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cs-CZ"/>
              <a:t>Slovní zásoba ve 6 letech se v průměru uvádí 2 500 – 3 000 slov.</a:t>
            </a:r>
            <a:endParaRPr/>
          </a:p>
          <a:p>
            <a:pPr marL="274320" lvl="0" indent="-148844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endParaRPr/>
          </a:p>
        </p:txBody>
      </p:sp>
    </p:spTree>
  </p:cSld>
  <p:clrMapOvr>
    <a:masterClrMapping/>
  </p:clrMapOvr>
  <p:transition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cs-CZ"/>
              <a:t>Vývoj lidské řeči</a:t>
            </a:r>
            <a:endParaRPr/>
          </a:p>
        </p:txBody>
      </p:sp>
      <p:sp>
        <p:nvSpPr>
          <p:cNvPr id="305" name="Google Shape;305;p21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48844" algn="l" rtl="0">
              <a:spcBef>
                <a:spcPts val="0"/>
              </a:spcBef>
              <a:spcAft>
                <a:spcPts val="0"/>
              </a:spcAft>
              <a:buSzPts val="1976"/>
              <a:buNone/>
            </a:pPr>
            <a:endParaRPr/>
          </a:p>
          <a:p>
            <a:pPr marL="548640" lvl="1" indent="-274319" algn="l" rtl="0">
              <a:spcBef>
                <a:spcPts val="500"/>
              </a:spcBef>
              <a:spcAft>
                <a:spcPts val="0"/>
              </a:spcAft>
              <a:buSzPts val="1824"/>
              <a:buChar char="🞂"/>
            </a:pPr>
            <a:r>
              <a:rPr lang="cs-CZ" sz="2400" b="1"/>
              <a:t>5 - 6 let</a:t>
            </a:r>
            <a:endParaRPr sz="240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cs-CZ"/>
              <a:t>správná výslovnost, souvislé vyprávění, slovní zásoba 2500 - 3000 slov, verbální projev se blíží řeči dospělých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cs-CZ"/>
              <a:t>po 6 letech - verbální projev po zvukové i obsahové stránce odpovídá normě, rozvoj regulační funkce řeči, osvojování grafické podoby řeči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cs-CZ"/>
              <a:t>???</a:t>
            </a:r>
            <a:endParaRPr/>
          </a:p>
          <a:p>
            <a:pPr marL="274320" lvl="0" indent="-148844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endParaRPr/>
          </a:p>
          <a:p>
            <a:pPr marL="274320" lvl="0" indent="-148844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endParaRPr/>
          </a:p>
        </p:txBody>
      </p:sp>
    </p:spTree>
  </p:cSld>
  <p:clrMapOvr>
    <a:masterClrMapping/>
  </p:clrMapOvr>
  <p:transition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cs-CZ"/>
              <a:t>Vývoj lidské řeči</a:t>
            </a:r>
            <a:endParaRPr/>
          </a:p>
        </p:txBody>
      </p:sp>
      <p:sp>
        <p:nvSpPr>
          <p:cNvPr id="311" name="Google Shape;311;p22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976"/>
              <a:buChar char="🞂"/>
            </a:pPr>
            <a:r>
              <a:rPr lang="cs-CZ"/>
              <a:t>Každí dítě </a:t>
            </a:r>
            <a:r>
              <a:rPr lang="cs-CZ" b="1"/>
              <a:t>prochází individuálním vývojem řeči, </a:t>
            </a:r>
            <a:r>
              <a:rPr lang="cs-CZ"/>
              <a:t>který závisí na mnoha faktorech – prostředí,  mluvním vzoru, dědičnosti, typu nervové soustavy, zdravotním stavu, motorických schopnostech, intelektových předpokladech aj.</a:t>
            </a:r>
            <a:endParaRPr/>
          </a:p>
          <a:p>
            <a:pPr marL="274320" lvl="0" indent="-148844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endParaRPr/>
          </a:p>
        </p:txBody>
      </p:sp>
    </p:spTree>
  </p:cSld>
  <p:clrMapOvr>
    <a:masterClrMapping/>
  </p:clrMapOvr>
  <p:transition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Bookman Old Style"/>
              <a:buNone/>
            </a:pPr>
            <a:r>
              <a:rPr lang="cs-CZ" cap="none"/>
              <a:t>VÝVOJOVÁ NEMLUVNOST A OPOŽDĚNÝ VÝVOJ ŘEČI</a:t>
            </a:r>
            <a:endParaRPr/>
          </a:p>
        </p:txBody>
      </p:sp>
      <p:sp>
        <p:nvSpPr>
          <p:cNvPr id="391" name="Google Shape;391;p51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432"/>
              <a:buChar char="🞂"/>
            </a:pPr>
            <a:r>
              <a:rPr lang="cs-CZ" sz="3200"/>
              <a:t>Pokud dítě nemluví ve 3 letech nebo mluví výrazně méně než ostatní děti jde o </a:t>
            </a:r>
            <a:r>
              <a:rPr lang="cs-CZ" sz="3200" b="1"/>
              <a:t>opožděný vývoj řeči.</a:t>
            </a:r>
            <a:r>
              <a:rPr lang="cs-CZ" sz="3200"/>
              <a:t> Je nutné hledat příčinu opoždění, odborně vyšetřit a vyloučit jiné vady – sluchovou, zrakovou, poruchu intelektu, vadu mluvidel, autismus, centrální poruchu nervové soustavy</a:t>
            </a:r>
            <a:r>
              <a:rPr lang="cs-CZ"/>
              <a:t>.</a:t>
            </a:r>
            <a:endParaRPr/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</a:pPr>
            <a:r>
              <a:rPr lang="cs-CZ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Biologické funkce pro osvojení řeči</a:t>
            </a:r>
            <a:endParaRPr sz="3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3080" marR="0" lvl="0" indent="-34308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Téměř u všech dospělých, jazykové centrum mozku spočívá v levé hemisféře, ale u dětí je mozek méně specializovaný (viz anatomie)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3080" algn="l" rtl="0">
              <a:spcBef>
                <a:spcPts val="799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postupně, jak si dítě osvojuje jazyk, se centrum jazyka přesouvá do levé hemisféry</a:t>
            </a:r>
            <a:endParaRPr/>
          </a:p>
          <a:p>
            <a:pPr marL="343080" marR="0" lvl="0" indent="-343080" algn="l" rtl="0">
              <a:spcBef>
                <a:spcPts val="799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prvních dvou letech života nejrychlejší růst mozku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cs-CZ"/>
              <a:t>Literatura</a:t>
            </a:r>
            <a:endParaRPr/>
          </a:p>
        </p:txBody>
      </p:sp>
      <p:sp>
        <p:nvSpPr>
          <p:cNvPr id="485" name="Google Shape;485;p61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976"/>
              <a:buChar char="🞂"/>
            </a:pPr>
            <a:r>
              <a:rPr lang="cs-CZ"/>
              <a:t>KLENKOVÁ, J. </a:t>
            </a:r>
            <a:r>
              <a:rPr lang="cs-CZ" i="1"/>
              <a:t>Logopedie. </a:t>
            </a:r>
            <a:r>
              <a:rPr lang="cs-CZ"/>
              <a:t>Praha: Grada.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cs-CZ"/>
              <a:t>KLENKOVÁ, J. </a:t>
            </a:r>
            <a:r>
              <a:rPr lang="cs-CZ" i="1"/>
              <a:t>Kapitoly z logopedie I a II. </a:t>
            </a:r>
            <a:r>
              <a:rPr lang="cs-CZ"/>
              <a:t>Brno: Paido, 1998.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cs-CZ"/>
              <a:t>KRAHULCOVÁ B., </a:t>
            </a:r>
            <a:r>
              <a:rPr lang="cs-CZ" i="1"/>
              <a:t>Dyslalie.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cs-CZ"/>
              <a:t>BEDNÁŘOVÁ, J</a:t>
            </a:r>
            <a:r>
              <a:rPr lang="cs-CZ" i="1"/>
              <a:t>. Diagnostika dítěte předškolního věku. </a:t>
            </a:r>
            <a:r>
              <a:rPr lang="cs-CZ"/>
              <a:t>Brno: Computer Press. 2008.</a:t>
            </a:r>
            <a:endParaRPr/>
          </a:p>
        </p:txBody>
      </p:sp>
    </p:spTree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cs-CZ"/>
              <a:t>Literatura</a:t>
            </a:r>
            <a:endParaRPr/>
          </a:p>
        </p:txBody>
      </p:sp>
      <p:sp>
        <p:nvSpPr>
          <p:cNvPr id="491" name="Google Shape;491;p62"/>
          <p:cNvSpPr txBox="1">
            <a:spLocks noGrp="1"/>
          </p:cNvSpPr>
          <p:nvPr>
            <p:ph type="body" idx="4294967295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976"/>
              <a:buChar char="🞂"/>
            </a:pPr>
            <a:r>
              <a:rPr lang="cs-CZ"/>
              <a:t>PRŮCHA, J. </a:t>
            </a:r>
            <a:r>
              <a:rPr lang="cs-CZ" i="1"/>
              <a:t>Dětská řeč a komunikace</a:t>
            </a:r>
            <a:r>
              <a:rPr lang="cs-CZ"/>
              <a:t>. Praha: Grada, 2011.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cs-CZ"/>
              <a:t>DOHERTY-SNEDDON, G.</a:t>
            </a:r>
            <a:r>
              <a:rPr lang="cs-CZ" i="1"/>
              <a:t> Neverbální komunikace dětí. </a:t>
            </a:r>
            <a:r>
              <a:rPr lang="cs-CZ"/>
              <a:t>Praha: Portál, 2005.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cs-CZ"/>
              <a:t>ŠULOVÁ, L. </a:t>
            </a:r>
            <a:r>
              <a:rPr lang="cs-CZ" i="1"/>
              <a:t>Raný psychický vývoj dítěte. </a:t>
            </a:r>
            <a:r>
              <a:rPr lang="cs-CZ"/>
              <a:t>Praha: Karolinum, 2005.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cs-CZ"/>
              <a:t>VÁGNEROVÁ, M. Vývojová psychologie. Praha: Karolinum, 2007.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</a:pPr>
            <a:r>
              <a:rPr lang="cs-CZ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Literatura</a:t>
            </a:r>
            <a:endParaRPr sz="3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3080" marR="0" lvl="0" indent="-34308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cs-CZ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 mluvit s dětmi od narození do tří let</a:t>
            </a:r>
            <a:endParaRPr/>
          </a:p>
          <a:p>
            <a:pPr marL="343080" marR="0" lvl="0" indent="-343080" algn="l" rtl="0">
              <a:spcBef>
                <a:spcPts val="799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cs-CZ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HORŇÁKOVÁ, K; KAPALKOVÁ, S; MIKULAJOVÁ, M.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63" descr="C:\Users\jehlickova\Pictures\komunikace\pictureprovider.png"/>
          <p:cNvSpPr/>
          <p:nvPr/>
        </p:nvSpPr>
        <p:spPr>
          <a:xfrm>
            <a:off x="5076000" y="3501000"/>
            <a:ext cx="1371959" cy="1972080"/>
          </a:xfrm>
          <a:prstGeom prst="rect">
            <a:avLst/>
          </a:prstGeom>
          <a:noFill/>
          <a:ln>
            <a:noFill/>
          </a:ln>
        </p:spPr>
      </p:sp>
      <p:pic>
        <p:nvPicPr>
          <p:cNvPr id="499" name="Google Shape;499;p63" descr="C:\Users\jehlickova\Pictures\komunikace\pictureprovid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5998" y="2996953"/>
            <a:ext cx="2448330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</a:pPr>
            <a:r>
              <a:rPr lang="cs-CZ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Prenatální komunikace</a:t>
            </a:r>
            <a:endParaRPr/>
          </a:p>
        </p:txBody>
      </p:sp>
      <p:sp>
        <p:nvSpPr>
          <p:cNvPr id="211" name="Google Shape;211;p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</a:pPr>
            <a:r>
              <a:rPr lang="cs-CZ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Počátek vývoje dětské řeči nastává nejen v prvních hodinách po narození, ale již v prenatálním období</a:t>
            </a:r>
            <a:endParaRPr/>
          </a:p>
          <a:p>
            <a:pPr marL="432000" marR="0" lvl="0" indent="-324000" algn="l" rtl="0"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</a:pPr>
            <a:r>
              <a:rPr lang="cs-CZ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Plod v 6. měsíci reaguje na zvukové podněty</a:t>
            </a:r>
            <a:endParaRPr/>
          </a:p>
          <a:p>
            <a:pPr marL="432000" marR="0" lvl="0" indent="-324000" algn="l" rtl="0"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●"/>
            </a:pPr>
            <a:r>
              <a:rPr lang="cs-CZ" sz="2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http://www.youtube.com/watch?v=Q0JMY17e5Dk</a:t>
            </a:r>
            <a:endParaRPr/>
          </a:p>
          <a:p>
            <a:pPr marL="432000" marR="0" lvl="0" indent="-266850" algn="l" rtl="0"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</a:pPr>
            <a:r>
              <a:rPr lang="cs-CZ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Prenatální komunikace</a:t>
            </a:r>
            <a:endParaRPr/>
          </a:p>
        </p:txBody>
      </p:sp>
      <p:sp>
        <p:nvSpPr>
          <p:cNvPr id="217" name="Google Shape;217;p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</a:pPr>
            <a:r>
              <a:rPr lang="cs-CZ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Prenatální komunikační zkušenosti</a:t>
            </a:r>
            <a:endParaRPr/>
          </a:p>
          <a:p>
            <a:pPr marL="432000" marR="0" lvl="0" indent="-324000" algn="l" rtl="0"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</a:pPr>
            <a:r>
              <a:rPr lang="cs-CZ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Specifická komunikace matky s dítětem – změny emočního stavu u matky vedou u dítěte ke změnám tepu a spontánních pohybů</a:t>
            </a:r>
            <a:endParaRPr/>
          </a:p>
          <a:p>
            <a:pPr marL="432000" marR="0" lvl="0" indent="-324000" algn="l" rtl="0"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</a:pPr>
            <a:r>
              <a:rPr lang="cs-CZ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Již tři dny staré děti reagují na hlas své matky</a:t>
            </a:r>
            <a:endParaRPr/>
          </a:p>
          <a:p>
            <a:pPr marL="432000" marR="0" lvl="0" indent="-232559" algn="l" rtl="0"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cs-CZ"/>
              <a:t>Vývoj lidské řeči</a:t>
            </a:r>
            <a:endParaRPr/>
          </a:p>
        </p:txBody>
      </p:sp>
      <p:sp>
        <p:nvSpPr>
          <p:cNvPr id="223" name="Google Shape;223;p9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1" indent="-158496" algn="l" rtl="0">
              <a:spcBef>
                <a:spcPts val="0"/>
              </a:spcBef>
              <a:spcAft>
                <a:spcPts val="0"/>
              </a:spcAft>
              <a:buSzPts val="1824"/>
              <a:buNone/>
            </a:pPr>
            <a:endParaRPr sz="240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cs-CZ" b="1"/>
              <a:t>přípravné - předřečové období  </a:t>
            </a:r>
            <a:r>
              <a:rPr lang="cs-CZ"/>
              <a:t>- přibližně </a:t>
            </a:r>
            <a:br>
              <a:rPr lang="cs-CZ"/>
            </a:br>
            <a:r>
              <a:rPr lang="cs-CZ"/>
              <a:t>do </a:t>
            </a:r>
            <a:r>
              <a:rPr lang="cs-CZ" b="1"/>
              <a:t>1 roku</a:t>
            </a:r>
            <a:endParaRPr/>
          </a:p>
          <a:p>
            <a:pPr marL="548640" lvl="1" indent="-274319" algn="l" rtl="0">
              <a:spcBef>
                <a:spcPts val="500"/>
              </a:spcBef>
              <a:spcAft>
                <a:spcPts val="0"/>
              </a:spcAft>
              <a:buSzPts val="1824"/>
              <a:buChar char="🞂"/>
            </a:pPr>
            <a:r>
              <a:rPr lang="cs-CZ" sz="2400"/>
              <a:t>křik, broukání, pudové žvatlání</a:t>
            </a:r>
            <a:endParaRPr/>
          </a:p>
          <a:p>
            <a:pPr marL="548640" lvl="1" indent="-274319" algn="l" rtl="0">
              <a:spcBef>
                <a:spcPts val="500"/>
              </a:spcBef>
              <a:spcAft>
                <a:spcPts val="0"/>
              </a:spcAft>
              <a:buSzPts val="1824"/>
              <a:buChar char="🞂"/>
            </a:pPr>
            <a:r>
              <a:rPr lang="cs-CZ" sz="2400"/>
              <a:t>napodobující žvatlání (přibližně od 6. měs.) - </a:t>
            </a:r>
            <a:r>
              <a:rPr lang="cs-CZ" sz="2400">
                <a:solidFill>
                  <a:srgbClr val="FF0000"/>
                </a:solidFill>
              </a:rPr>
              <a:t>!</a:t>
            </a:r>
            <a:r>
              <a:rPr lang="cs-CZ" sz="2400"/>
              <a:t>neslyšící děti postupně žvatlat přestávají</a:t>
            </a:r>
            <a:r>
              <a:rPr lang="cs-CZ" sz="2400">
                <a:solidFill>
                  <a:srgbClr val="FF0000"/>
                </a:solidFill>
              </a:rPr>
              <a:t>!</a:t>
            </a:r>
            <a:endParaRPr/>
          </a:p>
          <a:p>
            <a:pPr marL="548640" lvl="1" indent="-274319" algn="l" rtl="0">
              <a:spcBef>
                <a:spcPts val="500"/>
              </a:spcBef>
              <a:spcAft>
                <a:spcPts val="0"/>
              </a:spcAft>
              <a:buSzPts val="1824"/>
              <a:buChar char="🞂"/>
            </a:pPr>
            <a:r>
              <a:rPr lang="cs-CZ" sz="2400"/>
              <a:t>rozumění řeči 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cs-CZ" b="1"/>
              <a:t>vlastní vývoj řeči</a:t>
            </a:r>
            <a:endParaRPr/>
          </a:p>
          <a:p>
            <a:pPr marL="274320" lvl="0" indent="-148844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endParaRPr/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</a:pPr>
            <a:r>
              <a:rPr lang="cs-CZ"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Vývoj lidské řeči – předřečové období</a:t>
            </a:r>
            <a:endParaRPr sz="3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</a:pPr>
            <a:r>
              <a:rPr lang="cs-CZ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První zvuky lidské řeči</a:t>
            </a:r>
            <a:endParaRPr/>
          </a:p>
          <a:p>
            <a:pPr marL="432000" marR="0" lvl="0" indent="-324000" algn="l" rtl="0"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</a:pPr>
            <a:r>
              <a:rPr lang="cs-CZ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První dotyky lidských rukou doprovázené akustickými stimuly → </a:t>
            </a:r>
            <a:r>
              <a:rPr lang="cs-CZ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počáteční jazykový vstup→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</a:pPr>
            <a:r>
              <a:rPr lang="cs-CZ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odráží se v </a:t>
            </a:r>
            <a:r>
              <a:rPr lang="cs-CZ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preverbálním – předřečovém  chování dítěte</a:t>
            </a:r>
            <a:endParaRPr/>
          </a:p>
          <a:p>
            <a:pPr marL="432000" marR="0" lvl="0" indent="-324000" algn="l" rtl="0"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</a:pPr>
            <a:r>
              <a:rPr lang="cs-CZ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(Hlasové, mimické, tělesné projevy dítěte, kterými již dítě může v raném věku komunikovat bez užívání slov)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</a:pPr>
            <a:r>
              <a:rPr lang="cs-CZ" sz="3200" b="0" i="0" u="none" strike="noStrike" cap="non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Vývoj lidské řeči – předřečové období</a:t>
            </a:r>
            <a:endParaRPr sz="3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</a:pPr>
            <a:r>
              <a:rPr lang="cs-CZ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První jazykové informace – proud akustických stimulů, má systémové vlastnosti, není nahodilý (rytmus řeči)</a:t>
            </a:r>
            <a:endParaRPr/>
          </a:p>
          <a:p>
            <a:pPr marL="432000" marR="0" lvl="0" indent="-324000" algn="l" rtl="0"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</a:pPr>
            <a:r>
              <a:rPr lang="cs-CZ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Přímý jazykový vstup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</a:pPr>
            <a:r>
              <a:rPr lang="cs-CZ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Nepřímý jazykový vstup </a:t>
            </a:r>
            <a:r>
              <a:rPr lang="cs-CZ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verbální komunikace vedená v přítomnosti dítěte přítomnost řeči je normální součástí života dítěte x co zdravotně postižené dítě ???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1"/>
          <p:cNvSpPr/>
          <p:nvPr/>
        </p:nvSpPr>
        <p:spPr>
          <a:xfrm>
            <a:off x="8172400" y="4509120"/>
            <a:ext cx="654880" cy="2880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53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cs-CZ"/>
              <a:t>Vývoj lidské řeči – předřečové období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2"/>
          <p:cNvSpPr txBox="1">
            <a:spLocks noGrp="1"/>
          </p:cNvSpPr>
          <p:nvPr>
            <p:ph type="body" idx="4294967295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976"/>
              <a:buNone/>
            </a:pPr>
            <a:r>
              <a:rPr lang="cs-CZ" b="1">
                <a:latin typeface="Arial"/>
                <a:ea typeface="Arial"/>
                <a:cs typeface="Arial"/>
                <a:sym typeface="Arial"/>
              </a:rPr>
              <a:t>Počáteční stadia vývoje řeči</a:t>
            </a:r>
            <a:endParaRPr b="1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cs-CZ"/>
              <a:t>Receptivní vývoj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cs-CZ"/>
              <a:t>Produktivní vývoj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r>
              <a:rPr lang="cs-CZ"/>
              <a:t>(Vágnerová, Průcha, Příhoda)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Bookman Old Style"/>
              <a:buNone/>
            </a:pPr>
            <a:r>
              <a:rPr lang="cs-CZ"/>
              <a:t>Vývoj lidské řeči – předřečové období</a:t>
            </a:r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rPr lang="cs-CZ"/>
              <a:t>Receptivní vývoj</a:t>
            </a:r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body" idx="2"/>
          </p:nvPr>
        </p:nvSpPr>
        <p:spPr>
          <a:xfrm>
            <a:off x="4648200" y="1295400"/>
            <a:ext cx="404177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24"/>
              <a:buNone/>
            </a:pPr>
            <a:r>
              <a:rPr lang="cs-CZ"/>
              <a:t>Produktivní vývoj</a:t>
            </a:r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body" idx="3"/>
          </p:nvPr>
        </p:nvSpPr>
        <p:spPr>
          <a:xfrm>
            <a:off x="457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976"/>
              <a:buChar char="🞂"/>
            </a:pPr>
            <a:r>
              <a:rPr lang="cs-CZ" b="1"/>
              <a:t>0-3 měsíce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cs-CZ"/>
              <a:t>Rozlišuje lidský hlas od jiných zvuků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cs-CZ"/>
              <a:t>Lokalizuje hlas matky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cs-CZ"/>
              <a:t>Reaguje očima, pohybyna verbální podněty</a:t>
            </a:r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body" idx="4"/>
          </p:nvPr>
        </p:nvSpPr>
        <p:spPr>
          <a:xfrm>
            <a:off x="4648200" y="2133600"/>
            <a:ext cx="4038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976"/>
              <a:buChar char="🞂"/>
            </a:pPr>
            <a:r>
              <a:rPr lang="cs-CZ" b="1"/>
              <a:t>0-3 měsíce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cs-CZ"/>
              <a:t>Vydává reflexivní zvuky, pláče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cs-CZ"/>
              <a:t>Objevuje se broukání (kolem 8. týdne)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76"/>
              <a:buChar char="🞂"/>
            </a:pPr>
            <a:r>
              <a:rPr lang="cs-CZ"/>
              <a:t>Směje se , když je spokojený, kříčí při nespokojenosti, hladu</a:t>
            </a:r>
            <a:endParaRPr/>
          </a:p>
          <a:p>
            <a:pPr marL="274320" lvl="0" indent="-148844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endParaRPr/>
          </a:p>
          <a:p>
            <a:pPr marL="274320" lvl="0" indent="-148844" algn="l" rtl="0">
              <a:spcBef>
                <a:spcPts val="600"/>
              </a:spcBef>
              <a:spcAft>
                <a:spcPts val="0"/>
              </a:spcAft>
              <a:buSzPts val="1976"/>
              <a:buNone/>
            </a:pPr>
            <a:endParaRPr/>
          </a:p>
        </p:txBody>
      </p:sp>
    </p:spTree>
  </p:cSld>
  <p:clrMapOvr>
    <a:masterClrMapping/>
  </p:clrMapOvr>
  <p:transition>
    <p:wheel/>
  </p:transition>
</p:sld>
</file>

<file path=ppt/theme/theme1.xml><?xml version="1.0" encoding="utf-8"?>
<a:theme xmlns:a="http://schemas.openxmlformats.org/drawingml/2006/main" name="Původ">
  <a:themeElements>
    <a:clrScheme name="Původ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ůvod">
  <a:themeElements>
    <a:clrScheme name="Původ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1259</Words>
  <Application>Microsoft Office PowerPoint</Application>
  <PresentationFormat>Předvádění na obrazovce (4:3)</PresentationFormat>
  <Paragraphs>117</Paragraphs>
  <Slides>22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Calibri</vt:lpstr>
      <vt:lpstr>Gill Sans</vt:lpstr>
      <vt:lpstr>Bookman Old Style</vt:lpstr>
      <vt:lpstr>Noto Sans Symbols</vt:lpstr>
      <vt:lpstr>Arial</vt:lpstr>
      <vt:lpstr>Původ</vt:lpstr>
      <vt:lpstr>Původ</vt:lpstr>
      <vt:lpstr>Jazyk, řeč a komunikace Ontogeneze lidské řeči</vt:lpstr>
      <vt:lpstr>Biologické funkce pro osvojení řeči</vt:lpstr>
      <vt:lpstr>Prenatální komunikace</vt:lpstr>
      <vt:lpstr>Prenatální komunikace</vt:lpstr>
      <vt:lpstr>Vývoj lidské řeči</vt:lpstr>
      <vt:lpstr>Vývoj lidské řeči – předřečové období</vt:lpstr>
      <vt:lpstr>Vývoj lidské řeči – předřečové období</vt:lpstr>
      <vt:lpstr>Vývoj lidské řeči – předřečové období</vt:lpstr>
      <vt:lpstr>Vývoj lidské řeči – předřečové období</vt:lpstr>
      <vt:lpstr>Vývoj lidské řeči – předřečové období</vt:lpstr>
      <vt:lpstr>Vývoj lidské řeči – předřečové období</vt:lpstr>
      <vt:lpstr>Vývoj lidské řeči – předřečové období</vt:lpstr>
      <vt:lpstr>Vývoj lidské řeči – Vlastní vývoj řeči</vt:lpstr>
      <vt:lpstr>Vývoj lidské řeči</vt:lpstr>
      <vt:lpstr>Vývoj lidské řeči</vt:lpstr>
      <vt:lpstr>Vývoj lidské řeči</vt:lpstr>
      <vt:lpstr>Vývoj lidské řeči</vt:lpstr>
      <vt:lpstr>Vývoj lidské řeči</vt:lpstr>
      <vt:lpstr>VÝVOJOVÁ NEMLUVNOST A OPOŽDĚNÝ VÝVOJ ŘEČI</vt:lpstr>
      <vt:lpstr>Literatura</vt:lpstr>
      <vt:lpstr>Literatura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Jazyk, řeč a komunikace Ontogeneze lidské řeči</dc:title>
  <dc:creator>Jiřina Jehličková</dc:creator>
  <cp:lastModifiedBy>jehlickova</cp:lastModifiedBy>
  <cp:revision>1</cp:revision>
  <dcterms:created xsi:type="dcterms:W3CDTF">2011-10-27T18:15:54Z</dcterms:created>
  <dcterms:modified xsi:type="dcterms:W3CDTF">2024-04-08T12:36:56Z</dcterms:modified>
</cp:coreProperties>
</file>