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456" r:id="rId3"/>
    <p:sldId id="490" r:id="rId4"/>
    <p:sldId id="408" r:id="rId5"/>
    <p:sldId id="333" r:id="rId6"/>
    <p:sldId id="334" r:id="rId7"/>
    <p:sldId id="470" r:id="rId8"/>
    <p:sldId id="518" r:id="rId9"/>
    <p:sldId id="347" r:id="rId10"/>
    <p:sldId id="472" r:id="rId11"/>
    <p:sldId id="335" r:id="rId12"/>
    <p:sldId id="337" r:id="rId13"/>
    <p:sldId id="474" r:id="rId14"/>
    <p:sldId id="331" r:id="rId15"/>
    <p:sldId id="464" r:id="rId16"/>
    <p:sldId id="465" r:id="rId17"/>
    <p:sldId id="466" r:id="rId18"/>
    <p:sldId id="379" r:id="rId19"/>
    <p:sldId id="475" r:id="rId20"/>
    <p:sldId id="473" r:id="rId21"/>
    <p:sldId id="468" r:id="rId22"/>
    <p:sldId id="469" r:id="rId23"/>
    <p:sldId id="367" r:id="rId24"/>
    <p:sldId id="368" r:id="rId25"/>
    <p:sldId id="517" r:id="rId26"/>
    <p:sldId id="370" r:id="rId27"/>
    <p:sldId id="371" r:id="rId28"/>
    <p:sldId id="372" r:id="rId29"/>
    <p:sldId id="471" r:id="rId30"/>
    <p:sldId id="476" r:id="rId31"/>
    <p:sldId id="478" r:id="rId32"/>
    <p:sldId id="374" r:id="rId33"/>
    <p:sldId id="477" r:id="rId34"/>
    <p:sldId id="375" r:id="rId35"/>
    <p:sldId id="480" r:id="rId36"/>
    <p:sldId id="479" r:id="rId37"/>
    <p:sldId id="482" r:id="rId38"/>
    <p:sldId id="376" r:id="rId39"/>
    <p:sldId id="377" r:id="rId40"/>
    <p:sldId id="378" r:id="rId41"/>
    <p:sldId id="359" r:id="rId42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91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298AC4-8CB6-4022-966D-BB70D24BBEAB}" type="datetimeFigureOut">
              <a:rPr lang="cs-CZ" smtClean="0"/>
              <a:t>17.05.2024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279525"/>
            <a:ext cx="4606925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9613" y="4926013"/>
            <a:ext cx="5680075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13284-4B52-456E-A220-16AA57F52B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477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0723-F43A-4695-9234-094961E183CC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77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46CE8-16C3-4286-9281-9DE1C103C959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87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B06B-7F8D-4DC2-9970-72ED516C3DD6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00764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539552" y="908720"/>
            <a:ext cx="8064896" cy="72008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/>
              <a:t>Klepnutím vložíte nadpis</a:t>
            </a:r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10" hasCustomPrompt="1"/>
          </p:nvPr>
        </p:nvSpPr>
        <p:spPr>
          <a:xfrm>
            <a:off x="539750" y="1844824"/>
            <a:ext cx="8064500" cy="4392613"/>
          </a:xfrm>
        </p:spPr>
        <p:txBody>
          <a:bodyPr>
            <a:normAutofit/>
          </a:bodyPr>
          <a:lstStyle>
            <a:lvl1pPr>
              <a:buNone/>
              <a:defRPr sz="2800"/>
            </a:lvl1pPr>
          </a:lstStyle>
          <a:p>
            <a:pPr lvl="0"/>
            <a:r>
              <a:rPr lang="cs-CZ" dirty="0"/>
              <a:t>Klepnutím vložíte text</a:t>
            </a:r>
          </a:p>
        </p:txBody>
      </p:sp>
    </p:spTree>
    <p:extLst>
      <p:ext uri="{BB962C8B-B14F-4D97-AF65-F5344CB8AC3E}">
        <p14:creationId xmlns:p14="http://schemas.microsoft.com/office/powerpoint/2010/main" val="80531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B5A71-F6E7-49CF-B8AD-D7E365DBA3E9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2457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8D829D-1BBB-4FB2-98AB-3AA3AFC733AA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8788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767353-7229-4667-BFC9-DE4077D736C8}" type="datetime1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0233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0697E3-1C99-49EE-898D-7B292405080E}" type="datetime1">
              <a:rPr lang="cs-CZ" smtClean="0"/>
              <a:t>17.05.2024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973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6D46E-013E-4D78-BC3C-3AF54CF6354A}" type="datetime1">
              <a:rPr lang="cs-CZ" smtClean="0"/>
              <a:t>17.05.2024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6563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7AFA-3A7C-4B86-BBCA-ED1D95B8411B}" type="datetime1">
              <a:rPr lang="cs-CZ" smtClean="0"/>
              <a:t>17.05.2024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609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F756D-C8BF-4429-B8FC-9270574E24FC}" type="datetime1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62404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E1DD2-AB3A-4D18-A636-0921555FD9A3}" type="datetime1">
              <a:rPr lang="cs-CZ" smtClean="0"/>
              <a:t>17.05.2024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1153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53879-4DFB-444E-977B-05590C15F7EE}" type="datetime1">
              <a:rPr lang="cs-CZ" smtClean="0"/>
              <a:t>17.05.2024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166E9-8D71-4105-BD6C-B5880B71D4FB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362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emf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15344" y="2992378"/>
            <a:ext cx="6400800" cy="989255"/>
          </a:xfrm>
        </p:spPr>
        <p:txBody>
          <a:bodyPr>
            <a:normAutofit fontScale="92500" lnSpcReduction="20000"/>
          </a:bodyPr>
          <a:lstStyle/>
          <a:p>
            <a:r>
              <a:rPr lang="cs-CZ" sz="2400" b="1" dirty="0">
                <a:solidFill>
                  <a:srgbClr val="7030A0"/>
                </a:solidFill>
              </a:rPr>
              <a:t>Metrologie P10: </a:t>
            </a:r>
            <a:r>
              <a:rPr lang="pl-PL" sz="2400" b="1" dirty="0">
                <a:solidFill>
                  <a:srgbClr val="7030A0"/>
                </a:solidFill>
              </a:rPr>
              <a:t>Nejistoty měření. Standardní nejistota, kombinovaná a rozšířená standardní nejistota.</a:t>
            </a:r>
            <a:endParaRPr lang="cs-CZ" sz="2400" b="1" dirty="0">
              <a:solidFill>
                <a:srgbClr val="7030A0"/>
              </a:solidFill>
            </a:endParaRPr>
          </a:p>
        </p:txBody>
      </p:sp>
      <p:sp>
        <p:nvSpPr>
          <p:cNvPr id="6" name="Podnadpis 2"/>
          <p:cNvSpPr txBox="1">
            <a:spLocks/>
          </p:cNvSpPr>
          <p:nvPr/>
        </p:nvSpPr>
        <p:spPr>
          <a:xfrm>
            <a:off x="1415344" y="4480599"/>
            <a:ext cx="6400800" cy="4944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>
                <a:solidFill>
                  <a:schemeClr val="tx1"/>
                </a:solidFill>
              </a:rPr>
              <a:t>doc. Ing. Štěpánka DVOŘÁČKOVÁ, Ph.D.</a:t>
            </a: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8424" y="2579064"/>
            <a:ext cx="838200" cy="295275"/>
          </a:xfrm>
          <a:prstGeom prst="rect">
            <a:avLst/>
          </a:prstGeom>
        </p:spPr>
      </p:pic>
      <p:pic>
        <p:nvPicPr>
          <p:cNvPr id="12" name="Picture 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329297"/>
            <a:ext cx="6602095" cy="859790"/>
          </a:xfrm>
          <a:prstGeom prst="rect">
            <a:avLst/>
          </a:prstGeom>
        </p:spPr>
      </p:pic>
      <p:sp>
        <p:nvSpPr>
          <p:cNvPr id="13" name="TextovéPole 12"/>
          <p:cNvSpPr txBox="1"/>
          <p:nvPr/>
        </p:nvSpPr>
        <p:spPr>
          <a:xfrm>
            <a:off x="1636078" y="1515050"/>
            <a:ext cx="66270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b="1" dirty="0"/>
              <a:t>Nové možnosti rozvoje vzdělávání na Technické univerzitě v Liberci</a:t>
            </a:r>
          </a:p>
          <a:p>
            <a:pPr algn="ctr"/>
            <a:endParaRPr lang="cs-CZ" sz="800" dirty="0"/>
          </a:p>
          <a:p>
            <a:pPr algn="ctr"/>
            <a:r>
              <a:rPr lang="cs-CZ" sz="1400" b="1" u="sng" dirty="0"/>
              <a:t>Specifický cíl A3:Tvorba nových profesně zaměřených studijních programů</a:t>
            </a:r>
          </a:p>
          <a:p>
            <a:pPr algn="ctr"/>
            <a:endParaRPr lang="cs-CZ" sz="1400" b="1" u="sng" dirty="0"/>
          </a:p>
          <a:p>
            <a:pPr algn="ctr"/>
            <a:r>
              <a:rPr lang="cs-CZ" b="1" dirty="0"/>
              <a:t>NPO_TUL_MSMT-16598/2022</a:t>
            </a:r>
          </a:p>
          <a:p>
            <a:endParaRPr lang="cs-CZ" dirty="0"/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4023189"/>
              </p:ext>
            </p:extLst>
          </p:nvPr>
        </p:nvGraphicFramePr>
        <p:xfrm>
          <a:off x="1709420" y="3861048"/>
          <a:ext cx="5725160" cy="1828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8175">
                  <a:extLst>
                    <a:ext uri="{9D8B030D-6E8A-4147-A177-3AD203B41FA5}">
                      <a16:colId xmlns:a16="http://schemas.microsoft.com/office/drawing/2014/main" val="222842396"/>
                    </a:ext>
                  </a:extLst>
                </a:gridCol>
                <a:gridCol w="1908175">
                  <a:extLst>
                    <a:ext uri="{9D8B030D-6E8A-4147-A177-3AD203B41FA5}">
                      <a16:colId xmlns:a16="http://schemas.microsoft.com/office/drawing/2014/main" val="4242503758"/>
                    </a:ext>
                  </a:extLst>
                </a:gridCol>
                <a:gridCol w="1908810">
                  <a:extLst>
                    <a:ext uri="{9D8B030D-6E8A-4147-A177-3AD203B41FA5}">
                      <a16:colId xmlns:a16="http://schemas.microsoft.com/office/drawing/2014/main" val="388310016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cs-CZ" sz="120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cs-CZ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43787227"/>
                  </a:ext>
                </a:extLst>
              </a:tr>
            </a:tbl>
          </a:graphicData>
        </a:graphic>
      </p:graphicFrame>
      <p:pic>
        <p:nvPicPr>
          <p:cNvPr id="1027" name="Obrázek 3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79" y="5817744"/>
            <a:ext cx="1619250" cy="43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Obrázek 3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8600" y="5817744"/>
            <a:ext cx="96202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Obrázek 33" descr="Foto / Photo: Logo MŠMT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5817744"/>
            <a:ext cx="866775" cy="428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1957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3BEAD79-8569-4049-814F-B307E58B6A82}"/>
              </a:ext>
            </a:extLst>
          </p:cNvPr>
          <p:cNvSpPr/>
          <p:nvPr/>
        </p:nvSpPr>
        <p:spPr>
          <a:xfrm>
            <a:off x="4332555" y="1427584"/>
            <a:ext cx="3240360" cy="190212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ECB04D3-A9D7-4528-A3A7-6638AE702642}"/>
              </a:ext>
            </a:extLst>
          </p:cNvPr>
          <p:cNvSpPr/>
          <p:nvPr/>
        </p:nvSpPr>
        <p:spPr>
          <a:xfrm>
            <a:off x="3674179" y="2186041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Fáze 1</a:t>
            </a:r>
            <a:endParaRPr lang="cs-CZ" sz="1400" dirty="0">
              <a:solidFill>
                <a:srgbClr val="C00000"/>
              </a:solidFill>
            </a:endParaRPr>
          </a:p>
        </p:txBody>
      </p:sp>
      <p:sp>
        <p:nvSpPr>
          <p:cNvPr id="15" name="Ovál 14">
            <a:extLst>
              <a:ext uri="{FF2B5EF4-FFF2-40B4-BE49-F238E27FC236}">
                <a16:creationId xmlns:a16="http://schemas.microsoft.com/office/drawing/2014/main" id="{AA68D0A7-523C-4512-8EA9-C45C99A3D011}"/>
              </a:ext>
            </a:extLst>
          </p:cNvPr>
          <p:cNvSpPr/>
          <p:nvPr/>
        </p:nvSpPr>
        <p:spPr>
          <a:xfrm>
            <a:off x="3635895" y="3329708"/>
            <a:ext cx="4943385" cy="283559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bdélník 15">
            <a:extLst>
              <a:ext uri="{FF2B5EF4-FFF2-40B4-BE49-F238E27FC236}">
                <a16:creationId xmlns:a16="http://schemas.microsoft.com/office/drawing/2014/main" id="{558E1288-E835-45CC-8170-D7600EAB4C11}"/>
              </a:ext>
            </a:extLst>
          </p:cNvPr>
          <p:cNvSpPr/>
          <p:nvPr/>
        </p:nvSpPr>
        <p:spPr>
          <a:xfrm>
            <a:off x="2974516" y="4593617"/>
            <a:ext cx="73129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Fáze 2</a:t>
            </a:r>
            <a:endParaRPr lang="cs-CZ" sz="1400" dirty="0">
              <a:solidFill>
                <a:srgbClr val="C00000"/>
              </a:solidFill>
            </a:endParaRPr>
          </a:p>
        </p:txBody>
      </p:sp>
      <p:pic>
        <p:nvPicPr>
          <p:cNvPr id="14" name="Picture 1">
            <a:extLst>
              <a:ext uri="{FF2B5EF4-FFF2-40B4-BE49-F238E27FC236}">
                <a16:creationId xmlns:a16="http://schemas.microsoft.com/office/drawing/2014/main" id="{A1B98CE2-0159-462B-9D13-F50275DC3C2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1994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nejistoty se dělí na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sz="9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jsou způsobeny z 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převážné části náhodnými  a systematickými vlivy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 procesy a 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určují se statistickou analýzou hodnot získaných měřením za přesně stanovených podmínek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342900" indent="-342900" algn="just">
              <a:buFont typeface="+mj-lt"/>
              <a:buAutoNum type="arabicPeriod"/>
            </a:pPr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označení krátce „nejistoty A“ nebo „nejistota typu A“ nebo „nejistota 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</a:t>
            </a: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uplatněn je výhradně matematicko-statistický přístup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77100" algn="just"/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B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způsobeny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známými nebo odhadnutelnými příčinami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 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určovány postupy, které nejsou přímo stanoveny v normě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označení krátce „nejistoty B“ nebo „nejistota typu B“ nebo „nejistota 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určovat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správně a celistvě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B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je poměrně obtížné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 při nedodržení určitých pravidel hrozí nebezpečí subjektivity,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27C61DB1-B9EE-430F-B8CD-340957300E39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DD95B740-056C-4E86-A83D-50D66EA55D7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0753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 složitějších zařízení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větších požadavcích na přesnost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nutné provést podrobnou analýzu příčin vzniku vlivů a na jejím základě určit nejistoty typu B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příčin vzniku těchto standardních nejistot je zpravidla několik, přičemž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výsledná standardní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typu 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dána jejich geometrickým součtem</a:t>
            </a: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720000" indent="-342900" algn="just">
              <a:buFont typeface="Wingdings" panose="05000000000000000000" pitchFamily="2" charset="2"/>
              <a:buChar char="§"/>
            </a:pPr>
            <a:r>
              <a:rPr lang="cs-CZ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 určení dílčích nejistot 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se používá jen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pravděpodobnostní přístup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77100"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3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Souhrnný vliv náhodných i známých vlivů udává 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 standardní nejistota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(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definovaná jako geometrický součet nejistot 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 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typu 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 typu </a:t>
            </a:r>
            <a:r>
              <a:rPr lang="cs-CZ" b="1" i="1" u="sng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získá statistickým vyhodnocením řady naměřených hodnot </a:t>
            </a:r>
            <a:r>
              <a:rPr lang="cs-CZ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cs-CZ" i="1" baseline="-250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získaných opakovaným měřením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40ACF0FA-99EE-422A-9960-E7A811B33C42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2FDF9B0D-5BA0-4AB8-BF4F-FA3D984F980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66345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3BEAD79-8569-4049-814F-B307E58B6A82}"/>
              </a:ext>
            </a:extLst>
          </p:cNvPr>
          <p:cNvSpPr/>
          <p:nvPr/>
        </p:nvSpPr>
        <p:spPr>
          <a:xfrm>
            <a:off x="3995936" y="3404542"/>
            <a:ext cx="1679605" cy="149736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F6BC587E-167E-47D1-A41C-F5A5FCD3AD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87304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 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nezávislých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provedeno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 stejných pod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mínek, je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 výsledné hodnoty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prezentován hodnotou výběrového aritmetického průměru</a:t>
            </a:r>
            <a:r>
              <a:rPr lang="cs-CZ" b="1" dirty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cs-CZ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k určování nejistoty typu 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jsou pojmy: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soubor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výběrový soubor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rozptyl a směrodatná odchylka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(odmocnina z rozptylu). </a:t>
            </a:r>
            <a:endParaRPr lang="cs-CZ" sz="800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 soubor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množina všech teoreticky možných hodnot měřené veličiny v uvažované situaci. 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Matematický princip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určení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 A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shrnut v následujících vzorcích (1) až (7)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B54E1FAF-F591-42BD-A371-C019560248EC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F737D0ED-C690-4CB7-9DB9-F9BF837FF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638" y="2276872"/>
            <a:ext cx="219075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FFEC7D34-321C-410D-8AD4-8642793336A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629081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variabilitu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základního souboru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platí: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určení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nutné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provést opakované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případech, kdy měření nelze opakovat (např. destruktivní zkoušky),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možné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nejistotu A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určit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většině případů lze měřit opakovaně. </a:t>
            </a:r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7025" y="3070270"/>
            <a:ext cx="3399431" cy="1510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752328"/>
            <a:ext cx="4068348" cy="2044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B91EEBDB-5DE5-4594-8998-51539378E4AF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41D78DAC-FBFA-4101-8A87-0C7F12C8B71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46047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10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stanovení variability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náhodného výběru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platí obdobně: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852" y="2700058"/>
            <a:ext cx="4002570" cy="30331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6204" y="3107407"/>
            <a:ext cx="3657600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4752F2FC-5F4C-4CFF-A0F3-0315A3B66CBD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E7436D15-37B7-4AB4-823F-5F87D71DD40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71859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Hledaná standardní nejistota typu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daného měření značená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Ax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rovná směrodatné odchylce výběrových průměrů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tedy: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24944"/>
            <a:ext cx="3888432" cy="11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E20154DE-3267-41A9-A430-782EBBBCDDB5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E9CC255F-A5C7-4B04-9DF4-DE8CC52695B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442438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výsledná nejistota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přiměřeně reflektovala realitu, je třeba vykonat dostatečný počet měření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n.</a:t>
            </a: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Větší počet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opakování měření sice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poskytuje reálný obraz situace, ale často neúměrně prodlužuje či prodražuje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výsledná nejistota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byla dostatečně vypovídající, je třeba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opakovaná měření provádět za tzv. shodných podmínek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říci, že v izolované soustavě při dosažení naprosto shodných podmínek by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byla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rovna nule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Tento stav je však jen teoretické zjednodušení, v praxi nelze zcela shodných podmínek z principu nikdy dosáhnout. 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162350F0-6E28-4FDA-AFFD-67D11CFED00D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8089603B-EA63-4C73-AA97-8F2086F7D2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6951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Dále platí, že pravděpodobnost výskytu výrazných/velkých odchylek je menší než pravděpodobnost výskytu odchylek malých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(více </a:t>
            </a:r>
            <a:r>
              <a:rPr lang="cs-CZ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Zákon velkých čísel).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tedy oprávněně předpokládat, že nejblíže ke skutečné hodnotě se lze dostat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výpočtem aritmetického průměru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naměřených hodnot a že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rozdělení pravděpodobnosti četnosti výskytů jednotlivých hodnot bude odpovídat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normálnímu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(Gaussovu) rozdělení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praxi vede ke snaze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minimalizovat kolísání vlivů (veličin), o nichž je známo, že ovlivňují výsledky při opakovaných měřeních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Čím větší účinek má konkrétní veličina, tím více je třeba dbát na její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stabilitu (např. teplota)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cs-CZ" i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9F5B17AF-C5A5-4731-BBE3-4A5D85287A8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33630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3615407"/>
            <a:ext cx="7992887" cy="461665"/>
          </a:xfrm>
          <a:prstGeom prst="rect">
            <a:avLst/>
          </a:prstGeom>
          <a:solidFill>
            <a:srgbClr val="000066"/>
          </a:solidFill>
          <a:ln>
            <a:solidFill>
              <a:srgbClr val="000066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Obecné informace o nejistotě měření</a:t>
            </a: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bdélník 3">
            <a:extLst>
              <a:ext uri="{FF2B5EF4-FFF2-40B4-BE49-F238E27FC236}">
                <a16:creationId xmlns:a16="http://schemas.microsoft.com/office/drawing/2014/main" id="{D714E616-D3D8-42D5-8DFE-D9D23205C105}"/>
              </a:ext>
            </a:extLst>
          </p:cNvPr>
          <p:cNvSpPr/>
          <p:nvPr/>
        </p:nvSpPr>
        <p:spPr>
          <a:xfrm>
            <a:off x="586393" y="2551837"/>
            <a:ext cx="79928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Každé měření je zatíženo určitou nepřesností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způsobenou nejrůznějšími negativními vlivy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se v měřicím procesu vyskytují. </a:t>
            </a: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ŽÁDNÉ MĚŘENÍ NENÍ PŘESNÉ!</a:t>
            </a:r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0D94B0F5-33D4-4ABB-B61D-4D66F435519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320876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3BEAD79-8569-4049-814F-B307E58B6A82}"/>
              </a:ext>
            </a:extLst>
          </p:cNvPr>
          <p:cNvSpPr/>
          <p:nvPr/>
        </p:nvSpPr>
        <p:spPr>
          <a:xfrm>
            <a:off x="6300192" y="3036988"/>
            <a:ext cx="1679605" cy="1497360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5ED04740-ED9A-4199-9CFD-EDF41603F437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9101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Hodnocení standardní nejistoty typu 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založeno na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přístupu pravděpodobnostním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Analýza využívá všechny dostupné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informace o měřicím řetězci, metodě i ostatních vlivech, které mohou ovlivňovat výsledky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určování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zjišťování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dílčích nejistot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jako příspěvků z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dílčích zdrojů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b="1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</a:t>
            </a:r>
            <a:r>
              <a:rPr lang="cs-CZ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jsou způsobeny nedokonalostmi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apod.: 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měřicích prostředků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(etalony, použité přístroje a jejich příslušenství): </a:t>
            </a:r>
          </a:p>
          <a:p>
            <a:pPr marL="72000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vlivy nejistoty kalibrací, </a:t>
            </a:r>
          </a:p>
          <a:p>
            <a:pPr marL="72000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nestability a dynamických chyb měřicích přístrojů, </a:t>
            </a:r>
          </a:p>
          <a:p>
            <a:pPr marL="72000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vnitřního tření u analogových přístrojů, </a:t>
            </a:r>
          </a:p>
          <a:p>
            <a:pPr marL="72000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rozlišitelnosti odečtu přístrojů, specifikace částí přístrojů atd.,</a:t>
            </a:r>
            <a:endParaRPr lang="cs-CZ" b="1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B0BAF34C-EE17-4746-ADD5-E5DAF1A09DA3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EC51ECE6-8EF7-4477-B70F-5B3699203E5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360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2"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použitých metod měření s jejich průvodními jevy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jako jsou např. svodové proudy, interakce s měřeným objektem, ovlivnění vlivy reálných parametrů součástek odvodem nebo přestupem tepla atd.,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nestálostí místních podmínek při měření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(vlivy elektrického a magnetického pole, relativní vlhkosti, tlaku a teploty okolí apod.),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vlivy operátora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(jeho osobní zvyklosti, vliv tepelného vyzařování těla atd.),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dalšími možnými vlivy (vliv polohy přístroje, denní doby, ročních období atd.),</a:t>
            </a:r>
          </a:p>
          <a:p>
            <a:pPr marL="342900" indent="-342900" algn="just">
              <a:buFont typeface="+mj-lt"/>
              <a:buAutoNum type="arabicPeriod" startAt="2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2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nedokonalostí fyzikálních vztahů, konstant nebo závislostí, které jsou použity při určování výsledků měření.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8C4CA3B6-4444-411D-B66E-E397DFAAE922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4CC0CBC2-77F6-49F3-9163-F01CB6541B6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693797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Obecně se při určování nejistot typu </a:t>
            </a:r>
            <a:r>
              <a:rPr lang="cs-CZ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- </a:t>
            </a:r>
            <a:r>
              <a:rPr lang="cs-CZ" b="1" i="1" u="sng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u="sng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r>
              <a:rPr lang="cs-CZ" b="1" i="1" u="sng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doporučuje postupovat takto:</a:t>
            </a:r>
          </a:p>
          <a:p>
            <a:pPr algn="just"/>
            <a:endParaRPr lang="cs-CZ" sz="900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odhadnout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 rozsah možných odchylek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  <a:r>
              <a:rPr lang="el-GR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jmax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veličiny příslušející zdroji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 její jmenovité hodnoty (tak, aby pravděpodobnost jejich překročení pro každý jednotlivý zdroj byla co nejmenší),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posoudit průběh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hustoty pravděpodobnosti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této odchylky v intervalu a najít jeho nejvhodnější aproximace (typ rozdělení – normální, rovnoměrné, aj.),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určit dílčí standardní nejistotu typu 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možné změny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daného zdroje </a:t>
            </a:r>
            <a:r>
              <a:rPr lang="el-GR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jmax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použití vztahu: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	je koeficient příslušného typu rozdělení.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4736" y="4792940"/>
            <a:ext cx="4038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20015"/>
            <a:ext cx="238125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CD2490D2-7A7A-495B-B3ED-1691DED3E3B6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732D9FC2-54D6-40A2-B35D-58F9AD653E71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4985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Tab. Koeficienty </a:t>
            </a:r>
            <a:r>
              <a:rPr lang="el-GR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typy rozdělení (a, b – charakteristické parametry rozdělení</a:t>
            </a:r>
            <a:r>
              <a:rPr lang="cs-CZ" dirty="0">
                <a:solidFill>
                  <a:srgbClr val="000066"/>
                </a:solidFill>
              </a:rPr>
              <a:t>).</a:t>
            </a: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775" y="3033489"/>
            <a:ext cx="8172450" cy="2771775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335362"/>
            <a:ext cx="1428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927E7F8D-AFCD-4010-ADB7-8530DDC9A48C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A9471141-5417-44C6-A56B-A2D7F2254A19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62870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3277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nejistota </a:t>
            </a:r>
            <a:r>
              <a:rPr lang="cs-CZ" b="1" i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Uvedený postup skrývá v praxi mnoho problémů.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Rovnoměrné rozdělení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použije v případech, kdy se kterákoliv odchylka od jmenovité hodnoty veličiny může vyskytovat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stejnou pravděpodobností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Tato aproximace je v praxi nejčastější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Aproximace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normálním nebo trojúhelníkovým rozdělením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použije, jestliže se častěji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vyskytují malé odchylky od jmenovité hodnoty veličiny a s rostoucí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velikostí odchylek klesá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pravděpodobnost jejich výskytu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5C79295-7059-43C7-A379-DC400725B728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0E028206-CCDC-412B-810B-D709E751BD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709347"/>
            <a:ext cx="4446265" cy="1507999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9" name="Picture 1">
            <a:extLst>
              <a:ext uri="{FF2B5EF4-FFF2-40B4-BE49-F238E27FC236}">
                <a16:creationId xmlns:a16="http://schemas.microsoft.com/office/drawing/2014/main" id="{F4A69292-6796-46C5-8801-F60DD67064F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338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Slučování dílčích nejistot </a:t>
            </a:r>
            <a:r>
              <a:rPr lang="cs-CZ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endParaRPr lang="cs-CZ" b="1" u="sng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Sečte-li se několik nejistot typu </a:t>
            </a:r>
            <a:r>
              <a:rPr lang="cs-CZ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rovnoměrným rozdělením odchylek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 výsledná nejistota </a:t>
            </a:r>
            <a:r>
              <a:rPr lang="cs-CZ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rozdělení normální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(více </a:t>
            </a:r>
            <a:r>
              <a:rPr lang="cs-CZ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info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Centrální limitní věta). </a:t>
            </a: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Důsledkem pro praxi je, že ve většině reálných případů, kde při měření působí různý počet vlivů s různými velikostmi chyby a typy rozdělení pravděpodobnosti,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pravděpodobnost rozdělení výsledné nejistoty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normální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Odhadnuté nejistoty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 jednotlivých zdrojů ovlivnění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přenášejí do celkové standardní nejistoty 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měřené veličiny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x(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tvoří její složky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BxZj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Pocházejí-li zdroje od jedné ovlivňující veličiny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jednotlivé nejistoty mají stejné jednotky a lze je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sloučit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Bx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použitím vztahu: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587362"/>
            <a:ext cx="406717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BEA5240-77E7-413C-9CB8-0DA73D304200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BFFABCE5-9A46-4C91-A32C-C44FD6BC407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5214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Slučování dílčích nejistot </a:t>
            </a:r>
            <a:r>
              <a:rPr lang="cs-CZ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endParaRPr lang="cs-CZ" b="1" u="sng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Jestliže jsou zdroje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dílčích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 typu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odlišné fyzikální jevy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mají různé charakteristické veličiny (i různé jednotky) – což je v praxi častější případ, je nutné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použít přepočet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použití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koeficientů citlivosti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xZj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obecně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nejsou bezrozměrné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stanovují se s použitím vztahu: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i="1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[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j1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z</a:t>
            </a:r>
            <a:r>
              <a:rPr lang="cs-CZ" i="1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j2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…,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] jsou aktuální hodnoty ovlivňující veličiny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3205163"/>
            <a:ext cx="4067175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4697" y="4533875"/>
            <a:ext cx="4029075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07C9812C-9395-4062-9D6F-165A3357D57E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23C05F8D-9700-44BD-A1C6-BC174A21BE70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9085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Slučování dílčích nejistot </a:t>
            </a:r>
            <a:r>
              <a:rPr lang="cs-CZ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endParaRPr lang="cs-CZ" b="1" u="sng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Jestliže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závislost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f(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známa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stanoví se 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xZj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experimentálně změřením hodnoty </a:t>
            </a:r>
            <a:r>
              <a:rPr lang="el-GR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Zj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malé změně </a:t>
            </a:r>
            <a:r>
              <a:rPr lang="el-GR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Δ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původní vztah (11) lze přepsat na: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typu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poté určí jako geometrický součet nezávislých dílčích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uplatněním vypočtených koeficientů citlivosti: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413" y="3062288"/>
            <a:ext cx="4067175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462" y="4941168"/>
            <a:ext cx="402907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B235973D-686C-41B1-B8AD-82CC7445199D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BEDA6AD7-9B9F-4F0E-80D3-06DEC59A26EA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0811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Slučování dílčích nejistot </a:t>
            </a:r>
            <a:r>
              <a:rPr lang="cs-CZ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BZj</a:t>
            </a:r>
            <a:endParaRPr lang="cs-CZ" b="1" u="sng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Existuje-li závislost mezi některými zdroji nejistot (např.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), celková standardní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typu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 určí způsobem: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xj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xk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určuje korelaci mezi zdroji nejistot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cs-CZ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cs-CZ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zjišťování nebo odhadování korelací je v praxi velmi složitý.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Proto je častá snaha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korelace zanedbávat, což může vést k chybným výsledkům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grpSp>
        <p:nvGrpSpPr>
          <p:cNvPr id="2" name="Skupina 1"/>
          <p:cNvGrpSpPr/>
          <p:nvPr/>
        </p:nvGrpSpPr>
        <p:grpSpPr>
          <a:xfrm>
            <a:off x="1200522" y="2780928"/>
            <a:ext cx="6683846" cy="609932"/>
            <a:chOff x="899592" y="4005064"/>
            <a:chExt cx="6683846" cy="609932"/>
          </a:xfrm>
        </p:grpSpPr>
        <p:pic>
          <p:nvPicPr>
            <p:cNvPr id="11266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99592" y="4053021"/>
              <a:ext cx="2876550" cy="5619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267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63888" y="4005064"/>
              <a:ext cx="4019550" cy="6000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ED3ADA6E-201E-489D-838F-584C148B4FC4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12" name="Picture 1">
            <a:extLst>
              <a:ext uri="{FF2B5EF4-FFF2-40B4-BE49-F238E27FC236}">
                <a16:creationId xmlns:a16="http://schemas.microsoft.com/office/drawing/2014/main" id="{EA7FAE6C-018F-40D1-AA34-7C4717C4834F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307618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Obdélník 31">
            <a:extLst>
              <a:ext uri="{FF2B5EF4-FFF2-40B4-BE49-F238E27FC236}">
                <a16:creationId xmlns:a16="http://schemas.microsoft.com/office/drawing/2014/main" id="{F0F53CC5-F2FB-4292-9870-C6412F68332D}"/>
              </a:ext>
            </a:extLst>
          </p:cNvPr>
          <p:cNvSpPr/>
          <p:nvPr/>
        </p:nvSpPr>
        <p:spPr>
          <a:xfrm>
            <a:off x="5329985" y="3548698"/>
            <a:ext cx="1224134" cy="18309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Chyba měření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>
            <a:extLst>
              <a:ext uri="{FF2B5EF4-FFF2-40B4-BE49-F238E27FC236}">
                <a16:creationId xmlns:a16="http://schemas.microsoft.com/office/drawing/2014/main" id="{9237C1E9-B7A8-4F07-8BB0-18E5EEAF52CF}"/>
              </a:ext>
            </a:extLst>
          </p:cNvPr>
          <p:cNvSpPr/>
          <p:nvPr/>
        </p:nvSpPr>
        <p:spPr>
          <a:xfrm>
            <a:off x="694613" y="2718543"/>
            <a:ext cx="7765819" cy="34167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" name="Skupina 3">
            <a:extLst>
              <a:ext uri="{FF2B5EF4-FFF2-40B4-BE49-F238E27FC236}">
                <a16:creationId xmlns:a16="http://schemas.microsoft.com/office/drawing/2014/main" id="{23767033-C0C4-4805-BE46-2763AD2B3BD9}"/>
              </a:ext>
            </a:extLst>
          </p:cNvPr>
          <p:cNvGrpSpPr/>
          <p:nvPr/>
        </p:nvGrpSpPr>
        <p:grpSpPr>
          <a:xfrm>
            <a:off x="1691680" y="2718543"/>
            <a:ext cx="6911892" cy="3383986"/>
            <a:chOff x="1691680" y="2718543"/>
            <a:chExt cx="6911892" cy="3383986"/>
          </a:xfrm>
        </p:grpSpPr>
        <p:cxnSp>
          <p:nvCxnSpPr>
            <p:cNvPr id="24" name="Přímá spojnice se šipkou 23">
              <a:extLst>
                <a:ext uri="{FF2B5EF4-FFF2-40B4-BE49-F238E27FC236}">
                  <a16:creationId xmlns:a16="http://schemas.microsoft.com/office/drawing/2014/main" id="{751D7C5B-A498-4CFA-80B7-2BC047634503}"/>
                </a:ext>
              </a:extLst>
            </p:cNvPr>
            <p:cNvCxnSpPr/>
            <p:nvPr/>
          </p:nvCxnSpPr>
          <p:spPr>
            <a:xfrm>
              <a:off x="1691680" y="5373216"/>
              <a:ext cx="6336704" cy="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Obdélník 24">
              <a:extLst>
                <a:ext uri="{FF2B5EF4-FFF2-40B4-BE49-F238E27FC236}">
                  <a16:creationId xmlns:a16="http://schemas.microsoft.com/office/drawing/2014/main" id="{FA53AD33-7627-46BA-B443-9D1444040171}"/>
                </a:ext>
              </a:extLst>
            </p:cNvPr>
            <p:cNvSpPr/>
            <p:nvPr/>
          </p:nvSpPr>
          <p:spPr>
            <a:xfrm>
              <a:off x="4213861" y="3548698"/>
              <a:ext cx="3456382" cy="181419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>
                <a:ln>
                  <a:solidFill>
                    <a:srgbClr val="000066"/>
                  </a:solidFill>
                </a:ln>
              </a:endParaRPr>
            </a:p>
          </p:txBody>
        </p:sp>
        <p:cxnSp>
          <p:nvCxnSpPr>
            <p:cNvPr id="28" name="Přímá spojnice 27">
              <a:extLst>
                <a:ext uri="{FF2B5EF4-FFF2-40B4-BE49-F238E27FC236}">
                  <a16:creationId xmlns:a16="http://schemas.microsoft.com/office/drawing/2014/main" id="{4ED474DE-1FD2-467F-A422-45802D42DCAA}"/>
                </a:ext>
              </a:extLst>
            </p:cNvPr>
            <p:cNvCxnSpPr>
              <a:cxnSpLocks/>
            </p:cNvCxnSpPr>
            <p:nvPr/>
          </p:nvCxnSpPr>
          <p:spPr>
            <a:xfrm>
              <a:off x="5951151" y="3501008"/>
              <a:ext cx="1766" cy="222063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Přímá spojnice 29">
              <a:extLst>
                <a:ext uri="{FF2B5EF4-FFF2-40B4-BE49-F238E27FC236}">
                  <a16:creationId xmlns:a16="http://schemas.microsoft.com/office/drawing/2014/main" id="{3B3B4255-788C-4253-A3E1-BD6E430DD6A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5001000"/>
              <a:ext cx="0" cy="566862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Obdélník 33">
              <a:extLst>
                <a:ext uri="{FF2B5EF4-FFF2-40B4-BE49-F238E27FC236}">
                  <a16:creationId xmlns:a16="http://schemas.microsoft.com/office/drawing/2014/main" id="{E835596F-4121-47D1-92EE-7723873C349C}"/>
                </a:ext>
              </a:extLst>
            </p:cNvPr>
            <p:cNvSpPr/>
            <p:nvPr/>
          </p:nvSpPr>
          <p:spPr>
            <a:xfrm>
              <a:off x="4189767" y="4485187"/>
              <a:ext cx="2157176" cy="52321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skutečná/pravá/ referenční hodnota</a:t>
              </a:r>
              <a:endParaRPr lang="cs-CZ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35" name="Obdélník 34">
              <a:extLst>
                <a:ext uri="{FF2B5EF4-FFF2-40B4-BE49-F238E27FC236}">
                  <a16:creationId xmlns:a16="http://schemas.microsoft.com/office/drawing/2014/main" id="{749C80E1-9E3F-4FEF-9286-BA911C78F3A8}"/>
                </a:ext>
              </a:extLst>
            </p:cNvPr>
            <p:cNvSpPr/>
            <p:nvPr/>
          </p:nvSpPr>
          <p:spPr>
            <a:xfrm>
              <a:off x="6150063" y="5579309"/>
              <a:ext cx="2453509" cy="523220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dirty="0">
                  <a:solidFill>
                    <a:srgbClr val="000066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zjištěná průměrná hodnota z opakovaných měření</a:t>
              </a:r>
              <a:endParaRPr lang="cs-CZ" sz="1400" dirty="0"/>
            </a:p>
          </p:txBody>
        </p:sp>
        <p:pic>
          <p:nvPicPr>
            <p:cNvPr id="29" name="Obrázek 28">
              <a:extLst>
                <a:ext uri="{FF2B5EF4-FFF2-40B4-BE49-F238E27FC236}">
                  <a16:creationId xmlns:a16="http://schemas.microsoft.com/office/drawing/2014/main" id="{4B542B09-075B-4B77-89C0-7927AB46036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848058" y="5772918"/>
              <a:ext cx="209718" cy="180882"/>
            </a:xfrm>
            <a:prstGeom prst="rect">
              <a:avLst/>
            </a:prstGeom>
          </p:spPr>
        </p:pic>
        <p:cxnSp>
          <p:nvCxnSpPr>
            <p:cNvPr id="48" name="Přímá spojnice 47">
              <a:extLst>
                <a:ext uri="{FF2B5EF4-FFF2-40B4-BE49-F238E27FC236}">
                  <a16:creationId xmlns:a16="http://schemas.microsoft.com/office/drawing/2014/main" id="{3C41AC86-196A-4614-9A10-1D0342E4CB69}"/>
                </a:ext>
              </a:extLst>
            </p:cNvPr>
            <p:cNvCxnSpPr>
              <a:cxnSpLocks/>
            </p:cNvCxnSpPr>
            <p:nvPr/>
          </p:nvCxnSpPr>
          <p:spPr>
            <a:xfrm>
              <a:off x="4213861" y="2924944"/>
              <a:ext cx="0" cy="2454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Přímá spojnice 50">
              <a:extLst>
                <a:ext uri="{FF2B5EF4-FFF2-40B4-BE49-F238E27FC236}">
                  <a16:creationId xmlns:a16="http://schemas.microsoft.com/office/drawing/2014/main" id="{62447817-A457-46B6-AEFD-E45317E7C92B}"/>
                </a:ext>
              </a:extLst>
            </p:cNvPr>
            <p:cNvCxnSpPr>
              <a:cxnSpLocks/>
            </p:cNvCxnSpPr>
            <p:nvPr/>
          </p:nvCxnSpPr>
          <p:spPr>
            <a:xfrm>
              <a:off x="7678721" y="2924944"/>
              <a:ext cx="0" cy="2454744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Přímá spojnice se šipkou 51">
              <a:extLst>
                <a:ext uri="{FF2B5EF4-FFF2-40B4-BE49-F238E27FC236}">
                  <a16:creationId xmlns:a16="http://schemas.microsoft.com/office/drawing/2014/main" id="{C832B315-3584-4442-B26B-8F5B6A6DB8A1}"/>
                </a:ext>
              </a:extLst>
            </p:cNvPr>
            <p:cNvCxnSpPr>
              <a:cxnSpLocks/>
            </p:cNvCxnSpPr>
            <p:nvPr/>
          </p:nvCxnSpPr>
          <p:spPr>
            <a:xfrm>
              <a:off x="4237534" y="2996952"/>
              <a:ext cx="3422278" cy="0"/>
            </a:xfrm>
            <a:prstGeom prst="straightConnector1">
              <a:avLst/>
            </a:prstGeom>
            <a:ln>
              <a:solidFill>
                <a:srgbClr val="C0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Obdélník 53">
              <a:extLst>
                <a:ext uri="{FF2B5EF4-FFF2-40B4-BE49-F238E27FC236}">
                  <a16:creationId xmlns:a16="http://schemas.microsoft.com/office/drawing/2014/main" id="{ABF9660D-3241-4E26-B641-D58A241CD541}"/>
                </a:ext>
              </a:extLst>
            </p:cNvPr>
            <p:cNvSpPr/>
            <p:nvPr/>
          </p:nvSpPr>
          <p:spPr>
            <a:xfrm>
              <a:off x="5299515" y="2718543"/>
              <a:ext cx="1689264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cs-CZ" sz="1400" b="1" dirty="0">
                  <a:solidFill>
                    <a:srgbClr val="C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Nejistota měření</a:t>
              </a:r>
              <a:endParaRPr lang="cs-CZ" sz="1400" b="1" dirty="0">
                <a:solidFill>
                  <a:srgbClr val="C00000"/>
                </a:solidFill>
              </a:endParaRPr>
            </a:p>
          </p:txBody>
        </p:sp>
        <p:cxnSp>
          <p:nvCxnSpPr>
            <p:cNvPr id="55" name="Přímá spojnice 54">
              <a:extLst>
                <a:ext uri="{FF2B5EF4-FFF2-40B4-BE49-F238E27FC236}">
                  <a16:creationId xmlns:a16="http://schemas.microsoft.com/office/drawing/2014/main" id="{982245D3-8D30-435F-8174-A21B587EC95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213861" y="5375573"/>
              <a:ext cx="3445951" cy="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Ovál 1"/>
          <p:cNvSpPr/>
          <p:nvPr/>
        </p:nvSpPr>
        <p:spPr>
          <a:xfrm>
            <a:off x="4138233" y="3280325"/>
            <a:ext cx="3602119" cy="54468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7" name="Přímá spojnice 26">
            <a:extLst>
              <a:ext uri="{FF2B5EF4-FFF2-40B4-BE49-F238E27FC236}">
                <a16:creationId xmlns:a16="http://schemas.microsoft.com/office/drawing/2014/main" id="{F5A3D018-D6FA-4FA8-AAFF-E0580CEFCE0D}"/>
              </a:ext>
            </a:extLst>
          </p:cNvPr>
          <p:cNvCxnSpPr>
            <a:cxnSpLocks/>
          </p:cNvCxnSpPr>
          <p:nvPr/>
        </p:nvCxnSpPr>
        <p:spPr>
          <a:xfrm>
            <a:off x="5580112" y="5205311"/>
            <a:ext cx="0" cy="28343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4E81E628-67E9-4B55-859E-8CB41D0E42C7}"/>
              </a:ext>
            </a:extLst>
          </p:cNvPr>
          <p:cNvSpPr/>
          <p:nvPr/>
        </p:nvSpPr>
        <p:spPr>
          <a:xfrm>
            <a:off x="4963138" y="5001000"/>
            <a:ext cx="13388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chyba měření</a:t>
            </a:r>
            <a:endParaRPr lang="cs-CZ" sz="1400" dirty="0">
              <a:solidFill>
                <a:srgbClr val="00B050"/>
              </a:solidFill>
            </a:endParaRPr>
          </a:p>
        </p:txBody>
      </p:sp>
      <p:pic>
        <p:nvPicPr>
          <p:cNvPr id="33" name="Picture 1">
            <a:extLst>
              <a:ext uri="{FF2B5EF4-FFF2-40B4-BE49-F238E27FC236}">
                <a16:creationId xmlns:a16="http://schemas.microsoft.com/office/drawing/2014/main" id="{A519C6AD-5EE7-4C72-97C9-31AA3806493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  <p:pic>
        <p:nvPicPr>
          <p:cNvPr id="31" name="Obrázek 30">
            <a:extLst>
              <a:ext uri="{FF2B5EF4-FFF2-40B4-BE49-F238E27FC236}">
                <a16:creationId xmlns:a16="http://schemas.microsoft.com/office/drawing/2014/main" id="{F230D42C-6D90-4E3B-A016-86AF4A800F0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75253" y="2343780"/>
            <a:ext cx="3507338" cy="2426223"/>
          </a:xfrm>
          <a:prstGeom prst="rect">
            <a:avLst/>
          </a:prstGeom>
          <a:ln>
            <a:solidFill>
              <a:srgbClr val="002060"/>
            </a:solidFill>
          </a:ln>
        </p:spPr>
      </p:pic>
    </p:spTree>
    <p:extLst>
      <p:ext uri="{BB962C8B-B14F-4D97-AF65-F5344CB8AC3E}">
        <p14:creationId xmlns:p14="http://schemas.microsoft.com/office/powerpoint/2010/main" val="7982044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1" name="Ovál 10">
            <a:extLst>
              <a:ext uri="{FF2B5EF4-FFF2-40B4-BE49-F238E27FC236}">
                <a16:creationId xmlns:a16="http://schemas.microsoft.com/office/drawing/2014/main" id="{E4E4CA30-C074-4BD9-B637-62CEE1946256}"/>
              </a:ext>
            </a:extLst>
          </p:cNvPr>
          <p:cNvSpPr/>
          <p:nvPr/>
        </p:nvSpPr>
        <p:spPr>
          <a:xfrm>
            <a:off x="4916940" y="4686692"/>
            <a:ext cx="2135945" cy="56125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30B9705E-CBE0-4665-9AB7-D2CD5DDF3D84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62164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3314921" y="5693177"/>
            <a:ext cx="284994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typu A </a:t>
            </a:r>
            <a:r>
              <a:rPr lang="cs-CZ" altLang="cs-CZ" sz="1400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nejistota typu B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60D4708-6817-4B64-B800-0C12DDEF87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878" y="2106349"/>
            <a:ext cx="7028243" cy="3586828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10" name="Picture 1">
            <a:extLst>
              <a:ext uri="{FF2B5EF4-FFF2-40B4-BE49-F238E27FC236}">
                <a16:creationId xmlns:a16="http://schemas.microsoft.com/office/drawing/2014/main" id="{46CBE229-2C4C-43A0-A252-B604F15F2F3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29323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290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 standardní nejistota </a:t>
            </a:r>
            <a:r>
              <a:rPr lang="cs-CZ" b="1" u="sng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u="sng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cs-CZ" b="1" u="sng" baseline="-25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aseline="-250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 standardní nejistota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</a:t>
            </a:r>
            <a:r>
              <a:rPr 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 veličiny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dána geometrickým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součtem standardní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</a:t>
            </a:r>
            <a:r>
              <a:rPr lang="cs-CZ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standardní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typu </a:t>
            </a:r>
            <a:r>
              <a:rPr lang="cs-CZ" b="1" i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normálním rozdělení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l-GR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μ,</a:t>
            </a:r>
            <a:r>
              <a:rPr lang="el-GR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l-GR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σ</a:t>
            </a:r>
            <a:r>
              <a:rPr lang="el-GR" b="1" i="1" baseline="30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hustoty pravděpodobnosti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měřené veličiny za specifických podmínek udává:</a:t>
            </a:r>
          </a:p>
          <a:p>
            <a:pPr algn="just">
              <a:lnSpc>
                <a:spcPct val="120000"/>
              </a:lnSpc>
            </a:pPr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</a:pP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kombinovaná standardní nejistota </a:t>
            </a:r>
            <a:r>
              <a:rPr lang="cs-CZ" b="1" i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Cx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interval, ve kterém se vyskytuje skutečná/pravá hodnota měřené veličiny s pravděpodobností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68,27 %“.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3175" y="3041898"/>
            <a:ext cx="40576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12D77FF1-3F09-4727-8497-2852CA9B3001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FAEFB7EE-AF59-446A-A90B-6B926F30C62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30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3BEAD79-8569-4049-814F-B307E58B6A82}"/>
              </a:ext>
            </a:extLst>
          </p:cNvPr>
          <p:cNvSpPr/>
          <p:nvPr/>
        </p:nvSpPr>
        <p:spPr>
          <a:xfrm>
            <a:off x="4916940" y="5106344"/>
            <a:ext cx="2135945" cy="56125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D840E266-2B0E-45B7-8CBC-B6877FEE701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5627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1088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Rozšířená nejistota </a:t>
            </a:r>
            <a:r>
              <a:rPr lang="cs-CZ" b="1" i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</a:p>
          <a:p>
            <a:pPr algn="just"/>
            <a:endParaRPr lang="cs-CZ" sz="9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Rozšířená nejistota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zavádí, jestliže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požadována větší pravděpodobnost </a:t>
            </a:r>
            <a:r>
              <a:rPr 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výskytu skutečné hodnoty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než jakou skýtá standardní kombinovaná nejistota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b="1" i="1" baseline="-25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(což je prakticky vždy), a to podle vztahu :</a:t>
            </a:r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činitel rozšíření platný pro </a:t>
            </a:r>
            <a:r>
              <a:rPr lang="cs-CZ" b="1" u="sng" cap="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normální</a:t>
            </a:r>
            <a:r>
              <a:rPr lang="cs-CZ" u="sng" cap="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u="sng" cap="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rozdělení</a:t>
            </a:r>
            <a:r>
              <a:rPr lang="cs-CZ" cap="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hustoty pravděpodobnosti.</a:t>
            </a: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3195638"/>
            <a:ext cx="40005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523" y="4365104"/>
            <a:ext cx="3971925" cy="1724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/>
          <p:cNvSpPr/>
          <p:nvPr/>
        </p:nvSpPr>
        <p:spPr>
          <a:xfrm>
            <a:off x="539552" y="4765451"/>
            <a:ext cx="404397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Tab. Hodnoty činitele rozšíření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závislosti na intervalu rozdělení hustoty pravděpodobnosti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l-GR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μ, σ</a:t>
            </a:r>
            <a:r>
              <a:rPr lang="el-GR" b="1" i="1" baseline="30000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l-GR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vál 3"/>
          <p:cNvSpPr/>
          <p:nvPr/>
        </p:nvSpPr>
        <p:spPr>
          <a:xfrm>
            <a:off x="6732240" y="4276054"/>
            <a:ext cx="1872208" cy="1902124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10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8DA55411-1021-445C-BC5B-3A325CC513CF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C09F44CF-CEC4-4630-8DD4-C690377D02BC}"/>
              </a:ext>
            </a:extLst>
          </p:cNvPr>
          <p:cNvSpPr/>
          <p:nvPr/>
        </p:nvSpPr>
        <p:spPr>
          <a:xfrm>
            <a:off x="3419872" y="3252723"/>
            <a:ext cx="9509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[jednotky]</a:t>
            </a:r>
            <a:endParaRPr lang="cs-CZ" sz="14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1">
            <a:extLst>
              <a:ext uri="{FF2B5EF4-FFF2-40B4-BE49-F238E27FC236}">
                <a16:creationId xmlns:a16="http://schemas.microsoft.com/office/drawing/2014/main" id="{2946EA25-6E27-43DB-A87D-EA94D3838C8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454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  <a:p>
            <a:pPr algn="just"/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Obrázek 4">
            <a:extLst>
              <a:ext uri="{FF2B5EF4-FFF2-40B4-BE49-F238E27FC236}">
                <a16:creationId xmlns:a16="http://schemas.microsoft.com/office/drawing/2014/main" id="{0E536C91-6233-40A9-9C3B-60F4F4A05E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3361" y="1796237"/>
            <a:ext cx="4663105" cy="4424650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F35FCA2C-BB17-4BB0-80B4-7EE4E23BB5B7}"/>
              </a:ext>
            </a:extLst>
          </p:cNvPr>
          <p:cNvSpPr/>
          <p:nvPr/>
        </p:nvSpPr>
        <p:spPr>
          <a:xfrm>
            <a:off x="546589" y="5926651"/>
            <a:ext cx="308930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cs-CZ" altLang="cs-CZ" sz="1400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– grafické vyjádření</a:t>
            </a:r>
          </a:p>
        </p:txBody>
      </p:sp>
      <p:sp>
        <p:nvSpPr>
          <p:cNvPr id="13" name="Ovál 12">
            <a:extLst>
              <a:ext uri="{FF2B5EF4-FFF2-40B4-BE49-F238E27FC236}">
                <a16:creationId xmlns:a16="http://schemas.microsoft.com/office/drawing/2014/main" id="{83BEAD79-8569-4049-814F-B307E58B6A82}"/>
              </a:ext>
            </a:extLst>
          </p:cNvPr>
          <p:cNvSpPr/>
          <p:nvPr/>
        </p:nvSpPr>
        <p:spPr>
          <a:xfrm>
            <a:off x="4880792" y="5626971"/>
            <a:ext cx="2135945" cy="561256"/>
          </a:xfrm>
          <a:prstGeom prst="ellipse">
            <a:avLst/>
          </a:prstGeom>
          <a:noFill/>
          <a:ln w="190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1" name="Picture 1">
            <a:extLst>
              <a:ext uri="{FF2B5EF4-FFF2-40B4-BE49-F238E27FC236}">
                <a16:creationId xmlns:a16="http://schemas.microsoft.com/office/drawing/2014/main" id="{FD9DF41A-5939-4D58-AF05-36CD6211897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9556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4604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Vyjádření výsledku měření s uvedenou nejistotou měření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alt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cs-CZ" alt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± </a:t>
            </a:r>
            <a:r>
              <a:rPr lang="cs-CZ" altLang="cs-CZ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alt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[jednotky]</a:t>
            </a:r>
          </a:p>
          <a:p>
            <a:pPr algn="just"/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kde:</a:t>
            </a:r>
          </a:p>
          <a:p>
            <a:pPr algn="just"/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je výsledek měření,</a:t>
            </a:r>
          </a:p>
          <a:p>
            <a:pPr algn="just"/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nejpravděpodobnější hodnota,</a:t>
            </a:r>
          </a:p>
          <a:p>
            <a:pPr algn="just"/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rozšířená nejistota.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altLang="cs-CZ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uvést jednotky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odhadu </a:t>
            </a:r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hodnoty </a:t>
            </a:r>
            <a:r>
              <a:rPr lang="cs-CZ" b="1" i="1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b="1" i="1" baseline="-25000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rozšířené nejistoty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uvést hodnotu koeficientu rozšíření </a:t>
            </a:r>
            <a:r>
              <a:rPr lang="cs-CZ" alt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použitého při výpočtu </a:t>
            </a:r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rozšířené nejistoty U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uvést pravděpodobnost pokrytí 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související s 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hodnotu koeficientu rozšíření </a:t>
            </a:r>
            <a:r>
              <a:rPr lang="cs-CZ" alt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k.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alt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865F5BAB-5131-4D58-AA2C-FDF9ACD394F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985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 zápisu výsledku měření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Příklad:</a:t>
            </a:r>
          </a:p>
          <a:p>
            <a:pPr algn="just"/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Určení délky koncové měrky s jmenovitou hodnotou 1 mm.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Naměřené a vypočtené hodnoty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r>
              <a:rPr lang="cs-CZ" alt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 </a:t>
            </a:r>
            <a:r>
              <a:rPr lang="cs-CZ" altLang="cs-CZ" sz="1200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koncové měrky 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1,00003 mm</a:t>
            </a:r>
          </a:p>
          <a:p>
            <a:pPr algn="just"/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0,025 </a:t>
            </a:r>
            <a:r>
              <a:rPr lang="el-GR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μ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Zápis výsledku měření:</a:t>
            </a:r>
          </a:p>
          <a:p>
            <a:pPr algn="just"/>
            <a:r>
              <a:rPr lang="cs-CZ" altLang="cs-CZ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(1,00003 ± 0,00005) mm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Uvedená 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rozšířená nejistota měření je součinem standardní nejistoty měření a koeficientu rozšíření </a:t>
            </a:r>
            <a:r>
              <a:rPr lang="cs-CZ" alt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což pro normální rozdělení odpovídá pravděpodobnosti pokrytí přibližně 95 %.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Obrázek 1">
            <a:extLst>
              <a:ext uri="{FF2B5EF4-FFF2-40B4-BE49-F238E27FC236}">
                <a16:creationId xmlns:a16="http://schemas.microsoft.com/office/drawing/2014/main" id="{2C61142B-4E72-4102-91F4-75557D9CC6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2240" y="1796237"/>
            <a:ext cx="1823366" cy="1073571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13" name="Picture 8">
            <a:extLst>
              <a:ext uri="{FF2B5EF4-FFF2-40B4-BE49-F238E27FC236}">
                <a16:creationId xmlns:a16="http://schemas.microsoft.com/office/drawing/2014/main" id="{6DBFE664-BCFF-4F12-B88A-A2A0C94990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017" y="3074576"/>
            <a:ext cx="3442623" cy="2154624"/>
          </a:xfrm>
          <a:prstGeom prst="rect">
            <a:avLst/>
          </a:prstGeom>
          <a:noFill/>
          <a:ln w="190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1">
            <a:extLst>
              <a:ext uri="{FF2B5EF4-FFF2-40B4-BE49-F238E27FC236}">
                <a16:creationId xmlns:a16="http://schemas.microsoft.com/office/drawing/2014/main" id="{93115CD6-840F-4979-BD61-60A16A8A84F7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8800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Rozšířená nejistota U</a:t>
            </a:r>
          </a:p>
          <a:p>
            <a:pPr algn="just"/>
            <a:endParaRPr lang="cs-CZ" sz="9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Již dlouhodobě platí dohoda, že se přednostně používá hodnota </a:t>
            </a:r>
            <a:r>
              <a:rPr lang="cs-CZ" b="1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2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tzn. že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skutečná hodnota se nachází v daném intervalu s pravděpodobností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= 95 %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(tzv. konfidenční úroveň).</a:t>
            </a:r>
          </a:p>
          <a:p>
            <a:pPr algn="just"/>
            <a:endParaRPr lang="cs-CZ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Rozšířená nejistota se používá pouze při udávání výsledku měření v protokolu o měření.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Společně s ní musí být uvedena použitá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hodnota činitele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nebo interval s danou konfidenční úrovní, vyjádřenou v procentech.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Důvod je zjevný: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kdyby nebyla tato hodnota uvedena, mohlo by se snadno stát, že budou vzájemně porovnávány nejistoty s různými pravděpodobnostmi pokrytí, což je hrubá chyba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cs-CZ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1CC6E725-D3ED-40CC-8B50-86AF2AD85105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CDA60CE-94E8-4FA9-9A70-04F6CB008BE6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79436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Meze/hranice nejistoty měření</a:t>
            </a:r>
          </a:p>
          <a:p>
            <a:pPr algn="just"/>
            <a:endParaRPr lang="cs-CZ" sz="9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se setkat s jednoduchým měřením s minimem ovlivňujících faktorů, kdy je určení nejistot triviální. </a:t>
            </a:r>
          </a:p>
          <a:p>
            <a:pPr algn="just"/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Častější jsou případy, kde existuje mnoho vlivů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svým působením postup určení nejistot komplikují. </a:t>
            </a:r>
          </a:p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dodržování určitých zásad lze většinou dosáhnout toho, aby stanovená nejistota skutečně odpovídala reáliím měření a nestala se jen pouhým „vysněným“ číslem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sz="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Lze se ovšem také setkat s konkrétními případy, kdy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nelze splnit požadavky nutné ke stanovení nejistoty měření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endParaRPr 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Například v případech, kdy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měřicí řetězec zahrnuje široké spektrum různých zařízení a výrobků,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požadavky na rozsah a skladbu měření se stále mění,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měření mají specifický (dynamický) charakter, který silně závisí na prostředí. </a:t>
            </a:r>
            <a:endParaRPr lang="cs-CZ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2F36B32A-ED45-42ED-87D0-7B3D3FDA3797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B85B64E1-DEC3-4C27-AE4E-5AF8AED24332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0580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již bylo uvedeno v úvodu </a:t>
            </a:r>
            <a:r>
              <a:rPr lang="cs-CZ" u="sng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ppt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prezentace:</a:t>
            </a:r>
          </a:p>
          <a:p>
            <a:pPr algn="just"/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měření se setkáváme se 2 typy chyb:</a:t>
            </a:r>
          </a:p>
          <a:p>
            <a:pPr algn="just"/>
            <a:endParaRPr lang="cs-CZ" altLang="cs-CZ" sz="9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Při určování přesnosti měření se lze v praxi setkat jednak s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historickým přístupem založeným na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klasické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teorii chyb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(chybovým)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 současnosti s přístupem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využívajícím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nejistoty měření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(nejistotovým)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cap="all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(u</a:t>
            </a:r>
            <a:r>
              <a:rPr lang="cs-CZ" alt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/U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= </a:t>
            </a:r>
            <a:r>
              <a:rPr lang="cs-CZ" altLang="cs-CZ" dirty="0" err="1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uncertainty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je definována jako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interval, v němž se výsledek měření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určitou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(obvykle 95%) pravděpodobností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odůvodněně </a:t>
            </a:r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nachází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Základním dokumentem, popisujícím výpočet nejistoty měření je 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uide to the expression of </a:t>
            </a: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ncertainty in </a:t>
            </a:r>
            <a:r>
              <a:rPr lang="en-US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easurement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GUM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nahrazuje náhodné a systematické nejistoty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standardní nejistotou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která je statistickou veličinou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ekvivalentní směrodatné odchylce rozdělení pravděpodobnosti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dané složky.</a:t>
            </a:r>
            <a:endParaRPr lang="en-US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Šipka: doprava 1">
            <a:extLst>
              <a:ext uri="{FF2B5EF4-FFF2-40B4-BE49-F238E27FC236}">
                <a16:creationId xmlns:a16="http://schemas.microsoft.com/office/drawing/2014/main" id="{877458C5-27F7-4BCE-9826-2DC083B65806}"/>
              </a:ext>
            </a:extLst>
          </p:cNvPr>
          <p:cNvSpPr/>
          <p:nvPr/>
        </p:nvSpPr>
        <p:spPr>
          <a:xfrm>
            <a:off x="54236" y="4869160"/>
            <a:ext cx="576064" cy="34412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0" name="Picture 1">
            <a:extLst>
              <a:ext uri="{FF2B5EF4-FFF2-40B4-BE49-F238E27FC236}">
                <a16:creationId xmlns:a16="http://schemas.microsoft.com/office/drawing/2014/main" id="{8CFA5438-E4BB-4EA3-BADB-959FD19ED59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04347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umožňuje rychle porovnat výsledky měření co do jejich přesnosti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není však schopna poskytnout vyčerpávající informaci o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 tomu jsou využívány další postupy analýzy měřicího procesu zahrnující i optimalizaci strategie měření a měřicího procesu, atd.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Přenést popsané postupy určování nejistot měření efektivně do měřicí praxe mnohdy není jednoduché a k úspěchu jsou třeba poměrně komplexní znalosti. 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Snad i proto je na nejistoty mnohdy pohlíženo jako na cosi zbytečně komplikovaného, v praxi nepoužitelného nebo nadbytečného. </a:t>
            </a:r>
          </a:p>
          <a:p>
            <a:pPr algn="just"/>
            <a:endParaRPr lang="cs-CZ" sz="800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Je-li však třeba měřit a vyrábět přesně, nelze problematiku nejistot přehlížet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8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Postup zjišťování nejistot může prozradit mnohé o slabých stránkách měřicího procesu, kvalitě měření nebo kvalitě výrobku. </a:t>
            </a:r>
            <a:endParaRPr lang="cs-CZ" b="1" u="sng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>
            <a:extLst>
              <a:ext uri="{FF2B5EF4-FFF2-40B4-BE49-F238E27FC236}">
                <a16:creationId xmlns:a16="http://schemas.microsoft.com/office/drawing/2014/main" id="{F15A5C30-A232-4EBF-BDB0-E05DFEE15FDA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006D1D2A-9099-41C9-9CB5-169A3D6FCA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0227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586394" y="1684397"/>
            <a:ext cx="799288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Použitá literatura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TŮMOVÁ, O.: </a:t>
            </a:r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 a hodnocení procesů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BEN, Praha, 2009.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i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Pokyn pro vyjadřování nejistoty měření (GUM)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ÚNMZ, 2012.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Český metrologický institut [online]. Brno: ČMI, 2019b [2024-12-04]. Dostupné z: https://www.cmi.cz/node/537 </a:t>
            </a: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HORSKÝ, J. – HORSKÝ, P. – HORSKÁ, J.: Měření a jeho vyhodnocení IV: výsledek měření, chyby, nejistoty, specifikace. </a:t>
            </a:r>
            <a:r>
              <a:rPr lang="cs-CZ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Automa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2015, roč. 21, č. 4, s. 30–33.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cxnSp>
        <p:nvCxnSpPr>
          <p:cNvPr id="12" name="Přímá spojnice 11"/>
          <p:cNvCxnSpPr/>
          <p:nvPr/>
        </p:nvCxnSpPr>
        <p:spPr>
          <a:xfrm>
            <a:off x="272520" y="1644684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1">
            <a:extLst>
              <a:ext uri="{FF2B5EF4-FFF2-40B4-BE49-F238E27FC236}">
                <a16:creationId xmlns:a16="http://schemas.microsoft.com/office/drawing/2014/main" id="{635ABCC9-7458-49BC-9711-609B329CCC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187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Nejistota/y měření se do běžné praxe kalibračních laboratoři dostaly poměrně nedávno – po roce 1990.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u="sng" cap="all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(výsledku měření) je </a:t>
            </a:r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nezáporný parametr</a:t>
            </a:r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 je definována jako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interval, v němž se výsledek měření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 určitou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(obvykle 95%) pravděpodobností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odůvodněně </a:t>
            </a:r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nachází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je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udávána nejen u výsledku měření, ale i u parametrů měřidel (na kalibračních listech měřidel) apod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 počátku jakéhokoli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vyhodnocení nejistot</a:t>
            </a:r>
            <a:r>
              <a:rPr 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detailní porozumění podstatě prováděného měřeni, </a:t>
            </a:r>
            <a:r>
              <a:rPr 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popsaného (nebo popsatelného)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modelem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endParaRPr lang="cs-CZ" sz="900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neznamená nutnost detailní znalosti principů, funkcí a konstrukčních detailů každého měřicího přístroje, </a:t>
            </a:r>
            <a:r>
              <a:rPr 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ale znalost metody měření a schopnost rozhodnout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jaké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vlivy mohou působit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 průběhu měření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jako zdroje nejistoty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ovlivnit výsledek</a:t>
            </a:r>
            <a:r>
              <a:rPr 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cs-CZ" altLang="cs-CZ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54C96D90-F79D-415C-AB56-B48860A68209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52ECB4E3-F37C-4483-B1A5-85DE32F8D6E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37802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11" name="Obdélník 10"/>
          <p:cNvSpPr/>
          <p:nvPr/>
        </p:nvSpPr>
        <p:spPr>
          <a:xfrm>
            <a:off x="395537" y="3429695"/>
            <a:ext cx="8568951" cy="4905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prstClr val="white"/>
              </a:solidFill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684397"/>
            <a:ext cx="8064896" cy="33855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se obecně skládá z mnoha dílčích nejistot (zdrojů/složek). 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Základem určování nejistot je </a:t>
            </a:r>
            <a:r>
              <a:rPr lang="cs-CZ" altLang="cs-CZ" b="1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statistický přístup</a:t>
            </a:r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k hodnocení naměřených hodnot. </a:t>
            </a:r>
          </a:p>
          <a:p>
            <a:pPr algn="just"/>
            <a:endParaRPr lang="cs-CZ" altLang="cs-CZ" sz="800" b="1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Předpokládá se určité (např. normální) rozdělení pravděpodobnosti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altLang="cs-CZ" u="sng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které udává, jak se může naměřená hodnota odchylovat od skutečné (konvenční/pravé) hodnoty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popř. je uvedena pravděpodobnost, s jakou se skutečná hodnota měřené veličiny může nacházet v intervalu daném nejistotou. </a:t>
            </a:r>
          </a:p>
          <a:p>
            <a:pPr algn="just"/>
            <a:endParaRPr lang="cs-CZ" altLang="cs-CZ" sz="800" b="1" u="sng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Mírou nejistoty je směrodatná odchylka.</a:t>
            </a: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/>
          <p:cNvCxnSpPr/>
          <p:nvPr/>
        </p:nvCxnSpPr>
        <p:spPr>
          <a:xfrm>
            <a:off x="272520" y="1628800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élník 11">
            <a:extLst>
              <a:ext uri="{FF2B5EF4-FFF2-40B4-BE49-F238E27FC236}">
                <a16:creationId xmlns:a16="http://schemas.microsoft.com/office/drawing/2014/main" id="{1B071376-5745-4720-B9BF-3F6C6FD6901C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7E023F4B-C49F-4ADA-9E98-19702DAE3D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81" y="4400785"/>
            <a:ext cx="3312368" cy="1832082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13" name="Picture 1">
            <a:extLst>
              <a:ext uri="{FF2B5EF4-FFF2-40B4-BE49-F238E27FC236}">
                <a16:creationId xmlns:a16="http://schemas.microsoft.com/office/drawing/2014/main" id="{A7787606-E8D3-4F56-8AE6-840028DE7FFD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06802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2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763524"/>
            <a:ext cx="806489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tedy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vyjadřuje skutečnost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že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danou měřenou veličinu a daný výsledek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jejího měření </a:t>
            </a:r>
            <a:r>
              <a:rPr lang="cs-CZ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neexistuje jen jedna hodnota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ale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nekonečný počet hodnot rozptýlených kolem výsledku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které jsou v souladu se všemi v dané chvíli dostupnými informacemi a pozorováními.</a:t>
            </a: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Maximálně jsme </a:t>
            </a:r>
            <a:r>
              <a:rPr lang="cs-CZ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schopni určit interval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kterém leží hodnota měřené veličiny s určitou, námi stanovenou pravděpodobností, např. 95%.</a:t>
            </a:r>
          </a:p>
          <a:p>
            <a:pPr algn="just"/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kvantifikuje stupeň pochybnosti o platnosti výsledku měření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je mírou či indikátorem kvality výsledku měření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</a:p>
          <a:p>
            <a:pPr algn="just"/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Slovo „nejistota“ má 2 významy: </a:t>
            </a:r>
          </a:p>
          <a:p>
            <a:pPr algn="just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1)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pochybnost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ohledně platnosti výsledku měření,</a:t>
            </a:r>
          </a:p>
          <a:p>
            <a:pPr algn="just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statisticky definovaná veličina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která poskytuje kvantitativní míru tohoto pojmu, např. 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směrodatná odchylka.</a:t>
            </a:r>
          </a:p>
          <a:p>
            <a:pPr algn="just"/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9A9D5B6-1680-432E-BB93-9C96A90CAB19}"/>
              </a:ext>
            </a:extLst>
          </p:cNvPr>
          <p:cNvCxnSpPr/>
          <p:nvPr/>
        </p:nvCxnSpPr>
        <p:spPr>
          <a:xfrm>
            <a:off x="272520" y="1700808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FFBC8906-1A86-4479-BF4A-7C844E1F592C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2B64784E-76F3-4339-A289-9F9828C4DD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570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ovéPole 1"/>
          <p:cNvSpPr txBox="1">
            <a:spLocks noChangeArrowheads="1"/>
          </p:cNvSpPr>
          <p:nvPr/>
        </p:nvSpPr>
        <p:spPr bwMode="auto">
          <a:xfrm>
            <a:off x="421174" y="6453188"/>
            <a:ext cx="7705725" cy="23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EF TUL, </a:t>
            </a:r>
            <a:r>
              <a:rPr lang="cs-CZ" sz="900" b="1" dirty="0" err="1">
                <a:solidFill>
                  <a:prstClr val="black"/>
                </a:solidFill>
                <a:latin typeface="Myriad Pro" pitchFamily="34" charset="0"/>
              </a:rPr>
              <a:t>Gaudeamus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 Brno 2014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en-US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|</a:t>
            </a:r>
            <a:r>
              <a:rPr lang="cs-CZ" sz="900" b="1" dirty="0">
                <a:solidFill>
                  <a:prstClr val="white">
                    <a:lumMod val="50000"/>
                  </a:prstClr>
                </a:solidFill>
                <a:latin typeface="Myriad Pro" pitchFamily="34" charset="0"/>
              </a:rPr>
              <a:t> </a:t>
            </a:r>
            <a:r>
              <a:rPr lang="cs-CZ" sz="900" b="1" dirty="0">
                <a:solidFill>
                  <a:prstClr val="black"/>
                </a:solidFill>
                <a:latin typeface="Myriad Pro" pitchFamily="34" charset="0"/>
              </a:rPr>
              <a:t>4. 11. 2014</a:t>
            </a:r>
            <a:endParaRPr lang="cs-CZ" sz="1000" b="1" dirty="0">
              <a:solidFill>
                <a:prstClr val="black"/>
              </a:solidFill>
              <a:latin typeface="Myriad Pro" pitchFamily="34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272520" y="6525344"/>
            <a:ext cx="2787312" cy="21602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539552" y="1763524"/>
            <a:ext cx="806489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Uvažujeme-li o nějakém </a:t>
            </a:r>
            <a:r>
              <a:rPr lang="cs-CZ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experimentu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který se provádí za určitých přesně definovaných podmínek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bude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tohoto experimentu jednoznačně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dán znalostí podmínek, za kterých se provádí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Může se stát, že je-li opakováno měření za stejných podmínek, není výsledek stejný.</a:t>
            </a:r>
          </a:p>
          <a:p>
            <a:pPr algn="just"/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může být </a:t>
            </a:r>
            <a:r>
              <a:rPr lang="cs-CZ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způsobeno existencí jevů ovlivňujících výsledek</a:t>
            </a:r>
            <a:r>
              <a:rPr lang="cs-CZ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o kterých  experimentátor prostě neví nebo o nich sice ví, ale nemůže či nechce je nějakým způsobem řídit/korigovat. </a:t>
            </a: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Výsledek tedy nelze přesně předpovědět na základě znalosti experimentátora -  můžeme tak mluvit o „experimentu založeném na náhodě“ nebo krátce o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„náhodném experimentu“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cs-CZ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ten je základem vyhodnocení nejistoty typu A.</a:t>
            </a:r>
          </a:p>
          <a:p>
            <a:pPr algn="just"/>
            <a:endParaRPr lang="cs-CZ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cs-CZ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B9A9D5B6-1680-432E-BB93-9C96A90CAB19}"/>
              </a:ext>
            </a:extLst>
          </p:cNvPr>
          <p:cNvCxnSpPr/>
          <p:nvPr/>
        </p:nvCxnSpPr>
        <p:spPr>
          <a:xfrm>
            <a:off x="272520" y="1700808"/>
            <a:ext cx="861996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bdélník 12">
            <a:extLst>
              <a:ext uri="{FF2B5EF4-FFF2-40B4-BE49-F238E27FC236}">
                <a16:creationId xmlns:a16="http://schemas.microsoft.com/office/drawing/2014/main" id="{FFBC8906-1A86-4479-BF4A-7C844E1F592C}"/>
              </a:ext>
            </a:extLst>
          </p:cNvPr>
          <p:cNvSpPr/>
          <p:nvPr/>
        </p:nvSpPr>
        <p:spPr>
          <a:xfrm>
            <a:off x="562604" y="1196752"/>
            <a:ext cx="52335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Metrologie</a:t>
            </a:r>
          </a:p>
        </p:txBody>
      </p:sp>
      <p:pic>
        <p:nvPicPr>
          <p:cNvPr id="9" name="Picture 1">
            <a:extLst>
              <a:ext uri="{FF2B5EF4-FFF2-40B4-BE49-F238E27FC236}">
                <a16:creationId xmlns:a16="http://schemas.microsoft.com/office/drawing/2014/main" id="{2B64784E-76F3-4339-A289-9F9828C4DD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  <p:sp>
        <p:nvSpPr>
          <p:cNvPr id="11" name="Šipka: doprava 10">
            <a:extLst>
              <a:ext uri="{FF2B5EF4-FFF2-40B4-BE49-F238E27FC236}">
                <a16:creationId xmlns:a16="http://schemas.microsoft.com/office/drawing/2014/main" id="{5CDE34B8-6879-4E8F-A6D9-BE5604F286DD}"/>
              </a:ext>
            </a:extLst>
          </p:cNvPr>
          <p:cNvSpPr/>
          <p:nvPr/>
        </p:nvSpPr>
        <p:spPr>
          <a:xfrm rot="5400000">
            <a:off x="2599736" y="3472960"/>
            <a:ext cx="576064" cy="344128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30043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Přímá spojnice 4"/>
          <p:cNvCxnSpPr/>
          <p:nvPr/>
        </p:nvCxnSpPr>
        <p:spPr>
          <a:xfrm>
            <a:off x="1038094" y="1434231"/>
            <a:ext cx="0" cy="305635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9" name="Přímá spojnice 8"/>
          <p:cNvCxnSpPr/>
          <p:nvPr/>
        </p:nvCxnSpPr>
        <p:spPr>
          <a:xfrm>
            <a:off x="925361" y="3181611"/>
            <a:ext cx="21607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0" name="Ovál 9"/>
          <p:cNvSpPr/>
          <p:nvPr/>
        </p:nvSpPr>
        <p:spPr>
          <a:xfrm>
            <a:off x="911268" y="1659537"/>
            <a:ext cx="244258" cy="29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911268" y="2595738"/>
            <a:ext cx="244258" cy="29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vál 14"/>
          <p:cNvSpPr/>
          <p:nvPr/>
        </p:nvSpPr>
        <p:spPr>
          <a:xfrm>
            <a:off x="911268" y="3250222"/>
            <a:ext cx="244258" cy="29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Ovál 15"/>
          <p:cNvSpPr/>
          <p:nvPr/>
        </p:nvSpPr>
        <p:spPr>
          <a:xfrm>
            <a:off x="911268" y="1865177"/>
            <a:ext cx="244258" cy="29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vál 16"/>
          <p:cNvSpPr/>
          <p:nvPr/>
        </p:nvSpPr>
        <p:spPr>
          <a:xfrm>
            <a:off x="911268" y="2186124"/>
            <a:ext cx="244258" cy="2929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V="1">
            <a:off x="737470" y="1390389"/>
            <a:ext cx="0" cy="179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ovéPole 22"/>
          <p:cNvSpPr txBox="1"/>
          <p:nvPr/>
        </p:nvSpPr>
        <p:spPr>
          <a:xfrm>
            <a:off x="507305" y="1249565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+</a:t>
            </a:r>
          </a:p>
        </p:txBody>
      </p:sp>
      <p:sp>
        <p:nvSpPr>
          <p:cNvPr id="24" name="TextovéPole 23"/>
          <p:cNvSpPr txBox="1"/>
          <p:nvPr/>
        </p:nvSpPr>
        <p:spPr>
          <a:xfrm>
            <a:off x="502608" y="2962406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</a:t>
            </a:r>
          </a:p>
        </p:txBody>
      </p:sp>
      <p:cxnSp>
        <p:nvCxnSpPr>
          <p:cNvPr id="28" name="Přímá spojnice se šipkou 27"/>
          <p:cNvCxnSpPr/>
          <p:nvPr/>
        </p:nvCxnSpPr>
        <p:spPr>
          <a:xfrm>
            <a:off x="737471" y="3147072"/>
            <a:ext cx="0" cy="141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ovéPole 28"/>
          <p:cNvSpPr txBox="1"/>
          <p:nvPr/>
        </p:nvSpPr>
        <p:spPr>
          <a:xfrm>
            <a:off x="535489" y="4305915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</a:t>
            </a:r>
          </a:p>
        </p:txBody>
      </p:sp>
      <p:cxnSp>
        <p:nvCxnSpPr>
          <p:cNvPr id="31" name="Přímá spojnice se šipkou 30"/>
          <p:cNvCxnSpPr/>
          <p:nvPr/>
        </p:nvCxnSpPr>
        <p:spPr>
          <a:xfrm flipH="1" flipV="1">
            <a:off x="1207197" y="1806004"/>
            <a:ext cx="605947" cy="79420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nice se šipkou 32"/>
          <p:cNvCxnSpPr/>
          <p:nvPr/>
        </p:nvCxnSpPr>
        <p:spPr>
          <a:xfrm flipH="1" flipV="1">
            <a:off x="1221288" y="2104373"/>
            <a:ext cx="587158" cy="49136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se šipkou 34"/>
          <p:cNvCxnSpPr/>
          <p:nvPr/>
        </p:nvCxnSpPr>
        <p:spPr>
          <a:xfrm flipH="1" flipV="1">
            <a:off x="1207197" y="2379947"/>
            <a:ext cx="605947" cy="21579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1207196" y="2595737"/>
            <a:ext cx="601250" cy="14646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Přímá spojnice se šipkou 38"/>
          <p:cNvCxnSpPr/>
          <p:nvPr/>
        </p:nvCxnSpPr>
        <p:spPr>
          <a:xfrm flipH="1">
            <a:off x="1164922" y="2595738"/>
            <a:ext cx="643524" cy="7360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1808446" y="2163282"/>
            <a:ext cx="10866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Jednotlivé naměřené hodnoty</a:t>
            </a:r>
          </a:p>
        </p:txBody>
      </p:sp>
      <p:cxnSp>
        <p:nvCxnSpPr>
          <p:cNvPr id="41" name="Přímá spojnice 40"/>
          <p:cNvCxnSpPr/>
          <p:nvPr/>
        </p:nvCxnSpPr>
        <p:spPr>
          <a:xfrm>
            <a:off x="3430565" y="1474870"/>
            <a:ext cx="0" cy="305635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2" name="Přímá spojnice 41"/>
          <p:cNvCxnSpPr/>
          <p:nvPr/>
        </p:nvCxnSpPr>
        <p:spPr>
          <a:xfrm>
            <a:off x="3317832" y="3222250"/>
            <a:ext cx="216074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48" name="Přímá spojnice se šipkou 47"/>
          <p:cNvCxnSpPr/>
          <p:nvPr/>
        </p:nvCxnSpPr>
        <p:spPr>
          <a:xfrm flipV="1">
            <a:off x="3129940" y="1431028"/>
            <a:ext cx="0" cy="179122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ovéPole 48"/>
          <p:cNvSpPr txBox="1"/>
          <p:nvPr/>
        </p:nvSpPr>
        <p:spPr>
          <a:xfrm>
            <a:off x="2899776" y="1290204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+</a:t>
            </a:r>
          </a:p>
        </p:txBody>
      </p:sp>
      <p:sp>
        <p:nvSpPr>
          <p:cNvPr id="50" name="TextovéPole 49"/>
          <p:cNvSpPr txBox="1"/>
          <p:nvPr/>
        </p:nvSpPr>
        <p:spPr>
          <a:xfrm>
            <a:off x="2895079" y="3003045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0</a:t>
            </a:r>
          </a:p>
        </p:txBody>
      </p:sp>
      <p:cxnSp>
        <p:nvCxnSpPr>
          <p:cNvPr id="51" name="Přímá spojnice se šipkou 50"/>
          <p:cNvCxnSpPr/>
          <p:nvPr/>
        </p:nvCxnSpPr>
        <p:spPr>
          <a:xfrm>
            <a:off x="3129941" y="3187711"/>
            <a:ext cx="0" cy="14124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ovéPole 51"/>
          <p:cNvSpPr txBox="1"/>
          <p:nvPr/>
        </p:nvSpPr>
        <p:spPr>
          <a:xfrm>
            <a:off x="2927959" y="4346554"/>
            <a:ext cx="216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-</a:t>
            </a:r>
          </a:p>
        </p:txBody>
      </p:sp>
      <p:sp>
        <p:nvSpPr>
          <p:cNvPr id="59" name="Obousměrná vodorovná šipka 58"/>
          <p:cNvSpPr/>
          <p:nvPr/>
        </p:nvSpPr>
        <p:spPr>
          <a:xfrm rot="5400000">
            <a:off x="2797742" y="2294496"/>
            <a:ext cx="1267215" cy="305322"/>
          </a:xfrm>
          <a:prstGeom prst="leftRightArrow">
            <a:avLst>
              <a:gd name="adj1" fmla="val 25385"/>
              <a:gd name="adj2" fmla="val 846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7" name="Veselý obličej 56"/>
          <p:cNvSpPr/>
          <p:nvPr/>
        </p:nvSpPr>
        <p:spPr>
          <a:xfrm>
            <a:off x="3241109" y="2203250"/>
            <a:ext cx="369518" cy="499684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8" name="TextovéPole 57"/>
          <p:cNvSpPr txBox="1"/>
          <p:nvPr/>
        </p:nvSpPr>
        <p:spPr>
          <a:xfrm>
            <a:off x="3823570" y="2356715"/>
            <a:ext cx="167379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Aritmetický průměr opakovaných měření</a:t>
            </a:r>
          </a:p>
        </p:txBody>
      </p:sp>
      <p:cxnSp>
        <p:nvCxnSpPr>
          <p:cNvPr id="63" name="Přímá spojnice se šipkou 62"/>
          <p:cNvCxnSpPr/>
          <p:nvPr/>
        </p:nvCxnSpPr>
        <p:spPr>
          <a:xfrm flipH="1" flipV="1">
            <a:off x="3610627" y="2595738"/>
            <a:ext cx="212943" cy="107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nice se šipkou 65"/>
          <p:cNvCxnSpPr/>
          <p:nvPr/>
        </p:nvCxnSpPr>
        <p:spPr>
          <a:xfrm flipH="1">
            <a:off x="3533906" y="1618898"/>
            <a:ext cx="501041" cy="3927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TextovéPole 66"/>
          <p:cNvSpPr txBox="1"/>
          <p:nvPr/>
        </p:nvSpPr>
        <p:spPr>
          <a:xfrm>
            <a:off x="4002066" y="1412240"/>
            <a:ext cx="145745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Rozšířená </a:t>
            </a:r>
          </a:p>
          <a:p>
            <a:r>
              <a:rPr lang="cs-CZ" sz="1400" dirty="0">
                <a:latin typeface="Arial" panose="020B0604020202020204" pitchFamily="34" charset="0"/>
                <a:cs typeface="Arial" panose="020B0604020202020204" pitchFamily="34" charset="0"/>
              </a:rPr>
              <a:t>nejistota měření</a:t>
            </a:r>
          </a:p>
        </p:txBody>
      </p:sp>
      <p:sp>
        <p:nvSpPr>
          <p:cNvPr id="68" name="Ovál 67"/>
          <p:cNvSpPr/>
          <p:nvPr/>
        </p:nvSpPr>
        <p:spPr>
          <a:xfrm>
            <a:off x="3111152" y="1683211"/>
            <a:ext cx="648222" cy="1527892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70" name="Přímá spojnice se šipkou 69"/>
          <p:cNvCxnSpPr/>
          <p:nvPr/>
        </p:nvCxnSpPr>
        <p:spPr>
          <a:xfrm flipH="1" flipV="1">
            <a:off x="3598884" y="3134589"/>
            <a:ext cx="424320" cy="90509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ovéPole 70"/>
          <p:cNvSpPr txBox="1"/>
          <p:nvPr/>
        </p:nvSpPr>
        <p:spPr>
          <a:xfrm>
            <a:off x="3709270" y="4014843"/>
            <a:ext cx="417509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b="1" dirty="0">
                <a:latin typeface="Arial" panose="020B0604020202020204" pitchFamily="34" charset="0"/>
                <a:cs typeface="Arial" panose="020B0604020202020204" pitchFamily="34" charset="0"/>
              </a:rPr>
              <a:t>VÝSLEDEK MĚŘENÍ = celý tento interval</a:t>
            </a:r>
          </a:p>
        </p:txBody>
      </p:sp>
      <p:sp>
        <p:nvSpPr>
          <p:cNvPr id="72" name="Obdélník 71"/>
          <p:cNvSpPr/>
          <p:nvPr/>
        </p:nvSpPr>
        <p:spPr>
          <a:xfrm>
            <a:off x="444674" y="4653136"/>
            <a:ext cx="8254652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altLang="cs-CZ" sz="2400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Nejistota měření je parametr, který souvisí s výsledkem měření – je jeho součástí.</a:t>
            </a:r>
          </a:p>
          <a:p>
            <a:pPr algn="just"/>
            <a:endParaRPr lang="cs-CZ" altLang="cs-CZ" dirty="0">
              <a:solidFill>
                <a:srgbClr val="0000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Vymezuje </a:t>
            </a:r>
            <a:r>
              <a:rPr lang="cs-CZ" altLang="cs-CZ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interval</a:t>
            </a:r>
            <a:r>
              <a:rPr lang="cs-CZ" altLang="cs-CZ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v němž s určitou pravděpodobností lze předpokládat výskyt skutečné/pravé hodnoty měřené veličiny</a:t>
            </a:r>
            <a:r>
              <a:rPr lang="cs-CZ" altLang="cs-CZ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3" name="Obdélník 42"/>
          <p:cNvSpPr/>
          <p:nvPr/>
        </p:nvSpPr>
        <p:spPr>
          <a:xfrm>
            <a:off x="272520" y="1117060"/>
            <a:ext cx="8619960" cy="5184576"/>
          </a:xfrm>
          <a:prstGeom prst="rect">
            <a:avLst/>
          </a:prstGeom>
          <a:noFill/>
          <a:ln w="57150">
            <a:solidFill>
              <a:srgbClr val="CC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786FB56-0969-4C55-8BB5-88FA4C2B048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00395" y="2703615"/>
            <a:ext cx="3656489" cy="1258676"/>
          </a:xfrm>
          <a:prstGeom prst="rect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</p:pic>
      <p:pic>
        <p:nvPicPr>
          <p:cNvPr id="44" name="Picture 1">
            <a:extLst>
              <a:ext uri="{FF2B5EF4-FFF2-40B4-BE49-F238E27FC236}">
                <a16:creationId xmlns:a16="http://schemas.microsoft.com/office/drawing/2014/main" id="{E3590B61-6661-422D-B8D0-B17686346F9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8939" y="63366"/>
            <a:ext cx="6602095" cy="859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3165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000"/>
                            </p:stCondLst>
                            <p:childTnLst>
                              <p:par>
                                <p:cTn id="3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0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4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50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75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250"/>
                            </p:stCondLst>
                            <p:childTnLst>
                              <p:par>
                                <p:cTn id="58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500"/>
                            </p:stCondLst>
                            <p:childTnLst>
                              <p:par>
                                <p:cTn id="61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750"/>
                            </p:stCondLst>
                            <p:childTnLst>
                              <p:par>
                                <p:cTn id="64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60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500"/>
                            </p:stCondLst>
                            <p:childTnLst>
                              <p:par>
                                <p:cTn id="7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10500"/>
                            </p:stCondLst>
                            <p:childTnLst>
                              <p:par>
                                <p:cTn id="8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1000"/>
                            </p:stCondLst>
                            <p:childTnLst>
                              <p:par>
                                <p:cTn id="8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1000"/>
                            </p:stCondLst>
                            <p:childTnLst>
                              <p:par>
                                <p:cTn id="9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6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4000"/>
                            </p:stCondLst>
                            <p:childTnLst>
                              <p:par>
                                <p:cTn id="112" presetID="1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14250"/>
                            </p:stCondLst>
                            <p:childTnLst>
                              <p:par>
                                <p:cTn id="115" presetID="1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500"/>
                            </p:stCondLst>
                            <p:childTnLst>
                              <p:par>
                                <p:cTn id="118" presetID="21" presetClass="entr" presetSubtype="1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0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8000"/>
                            </p:stCondLst>
                            <p:childTnLst>
                              <p:par>
                                <p:cTn id="12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19000"/>
                            </p:stCondLst>
                            <p:childTnLst>
                              <p:par>
                                <p:cTn id="1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20000"/>
                            </p:stCondLst>
                            <p:childTnLst>
                              <p:par>
                                <p:cTn id="1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7" fill="hold">
                            <p:stCondLst>
                              <p:cond delay="21500"/>
                            </p:stCondLst>
                            <p:childTnLst>
                              <p:par>
                                <p:cTn id="13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5" grpId="0" animBg="1"/>
      <p:bldP spid="16" grpId="0" animBg="1"/>
      <p:bldP spid="17" grpId="0" animBg="1"/>
      <p:bldP spid="23" grpId="0"/>
      <p:bldP spid="24" grpId="0"/>
      <p:bldP spid="29" grpId="0"/>
      <p:bldP spid="40" grpId="0"/>
      <p:bldP spid="49" grpId="0"/>
      <p:bldP spid="50" grpId="0"/>
      <p:bldP spid="52" grpId="0"/>
      <p:bldP spid="59" grpId="0" animBg="1"/>
      <p:bldP spid="57" grpId="0" animBg="1"/>
      <p:bldP spid="58" grpId="0"/>
      <p:bldP spid="67" grpId="0"/>
      <p:bldP spid="68" grpId="0" animBg="1"/>
      <p:bldP spid="71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729</TotalTime>
  <Words>3280</Words>
  <Application>Microsoft Office PowerPoint</Application>
  <PresentationFormat>Předvádění na obrazovce (4:3)</PresentationFormat>
  <Paragraphs>438</Paragraphs>
  <Slides>41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41</vt:i4>
      </vt:variant>
    </vt:vector>
  </HeadingPairs>
  <TitlesOfParts>
    <vt:vector size="47" baseType="lpstr">
      <vt:lpstr>Arial</vt:lpstr>
      <vt:lpstr>Calibri</vt:lpstr>
      <vt:lpstr>Myriad Pro</vt:lpstr>
      <vt:lpstr>Times New Roman</vt:lpstr>
      <vt:lpstr>Wingdings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Libor Tůma</dc:creator>
  <cp:lastModifiedBy>Štěpánka Dvořáčková</cp:lastModifiedBy>
  <cp:revision>59</cp:revision>
  <dcterms:created xsi:type="dcterms:W3CDTF">2017-11-24T10:29:28Z</dcterms:created>
  <dcterms:modified xsi:type="dcterms:W3CDTF">2024-05-17T11:37:47Z</dcterms:modified>
</cp:coreProperties>
</file>