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12"/>
  </p:notesMasterIdLst>
  <p:sldIdLst>
    <p:sldId id="256" r:id="rId2"/>
    <p:sldId id="265" r:id="rId3"/>
    <p:sldId id="272" r:id="rId4"/>
    <p:sldId id="257" r:id="rId5"/>
    <p:sldId id="266" r:id="rId6"/>
    <p:sldId id="267" r:id="rId7"/>
    <p:sldId id="268" r:id="rId8"/>
    <p:sldId id="269" r:id="rId9"/>
    <p:sldId id="258" r:id="rId10"/>
    <p:sldId id="271" r:id="rId1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034DC09-8FEB-4965-9016-43FE9576D1F2}" type="datetimeFigureOut">
              <a:rPr lang="cs-CZ"/>
              <a:pPr>
                <a:defRPr/>
              </a:pPr>
              <a:t>5. 10. 2020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39C559-3D6D-4692-82D4-C65C4F29E4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371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pPr>
              <a:defRPr/>
            </a:pPr>
            <a:fld id="{81485A1F-4B4E-4C8A-AF44-760E6CCDE3D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257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pPr>
              <a:defRPr/>
            </a:pPr>
            <a:fld id="{9F4B7BC1-F632-43F7-AA54-4464758400C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757405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pPr>
              <a:defRPr/>
            </a:pPr>
            <a:fld id="{8F5DBAC3-BFDD-467E-9828-028963DFE77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71357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>
              <a:defRPr/>
            </a:pPr>
            <a:fld id="{1F37EA3D-6317-4845-8628-6982B8368F9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36001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>
              <a:defRPr/>
            </a:pPr>
            <a:fld id="{10805696-69B8-447E-998C-0E6EC7B6E10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844193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12D6B-F3D6-4B49-8E17-C5526DF94AC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112247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E808A-A765-47F1-83A0-D31BDFB3A615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922507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3E203-F634-4B47-8E2D-D7792E8C8AB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3449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8C510A9A-2BB8-4459-A4C0-E6D8F181EBB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88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C3ADC-353F-462A-9743-C5D004AD443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271287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pPr>
              <a:defRPr/>
            </a:pPr>
            <a:fld id="{FE4FF5A0-2EF8-4131-9C46-02747F1D102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180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06380-ECAC-487F-9B01-AD1EE4FA5A6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190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7223E-7DC9-48FC-BB67-CCC684E7535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151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ABEE7-74FB-4192-96D3-5AF504FC7AE1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401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36E20-1338-4185-81D2-97C91CA56A5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054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F345B-508A-4FD5-916F-9CEA4F46622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70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A620B1-63E2-4CA4-B825-7C9E1BF9E98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002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Mgr. Andrea Rozkovcová, Ph.D. Katedra pedagogiky a psychologie, TUL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C113AC-050A-4BC1-AB3C-281E16D8DD2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211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z="3200" b="1" smtClean="0"/>
              <a:t>Základní pedagogické pojmy 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cs-CZ" altLang="cs-CZ" dirty="0" smtClean="0"/>
          </a:p>
        </p:txBody>
      </p:sp>
      <p:sp>
        <p:nvSpPr>
          <p:cNvPr id="19460" name="Zástupný symbol pro zápatí 6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mtClean="0">
                <a:solidFill>
                  <a:schemeClr val="tx2"/>
                </a:solidFill>
                <a:latin typeface="Garamond" panose="02020404030301010803" pitchFamily="18" charset="0"/>
              </a:rPr>
              <a:t>Mgr. Andrea Rozkovcová, Ph.D. Katedra pedagogiky a psychologie, TUL</a:t>
            </a:r>
          </a:p>
        </p:txBody>
      </p:sp>
      <p:sp>
        <p:nvSpPr>
          <p:cNvPr id="2048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C7EC34E-BF9D-4723-8140-9022E0A9D68C}" type="slidenum">
              <a:rPr lang="cs-CZ" altLang="cs-CZ" sz="3600">
                <a:solidFill>
                  <a:srgbClr val="FFFFFF"/>
                </a:solidFill>
                <a:latin typeface="Franklin Gothic Book" panose="020B05030201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36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Vybraná literatura</a:t>
            </a:r>
          </a:p>
        </p:txBody>
      </p:sp>
      <p:sp>
        <p:nvSpPr>
          <p:cNvPr id="30723" name="Zástupný symbol pro obsah 1"/>
          <p:cNvSpPr>
            <a:spLocks noGrp="1"/>
          </p:cNvSpPr>
          <p:nvPr>
            <p:ph idx="1"/>
          </p:nvPr>
        </p:nvSpPr>
        <p:spPr>
          <a:xfrm>
            <a:off x="827088" y="1905000"/>
            <a:ext cx="7707312" cy="4230688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mtClean="0"/>
              <a:t>Blížkovský, B. (1997). </a:t>
            </a:r>
            <a:r>
              <a:rPr lang="cs-CZ" altLang="cs-CZ" i="1" smtClean="0"/>
              <a:t>Systémová pedagogika: pro studium a praxi : celistvé a otevřené pojetí výchovy : škola plného života - celý život školou : tvorba výchovně vzdělávací soustavy školy jako dílny lidskosti</a:t>
            </a:r>
            <a:r>
              <a:rPr lang="cs-CZ" altLang="cs-CZ" smtClean="0"/>
              <a:t> (2. upr. vyd). AMOSIUM SERVIS.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mtClean="0"/>
              <a:t>Grecmanová, H., Holoušová, D., &amp; Urbanovská, E. (1999). </a:t>
            </a:r>
            <a:r>
              <a:rPr lang="cs-CZ" altLang="cs-CZ" i="1" smtClean="0"/>
              <a:t>Obecná pedagogika</a:t>
            </a:r>
            <a:r>
              <a:rPr lang="cs-CZ" altLang="cs-CZ" smtClean="0"/>
              <a:t> (Dotisk, I). HANEX.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mtClean="0"/>
              <a:t>Grecmanová, H. (2000). </a:t>
            </a:r>
            <a:r>
              <a:rPr lang="cs-CZ" altLang="cs-CZ" i="1" smtClean="0"/>
              <a:t>Obecná pedagogika</a:t>
            </a:r>
            <a:r>
              <a:rPr lang="cs-CZ" altLang="cs-CZ" smtClean="0"/>
              <a:t> (Vyd. 1., dotisk, II). HANEX.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mtClean="0"/>
              <a:t>Janík, T., &amp; Rabušicová, M.Průcha, J. (Ed.). (2009). </a:t>
            </a:r>
            <a:r>
              <a:rPr lang="cs-CZ" altLang="cs-CZ" i="1" smtClean="0"/>
              <a:t>Pedagogická encyklopedie</a:t>
            </a:r>
            <a:r>
              <a:rPr lang="cs-CZ" altLang="cs-CZ" smtClean="0"/>
              <a:t>. Portál.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mtClean="0"/>
              <a:t>Průcha, J. (2015). </a:t>
            </a:r>
            <a:r>
              <a:rPr lang="cs-CZ" altLang="cs-CZ" i="1" smtClean="0"/>
              <a:t>Přehled pedagogiky: úvod do studia oboru</a:t>
            </a:r>
            <a:r>
              <a:rPr lang="cs-CZ" altLang="cs-CZ" smtClean="0"/>
              <a:t> (4., aktualizované vydání). Portál.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mtClean="0"/>
              <a:t>Průcha, J. (2017). </a:t>
            </a:r>
            <a:r>
              <a:rPr lang="cs-CZ" altLang="cs-CZ" i="1" smtClean="0"/>
              <a:t>Moderní pedagogika</a:t>
            </a:r>
            <a:r>
              <a:rPr lang="cs-CZ" altLang="cs-CZ" smtClean="0"/>
              <a:t> (Šesté, aktualizované a doplněné vydání). Portál.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2970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4DC9988-3124-4F46-AF88-7D39077077A5}" type="slidenum">
              <a:rPr lang="cs-CZ" altLang="cs-CZ" sz="3600">
                <a:solidFill>
                  <a:srgbClr val="FEFFFF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360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3"/>
    </mc:Choice>
    <mc:Fallback>
      <p:transition spd="slow" advTm="3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Výchova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1096963" y="1988840"/>
            <a:ext cx="7651750" cy="396111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000" dirty="0" smtClean="0"/>
              <a:t>(Průcha a kol. 2009, s. 19): </a:t>
            </a:r>
            <a:r>
              <a:rPr lang="cs-CZ" sz="2000" b="1" dirty="0" smtClean="0"/>
              <a:t>Výchovu </a:t>
            </a:r>
            <a:r>
              <a:rPr lang="cs-CZ" sz="2000" b="1" dirty="0"/>
              <a:t>lze v tomto smyslu vymezit jako proces záměrného a cílevědomého působení na vychovávaného, a to zejména cestou vytváření a ovlivňování podmínek pro rozvoj dětí a mladých lidí, pro jejich vlastní bytí se sebou samými, s druhými lidmi, se společenstvím a přírodou. </a:t>
            </a:r>
            <a:endParaRPr lang="cs-CZ" sz="2000" dirty="0" smtClean="0">
              <a:effectLst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altLang="cs-CZ" sz="2000" dirty="0" smtClean="0"/>
              <a:t>Wolfgang </a:t>
            </a:r>
            <a:r>
              <a:rPr lang="cs-CZ" altLang="cs-CZ" sz="2000" dirty="0" err="1" smtClean="0"/>
              <a:t>Brezinka</a:t>
            </a:r>
            <a:r>
              <a:rPr lang="cs-CZ" altLang="cs-CZ" sz="2000" dirty="0" smtClean="0"/>
              <a:t>: Výchova je soubor aktivit, kterými si lidi pomocí psychických a nebo sociokulturních prostředků v jistém směru snaží natrvalo zlepšit psychické dispozice druhých lidí a nebo zachovat těch, které považujeme za hodnotné.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000" dirty="0" err="1" smtClean="0"/>
              <a:t>Blížkovský</a:t>
            </a:r>
            <a:r>
              <a:rPr lang="cs-CZ" altLang="cs-CZ" sz="2000" dirty="0" smtClean="0"/>
              <a:t>: systémové pojetí výchovy, primární význam má život, bez něhož by nebylo výchovy, modus přítomné, současné a budoucí vychovatelnosti jedince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2150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BC14655-D1F6-42BC-AE69-8D80FADEF46B}" type="slidenum">
              <a:rPr lang="cs-CZ" altLang="cs-CZ" sz="3600">
                <a:solidFill>
                  <a:srgbClr val="FEFFFF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360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69"/>
    </mc:Choice>
    <mc:Fallback>
      <p:transition spd="slow" advTm="24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smtClean="0"/>
              <a:t>Socializace a výchova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Socializace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je pojem sociologický. Znamená začlenění člověka do společnosti, osvojení si její kultury (</a:t>
            </a:r>
            <a:r>
              <a:rPr lang="cs-CZ" altLang="cs-CZ" b="1" dirty="0" err="1" smtClean="0">
                <a:solidFill>
                  <a:srgbClr val="7030A0"/>
                </a:solidFill>
              </a:rPr>
              <a:t>enkulturace</a:t>
            </a:r>
            <a:r>
              <a:rPr lang="cs-CZ" altLang="cs-CZ" dirty="0" smtClean="0"/>
              <a:t> jako součást socializace). Probíhá spontánně vlivem sociálního prostředí i záměrně – výchovou (čili výchovu je možné chápat jako </a:t>
            </a:r>
            <a:r>
              <a:rPr lang="cs-CZ" altLang="cs-CZ" b="1" dirty="0" smtClean="0">
                <a:solidFill>
                  <a:srgbClr val="7030A0"/>
                </a:solidFill>
              </a:rPr>
              <a:t>„záměrnou socializaci“</a:t>
            </a:r>
            <a:r>
              <a:rPr lang="cs-CZ" altLang="cs-CZ" dirty="0" smtClean="0"/>
              <a:t>).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Výchova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je pojem pedagogický, vždy je alespoň částečně přítomen záměr (výchovný cíl) rozvíjet osobnost jedince (viz definice výchovy a jejich nejednotnost).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200" dirty="0" smtClean="0"/>
              <a:t>Intencionální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200" dirty="0" smtClean="0"/>
              <a:t>Funkcionální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200" dirty="0" smtClean="0"/>
              <a:t>Kauzalita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200" dirty="0" smtClean="0"/>
              <a:t>Finalita 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E62D8-C917-44C5-8E97-101875E60BEC}" type="slidenum">
              <a:rPr lang="cs-CZ" altLang="cs-CZ"/>
              <a:pPr>
                <a:defRPr/>
              </a:pPr>
              <a:t>3</a:t>
            </a:fld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75"/>
    </mc:Choice>
    <mc:Fallback>
      <p:transition spd="slow" advTm="24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Funkce výchovy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Socializační (vrůstání do společnosti; komunikace, vztahy)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Normotvorná (hodnoty, postoje, návyky)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Rozvoj osobnosti (volní a charakterové kvality; rozvoj zájmů, vyšších potřeb aj.)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Kulturní (</a:t>
            </a:r>
            <a:r>
              <a:rPr lang="cs-CZ" altLang="cs-CZ" dirty="0" err="1" smtClean="0"/>
              <a:t>enkulturace</a:t>
            </a:r>
            <a:r>
              <a:rPr lang="cs-CZ" altLang="cs-CZ" dirty="0" smtClean="0"/>
              <a:t>: vrůstání do kultury)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Příprava na sféru práce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Příprava na celoživotní vzdělávání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Rozvíjení tvořivosti a otevřenosti myšlení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altLang="cs-CZ" dirty="0" smtClean="0"/>
          </a:p>
        </p:txBody>
      </p:sp>
      <p:sp>
        <p:nvSpPr>
          <p:cNvPr id="22532" name="Zástupný symbol pro zápatí 6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mtClean="0">
                <a:solidFill>
                  <a:schemeClr val="tx2"/>
                </a:solidFill>
                <a:latin typeface="Garamond" panose="02020404030301010803" pitchFamily="18" charset="0"/>
              </a:rPr>
              <a:t>Mgr. Andrea Rozkovcová, Ph.D. Katedra pedagogiky a psychologie, TUL</a:t>
            </a:r>
          </a:p>
        </p:txBody>
      </p:sp>
      <p:sp>
        <p:nvSpPr>
          <p:cNvPr id="23557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756575-5BE4-421D-9FAE-71D6F855B703}" type="slidenum">
              <a:rPr lang="cs-CZ" altLang="cs-CZ" sz="3600">
                <a:solidFill>
                  <a:srgbClr val="FFFFFF"/>
                </a:solidFill>
                <a:latin typeface="Franklin Gothic Book" panose="020B05030201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36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3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Vzdělávání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Proces záměrného a organizovaného osvojování poznatků, dovedností, postojů aj., typicky realizovaný prostřednictvím školního vyučování.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Vzdělávání však může probíhat v těchto sférách: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 smtClean="0"/>
              <a:t>Formální edukační prostředí (vzdělávání v institucionálně ustavených organizacích)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 smtClean="0"/>
              <a:t>Neformální edukační prostředí (vzdělávání v organizacích soukromých, volnočasových aj.)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 smtClean="0"/>
              <a:t>Informální edukační prostředí (sebevzdělávání, </a:t>
            </a:r>
            <a:r>
              <a:rPr lang="cs-CZ" altLang="cs-CZ" dirty="0" err="1" smtClean="0"/>
              <a:t>autodidakce</a:t>
            </a:r>
            <a:r>
              <a:rPr lang="cs-CZ" altLang="cs-CZ" dirty="0" smtClean="0"/>
              <a:t>, mezigenerační učení)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Jak se vzdělávání liší od výchovy?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 smtClean="0">
              <a:solidFill>
                <a:srgbClr val="C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2458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D9A6D19-B6A0-40EF-A654-29AB376CD29B}" type="slidenum">
              <a:rPr lang="cs-CZ" altLang="cs-CZ" sz="3600">
                <a:solidFill>
                  <a:srgbClr val="FEFFFF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360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2"/>
    </mc:Choice>
    <mc:Fallback>
      <p:transition spd="slow" advTm="8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Vzdělání 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Výsledek – určitý dosažený stav rozvinutosti člověka průběžný či konečný stav založený na ukončení některého stupně vzdělávacích institucí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Česká vzdělanost (doporučení na rozšiřující literaturu pro zájemce o hlubší porozumění viz následující </a:t>
            </a:r>
            <a:r>
              <a:rPr lang="cs-CZ" altLang="cs-CZ" dirty="0" err="1" smtClean="0"/>
              <a:t>slide</a:t>
            </a:r>
            <a:r>
              <a:rPr lang="cs-CZ" altLang="cs-CZ" dirty="0" smtClean="0"/>
              <a:t>)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2560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0B4C50F-AF67-41BA-818A-5F514410FB1D}" type="slidenum">
              <a:rPr lang="cs-CZ" altLang="cs-CZ" sz="3600">
                <a:solidFill>
                  <a:srgbClr val="FEFFFF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360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4"/>
    </mc:Choice>
    <mc:Fallback>
      <p:transition spd="slow" advTm="4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Vzdělanost</a:t>
            </a: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z="2000" smtClean="0"/>
              <a:t>Průcha, J. (2015) Česká vzdělanost, Wolters Kluwer.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Unikátní monografie se zabývá fenoménem české vzdělanosti, který je sice často pojednáván v mediálních i odborných textech, ale zůstává nedefinován a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neobjasněn.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Autor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vysvětluje, že fenomén vzdělanosti má velmi komplikovanou povahu, jejímiž dílčími aspekty se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zabývají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některé vědecké disciplíny:</a:t>
            </a:r>
            <a:b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historiografie, pedagogika, andragogika, demografie, sociologie, ekonomie, interkulturní psychologie. 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Každá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těchto disciplín poskytuje určitý vhled do problematiky vzdělanosti, ale dosud nedochází k syntéze poznatků.</a:t>
            </a:r>
            <a:b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Text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pracuje s teoretickými koncepcemi a zároveň využívá četné výzkumné poznatky. Výklad je podepřen ilustrativními rámci, v nichž jsou prezentovány podrobnosti doplňující výklad, a také dvěma případovými studiemi (o charakteru vzdělanosti v USA a ve Finsku). 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2662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2E51123-9ECC-4EAC-9F6C-846B690E2F90}" type="slidenum">
              <a:rPr lang="cs-CZ" altLang="cs-CZ" sz="3600">
                <a:solidFill>
                  <a:srgbClr val="FEFFFF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360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5"/>
    </mc:Choice>
    <mc:Fallback>
      <p:transition spd="slow" advTm="1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1944688" y="739775"/>
            <a:ext cx="6589712" cy="1281113"/>
          </a:xfrm>
        </p:spPr>
        <p:txBody>
          <a:bodyPr/>
          <a:lstStyle/>
          <a:p>
            <a:r>
              <a:rPr lang="cs-CZ" altLang="cs-CZ" sz="2800" b="1" smtClean="0"/>
              <a:t>Další vybrané pedagogické pojmy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Učení a vyučování </a:t>
            </a:r>
            <a:r>
              <a:rPr lang="cs-CZ" altLang="cs-CZ" dirty="0" smtClean="0"/>
              <a:t>(psychologický vs. pedagogický pojem)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Pedagog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(učitel, </a:t>
            </a:r>
            <a:r>
              <a:rPr lang="cs-CZ" altLang="cs-CZ" dirty="0" err="1" smtClean="0"/>
              <a:t>edukátor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facilitátor</a:t>
            </a:r>
            <a:r>
              <a:rPr lang="cs-CZ" altLang="cs-CZ" dirty="0" smtClean="0"/>
              <a:t>, trenér, lektor, tutor, mentor, konzultant, supervizor atd. – různé role vzdělavatele či vychovatele)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Kurikulum</a:t>
            </a:r>
            <a:r>
              <a:rPr lang="cs-CZ" altLang="cs-CZ" dirty="0" smtClean="0"/>
              <a:t> (cíle, obsahy, postupy a formy výchovy a vzdělávání) 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 smtClean="0"/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smtClean="0"/>
              <a:t>Tyto pojmy naleznete vysvětleny v publikacích zaměřených na Obecnou pedagogiku či obecnou didaktiku)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Mgr. Andrea Rozkovcová, Ph.D. Katedra pedagogiky a psychologie, TUL</a:t>
            </a:r>
          </a:p>
        </p:txBody>
      </p:sp>
      <p:sp>
        <p:nvSpPr>
          <p:cNvPr id="2765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B705F88-4245-47D2-91AF-D078631CB8F0}" type="slidenum">
              <a:rPr lang="cs-CZ" altLang="cs-CZ" sz="3600">
                <a:solidFill>
                  <a:srgbClr val="FEFFFF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360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35"/>
    </mc:Choice>
    <mc:Fallback>
      <p:transition spd="slow" advTm="229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smtClean="0"/>
              <a:t>Činitelé výchovy a výchovný systém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348880"/>
            <a:ext cx="4037013" cy="3747120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Činitelé výchovy:</a:t>
            </a:r>
            <a:endParaRPr lang="cs-CZ" altLang="cs-CZ" b="1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b="1" dirty="0" smtClean="0">
                <a:solidFill>
                  <a:srgbClr val="7030A0"/>
                </a:solidFill>
              </a:rPr>
              <a:t>Vychovávaný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(žák, dítě, mladistvý, ale i dospělý jedinec – zde však nastupuje „sebevýchova“)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b="1" dirty="0" smtClean="0">
                <a:solidFill>
                  <a:srgbClr val="7030A0"/>
                </a:solidFill>
              </a:rPr>
              <a:t>Pedagog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(vychovatel, učitel, </a:t>
            </a:r>
            <a:r>
              <a:rPr lang="cs-CZ" alt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edukátor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alt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facilitátor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trenér, kouč, lektor, mentor, tutor, …)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2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9788" y="2348880"/>
            <a:ext cx="4037012" cy="3747120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altLang="cs-CZ" sz="2600" b="1" dirty="0" smtClean="0">
                <a:solidFill>
                  <a:srgbClr val="C00000"/>
                </a:solidFill>
              </a:rPr>
              <a:t>Výchovný systém: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b="1" dirty="0" smtClean="0">
                <a:solidFill>
                  <a:srgbClr val="7030A0"/>
                </a:solidFill>
              </a:rPr>
              <a:t>Cíle: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Obecné (NVP, RVP, ŠVP)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Dílčí/konkrétní (vyučovací hodina)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b="1" dirty="0">
                <a:solidFill>
                  <a:srgbClr val="7030A0"/>
                </a:solidFill>
              </a:rPr>
              <a:t>Podmínky: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Vnější (sociální)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Vnitřní (biologické, psychické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altLang="cs-CZ" b="1" dirty="0" smtClean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b="1" dirty="0" smtClean="0">
                <a:solidFill>
                  <a:srgbClr val="7030A0"/>
                </a:solidFill>
              </a:rPr>
              <a:t>Prostředky</a:t>
            </a:r>
            <a:r>
              <a:rPr lang="cs-CZ" altLang="cs-CZ" b="1" dirty="0" smtClean="0">
                <a:solidFill>
                  <a:srgbClr val="7030A0"/>
                </a:solidFill>
              </a:rPr>
              <a:t>: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Instituce (rodina, škola, další organizace)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Metody, organizační formy, odměny a tresty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Kurikulum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cs-CZ" altLang="cs-CZ" b="1" dirty="0" smtClean="0">
                <a:solidFill>
                  <a:srgbClr val="7030A0"/>
                </a:solidFill>
              </a:rPr>
              <a:t>Výsledky </a:t>
            </a:r>
            <a:r>
              <a:rPr lang="cs-CZ" altLang="cs-CZ" b="1" dirty="0" smtClean="0">
                <a:solidFill>
                  <a:srgbClr val="7030A0"/>
                </a:solidFill>
              </a:rPr>
              <a:t>výchovy a jejich hodnocení</a:t>
            </a:r>
          </a:p>
        </p:txBody>
      </p:sp>
      <p:sp>
        <p:nvSpPr>
          <p:cNvPr id="27653" name="Zástupný symbol pro zápatí 7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mtClean="0">
                <a:solidFill>
                  <a:schemeClr val="tx2"/>
                </a:solidFill>
                <a:latin typeface="Garamond" panose="02020404030301010803" pitchFamily="18" charset="0"/>
              </a:rPr>
              <a:t>Mgr. Andrea Rozkovcová, Ph.D. Katedra pedagogiky a psychologie, TUL</a:t>
            </a:r>
          </a:p>
        </p:txBody>
      </p:sp>
      <p:sp>
        <p:nvSpPr>
          <p:cNvPr id="28678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D496E35-CD0B-4524-BD4B-A4E02F38BF48}" type="slidenum">
              <a:rPr lang="cs-CZ" altLang="cs-CZ" sz="3600">
                <a:solidFill>
                  <a:srgbClr val="FFFFFF"/>
                </a:solidFill>
                <a:latin typeface="Franklin Gothic Book" panose="020B05030201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36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8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236</TotalTime>
  <Words>617</Words>
  <Application>Microsoft Office PowerPoint</Application>
  <PresentationFormat>Předvádění na obrazovce (4:3)</PresentationFormat>
  <Paragraphs>85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Book</vt:lpstr>
      <vt:lpstr>Garamond</vt:lpstr>
      <vt:lpstr>Trebuchet MS</vt:lpstr>
      <vt:lpstr>Wingdings 3</vt:lpstr>
      <vt:lpstr>Berlín</vt:lpstr>
      <vt:lpstr>Základní pedagogické pojmy </vt:lpstr>
      <vt:lpstr>Výchova</vt:lpstr>
      <vt:lpstr>Socializace a výchova</vt:lpstr>
      <vt:lpstr>Funkce výchovy</vt:lpstr>
      <vt:lpstr>Vzdělávání</vt:lpstr>
      <vt:lpstr>Vzdělání </vt:lpstr>
      <vt:lpstr>Vzdělanost Průcha, J. (2015) Česká vzdělanost, Wolters Kluwer.</vt:lpstr>
      <vt:lpstr>Další vybrané pedagogické pojmy</vt:lpstr>
      <vt:lpstr>Činitelé výchovy a výchovný systém</vt:lpstr>
      <vt:lpstr>Vybraná literatura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Funkce a činitelé výchovy</dc:title>
  <dc:creator>Hynek</dc:creator>
  <cp:lastModifiedBy>Andrea Rozkovcová</cp:lastModifiedBy>
  <cp:revision>31</cp:revision>
  <dcterms:created xsi:type="dcterms:W3CDTF">2007-10-06T16:41:31Z</dcterms:created>
  <dcterms:modified xsi:type="dcterms:W3CDTF">2020-10-05T10:08:41Z</dcterms:modified>
</cp:coreProperties>
</file>