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96" r:id="rId28"/>
    <p:sldId id="295" r:id="rId29"/>
    <p:sldId id="297" r:id="rId30"/>
    <p:sldId id="298" r:id="rId31"/>
    <p:sldId id="299" r:id="rId32"/>
    <p:sldId id="300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50" d="100"/>
          <a:sy n="150" d="100"/>
        </p:scale>
        <p:origin x="193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13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34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mz1h5fk2bI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eY1w7GZwU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s://www.youtube.com/watch?v=a8kZrig9PO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www.youtube.com/watch?v=90n7yOIuc9k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PYhuCZLiNw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youtube.com/watch?v=BD9-VvSRgME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youtube.com/watch?v=sq0Jzgm1meI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www.youtube.com/watch?v=ZSlTx2fns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Pneumatické prvky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základních pneumatických značek - pneumotory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8" name="Obrázek 7" descr="C:\Users\Pc\Documents\MEGA\ARS-Novotny_Horak_Hotar\pneumotor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752"/>
            <a:ext cx="5742257" cy="515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4860032" y="5975702"/>
            <a:ext cx="4026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447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základních pneumatických značek - rozvaděče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7" name="Obrázek 6" descr="C:\Users\Pc\Documents\MEGA\ARS-Novotny_Horak_Hotar\rozvadece.gif"/>
          <p:cNvPicPr/>
          <p:nvPr/>
        </p:nvPicPr>
        <p:blipFill rotWithShape="1">
          <a:blip r:embed="rId2" cstate="print"/>
          <a:srcRect l="2500" b="27231"/>
          <a:stretch/>
        </p:blipFill>
        <p:spPr bwMode="auto">
          <a:xfrm>
            <a:off x="251520" y="1196752"/>
            <a:ext cx="618719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4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základních pneumatických značek - rozvaděče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8" name="Obrázek 7" descr="C:\Users\Pc\Documents\MEGA\ARS-Novotny_Horak_Hotar\rozvadece.gif"/>
          <p:cNvPicPr/>
          <p:nvPr/>
        </p:nvPicPr>
        <p:blipFill rotWithShape="1">
          <a:blip r:embed="rId2" cstate="print"/>
          <a:srcRect t="74003" b="-2370"/>
          <a:stretch/>
        </p:blipFill>
        <p:spPr bwMode="auto">
          <a:xfrm>
            <a:off x="467544" y="1268760"/>
            <a:ext cx="6511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základních pneumatických značek – řízení rychlosti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7" name="Obrázek 6" descr="C:\Users\Pc\Documents\MEGA\ARS-Novotny_Horak_Hotar\rizeni rychlost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64070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Přehled základních pneumatických značek – úprava </a:t>
            </a:r>
            <a:r>
              <a:rPr lang="cs-CZ" sz="2400" b="1" dirty="0" err="1" smtClean="0"/>
              <a:t>tl</a:t>
            </a:r>
            <a:r>
              <a:rPr lang="cs-CZ" sz="2400" b="1" dirty="0" smtClean="0"/>
              <a:t>. vzduchu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2" cstate="print"/>
          <a:srcRect t="2638" b="2826"/>
          <a:stretch/>
        </p:blipFill>
        <p:spPr bwMode="auto">
          <a:xfrm>
            <a:off x="467544" y="1228984"/>
            <a:ext cx="7664178" cy="3712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8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Přehled základních pneumatických značek – úprava </a:t>
            </a:r>
            <a:r>
              <a:rPr lang="cs-CZ" sz="2400" b="1" dirty="0" err="1" smtClean="0"/>
              <a:t>tl</a:t>
            </a:r>
            <a:r>
              <a:rPr lang="cs-CZ" sz="2400" b="1" dirty="0" smtClean="0"/>
              <a:t>. vzduchu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 cstate="print"/>
          <a:srcRect t="3588"/>
          <a:stretch/>
        </p:blipFill>
        <p:spPr bwMode="auto">
          <a:xfrm>
            <a:off x="683567" y="1390130"/>
            <a:ext cx="7042369" cy="3623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5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Přehled základních pneumatických značek – řízení</a:t>
            </a:r>
            <a:r>
              <a:rPr lang="cs-CZ" sz="2400" b="1" dirty="0"/>
              <a:t> </a:t>
            </a:r>
            <a:r>
              <a:rPr lang="cs-CZ" sz="2400" b="1" dirty="0" smtClean="0"/>
              <a:t>a ovládání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23728" y="6048573"/>
            <a:ext cx="7468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9" y="1082352"/>
            <a:ext cx="8417690" cy="48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467544" y="1472582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cs-CZ" sz="2000" b="1" dirty="0" smtClean="0"/>
              <a:t>Přímočaré</a:t>
            </a:r>
          </a:p>
          <a:p>
            <a:pPr marL="719138" indent="-268288" algn="just">
              <a:buFontTx/>
              <a:buChar char="-"/>
            </a:pPr>
            <a:r>
              <a:rPr lang="cs-CZ" sz="2000" dirty="0" smtClean="0"/>
              <a:t>Jednočinné</a:t>
            </a:r>
          </a:p>
          <a:p>
            <a:pPr marL="719138" indent="-268288" algn="just">
              <a:buFontTx/>
              <a:buChar char="-"/>
            </a:pPr>
            <a:r>
              <a:rPr lang="cs-CZ" sz="2000" dirty="0" smtClean="0"/>
              <a:t>Dvojčinné</a:t>
            </a:r>
          </a:p>
          <a:p>
            <a:pPr marL="719138" indent="-268288" algn="just">
              <a:buFontTx/>
              <a:buChar char="-"/>
            </a:pPr>
            <a:r>
              <a:rPr lang="cs-CZ" sz="2000" dirty="0" smtClean="0"/>
              <a:t>Speciální (</a:t>
            </a:r>
            <a:r>
              <a:rPr lang="cs-CZ" sz="2000" dirty="0" err="1" smtClean="0"/>
              <a:t>bezpístnicové</a:t>
            </a:r>
            <a:r>
              <a:rPr lang="cs-CZ" sz="2000" dirty="0" smtClean="0"/>
              <a:t>):</a:t>
            </a:r>
          </a:p>
          <a:p>
            <a:pPr algn="just"/>
            <a:r>
              <a:rPr lang="cs-CZ" sz="2000" dirty="0"/>
              <a:t>	</a:t>
            </a:r>
            <a:r>
              <a:rPr lang="cs-CZ" sz="2000" dirty="0" smtClean="0"/>
              <a:t>- s magnetickou spojkou</a:t>
            </a:r>
          </a:p>
          <a:p>
            <a:pPr algn="just"/>
            <a:r>
              <a:rPr lang="cs-CZ" sz="2000" dirty="0" smtClean="0"/>
              <a:t>	- zipové lineární pohony</a:t>
            </a:r>
          </a:p>
          <a:p>
            <a:pPr algn="just"/>
            <a:endParaRPr lang="cs-CZ" sz="1000" dirty="0" smtClean="0"/>
          </a:p>
          <a:p>
            <a:pPr marL="457200" indent="-457200" algn="just">
              <a:buFont typeface="+mj-lt"/>
              <a:buAutoNum type="alphaLcParenR" startAt="2"/>
            </a:pPr>
            <a:r>
              <a:rPr lang="cs-CZ" sz="2000" b="1" dirty="0" smtClean="0"/>
              <a:t>Rotační</a:t>
            </a:r>
          </a:p>
          <a:p>
            <a:pPr marL="719138" indent="-268288" algn="just">
              <a:buFontTx/>
              <a:buChar char="-"/>
            </a:pPr>
            <a:r>
              <a:rPr lang="cs-CZ" sz="2000" dirty="0" smtClean="0"/>
              <a:t>Kývavé</a:t>
            </a:r>
          </a:p>
          <a:p>
            <a:pPr marL="719138" indent="-268288" algn="just">
              <a:buFontTx/>
              <a:buChar char="-"/>
            </a:pPr>
            <a:r>
              <a:rPr lang="cs-CZ" sz="2000" dirty="0" smtClean="0"/>
              <a:t>Rychloběžné</a:t>
            </a:r>
          </a:p>
          <a:p>
            <a:pPr marL="376238" algn="just"/>
            <a:endParaRPr lang="cs-CZ" sz="1000" dirty="0" smtClean="0"/>
          </a:p>
          <a:p>
            <a:pPr marL="457200" indent="-457200" algn="just" defTabSz="450850">
              <a:buFont typeface="+mj-lt"/>
              <a:buAutoNum type="alphaLcParenR" startAt="3"/>
            </a:pPr>
            <a:r>
              <a:rPr lang="cs-CZ" sz="2000" b="1" dirty="0" smtClean="0"/>
              <a:t>Pracovní jednotky</a:t>
            </a:r>
          </a:p>
          <a:p>
            <a:pPr marL="793750" indent="-342900" algn="just" defTabSz="450850">
              <a:buFontTx/>
              <a:buChar char="-"/>
            </a:pPr>
            <a:r>
              <a:rPr lang="cs-CZ" sz="2000" dirty="0" smtClean="0"/>
              <a:t>Posuvné s vedením</a:t>
            </a:r>
          </a:p>
          <a:p>
            <a:pPr marL="793750" indent="-342900" algn="just" defTabSz="450850">
              <a:buFontTx/>
              <a:buChar char="-"/>
            </a:pPr>
            <a:r>
              <a:rPr lang="cs-CZ" sz="2000" dirty="0" err="1" smtClean="0"/>
              <a:t>Pneumohydraulické</a:t>
            </a:r>
            <a:endParaRPr lang="cs-CZ" sz="2000" dirty="0" smtClean="0"/>
          </a:p>
          <a:p>
            <a:pPr marL="793750" indent="-342900" algn="just" defTabSz="450850">
              <a:buFontTx/>
              <a:buChar char="-"/>
            </a:pPr>
            <a:r>
              <a:rPr lang="cs-CZ" sz="2000" dirty="0" smtClean="0"/>
              <a:t>Otočné stoly</a:t>
            </a:r>
          </a:p>
          <a:p>
            <a:pPr marL="793750" indent="-342900" algn="just" defTabSz="450850">
              <a:buFontTx/>
              <a:buChar char="-"/>
            </a:pPr>
            <a:r>
              <a:rPr lang="cs-CZ" sz="2000" dirty="0" smtClean="0"/>
              <a:t>Podávací</a:t>
            </a:r>
          </a:p>
          <a:p>
            <a:pPr marL="793750" indent="-342900" algn="just" defTabSz="450850">
              <a:buFontTx/>
              <a:buChar char="-"/>
            </a:pPr>
            <a:r>
              <a:rPr lang="cs-CZ" sz="2000" dirty="0" smtClean="0"/>
              <a:t>atd.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54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6" t="8609" r="29410" b="17671"/>
          <a:stretch/>
        </p:blipFill>
        <p:spPr>
          <a:xfrm rot="3599594">
            <a:off x="4929283" y="537333"/>
            <a:ext cx="2700172" cy="414669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jednočinné PM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3"/>
            <a:ext cx="3117434" cy="363248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366" y="574545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Jednočinné válce se často používají pro bezpečné aplikace, kde je požadováno, aby píst byl v určité poloze při ztrátě stlačeného vzduchu.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366" y="5425479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https://tameson.com</a:t>
            </a:r>
          </a:p>
        </p:txBody>
      </p:sp>
      <p:pic>
        <p:nvPicPr>
          <p:cNvPr id="9" name="Obrázek 8" descr="C:\Users\Pc\Documents\MEGA\ARS-Novotny_Horak_Hotar\pneumotory.gif"/>
          <p:cNvPicPr/>
          <p:nvPr/>
        </p:nvPicPr>
        <p:blipFill>
          <a:blip r:embed="rId4" cstate="print"/>
          <a:srcRect b="91069"/>
          <a:stretch>
            <a:fillRect/>
          </a:stretch>
        </p:blipFill>
        <p:spPr bwMode="auto">
          <a:xfrm>
            <a:off x="179513" y="1286427"/>
            <a:ext cx="8856984" cy="7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6470744" y="3044236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https://www.gms.cz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318" y="3523627"/>
            <a:ext cx="4310098" cy="197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dvojčinné PM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12" name="Obrázek 11" descr="C:\Users\Pc\Documents\MEGA\ARS-Novotny_Horak_Hotar\pneumotory.gif"/>
          <p:cNvPicPr/>
          <p:nvPr/>
        </p:nvPicPr>
        <p:blipFill rotWithShape="1">
          <a:blip r:embed="rId2" cstate="print"/>
          <a:srcRect t="12503" r="4858" b="73207"/>
          <a:stretch/>
        </p:blipFill>
        <p:spPr bwMode="auto">
          <a:xfrm>
            <a:off x="359123" y="1268760"/>
            <a:ext cx="8461349" cy="113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420888"/>
            <a:ext cx="4248472" cy="21272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20888"/>
            <a:ext cx="3527826" cy="252749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051720" y="4293096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https://www.smc.eu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7543" y="4869160"/>
            <a:ext cx="8219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Mohou dosahovat </a:t>
            </a:r>
            <a:r>
              <a:rPr lang="cs-CZ" sz="2000" dirty="0"/>
              <a:t>větších zdvihů (až 2 m</a:t>
            </a:r>
            <a:r>
              <a:rPr lang="cs-CZ" sz="2000" dirty="0" smtClean="0"/>
              <a:t>). Zpětný </a:t>
            </a:r>
            <a:r>
              <a:rPr lang="cs-CZ" sz="2000" dirty="0"/>
              <a:t>chod </a:t>
            </a:r>
            <a:r>
              <a:rPr lang="cs-CZ" sz="2000" dirty="0" smtClean="0"/>
              <a:t>je rychlý </a:t>
            </a:r>
            <a:r>
              <a:rPr lang="cs-CZ" sz="2000" dirty="0"/>
              <a:t>a </a:t>
            </a:r>
            <a:r>
              <a:rPr lang="cs-CZ" sz="2000" dirty="0" smtClean="0"/>
              <a:t>rovnoměrný a lze nastavit jeho rychlost. Při </a:t>
            </a:r>
            <a:r>
              <a:rPr lang="cs-CZ" sz="2000" dirty="0"/>
              <a:t>zasouvání pístnice vyvinou </a:t>
            </a:r>
            <a:r>
              <a:rPr lang="cs-CZ" sz="2000" dirty="0" smtClean="0"/>
              <a:t>menší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sílu než při </a:t>
            </a:r>
            <a:r>
              <a:rPr lang="cs-CZ" sz="2000" dirty="0" smtClean="0"/>
              <a:t>vysouvání (rozdíl ploch).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58272" y="5908400"/>
            <a:ext cx="7506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Video-ukázka: </a:t>
            </a:r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www.youtube.com/watch?v=hmz1h5fk2bI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760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Pneumatické prvky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12776"/>
            <a:ext cx="2819794" cy="22005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412776"/>
            <a:ext cx="2772162" cy="21910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t="1" b="1065"/>
          <a:stretch/>
        </p:blipFill>
        <p:spPr>
          <a:xfrm>
            <a:off x="5508104" y="1383061"/>
            <a:ext cx="2667372" cy="22619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74" y="3861047"/>
            <a:ext cx="2896004" cy="22482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986" y="3888344"/>
            <a:ext cx="2591162" cy="21815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3888344"/>
            <a:ext cx="2543530" cy="210531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93342" y="1052736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Pneumatické válce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369787" y="1052736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Příprava vzduchu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300191" y="1052736"/>
            <a:ext cx="206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Ventily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93342" y="6049519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Šroubení a fitinky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27366" y="6049519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Vakuová technika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95678" y="6049519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Ostatní - hadice, …</a:t>
            </a:r>
            <a:endParaRPr lang="cs-CZ" sz="2000" dirty="0"/>
          </a:p>
        </p:txBody>
      </p:sp>
      <p:sp>
        <p:nvSpPr>
          <p:cNvPr id="20" name="Obdélník 19"/>
          <p:cNvSpPr/>
          <p:nvPr/>
        </p:nvSpPr>
        <p:spPr>
          <a:xfrm>
            <a:off x="6808380" y="3734455"/>
            <a:ext cx="2035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://tech-con.cz</a:t>
            </a:r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</a:t>
            </a:r>
            <a:r>
              <a:rPr lang="cs-CZ" sz="2400" b="1" dirty="0"/>
              <a:t>druhy </a:t>
            </a:r>
            <a:r>
              <a:rPr lang="cs-CZ" sz="2400" b="1" dirty="0" smtClean="0"/>
              <a:t>pneumotorů </a:t>
            </a:r>
            <a:r>
              <a:rPr lang="cs-CZ" sz="2400" b="1" dirty="0"/>
              <a:t>– dvojčinné </a:t>
            </a:r>
            <a:r>
              <a:rPr lang="cs-CZ" sz="2400" b="1" dirty="0" smtClean="0"/>
              <a:t>PM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13" name="Obrázek 12" descr="C:\Users\Pc\Documents\MEGA\ARS-Novotny_Horak_Hotar\pneumotory.gif"/>
          <p:cNvPicPr/>
          <p:nvPr/>
        </p:nvPicPr>
        <p:blipFill>
          <a:blip r:embed="rId2" cstate="print"/>
          <a:srcRect t="11917" b="46281"/>
          <a:stretch>
            <a:fillRect/>
          </a:stretch>
        </p:blipFill>
        <p:spPr bwMode="auto">
          <a:xfrm>
            <a:off x="589153" y="1268760"/>
            <a:ext cx="810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83568" y="4869160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Video-ukázka: </a:t>
            </a:r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://www.youtube.com/watch?v=tMeY1w7GZwU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0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</a:t>
            </a:r>
            <a:r>
              <a:rPr lang="cs-CZ" sz="2400" b="1" dirty="0" err="1" smtClean="0"/>
              <a:t>bezpístnicové</a:t>
            </a:r>
            <a:r>
              <a:rPr lang="cs-CZ" sz="2400" b="1" dirty="0" smtClean="0"/>
              <a:t> PM </a:t>
            </a:r>
            <a:r>
              <a:rPr lang="cs-CZ" sz="2400" dirty="0" smtClean="0"/>
              <a:t>(s </a:t>
            </a:r>
            <a:r>
              <a:rPr lang="cs-CZ" sz="2400" dirty="0" err="1" smtClean="0"/>
              <a:t>mag</a:t>
            </a:r>
            <a:r>
              <a:rPr lang="cs-CZ" sz="2400" dirty="0" smtClean="0"/>
              <a:t>. spoj.)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7" name="Obrázek 6" descr="C:\Users\Pc\Documents\MEGA\ARS-Novotny_Horak_Hotar\pneumotory.gif"/>
          <p:cNvPicPr/>
          <p:nvPr/>
        </p:nvPicPr>
        <p:blipFill>
          <a:blip r:embed="rId2" cstate="print"/>
          <a:srcRect t="75615" b="10451"/>
          <a:stretch>
            <a:fillRect/>
          </a:stretch>
        </p:blipFill>
        <p:spPr bwMode="auto">
          <a:xfrm>
            <a:off x="467544" y="1196752"/>
            <a:ext cx="8100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013197" cy="424847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3568" y="4970538"/>
            <a:ext cx="2035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://tech-con.cz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b="28801"/>
          <a:stretch/>
        </p:blipFill>
        <p:spPr>
          <a:xfrm>
            <a:off x="4499992" y="2780928"/>
            <a:ext cx="4570763" cy="144015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32876" y="5718129"/>
            <a:ext cx="8027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Válce </a:t>
            </a:r>
            <a:r>
              <a:rPr lang="cs-CZ" sz="2000" dirty="0"/>
              <a:t>nemají pevné spojení mezi pístem a </a:t>
            </a:r>
            <a:r>
              <a:rPr lang="cs-CZ" sz="2000" dirty="0" smtClean="0"/>
              <a:t>vozíkem. Při </a:t>
            </a:r>
            <a:r>
              <a:rPr lang="cs-CZ" sz="2000" dirty="0"/>
              <a:t>překročení síly </a:t>
            </a:r>
            <a:r>
              <a:rPr lang="cs-CZ" sz="2000" dirty="0" smtClean="0"/>
              <a:t>dojde </a:t>
            </a:r>
            <a:r>
              <a:rPr lang="cs-CZ" sz="2000" dirty="0"/>
              <a:t>k pohybu vozíku nezávisle na </a:t>
            </a:r>
            <a:r>
              <a:rPr lang="cs-CZ" sz="2000" dirty="0" smtClean="0"/>
              <a:t>pístu (lze využít jako bezpečnostní pojistku).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19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</a:t>
            </a:r>
            <a:r>
              <a:rPr lang="cs-CZ" sz="2400" b="1" dirty="0" err="1" smtClean="0"/>
              <a:t>bezpístnicové</a:t>
            </a:r>
            <a:r>
              <a:rPr lang="cs-CZ" sz="2400" b="1" dirty="0" smtClean="0"/>
              <a:t> PM </a:t>
            </a:r>
            <a:r>
              <a:rPr lang="cs-CZ" sz="2400" dirty="0" smtClean="0"/>
              <a:t>(zipové)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10" name="Obrázek 9" descr="Pneumatische und elektrische Antriebstechnik von Parker-Origa und Parker-SS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4918"/>
            <a:ext cx="5760720" cy="20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323528" y="3913311"/>
            <a:ext cx="3415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://www.parkerstore-koblenz.com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615" y="3138839"/>
            <a:ext cx="4467849" cy="26483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57777" y="4654877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Video-ukázka:</a:t>
            </a:r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://www.youtube.com/watch?v=a8kZrig9POQ</a:t>
            </a:r>
            <a:endParaRPr lang="en-GB" dirty="0"/>
          </a:p>
        </p:txBody>
      </p:sp>
      <p:pic>
        <p:nvPicPr>
          <p:cNvPr id="15" name="Obrázek 14" descr="C:\Users\Pc\Documents\MEGA\ARS-Novotny_Horak_Hotar\pneumotory.gif"/>
          <p:cNvPicPr/>
          <p:nvPr/>
        </p:nvPicPr>
        <p:blipFill>
          <a:blip r:embed="rId5" cstate="print"/>
          <a:srcRect t="59691" b="28366"/>
          <a:stretch>
            <a:fillRect/>
          </a:stretch>
        </p:blipFill>
        <p:spPr bwMode="auto">
          <a:xfrm>
            <a:off x="362188" y="1089487"/>
            <a:ext cx="810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395536" y="5867005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Síla se </a:t>
            </a:r>
            <a:r>
              <a:rPr lang="cs-CZ" sz="2000" dirty="0"/>
              <a:t>přenáší bočním spojem na píst. K tomu slouží drážka v </a:t>
            </a:r>
            <a:r>
              <a:rPr lang="cs-CZ" sz="2000" dirty="0" smtClean="0"/>
              <a:t>profilovém vedení.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2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snímače a tlumení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67544" y="1340768"/>
            <a:ext cx="81361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Pneumatické válce a lineární pohony jsou často vybaveny </a:t>
            </a:r>
            <a:r>
              <a:rPr lang="cs-CZ" sz="2000" b="1" dirty="0" smtClean="0"/>
              <a:t>vnitřním tlumením krajních poloh</a:t>
            </a:r>
            <a:r>
              <a:rPr lang="cs-CZ" sz="2000" dirty="0" smtClean="0"/>
              <a:t> (</a:t>
            </a:r>
            <a:r>
              <a:rPr lang="cs-CZ" sz="2000" dirty="0" err="1" smtClean="0"/>
              <a:t>Festo</a:t>
            </a:r>
            <a:r>
              <a:rPr lang="cs-CZ" sz="2000" dirty="0" smtClean="0"/>
              <a:t> válce s označením P, resp. PPV) a mají na pístu </a:t>
            </a:r>
            <a:r>
              <a:rPr lang="cs-CZ" sz="2000" b="1" dirty="0" smtClean="0"/>
              <a:t>magnetický kroužek</a:t>
            </a:r>
            <a:r>
              <a:rPr lang="cs-CZ" sz="2000" dirty="0" smtClean="0"/>
              <a:t> pro bezdotykové snímače (označení - A). </a:t>
            </a:r>
          </a:p>
          <a:p>
            <a:endParaRPr lang="cs-CZ" sz="2000" dirty="0" smtClean="0"/>
          </a:p>
          <a:p>
            <a:r>
              <a:rPr lang="cs-CZ" sz="2000" dirty="0" smtClean="0"/>
              <a:t>Snímače se umísťují buď na lištu, anebo u nejmodernějších válců </a:t>
            </a:r>
            <a:r>
              <a:rPr lang="cs-CZ" sz="2000" b="1" dirty="0" smtClean="0"/>
              <a:t>do drážek </a:t>
            </a:r>
            <a:r>
              <a:rPr lang="cs-CZ" sz="2000" dirty="0" smtClean="0"/>
              <a:t>tělesa válce, tím je umožněno snadné a přesné nastavování polohy snímačů, které jsou zároveň chráněny proti poškození. </a:t>
            </a:r>
          </a:p>
          <a:p>
            <a:endParaRPr lang="cs-CZ" sz="2000" dirty="0" smtClean="0"/>
          </a:p>
          <a:p>
            <a:r>
              <a:rPr lang="cs-CZ" sz="2000" dirty="0" smtClean="0"/>
              <a:t>Sepnutá poloha snímače je vždy </a:t>
            </a:r>
            <a:r>
              <a:rPr lang="cs-CZ" sz="2000" b="1" dirty="0" smtClean="0"/>
              <a:t>signalizována </a:t>
            </a:r>
          </a:p>
          <a:p>
            <a:r>
              <a:rPr lang="cs-CZ" sz="2000" b="1" dirty="0" smtClean="0"/>
              <a:t>LED diodou</a:t>
            </a:r>
            <a:r>
              <a:rPr lang="cs-CZ" sz="2000" dirty="0" smtClean="0"/>
              <a:t>, což umožňuje pohodlné seřizování.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958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značení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467544" y="1340768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Příklad značení: FESTO DSNU-S-16-30-P-A-MQ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82" y="3356992"/>
            <a:ext cx="4963394" cy="3312368"/>
          </a:xfrm>
          <a:prstGeom prst="rect">
            <a:avLst/>
          </a:prstGeom>
        </p:spPr>
      </p:pic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710150" y="2829068"/>
            <a:ext cx="1458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Zdvih</a:t>
            </a:r>
            <a:endParaRPr lang="cs-CZ" sz="200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4768382" y="1715126"/>
            <a:ext cx="0" cy="276349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4674643" y="1715126"/>
            <a:ext cx="189266" cy="1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4143829" y="1703442"/>
            <a:ext cx="216024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bdélník 24"/>
          <p:cNvSpPr>
            <a:spLocks noChangeArrowheads="1"/>
          </p:cNvSpPr>
          <p:nvPr/>
        </p:nvSpPr>
        <p:spPr bwMode="auto">
          <a:xfrm>
            <a:off x="2517703" y="2367483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Průměr</a:t>
            </a:r>
            <a:endParaRPr lang="cs-CZ" sz="2000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257399" y="1703444"/>
            <a:ext cx="0" cy="1343172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468879" y="3046616"/>
            <a:ext cx="791258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4446700" y="1715126"/>
            <a:ext cx="149958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4517723" y="1715128"/>
            <a:ext cx="0" cy="924418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4517723" y="2624266"/>
            <a:ext cx="414317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bdélník 34"/>
          <p:cNvSpPr>
            <a:spLocks noChangeArrowheads="1"/>
          </p:cNvSpPr>
          <p:nvPr/>
        </p:nvSpPr>
        <p:spPr bwMode="auto">
          <a:xfrm>
            <a:off x="4932040" y="1779817"/>
            <a:ext cx="3443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Magnetický</a:t>
            </a:r>
          </a:p>
          <a:p>
            <a:r>
              <a:rPr lang="cs-CZ" sz="2000" dirty="0" smtClean="0"/>
              <a:t>kroužek</a:t>
            </a:r>
            <a:endParaRPr lang="cs-CZ" sz="2000" dirty="0"/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4"/>
          <a:srcRect t="10778"/>
          <a:stretch/>
        </p:blipFill>
        <p:spPr>
          <a:xfrm>
            <a:off x="6156176" y="2926752"/>
            <a:ext cx="2612085" cy="3515367"/>
          </a:xfrm>
          <a:prstGeom prst="rect">
            <a:avLst/>
          </a:prstGeom>
        </p:spPr>
      </p:pic>
      <p:cxnSp>
        <p:nvCxnSpPr>
          <p:cNvPr id="38" name="Přímá spojnice 37"/>
          <p:cNvCxnSpPr/>
          <p:nvPr/>
        </p:nvCxnSpPr>
        <p:spPr>
          <a:xfrm flipH="1">
            <a:off x="3468879" y="2567538"/>
            <a:ext cx="485684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bdélník 44"/>
          <p:cNvSpPr>
            <a:spLocks noChangeArrowheads="1"/>
          </p:cNvSpPr>
          <p:nvPr/>
        </p:nvSpPr>
        <p:spPr bwMode="auto">
          <a:xfrm>
            <a:off x="4936067" y="2424211"/>
            <a:ext cx="344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Tlumení:  elastický kroužek</a:t>
            </a:r>
            <a:endParaRPr lang="cs-CZ" sz="2000" dirty="0"/>
          </a:p>
        </p:txBody>
      </p:sp>
      <p:cxnSp>
        <p:nvCxnSpPr>
          <p:cNvPr id="48" name="Přímá spojnice 47"/>
          <p:cNvCxnSpPr/>
          <p:nvPr/>
        </p:nvCxnSpPr>
        <p:spPr>
          <a:xfrm flipV="1">
            <a:off x="3954563" y="1715127"/>
            <a:ext cx="0" cy="852411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3860824" y="1715126"/>
            <a:ext cx="189266" cy="1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H="1">
            <a:off x="4768382" y="1991475"/>
            <a:ext cx="216024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3576891" y="1715126"/>
            <a:ext cx="189266" cy="1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3678451" y="1715128"/>
            <a:ext cx="0" cy="409334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H="1">
            <a:off x="3468879" y="2133760"/>
            <a:ext cx="216024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bdélník 60"/>
          <p:cNvSpPr>
            <a:spLocks noChangeArrowheads="1"/>
          </p:cNvSpPr>
          <p:nvPr/>
        </p:nvSpPr>
        <p:spPr bwMode="auto">
          <a:xfrm>
            <a:off x="1983589" y="1906406"/>
            <a:ext cx="1542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Krátká verze</a:t>
            </a:r>
            <a:endParaRPr lang="cs-CZ" sz="2000" dirty="0"/>
          </a:p>
        </p:txBody>
      </p:sp>
      <p:pic>
        <p:nvPicPr>
          <p:cNvPr id="62" name="Obrázek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2" y="3353068"/>
            <a:ext cx="3817642" cy="940028"/>
          </a:xfrm>
          <a:prstGeom prst="rect">
            <a:avLst/>
          </a:prstGeom>
        </p:spPr>
      </p:pic>
      <p:cxnSp>
        <p:nvCxnSpPr>
          <p:cNvPr id="32" name="Přímá spojnice 31"/>
          <p:cNvCxnSpPr/>
          <p:nvPr/>
        </p:nvCxnSpPr>
        <p:spPr>
          <a:xfrm>
            <a:off x="5364088" y="1544562"/>
            <a:ext cx="2664296" cy="1223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8028384" y="1544563"/>
            <a:ext cx="0" cy="1223030"/>
          </a:xfrm>
          <a:prstGeom prst="line">
            <a:avLst/>
          </a:prstGeom>
          <a:ln w="19050"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endCxn id="61" idx="1"/>
          </p:cNvCxnSpPr>
          <p:nvPr/>
        </p:nvCxnSpPr>
        <p:spPr>
          <a:xfrm>
            <a:off x="1469712" y="2099838"/>
            <a:ext cx="513877" cy="6623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1469712" y="2106461"/>
            <a:ext cx="0" cy="1223030"/>
          </a:xfrm>
          <a:prstGeom prst="line">
            <a:avLst/>
          </a:prstGeom>
          <a:ln w="19050">
            <a:headEnd type="triangl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rotační rychloběžné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835696" y="1340768"/>
            <a:ext cx="6767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Rotační motory přeměňují energii </a:t>
            </a:r>
            <a:r>
              <a:rPr lang="cs-CZ" sz="2000" dirty="0"/>
              <a:t>stlačeného vzduchu na mechanickou energii rotačního pohybu. </a:t>
            </a:r>
          </a:p>
          <a:p>
            <a:endParaRPr lang="cs-CZ" sz="2000" dirty="0"/>
          </a:p>
          <a:p>
            <a:r>
              <a:rPr lang="cs-CZ" sz="2000" b="1" dirty="0"/>
              <a:t>Rotační rychloběžné </a:t>
            </a:r>
            <a:r>
              <a:rPr lang="cs-CZ" sz="2000" dirty="0"/>
              <a:t>– pneumotory s neomezeným úhlem, například </a:t>
            </a:r>
            <a:r>
              <a:rPr lang="cs-CZ" sz="2000" dirty="0" smtClean="0"/>
              <a:t>lametové nebo pístové, popř. turbínové.</a:t>
            </a:r>
            <a:endParaRPr lang="cs-CZ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" y="1109770"/>
            <a:ext cx="1224933" cy="16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039343"/>
            <a:ext cx="1609950" cy="1619476"/>
          </a:xfrm>
          <a:prstGeom prst="rect">
            <a:avLst/>
          </a:prstGeom>
        </p:spPr>
      </p:pic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1835696" y="3167685"/>
            <a:ext cx="70567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Lamelové rotační pneumotory</a:t>
            </a:r>
          </a:p>
          <a:p>
            <a:r>
              <a:rPr lang="cs-CZ" sz="2000" dirty="0" smtClean="0"/>
              <a:t>Video-ukázka: </a:t>
            </a:r>
            <a:r>
              <a:rPr lang="cs-CZ" sz="2000" dirty="0" smtClean="0">
                <a:hlinkClick r:id="rId4"/>
              </a:rPr>
              <a:t>https://www.youtube.com/watch?v=BD9-VvSRgME</a:t>
            </a:r>
            <a:r>
              <a:rPr lang="cs-CZ" sz="2000" dirty="0" smtClean="0"/>
              <a:t> </a:t>
            </a:r>
          </a:p>
          <a:p>
            <a:endParaRPr lang="cs-CZ" sz="1400" i="1" dirty="0" smtClean="0"/>
          </a:p>
          <a:p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https://</a:t>
            </a:r>
            <a:r>
              <a:rPr lang="cs-CZ" sz="1400" i="1" dirty="0"/>
              <a:t>www.seall.cz/cz/produkt/61/rotacni-pohony/</a:t>
            </a:r>
            <a:endParaRPr lang="cs-CZ" sz="1400" i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12" y="4748850"/>
            <a:ext cx="1838582" cy="1724266"/>
          </a:xfrm>
          <a:prstGeom prst="rect">
            <a:avLst/>
          </a:prstGeom>
        </p:spPr>
      </p:pic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2051720" y="4869160"/>
            <a:ext cx="7272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Pístové rotační pneumotory</a:t>
            </a:r>
          </a:p>
          <a:p>
            <a:r>
              <a:rPr lang="cs-CZ" sz="2000" dirty="0" smtClean="0"/>
              <a:t>Video-ukázka: </a:t>
            </a: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www.youtube.com/watch?v=DPYhuCZLiNw</a:t>
            </a:r>
            <a:endParaRPr lang="cs-CZ" sz="2000" dirty="0" smtClean="0"/>
          </a:p>
          <a:p>
            <a:r>
              <a:rPr lang="cs-CZ" sz="2000" dirty="0" smtClean="0"/>
              <a:t>	          </a:t>
            </a: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</a:t>
            </a:r>
            <a:r>
              <a:rPr lang="cs-CZ" sz="2000" dirty="0" smtClean="0">
                <a:hlinkClick r:id="rId7"/>
              </a:rPr>
              <a:t>www.youtube.com/watch?v=90n7yOIuc9k</a:t>
            </a:r>
            <a:endParaRPr lang="cs-CZ" sz="2000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https://</a:t>
            </a:r>
            <a:r>
              <a:rPr lang="cs-CZ" sz="1400" i="1" dirty="0"/>
              <a:t>www.seall.cz/cz/produkt/61/rotacni-pohony/</a:t>
            </a:r>
            <a:endParaRPr lang="cs-CZ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3654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Základní druhy pneumotorů – kyvné pneumotory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3635896" y="4358516"/>
            <a:ext cx="5472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Video-ukázky:</a:t>
            </a:r>
          </a:p>
          <a:p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www.youtube.com/watch?v=ZSlTx2fnsio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www.youtube.com/watch?v=sq0Jzgm1meI</a:t>
            </a:r>
            <a:endParaRPr 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183179"/>
            <a:ext cx="3591349" cy="256267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63517" y="3256136"/>
            <a:ext cx="2368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 smtClean="0"/>
              <a:t>https://smc.eu</a:t>
            </a:r>
            <a:endParaRPr lang="cs-CZ" sz="1400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67" y="978357"/>
            <a:ext cx="3809524" cy="266666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148064" y="3561184"/>
            <a:ext cx="3368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https://www.morendustri.com</a:t>
            </a:r>
            <a:endParaRPr lang="cs-CZ" sz="1400" i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817254"/>
            <a:ext cx="2414475" cy="2448827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757543" y="5834918"/>
            <a:ext cx="3254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</a:t>
            </a:r>
            <a:r>
              <a:rPr lang="cs-CZ" sz="1400" i="1" dirty="0" smtClean="0"/>
              <a:t>https://festo.com</a:t>
            </a:r>
            <a:endParaRPr lang="cs-CZ" sz="1400" i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48" y="1047169"/>
            <a:ext cx="1452097" cy="11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Rozvaděče a ventily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987824" y="1340768"/>
            <a:ext cx="266429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7544" y="2060848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Podle konstrukce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483768" y="2060848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Podle počtu cest/poloh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534893" y="2060848"/>
            <a:ext cx="176529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Podle ovládání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553323" y="2060848"/>
            <a:ext cx="183510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Podle doby působení signálu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1604937" cy="146994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48" y="4233186"/>
            <a:ext cx="1397591" cy="2495194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 rot="16200000">
            <a:off x="-120222" y="3422330"/>
            <a:ext cx="1340831" cy="32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Ventilové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 rot="16200000">
            <a:off x="-120222" y="5523916"/>
            <a:ext cx="1340831" cy="32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Šoupátkové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699792" y="2708920"/>
            <a:ext cx="1340831" cy="2215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2/2</a:t>
            </a:r>
          </a:p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3/2</a:t>
            </a:r>
          </a:p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4/2</a:t>
            </a:r>
          </a:p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5/2</a:t>
            </a:r>
          </a:p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5/3</a:t>
            </a:r>
          </a:p>
          <a:p>
            <a:pPr algn="ctr"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860032" y="2708920"/>
            <a:ext cx="1340831" cy="2215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499992" y="2708920"/>
            <a:ext cx="1842240" cy="3817699"/>
            <a:chOff x="4673976" y="2708920"/>
            <a:chExt cx="1842240" cy="3817699"/>
          </a:xfrm>
        </p:grpSpPr>
        <p:sp>
          <p:nvSpPr>
            <p:cNvPr id="22" name="Obdélník 21"/>
            <p:cNvSpPr/>
            <p:nvPr/>
          </p:nvSpPr>
          <p:spPr>
            <a:xfrm>
              <a:off x="5004048" y="2708920"/>
              <a:ext cx="1440160" cy="18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Mechanicky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Ručně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Pneumaticky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Elektricky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Jiný způsob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004048" y="4726419"/>
              <a:ext cx="1512168" cy="18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Elektro-pneumaticky</a:t>
              </a:r>
            </a:p>
            <a:p>
              <a:pPr>
                <a:spcAft>
                  <a:spcPts val="600"/>
                </a:spcAft>
              </a:pPr>
              <a:r>
                <a:rPr lang="cs-CZ" dirty="0" smtClean="0">
                  <a:solidFill>
                    <a:schemeClr val="tx1"/>
                  </a:solidFill>
                </a:rPr>
                <a:t>Pneumaticko-pneumaticky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 rot="16200000">
              <a:off x="4165579" y="3422330"/>
              <a:ext cx="1340831" cy="324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Přímo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 rot="16200000">
              <a:off x="4165579" y="5523915"/>
              <a:ext cx="1340831" cy="3240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Nepřímo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Obdélník 25"/>
          <p:cNvSpPr/>
          <p:nvPr/>
        </p:nvSpPr>
        <p:spPr>
          <a:xfrm>
            <a:off x="6372201" y="3141617"/>
            <a:ext cx="2202026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b="1" dirty="0" smtClean="0">
                <a:solidFill>
                  <a:schemeClr val="tx1"/>
                </a:solidFill>
              </a:rPr>
              <a:t>Impulzní</a:t>
            </a:r>
            <a:r>
              <a:rPr lang="cs-CZ" dirty="0" smtClean="0">
                <a:solidFill>
                  <a:schemeClr val="tx1"/>
                </a:solidFill>
              </a:rPr>
              <a:t> (oboustranně ovládaný řídicí signál)</a:t>
            </a:r>
          </a:p>
          <a:p>
            <a:pPr algn="ctr">
              <a:spcAft>
                <a:spcPts val="600"/>
              </a:spcAft>
            </a:pPr>
            <a:endParaRPr lang="cs-CZ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b="1" dirty="0" smtClean="0">
                <a:solidFill>
                  <a:schemeClr val="tx1"/>
                </a:solidFill>
              </a:rPr>
              <a:t>Monostabilní </a:t>
            </a:r>
            <a:r>
              <a:rPr lang="cs-CZ" dirty="0" smtClean="0">
                <a:solidFill>
                  <a:schemeClr val="tx1"/>
                </a:solidFill>
              </a:rPr>
              <a:t>(řídicí signál, z druhé strany pružina, popř. pneumatický signál)</a:t>
            </a:r>
          </a:p>
          <a:p>
            <a:pPr algn="ctr">
              <a:spcAft>
                <a:spcPts val="60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6" y="4771701"/>
            <a:ext cx="1860777" cy="1873789"/>
          </a:xfrm>
          <a:prstGeom prst="rect">
            <a:avLst/>
          </a:prstGeom>
        </p:spPr>
      </p:pic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Rozvaděče a ventily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550664" y="1196752"/>
            <a:ext cx="8136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Jsou prvky v pneumatickém obvodu pro </a:t>
            </a:r>
            <a:r>
              <a:rPr lang="cs-CZ" sz="2000" b="1" dirty="0" smtClean="0"/>
              <a:t>řízení toku vzduchu </a:t>
            </a:r>
            <a:r>
              <a:rPr lang="cs-CZ" sz="2000" dirty="0" smtClean="0"/>
              <a:t>v pneumatickém obvodu.  Počet pracovních otvorů dává </a:t>
            </a:r>
            <a:r>
              <a:rPr lang="cs-CZ" sz="2000" b="1" dirty="0" smtClean="0"/>
              <a:t>počet cest </a:t>
            </a:r>
            <a:r>
              <a:rPr lang="cs-CZ" sz="2000" dirty="0" smtClean="0"/>
              <a:t>a většinou se používají </a:t>
            </a:r>
            <a:r>
              <a:rPr lang="cs-CZ" sz="2000" b="1" dirty="0" smtClean="0"/>
              <a:t>dvoupolohové rozvaděče.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t="1" r="13974" b="21264"/>
          <a:stretch/>
        </p:blipFill>
        <p:spPr>
          <a:xfrm>
            <a:off x="467544" y="2204864"/>
            <a:ext cx="5976664" cy="2914805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2195736" y="6076838"/>
            <a:ext cx="6875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76" y="2758556"/>
            <a:ext cx="2690647" cy="2013145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00813" y="314370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2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646578" y="4402369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1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022349" y="4402369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3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553200" y="5331953"/>
            <a:ext cx="1572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Rozvaděč </a:t>
            </a:r>
            <a:r>
              <a:rPr lang="cs-CZ" sz="2000" dirty="0">
                <a:solidFill>
                  <a:srgbClr val="FF0000"/>
                </a:solidFill>
              </a:rPr>
              <a:t>3</a:t>
            </a:r>
            <a:r>
              <a:rPr lang="cs-CZ" sz="2000" dirty="0"/>
              <a:t>/</a:t>
            </a:r>
            <a:r>
              <a:rPr lang="cs-CZ" sz="2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769827" y="2571209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1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619999" y="2571209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2</a:t>
            </a:r>
            <a:endParaRPr lang="cs-CZ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Rozvaděče a ventily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195736" y="6076838"/>
            <a:ext cx="6875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4" name="Obdélník 11"/>
          <p:cNvSpPr>
            <a:spLocks noChangeArrowheads="1"/>
          </p:cNvSpPr>
          <p:nvPr/>
        </p:nvSpPr>
        <p:spPr bwMode="auto">
          <a:xfrm>
            <a:off x="4307996" y="4829090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Rozvaděč 3/2 - průtočný v klidové poloze</a:t>
            </a:r>
            <a:endParaRPr lang="cs-CZ" sz="2000" b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83798"/>
            <a:ext cx="5747461" cy="245494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50" y="2744142"/>
            <a:ext cx="2633064" cy="16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Pneumatické prvky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230484" cy="278168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084168" y="3287147"/>
            <a:ext cx="2431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://www.parker.com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3779912" y="4050448"/>
            <a:ext cx="2091743" cy="958388"/>
            <a:chOff x="3851920" y="3795589"/>
            <a:chExt cx="2091743" cy="958388"/>
          </a:xfrm>
        </p:grpSpPr>
        <p:sp>
          <p:nvSpPr>
            <p:cNvPr id="21" name="TextovéPole 20"/>
            <p:cNvSpPr txBox="1"/>
            <p:nvPr/>
          </p:nvSpPr>
          <p:spPr>
            <a:xfrm>
              <a:off x="3851920" y="4035651"/>
              <a:ext cx="1192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p</a:t>
              </a:r>
              <a:r>
                <a:rPr lang="cs-CZ" sz="2400" dirty="0" smtClean="0"/>
                <a:t> (Pa) = </a:t>
              </a:r>
              <a:endParaRPr lang="en-GB" sz="2400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029141" y="3795589"/>
              <a:ext cx="779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F (N)</a:t>
              </a:r>
              <a:endParaRPr lang="en-GB" sz="2400" dirty="0"/>
            </a:p>
          </p:txBody>
        </p:sp>
        <p:cxnSp>
          <p:nvCxnSpPr>
            <p:cNvPr id="24" name="Přímá spojnice 23"/>
            <p:cNvCxnSpPr/>
            <p:nvPr/>
          </p:nvCxnSpPr>
          <p:spPr>
            <a:xfrm>
              <a:off x="5013600" y="4266483"/>
              <a:ext cx="930063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5013600" y="4292312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S (m</a:t>
              </a:r>
              <a:r>
                <a:rPr lang="cs-CZ" sz="2400" baseline="30000" dirty="0" smtClean="0"/>
                <a:t>2</a:t>
              </a:r>
              <a:r>
                <a:rPr lang="cs-CZ" sz="2400" dirty="0" smtClean="0"/>
                <a:t>)</a:t>
              </a:r>
              <a:endParaRPr lang="en-GB" sz="2400" dirty="0"/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2690302" y="5613311"/>
            <a:ext cx="450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 bar = 100 000 Pa = 0,1 MPa = 0,987 </a:t>
            </a:r>
            <a:r>
              <a:rPr lang="cs-CZ" sz="2000" dirty="0" err="1" smtClean="0"/>
              <a:t>atm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817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Rozvaděče a ventily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195736" y="6076838"/>
            <a:ext cx="6875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4" name="Obdélník 11"/>
          <p:cNvSpPr>
            <a:spLocks noChangeArrowheads="1"/>
          </p:cNvSpPr>
          <p:nvPr/>
        </p:nvSpPr>
        <p:spPr bwMode="auto">
          <a:xfrm>
            <a:off x="6588224" y="4829090"/>
            <a:ext cx="2184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Rozvaděč 4/2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5406952" cy="28101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84" y="2780928"/>
            <a:ext cx="2683151" cy="1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Rozvaděče a ventily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14" name="Obdélník 11"/>
          <p:cNvSpPr>
            <a:spLocks noChangeArrowheads="1"/>
          </p:cNvSpPr>
          <p:nvPr/>
        </p:nvSpPr>
        <p:spPr bwMode="auto">
          <a:xfrm>
            <a:off x="6804248" y="4829090"/>
            <a:ext cx="1968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Rozvaděč 5/2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8270"/>
          <a:stretch/>
        </p:blipFill>
        <p:spPr>
          <a:xfrm>
            <a:off x="574454" y="1124744"/>
            <a:ext cx="5293690" cy="29913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88840"/>
            <a:ext cx="2843333" cy="2764787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2195736" y="6076838"/>
            <a:ext cx="6875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9000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137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Úprava tlakového vzduchu</a:t>
            </a:r>
            <a:endParaRPr lang="cs-CZ" sz="2400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5462207" cy="486067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260806" y="6030599"/>
            <a:ext cx="6875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13" y="1172783"/>
            <a:ext cx="2857899" cy="172426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228184" y="3022665"/>
            <a:ext cx="27127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 moderních pneumatických obvodech se většinou mazání vzduchu nepoužívá - jsou aplikovány pneumatické válce s trvalou tukovou náplní</a:t>
            </a:r>
            <a:r>
              <a:rPr lang="cs-CZ" sz="2000" dirty="0" smtClean="0"/>
              <a:t>.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9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Využití stlačeného vzduchu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191" r="14562" b="8646"/>
          <a:stretch/>
        </p:blipFill>
        <p:spPr>
          <a:xfrm>
            <a:off x="646945" y="1412776"/>
            <a:ext cx="2965225" cy="223224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39552" y="1052736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Pohon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8400" t="5084" r="56196" b="26900"/>
          <a:stretch/>
        </p:blipFill>
        <p:spPr>
          <a:xfrm>
            <a:off x="2926316" y="4082998"/>
            <a:ext cx="1470928" cy="1948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584" r="5959" b="2569"/>
          <a:stretch/>
        </p:blipFill>
        <p:spPr>
          <a:xfrm>
            <a:off x="539552" y="4365104"/>
            <a:ext cx="2329009" cy="165618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39552" y="3717032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Manipulace s objekty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25" y="558710"/>
            <a:ext cx="3096344" cy="2959221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5292452" y="1484784"/>
            <a:ext cx="244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Ofukování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6499" y="6021288"/>
            <a:ext cx="426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</a:t>
            </a:r>
            <a:r>
              <a:rPr lang="cs-CZ" sz="1400" i="1" dirty="0" smtClean="0"/>
              <a:t>www.universal-robots.com</a:t>
            </a:r>
            <a:r>
              <a:rPr lang="cs-CZ" sz="1400" i="1" dirty="0"/>
              <a:t>, https://www.directindustry.com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64646" y="185991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https://www.univer.cz/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5521"/>
            <a:ext cx="2108629" cy="1890737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4662855" y="6073551"/>
            <a:ext cx="4263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https://je-art.cz</a:t>
            </a:r>
            <a:r>
              <a:rPr lang="cs-CZ" sz="1400" i="1" dirty="0"/>
              <a:t>, https://www.neva.eu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4095521"/>
            <a:ext cx="2036397" cy="1898919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4454998" y="3718584"/>
            <a:ext cx="468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Nosné médium - pískování, nanášení laků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9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Využití pneumatických pohonů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8" name="Obdélník 11"/>
          <p:cNvSpPr>
            <a:spLocks noChangeArrowheads="1"/>
          </p:cNvSpPr>
          <p:nvPr/>
        </p:nvSpPr>
        <p:spPr bwMode="auto">
          <a:xfrm>
            <a:off x="467544" y="1472582"/>
            <a:ext cx="81361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Pneumatické </a:t>
            </a:r>
            <a:r>
              <a:rPr lang="cs-CZ" sz="2000" dirty="0"/>
              <a:t>pohony využívají energii stlačeného vzduchu</a:t>
            </a:r>
            <a:r>
              <a:rPr lang="cs-CZ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Vzduch o atmosférickém tlaku je nasáván </a:t>
            </a:r>
            <a:r>
              <a:rPr lang="cs-CZ" sz="2000" b="1" dirty="0"/>
              <a:t>kompresorem</a:t>
            </a:r>
            <a:r>
              <a:rPr lang="cs-CZ" sz="2000" dirty="0"/>
              <a:t>, kde je následně stlačován na </a:t>
            </a:r>
            <a:r>
              <a:rPr lang="cs-CZ" sz="2000" b="1" dirty="0"/>
              <a:t>požadovaný tlak</a:t>
            </a:r>
            <a:r>
              <a:rPr lang="cs-CZ" sz="2000" b="1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Na výstupu z kompresoru bývá zpravidla </a:t>
            </a:r>
            <a:r>
              <a:rPr lang="cs-CZ" sz="2000" b="1" dirty="0"/>
              <a:t>regulační člen</a:t>
            </a:r>
            <a:r>
              <a:rPr lang="cs-CZ" sz="2000" dirty="0"/>
              <a:t>, který zajišťuje požadované nastavení tlaku v rozvodu</a:t>
            </a:r>
            <a:r>
              <a:rPr lang="cs-CZ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Poté je stlačený vzduch distribuován potrubním </a:t>
            </a:r>
            <a:r>
              <a:rPr lang="cs-CZ" sz="2000" b="1" dirty="0"/>
              <a:t>rozvodem</a:t>
            </a:r>
            <a:r>
              <a:rPr lang="cs-CZ" sz="2000" dirty="0"/>
              <a:t> až k odběrným místům, kde je dále </a:t>
            </a:r>
            <a:r>
              <a:rPr lang="cs-CZ" sz="2000" b="1" dirty="0"/>
              <a:t>regulován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>
              <a:spcAft>
                <a:spcPts val="600"/>
              </a:spcAft>
            </a:pPr>
            <a:r>
              <a:rPr lang="cs-CZ" sz="2000" dirty="0"/>
              <a:t>Pneumatické pohony jsou z velké části používány pro </a:t>
            </a:r>
            <a:r>
              <a:rPr lang="cs-CZ" sz="2000" b="1" dirty="0"/>
              <a:t>lineární, otočný nebo kyvný pohyb</a:t>
            </a:r>
            <a:r>
              <a:rPr lang="cs-CZ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Charakteristické oblasti využití: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cs-CZ" sz="2000" b="1" dirty="0"/>
              <a:t>Malé a střední síly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cs-CZ" sz="2000" b="1" dirty="0"/>
              <a:t>Rychlý pohyb s vysokou frekvencí</a:t>
            </a:r>
            <a:endParaRPr lang="cs-CZ" sz="2000" dirty="0"/>
          </a:p>
          <a:p>
            <a:pPr algn="just"/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2582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Vlastnosti pneumatických pohonů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484784"/>
            <a:ext cx="81361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Základní výhody pneumatických obvodů: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možnost rozvodu na delší vzdálenosti,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nepotřebuje odpadové větve rozvodu,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možnost rychlých pohybů,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snadná regulace.</a:t>
            </a:r>
          </a:p>
          <a:p>
            <a:pPr marL="355600" indent="-355600">
              <a:spcAft>
                <a:spcPts val="600"/>
              </a:spcAft>
            </a:pP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b="1" dirty="0" smtClean="0"/>
              <a:t>Základní nevýhody pneumatických obvodů: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omezená síla,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problematické dosažení pomalých, plynulých pohybů,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nepřesné zastavovaní v meziplochách.</a:t>
            </a:r>
          </a:p>
          <a:p>
            <a:pPr marL="355600" indent="-35560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723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Vlastnosti pneumatických pohonů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24632" y="1412776"/>
            <a:ext cx="836784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Dostupnost</a:t>
            </a:r>
            <a:r>
              <a:rPr lang="cs-CZ" sz="2000" dirty="0" smtClean="0"/>
              <a:t> - stlačený vzduch je ve většině podniků k dispozici. Pojízdné kompresory umožňují jeho využiti mimo provozovny a výrobny.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Skladovaní</a:t>
            </a:r>
            <a:r>
              <a:rPr lang="cs-CZ" sz="2000" dirty="0"/>
              <a:t> </a:t>
            </a:r>
            <a:r>
              <a:rPr lang="cs-CZ" sz="2000" dirty="0" smtClean="0"/>
              <a:t>- velké objemy stlačeného vzduchu lze bez problémů skladovat.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Jednoduchá konstrukce </a:t>
            </a:r>
            <a:r>
              <a:rPr lang="cs-CZ" sz="2000" dirty="0" smtClean="0"/>
              <a:t>-</a:t>
            </a:r>
            <a:r>
              <a:rPr lang="cs-CZ" sz="2000" b="1" dirty="0" smtClean="0"/>
              <a:t> </a:t>
            </a:r>
            <a:r>
              <a:rPr lang="cs-CZ" sz="2000" dirty="0" smtClean="0"/>
              <a:t>pneumatické prvky mají jednoduchou konstrukci a lze z nich sestavit jednoduché řídicí obvody pro automatizaci strojů a zařízení.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Trvanlivost při malých nárocích na </a:t>
            </a:r>
            <a:r>
              <a:rPr lang="cs-CZ" sz="2000" b="1" dirty="0" smtClean="0"/>
              <a:t>údržbu </a:t>
            </a:r>
            <a:r>
              <a:rPr lang="cs-CZ" sz="2000" dirty="0" smtClean="0"/>
              <a:t>- odolávají </a:t>
            </a:r>
            <a:r>
              <a:rPr lang="cs-CZ" sz="2000" dirty="0"/>
              <a:t>prostředí provozu a atmosférickým </a:t>
            </a:r>
            <a:r>
              <a:rPr lang="cs-CZ" sz="2000" dirty="0" smtClean="0"/>
              <a:t>vlivům (předpokladem je čistý stlačený vzduch).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Bez negativních vlivů na životni prostředí</a:t>
            </a:r>
            <a:r>
              <a:rPr lang="cs-CZ" sz="2000" dirty="0" smtClean="0"/>
              <a:t> - provoz je čistý a při správném ošetření vyfukovaného vzduchu lze splnit příslušné normy pro provoz v čistém prostředí.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/>
              <a:t>Velké </a:t>
            </a:r>
            <a:r>
              <a:rPr lang="cs-CZ" sz="2000" b="1" dirty="0" smtClean="0"/>
              <a:t>zrychlení</a:t>
            </a:r>
            <a:r>
              <a:rPr lang="cs-CZ" sz="2000" dirty="0" smtClean="0"/>
              <a:t> – je umožněno velkou rozpínavostí </a:t>
            </a:r>
            <a:r>
              <a:rPr lang="cs-CZ" sz="2000" dirty="0"/>
              <a:t>stlačeného vzduchu a </a:t>
            </a:r>
            <a:r>
              <a:rPr lang="cs-CZ" sz="2000" dirty="0" smtClean="0"/>
              <a:t>malou hmotností </a:t>
            </a:r>
            <a:r>
              <a:rPr lang="cs-CZ" sz="2000" dirty="0"/>
              <a:t>pohybujících se častí pneumatických motorů</a:t>
            </a:r>
            <a:r>
              <a:rPr lang="cs-CZ" sz="2000" dirty="0" smtClean="0"/>
              <a:t>.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262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Vlastnosti pneumatických pohonů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628800"/>
            <a:ext cx="8136136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Řízení </a:t>
            </a:r>
            <a:r>
              <a:rPr lang="cs-CZ" sz="2000" b="1" dirty="0"/>
              <a:t>proudu a tlaku</a:t>
            </a:r>
            <a:r>
              <a:rPr lang="cs-CZ" sz="2000" dirty="0"/>
              <a:t>: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/>
              <a:t>rychlost pneumatického motoru lze jednoduše nastavit přestavením jehly škrticího ventilu, </a:t>
            </a:r>
          </a:p>
          <a:p>
            <a:pPr marL="812800" lvl="1" indent="-355600">
              <a:spcAft>
                <a:spcPts val="1800"/>
              </a:spcAft>
              <a:buFont typeface="Arial" pitchFamily="34" charset="0"/>
              <a:buChar char="•"/>
            </a:pPr>
            <a:r>
              <a:rPr lang="cs-CZ" sz="2000" dirty="0"/>
              <a:t>sílu přestavením regulátoru tlaku vzduchu. 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b="1" dirty="0" smtClean="0"/>
              <a:t>Bezpečnost</a:t>
            </a:r>
            <a:r>
              <a:rPr lang="cs-CZ" sz="2000" dirty="0"/>
              <a:t>:</a:t>
            </a:r>
            <a:r>
              <a:rPr lang="cs-CZ" sz="2000" dirty="0" smtClean="0"/>
              <a:t> 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pneumatické pohony se při provozu nezahřívají, a proto je možno je bez obav použít i ve výbušném prostředí, 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/>
              <a:t>při přetížení se pneumatické motory zastaví a mohou v tomto stavu setrvat neomezenou dobu, aniž by došlo k jejich poškození. </a:t>
            </a:r>
          </a:p>
        </p:txBody>
      </p:sp>
    </p:spTree>
    <p:extLst>
      <p:ext uri="{BB962C8B-B14F-4D97-AF65-F5344CB8AC3E}">
        <p14:creationId xmlns:p14="http://schemas.microsoft.com/office/powerpoint/2010/main" val="35228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základních pneumatických značek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484784"/>
            <a:ext cx="8136136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Výkonové součásti </a:t>
            </a:r>
            <a:r>
              <a:rPr lang="cs-CZ" sz="2000" dirty="0" smtClean="0"/>
              <a:t>obvodu se stlačeným </a:t>
            </a:r>
            <a:r>
              <a:rPr lang="cs-CZ" sz="2000" dirty="0"/>
              <a:t>vzduchem převádí energii stlačeného vzduchu na energii </a:t>
            </a:r>
            <a:r>
              <a:rPr lang="cs-CZ" sz="2000" dirty="0" smtClean="0"/>
              <a:t>mechanickou. Jedná se o: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pneumatické válce,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kyvné pohony,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úchopné hlavice a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pneumatické motory.</a:t>
            </a:r>
          </a:p>
          <a:p>
            <a:pPr marL="355600" indent="-355600"/>
            <a:endParaRPr lang="cs-CZ" sz="2000" dirty="0" smtClean="0"/>
          </a:p>
          <a:p>
            <a:pPr marL="355600" indent="-355600" algn="just"/>
            <a:r>
              <a:rPr lang="cs-CZ" sz="2000" dirty="0" smtClean="0"/>
              <a:t>K </a:t>
            </a:r>
            <a:r>
              <a:rPr lang="cs-CZ" sz="2000" b="1" dirty="0" smtClean="0"/>
              <a:t>ovládání a řízení </a:t>
            </a:r>
            <a:r>
              <a:rPr lang="cs-CZ" sz="2000" dirty="0" smtClean="0"/>
              <a:t>těchto pohonů jsou třeba další pneumatické prvky: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b="1" dirty="0" smtClean="0"/>
              <a:t>jednotky pro úpravu vzduchu</a:t>
            </a:r>
            <a:r>
              <a:rPr lang="cs-CZ" sz="2000" b="1" i="1" dirty="0" smtClean="0"/>
              <a:t>, </a:t>
            </a:r>
            <a:r>
              <a:rPr lang="cs-CZ" sz="2000" dirty="0" smtClean="0"/>
              <a:t>které stlačený vzduch filtrují a zbavují nečistot, regulují jeho tlak, případně jej přimazávají doporučeným olejem,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b="1" dirty="0" smtClean="0"/>
              <a:t>Ventily</a:t>
            </a:r>
            <a:r>
              <a:rPr lang="cs-CZ" sz="2000" dirty="0" smtClean="0"/>
              <a:t>, které řídí směr toku proudu vzduchu a tím i směr pohybu pneumatických pohonů,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cs-CZ" sz="2000" b="1" dirty="0" smtClean="0"/>
              <a:t>škrticími ventily</a:t>
            </a:r>
            <a:r>
              <a:rPr lang="cs-CZ" sz="2000" dirty="0" smtClean="0"/>
              <a:t>, které řídí rychlost proudu vzduchu a tím i rychlost pohybu pneumatických pohonů.</a:t>
            </a:r>
          </a:p>
          <a:p>
            <a:pPr marL="355600" indent="-355600">
              <a:spcBef>
                <a:spcPts val="600"/>
              </a:spcBef>
            </a:pPr>
            <a:r>
              <a:rPr lang="cs-CZ" sz="2000" b="1" dirty="0" smtClean="0"/>
              <a:t>Pneumatické značky jsou definovány a popsány v normě ISO 1219.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686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10989</TotalTime>
  <Words>1467</Words>
  <Application>Microsoft Office PowerPoint</Application>
  <PresentationFormat>Předvádění na obrazovce (4:3)</PresentationFormat>
  <Paragraphs>266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186</cp:revision>
  <dcterms:created xsi:type="dcterms:W3CDTF">2017-11-24T10:29:28Z</dcterms:created>
  <dcterms:modified xsi:type="dcterms:W3CDTF">2023-10-12T12:21:48Z</dcterms:modified>
</cp:coreProperties>
</file>