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7099300" cy="102346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82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5" Type="http://schemas.openxmlformats.org/officeDocument/2006/relationships/image" Target="../media/image23.wmf"/><Relationship Id="rId4" Type="http://schemas.openxmlformats.org/officeDocument/2006/relationships/image" Target="../media/image2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4" Type="http://schemas.openxmlformats.org/officeDocument/2006/relationships/image" Target="../media/image2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4" Type="http://schemas.openxmlformats.org/officeDocument/2006/relationships/image" Target="../media/image3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 Id="rId5" Type="http://schemas.openxmlformats.org/officeDocument/2006/relationships/image" Target="../media/image40.wmf"/><Relationship Id="rId4" Type="http://schemas.openxmlformats.org/officeDocument/2006/relationships/image" Target="../media/image3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 Id="rId4" Type="http://schemas.openxmlformats.org/officeDocument/2006/relationships/image" Target="../media/image5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83298AC4-8CB6-4022-966D-BB70D24BBEAB}" type="datetimeFigureOut">
              <a:rPr lang="cs-CZ" smtClean="0"/>
              <a:t>03.06.2024</a:t>
            </a:fld>
            <a:endParaRPr lang="cs-CZ"/>
          </a:p>
        </p:txBody>
      </p:sp>
      <p:sp>
        <p:nvSpPr>
          <p:cNvPr id="4" name="Zástupný symbol pro obrázek snímku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C2013284-4B52-456E-A220-16AA57F52BC1}" type="slidenum">
              <a:rPr lang="cs-CZ" smtClean="0"/>
              <a:t>‹#›</a:t>
            </a:fld>
            <a:endParaRPr lang="cs-CZ"/>
          </a:p>
        </p:txBody>
      </p:sp>
    </p:spTree>
    <p:extLst>
      <p:ext uri="{BB962C8B-B14F-4D97-AF65-F5344CB8AC3E}">
        <p14:creationId xmlns:p14="http://schemas.microsoft.com/office/powerpoint/2010/main" val="2984778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2013284-4B52-456E-A220-16AA57F52BC1}" type="slidenum">
              <a:rPr lang="cs-CZ" smtClean="0"/>
              <a:t>2</a:t>
            </a:fld>
            <a:endParaRPr lang="cs-CZ"/>
          </a:p>
        </p:txBody>
      </p:sp>
    </p:spTree>
    <p:extLst>
      <p:ext uri="{BB962C8B-B14F-4D97-AF65-F5344CB8AC3E}">
        <p14:creationId xmlns:p14="http://schemas.microsoft.com/office/powerpoint/2010/main" val="2478060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1DAC5515-41DD-479C-8CB1-9F097BDB87E6}" type="datetime1">
              <a:rPr lang="cs-CZ" smtClean="0"/>
              <a:t>03.06.2024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3166E9-8D71-4105-BD6C-B5880B71D4FB}" type="slidenum">
              <a:rPr lang="cs-CZ" smtClean="0"/>
              <a:pPr/>
              <a:t>‹#›</a:t>
            </a:fld>
            <a:endParaRPr lang="cs-CZ"/>
          </a:p>
        </p:txBody>
      </p:sp>
    </p:spTree>
    <p:extLst>
      <p:ext uri="{BB962C8B-B14F-4D97-AF65-F5344CB8AC3E}">
        <p14:creationId xmlns:p14="http://schemas.microsoft.com/office/powerpoint/2010/main" val="2847793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C8F33BE-D591-4986-96D1-46A251246A3E}" type="datetime1">
              <a:rPr lang="cs-CZ" smtClean="0"/>
              <a:t>03.06.2024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3166E9-8D71-4105-BD6C-B5880B71D4FB}" type="slidenum">
              <a:rPr lang="cs-CZ" smtClean="0"/>
              <a:pPr/>
              <a:t>‹#›</a:t>
            </a:fld>
            <a:endParaRPr lang="cs-CZ"/>
          </a:p>
        </p:txBody>
      </p:sp>
    </p:spTree>
    <p:extLst>
      <p:ext uri="{BB962C8B-B14F-4D97-AF65-F5344CB8AC3E}">
        <p14:creationId xmlns:p14="http://schemas.microsoft.com/office/powerpoint/2010/main" val="39887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BB8BFB5-1F25-4C5D-9121-47E3FF223E5F}" type="datetime1">
              <a:rPr lang="cs-CZ" smtClean="0"/>
              <a:t>03.06.2024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3166E9-8D71-4105-BD6C-B5880B71D4FB}" type="slidenum">
              <a:rPr lang="cs-CZ" smtClean="0"/>
              <a:pPr/>
              <a:t>‹#›</a:t>
            </a:fld>
            <a:endParaRPr lang="cs-CZ"/>
          </a:p>
        </p:txBody>
      </p:sp>
    </p:spTree>
    <p:extLst>
      <p:ext uri="{BB962C8B-B14F-4D97-AF65-F5344CB8AC3E}">
        <p14:creationId xmlns:p14="http://schemas.microsoft.com/office/powerpoint/2010/main" val="34700764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cSld name="Nadpis, graf a text">
    <p:spTree>
      <p:nvGrpSpPr>
        <p:cNvPr id="1" name=""/>
        <p:cNvGrpSpPr/>
        <p:nvPr/>
      </p:nvGrpSpPr>
      <p:grpSpPr>
        <a:xfrm>
          <a:off x="0" y="0"/>
          <a:ext cx="0" cy="0"/>
          <a:chOff x="0" y="0"/>
          <a:chExt cx="0" cy="0"/>
        </a:xfrm>
      </p:grpSpPr>
      <p:sp>
        <p:nvSpPr>
          <p:cNvPr id="2" name="Nadpis 1"/>
          <p:cNvSpPr>
            <a:spLocks noGrp="1"/>
          </p:cNvSpPr>
          <p:nvPr>
            <p:ph type="title"/>
          </p:nvPr>
        </p:nvSpPr>
        <p:spPr>
          <a:xfrm>
            <a:off x="1150938" y="617538"/>
            <a:ext cx="7793037" cy="1143000"/>
          </a:xfrm>
        </p:spPr>
        <p:txBody>
          <a:bodyPr/>
          <a:lstStyle/>
          <a:p>
            <a:r>
              <a:rPr lang="cs-CZ" smtClean="0"/>
              <a:t>Kliknutím lze upravit styl.</a:t>
            </a:r>
            <a:endParaRPr lang="cs-CZ"/>
          </a:p>
        </p:txBody>
      </p:sp>
      <p:sp>
        <p:nvSpPr>
          <p:cNvPr id="3" name="Zástupný symbol pro graf 2"/>
          <p:cNvSpPr>
            <a:spLocks noGrp="1"/>
          </p:cNvSpPr>
          <p:nvPr>
            <p:ph type="chart" sz="half" idx="1"/>
          </p:nvPr>
        </p:nvSpPr>
        <p:spPr>
          <a:xfrm>
            <a:off x="1182688" y="2017713"/>
            <a:ext cx="3810000" cy="4114800"/>
          </a:xfrm>
        </p:spPr>
        <p:txBody>
          <a:bodyPr/>
          <a:lstStyle/>
          <a:p>
            <a:endParaRPr lang="cs-CZ"/>
          </a:p>
        </p:txBody>
      </p:sp>
      <p:sp>
        <p:nvSpPr>
          <p:cNvPr id="4" name="Zástupný symbol pro text 3"/>
          <p:cNvSpPr>
            <a:spLocks noGrp="1"/>
          </p:cNvSpPr>
          <p:nvPr>
            <p:ph type="body" sz="half" idx="2"/>
          </p:nvPr>
        </p:nvSpPr>
        <p:spPr>
          <a:xfrm>
            <a:off x="5145088" y="2017713"/>
            <a:ext cx="3810000" cy="4114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a:xfrm>
            <a:off x="914400" y="6324600"/>
            <a:ext cx="1905000" cy="457200"/>
          </a:xfrm>
        </p:spPr>
        <p:txBody>
          <a:bodyPr/>
          <a:lstStyle>
            <a:lvl1pPr>
              <a:defRPr/>
            </a:lvl1pPr>
          </a:lstStyle>
          <a:p>
            <a:fld id="{167D3710-62BC-4209-BE99-6BB8C0FB25B5}" type="datetime1">
              <a:rPr lang="cs-CZ" altLang="cs-CZ" smtClean="0"/>
              <a:t>03.06.2024</a:t>
            </a:fld>
            <a:endParaRPr lang="cs-CZ" altLang="cs-CZ"/>
          </a:p>
        </p:txBody>
      </p:sp>
      <p:sp>
        <p:nvSpPr>
          <p:cNvPr id="6" name="Zástupný symbol pro zápatí 5"/>
          <p:cNvSpPr>
            <a:spLocks noGrp="1"/>
          </p:cNvSpPr>
          <p:nvPr>
            <p:ph type="ftr" sz="quarter" idx="11"/>
          </p:nvPr>
        </p:nvSpPr>
        <p:spPr>
          <a:xfrm>
            <a:off x="3352800" y="6324600"/>
            <a:ext cx="2895600" cy="457200"/>
          </a:xfrm>
        </p:spPr>
        <p:txBody>
          <a:bodyPr/>
          <a:lstStyle>
            <a:lvl1pPr>
              <a:defRPr/>
            </a:lvl1pPr>
          </a:lstStyle>
          <a:p>
            <a:endParaRPr lang="cs-CZ" altLang="cs-CZ"/>
          </a:p>
        </p:txBody>
      </p:sp>
      <p:sp>
        <p:nvSpPr>
          <p:cNvPr id="7" name="Zástupný symbol pro číslo snímku 6"/>
          <p:cNvSpPr>
            <a:spLocks noGrp="1"/>
          </p:cNvSpPr>
          <p:nvPr>
            <p:ph type="sldNum" sz="quarter" idx="12"/>
          </p:nvPr>
        </p:nvSpPr>
        <p:spPr>
          <a:xfrm>
            <a:off x="6781800" y="6324600"/>
            <a:ext cx="1905000" cy="457200"/>
          </a:xfrm>
        </p:spPr>
        <p:txBody>
          <a:bodyPr/>
          <a:lstStyle>
            <a:lvl1pPr>
              <a:defRPr/>
            </a:lvl1pPr>
          </a:lstStyle>
          <a:p>
            <a:fld id="{999096EA-6C79-41E2-A368-ABFFCB39C2F5}" type="slidenum">
              <a:rPr lang="cs-CZ" altLang="cs-CZ"/>
              <a:pPr/>
              <a:t>‹#›</a:t>
            </a:fld>
            <a:endParaRPr lang="cs-CZ" altLang="cs-CZ"/>
          </a:p>
        </p:txBody>
      </p:sp>
    </p:spTree>
    <p:extLst>
      <p:ext uri="{BB962C8B-B14F-4D97-AF65-F5344CB8AC3E}">
        <p14:creationId xmlns:p14="http://schemas.microsoft.com/office/powerpoint/2010/main" val="1387283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2745FCA-5AC2-4837-B550-FE487D4F6D6F}" type="datetime1">
              <a:rPr lang="cs-CZ" smtClean="0"/>
              <a:t>03.06.2024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3166E9-8D71-4105-BD6C-B5880B71D4FB}" type="slidenum">
              <a:rPr lang="cs-CZ" smtClean="0"/>
              <a:pPr/>
              <a:t>‹#›</a:t>
            </a:fld>
            <a:endParaRPr lang="cs-CZ"/>
          </a:p>
        </p:txBody>
      </p:sp>
    </p:spTree>
    <p:extLst>
      <p:ext uri="{BB962C8B-B14F-4D97-AF65-F5344CB8AC3E}">
        <p14:creationId xmlns:p14="http://schemas.microsoft.com/office/powerpoint/2010/main" val="3212457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B1ED8A9D-B40A-45CD-A60B-8462D96CD4EE}" type="datetime1">
              <a:rPr lang="cs-CZ" smtClean="0"/>
              <a:t>03.06.2024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3166E9-8D71-4105-BD6C-B5880B71D4FB}" type="slidenum">
              <a:rPr lang="cs-CZ" smtClean="0"/>
              <a:pPr/>
              <a:t>‹#›</a:t>
            </a:fld>
            <a:endParaRPr lang="cs-CZ"/>
          </a:p>
        </p:txBody>
      </p:sp>
    </p:spTree>
    <p:extLst>
      <p:ext uri="{BB962C8B-B14F-4D97-AF65-F5344CB8AC3E}">
        <p14:creationId xmlns:p14="http://schemas.microsoft.com/office/powerpoint/2010/main" val="1638788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729A2B62-3A52-4EC5-B367-126D3980FED7}" type="datetime1">
              <a:rPr lang="cs-CZ" smtClean="0"/>
              <a:t>03.06.2024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73166E9-8D71-4105-BD6C-B5880B71D4FB}" type="slidenum">
              <a:rPr lang="cs-CZ" smtClean="0"/>
              <a:pPr/>
              <a:t>‹#›</a:t>
            </a:fld>
            <a:endParaRPr lang="cs-CZ"/>
          </a:p>
        </p:txBody>
      </p:sp>
    </p:spTree>
    <p:extLst>
      <p:ext uri="{BB962C8B-B14F-4D97-AF65-F5344CB8AC3E}">
        <p14:creationId xmlns:p14="http://schemas.microsoft.com/office/powerpoint/2010/main" val="2470233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F043AD82-1CD8-4957-8B94-C0AF315D7E60}" type="datetime1">
              <a:rPr lang="cs-CZ" smtClean="0"/>
              <a:t>03.06.2024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73166E9-8D71-4105-BD6C-B5880B71D4FB}" type="slidenum">
              <a:rPr lang="cs-CZ" smtClean="0"/>
              <a:pPr/>
              <a:t>‹#›</a:t>
            </a:fld>
            <a:endParaRPr lang="cs-CZ"/>
          </a:p>
        </p:txBody>
      </p:sp>
    </p:spTree>
    <p:extLst>
      <p:ext uri="{BB962C8B-B14F-4D97-AF65-F5344CB8AC3E}">
        <p14:creationId xmlns:p14="http://schemas.microsoft.com/office/powerpoint/2010/main" val="319973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637D207D-BB5E-4664-AEA0-2B6F791C125B}" type="datetime1">
              <a:rPr lang="cs-CZ" smtClean="0"/>
              <a:t>03.06.2024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73166E9-8D71-4105-BD6C-B5880B71D4FB}" type="slidenum">
              <a:rPr lang="cs-CZ" smtClean="0"/>
              <a:pPr/>
              <a:t>‹#›</a:t>
            </a:fld>
            <a:endParaRPr lang="cs-CZ"/>
          </a:p>
        </p:txBody>
      </p:sp>
    </p:spTree>
    <p:extLst>
      <p:ext uri="{BB962C8B-B14F-4D97-AF65-F5344CB8AC3E}">
        <p14:creationId xmlns:p14="http://schemas.microsoft.com/office/powerpoint/2010/main" val="1046563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EB3FF67-1775-4F46-8BD9-CE22EE235607}" type="datetime1">
              <a:rPr lang="cs-CZ" smtClean="0"/>
              <a:t>03.06.2024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73166E9-8D71-4105-BD6C-B5880B71D4FB}" type="slidenum">
              <a:rPr lang="cs-CZ" smtClean="0"/>
              <a:pPr/>
              <a:t>‹#›</a:t>
            </a:fld>
            <a:endParaRPr lang="cs-CZ"/>
          </a:p>
        </p:txBody>
      </p:sp>
    </p:spTree>
    <p:extLst>
      <p:ext uri="{BB962C8B-B14F-4D97-AF65-F5344CB8AC3E}">
        <p14:creationId xmlns:p14="http://schemas.microsoft.com/office/powerpoint/2010/main" val="340609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9C28C16D-43A1-4912-8124-8F72060413E3}" type="datetime1">
              <a:rPr lang="cs-CZ" smtClean="0"/>
              <a:t>03.06.2024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73166E9-8D71-4105-BD6C-B5880B71D4FB}" type="slidenum">
              <a:rPr lang="cs-CZ" smtClean="0"/>
              <a:pPr/>
              <a:t>‹#›</a:t>
            </a:fld>
            <a:endParaRPr lang="cs-CZ"/>
          </a:p>
        </p:txBody>
      </p:sp>
    </p:spTree>
    <p:extLst>
      <p:ext uri="{BB962C8B-B14F-4D97-AF65-F5344CB8AC3E}">
        <p14:creationId xmlns:p14="http://schemas.microsoft.com/office/powerpoint/2010/main" val="962404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78B331C4-657B-4506-B7D4-33A374AAD745}" type="datetime1">
              <a:rPr lang="cs-CZ" smtClean="0"/>
              <a:t>03.06.2024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73166E9-8D71-4105-BD6C-B5880B71D4FB}" type="slidenum">
              <a:rPr lang="cs-CZ" smtClean="0"/>
              <a:pPr/>
              <a:t>‹#›</a:t>
            </a:fld>
            <a:endParaRPr lang="cs-CZ"/>
          </a:p>
        </p:txBody>
      </p:sp>
    </p:spTree>
    <p:extLst>
      <p:ext uri="{BB962C8B-B14F-4D97-AF65-F5344CB8AC3E}">
        <p14:creationId xmlns:p14="http://schemas.microsoft.com/office/powerpoint/2010/main" val="3761153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E2F28-3E07-4BE8-B193-DAFFBE980C13}" type="datetime1">
              <a:rPr lang="cs-CZ" smtClean="0"/>
              <a:t>03.06.2024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166E9-8D71-4105-BD6C-B5880B71D4FB}" type="slidenum">
              <a:rPr lang="cs-CZ" smtClean="0"/>
              <a:pPr/>
              <a:t>‹#›</a:t>
            </a:fld>
            <a:endParaRPr lang="cs-CZ"/>
          </a:p>
        </p:txBody>
      </p:sp>
    </p:spTree>
    <p:extLst>
      <p:ext uri="{BB962C8B-B14F-4D97-AF65-F5344CB8AC3E}">
        <p14:creationId xmlns:p14="http://schemas.microsoft.com/office/powerpoint/2010/main" val="2283624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23.wmf"/><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20.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22.wmf"/><Relationship Id="rId4" Type="http://schemas.openxmlformats.org/officeDocument/2006/relationships/image" Target="../media/image19.wmf"/><Relationship Id="rId9"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25.wmf"/><Relationship Id="rId5" Type="http://schemas.openxmlformats.org/officeDocument/2006/relationships/oleObject" Target="../embeddings/oleObject7.bin"/><Relationship Id="rId10" Type="http://schemas.openxmlformats.org/officeDocument/2006/relationships/image" Target="../media/image27.wmf"/><Relationship Id="rId4" Type="http://schemas.openxmlformats.org/officeDocument/2006/relationships/image" Target="../media/image24.wmf"/><Relationship Id="rId9" Type="http://schemas.openxmlformats.org/officeDocument/2006/relationships/oleObject" Target="../embeddings/oleObject9.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image" Target="../media/image31.png"/><Relationship Id="rId7" Type="http://schemas.openxmlformats.org/officeDocument/2006/relationships/image" Target="../media/image29.wmf"/><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oleObject11.bin"/><Relationship Id="rId5" Type="http://schemas.openxmlformats.org/officeDocument/2006/relationships/image" Target="../media/image28.wmf"/><Relationship Id="rId4" Type="http://schemas.openxmlformats.org/officeDocument/2006/relationships/oleObject" Target="../embeddings/oleObject10.bin"/><Relationship Id="rId9" Type="http://schemas.openxmlformats.org/officeDocument/2006/relationships/image" Target="../media/image30.wmf"/></Relationships>
</file>

<file path=ppt/slides/_rels/slide16.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image" Target="../media/image33.wmf"/><Relationship Id="rId5" Type="http://schemas.openxmlformats.org/officeDocument/2006/relationships/oleObject" Target="../embeddings/oleObject14.bin"/><Relationship Id="rId10" Type="http://schemas.openxmlformats.org/officeDocument/2006/relationships/image" Target="../media/image35.wmf"/><Relationship Id="rId4" Type="http://schemas.openxmlformats.org/officeDocument/2006/relationships/image" Target="../media/image32.wmf"/><Relationship Id="rId9" Type="http://schemas.openxmlformats.org/officeDocument/2006/relationships/oleObject" Target="../embeddings/oleObject16.bin"/></Relationships>
</file>

<file path=ppt/slides/_rels/slide17.x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oleObject" Target="../embeddings/oleObject17.bin"/><Relationship Id="rId7" Type="http://schemas.openxmlformats.org/officeDocument/2006/relationships/oleObject" Target="../embeddings/oleObject19.bin"/><Relationship Id="rId12" Type="http://schemas.openxmlformats.org/officeDocument/2006/relationships/image" Target="../media/image40.wmf"/><Relationship Id="rId2" Type="http://schemas.openxmlformats.org/officeDocument/2006/relationships/slideLayout" Target="../slideLayouts/slideLayout12.xml"/><Relationship Id="rId1" Type="http://schemas.openxmlformats.org/officeDocument/2006/relationships/vmlDrawing" Target="../drawings/vmlDrawing5.vml"/><Relationship Id="rId6" Type="http://schemas.openxmlformats.org/officeDocument/2006/relationships/image" Target="../media/image37.wmf"/><Relationship Id="rId11" Type="http://schemas.openxmlformats.org/officeDocument/2006/relationships/oleObject" Target="../embeddings/oleObject21.bin"/><Relationship Id="rId5" Type="http://schemas.openxmlformats.org/officeDocument/2006/relationships/oleObject" Target="../embeddings/oleObject18.bin"/><Relationship Id="rId10" Type="http://schemas.openxmlformats.org/officeDocument/2006/relationships/image" Target="../media/image39.wmf"/><Relationship Id="rId4" Type="http://schemas.openxmlformats.org/officeDocument/2006/relationships/image" Target="../media/image36.wmf"/><Relationship Id="rId9" Type="http://schemas.openxmlformats.org/officeDocument/2006/relationships/oleObject" Target="../embeddings/oleObject20.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12.xml"/><Relationship Id="rId1" Type="http://schemas.openxmlformats.org/officeDocument/2006/relationships/vmlDrawing" Target="../drawings/vmlDrawing6.vml"/><Relationship Id="rId5" Type="http://schemas.openxmlformats.org/officeDocument/2006/relationships/image" Target="../media/image42.png"/><Relationship Id="rId4" Type="http://schemas.openxmlformats.org/officeDocument/2006/relationships/image" Target="../media/image41.wmf"/></Relationships>
</file>

<file path=ppt/slides/_rels/slide19.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image" Target="../media/image48.png"/><Relationship Id="rId7" Type="http://schemas.openxmlformats.org/officeDocument/2006/relationships/image" Target="../media/image46.wmf"/><Relationship Id="rId2" Type="http://schemas.openxmlformats.org/officeDocument/2006/relationships/slideLayout" Target="../slideLayouts/slideLayout12.xml"/><Relationship Id="rId1" Type="http://schemas.openxmlformats.org/officeDocument/2006/relationships/vmlDrawing" Target="../drawings/vmlDrawing7.vml"/><Relationship Id="rId6" Type="http://schemas.openxmlformats.org/officeDocument/2006/relationships/oleObject" Target="../embeddings/oleObject24.bin"/><Relationship Id="rId5" Type="http://schemas.openxmlformats.org/officeDocument/2006/relationships/image" Target="../media/image45.wmf"/><Relationship Id="rId4" Type="http://schemas.openxmlformats.org/officeDocument/2006/relationships/oleObject" Target="../embeddings/oleObject23.bin"/><Relationship Id="rId9" Type="http://schemas.openxmlformats.org/officeDocument/2006/relationships/image" Target="../media/image47.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8" Type="http://schemas.openxmlformats.org/officeDocument/2006/relationships/image" Target="../media/image51.wmf"/><Relationship Id="rId3" Type="http://schemas.openxmlformats.org/officeDocument/2006/relationships/oleObject" Target="../embeddings/oleObject26.bin"/><Relationship Id="rId7" Type="http://schemas.openxmlformats.org/officeDocument/2006/relationships/oleObject" Target="../embeddings/oleObject28.bin"/><Relationship Id="rId2" Type="http://schemas.openxmlformats.org/officeDocument/2006/relationships/slideLayout" Target="../slideLayouts/slideLayout12.xml"/><Relationship Id="rId1" Type="http://schemas.openxmlformats.org/officeDocument/2006/relationships/vmlDrawing" Target="../drawings/vmlDrawing8.vml"/><Relationship Id="rId6" Type="http://schemas.openxmlformats.org/officeDocument/2006/relationships/image" Target="../media/image50.wmf"/><Relationship Id="rId5" Type="http://schemas.openxmlformats.org/officeDocument/2006/relationships/oleObject" Target="../embeddings/oleObject27.bin"/><Relationship Id="rId10" Type="http://schemas.openxmlformats.org/officeDocument/2006/relationships/image" Target="../media/image52.wmf"/><Relationship Id="rId4" Type="http://schemas.openxmlformats.org/officeDocument/2006/relationships/image" Target="../media/image49.wmf"/><Relationship Id="rId9" Type="http://schemas.openxmlformats.org/officeDocument/2006/relationships/oleObject" Target="../embeddings/oleObject29.bin"/></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415344" y="3234749"/>
            <a:ext cx="6400800" cy="746883"/>
          </a:xfrm>
        </p:spPr>
        <p:txBody>
          <a:bodyPr>
            <a:normAutofit/>
          </a:bodyPr>
          <a:lstStyle/>
          <a:p>
            <a:r>
              <a:rPr lang="cs-CZ" b="1" dirty="0" smtClean="0">
                <a:solidFill>
                  <a:srgbClr val="7030A0"/>
                </a:solidFill>
              </a:rPr>
              <a:t>Vlastnosti vláken</a:t>
            </a:r>
            <a:endParaRPr lang="cs-CZ" dirty="0">
              <a:solidFill>
                <a:srgbClr val="7030A0"/>
              </a:solidFill>
            </a:endParaRPr>
          </a:p>
        </p:txBody>
      </p:sp>
      <p:sp>
        <p:nvSpPr>
          <p:cNvPr id="6" name="Podnadpis 2"/>
          <p:cNvSpPr txBox="1">
            <a:spLocks/>
          </p:cNvSpPr>
          <p:nvPr/>
        </p:nvSpPr>
        <p:spPr>
          <a:xfrm>
            <a:off x="1433264" y="3981632"/>
            <a:ext cx="6400800" cy="49448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cs-CZ" sz="2000" dirty="0">
                <a:latin typeface="Calibri" panose="020F0502020204030204" pitchFamily="34" charset="0"/>
                <a:cs typeface="Calibri" panose="020F0502020204030204" pitchFamily="34" charset="0"/>
              </a:rPr>
              <a:t>Ing. Miroslava </a:t>
            </a:r>
            <a:r>
              <a:rPr lang="cs-CZ" sz="2000" dirty="0" err="1">
                <a:latin typeface="Calibri" panose="020F0502020204030204" pitchFamily="34" charset="0"/>
                <a:cs typeface="Calibri" panose="020F0502020204030204" pitchFamily="34" charset="0"/>
              </a:rPr>
              <a:t>Pechočiaková</a:t>
            </a:r>
            <a:r>
              <a:rPr lang="cs-CZ" sz="2000" dirty="0">
                <a:latin typeface="Calibri" panose="020F0502020204030204" pitchFamily="34" charset="0"/>
                <a:cs typeface="Calibri" panose="020F0502020204030204" pitchFamily="34" charset="0"/>
              </a:rPr>
              <a:t>, Ph.D.</a:t>
            </a:r>
            <a:endParaRPr lang="cs-CZ" sz="2000" dirty="0">
              <a:latin typeface="Calibri" panose="020F0502020204030204" pitchFamily="34" charset="0"/>
              <a:cs typeface="Calibri" panose="020F0502020204030204" pitchFamily="34" charset="0"/>
            </a:endParaRPr>
          </a:p>
        </p:txBody>
      </p:sp>
      <p:sp>
        <p:nvSpPr>
          <p:cNvPr id="2" name="AutoShape 2" descr="https://www.tul.cz/document/2325"/>
          <p:cNvSpPr>
            <a:spLocks noChangeAspect="1" noChangeArrowheads="1"/>
          </p:cNvSpPr>
          <p:nvPr/>
        </p:nvSpPr>
        <p:spPr bwMode="auto">
          <a:xfrm>
            <a:off x="155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28" name="AutoShape 4" descr="https://www.tul.cz/document/2325"/>
          <p:cNvSpPr>
            <a:spLocks noChangeAspect="1" noChangeArrowheads="1"/>
          </p:cNvSpPr>
          <p:nvPr/>
        </p:nvSpPr>
        <p:spPr bwMode="auto">
          <a:xfrm>
            <a:off x="155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8" name="AutoShape 2" descr="https://www.tul.cz/document/2325"/>
          <p:cNvSpPr>
            <a:spLocks noChangeAspect="1" noChangeArrowheads="1"/>
          </p:cNvSpPr>
          <p:nvPr/>
        </p:nvSpPr>
        <p:spPr bwMode="auto">
          <a:xfrm>
            <a:off x="155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9" name="Obrázek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8424" y="2579064"/>
            <a:ext cx="838200" cy="295275"/>
          </a:xfrm>
          <a:prstGeom prst="rect">
            <a:avLst/>
          </a:prstGeom>
        </p:spPr>
      </p:pic>
      <p:pic>
        <p:nvPicPr>
          <p:cNvPr id="12" name="Picture 1"/>
          <p:cNvPicPr/>
          <p:nvPr/>
        </p:nvPicPr>
        <p:blipFill>
          <a:blip r:embed="rId3" cstate="print">
            <a:extLst>
              <a:ext uri="{28A0092B-C50C-407E-A947-70E740481C1C}">
                <a14:useLocalDpi xmlns:a14="http://schemas.microsoft.com/office/drawing/2010/main" val="0"/>
              </a:ext>
            </a:extLst>
          </a:blip>
          <a:stretch>
            <a:fillRect/>
          </a:stretch>
        </p:blipFill>
        <p:spPr>
          <a:xfrm>
            <a:off x="1258939" y="329297"/>
            <a:ext cx="6602095" cy="859790"/>
          </a:xfrm>
          <a:prstGeom prst="rect">
            <a:avLst/>
          </a:prstGeom>
        </p:spPr>
      </p:pic>
      <p:sp>
        <p:nvSpPr>
          <p:cNvPr id="13" name="TextovéPole 12"/>
          <p:cNvSpPr txBox="1"/>
          <p:nvPr/>
        </p:nvSpPr>
        <p:spPr>
          <a:xfrm>
            <a:off x="1656501" y="1515050"/>
            <a:ext cx="6586227" cy="1384995"/>
          </a:xfrm>
          <a:prstGeom prst="rect">
            <a:avLst/>
          </a:prstGeom>
          <a:noFill/>
        </p:spPr>
        <p:txBody>
          <a:bodyPr wrap="none" rtlCol="0">
            <a:spAutoFit/>
          </a:bodyPr>
          <a:lstStyle/>
          <a:p>
            <a:pPr algn="ctr"/>
            <a:r>
              <a:rPr lang="cs-CZ" b="1" dirty="0"/>
              <a:t>Nové možnosti rozvoje vzdělávání na Technické univerzitě v Liberci</a:t>
            </a:r>
          </a:p>
          <a:p>
            <a:pPr algn="ctr"/>
            <a:endParaRPr lang="cs-CZ" sz="800" dirty="0"/>
          </a:p>
          <a:p>
            <a:pPr algn="ctr"/>
            <a:r>
              <a:rPr lang="cs-CZ" sz="1400" b="1" u="sng" dirty="0"/>
              <a:t>Specifický cíl A2: Rozvoj v oblasti distanční výuky, online výuky a </a:t>
            </a:r>
            <a:r>
              <a:rPr lang="cs-CZ" sz="1400" b="1" u="sng" dirty="0" err="1"/>
              <a:t>blended</a:t>
            </a:r>
            <a:r>
              <a:rPr lang="cs-CZ" sz="1400" b="1" u="sng" dirty="0"/>
              <a:t> learning</a:t>
            </a:r>
          </a:p>
          <a:p>
            <a:pPr algn="ctr"/>
            <a:endParaRPr lang="cs-CZ" sz="800" dirty="0"/>
          </a:p>
          <a:p>
            <a:pPr algn="ctr"/>
            <a:r>
              <a:rPr lang="cs-CZ" b="1" dirty="0"/>
              <a:t>NPO_TUL_MSMT-16598/2022</a:t>
            </a:r>
          </a:p>
          <a:p>
            <a:endParaRPr lang="cs-CZ" dirty="0"/>
          </a:p>
        </p:txBody>
      </p:sp>
      <p:pic>
        <p:nvPicPr>
          <p:cNvPr id="16" name="Obrázek 15" descr="https://opp.cuni.cz/OPP-85-version1-_npo1_252_67_bwfilter.png"/>
          <p:cNvPicPr/>
          <p:nvPr/>
        </p:nvPicPr>
        <p:blipFill>
          <a:blip r:embed="rId4">
            <a:extLst>
              <a:ext uri="{28A0092B-C50C-407E-A947-70E740481C1C}">
                <a14:useLocalDpi xmlns:a14="http://schemas.microsoft.com/office/drawing/2010/main" val="0"/>
              </a:ext>
            </a:extLst>
          </a:blip>
          <a:srcRect/>
          <a:stretch>
            <a:fillRect/>
          </a:stretch>
        </p:blipFill>
        <p:spPr bwMode="auto">
          <a:xfrm>
            <a:off x="899592" y="5048286"/>
            <a:ext cx="2400300" cy="638175"/>
          </a:xfrm>
          <a:prstGeom prst="rect">
            <a:avLst/>
          </a:prstGeom>
          <a:noFill/>
          <a:ln>
            <a:noFill/>
          </a:ln>
        </p:spPr>
      </p:pic>
      <p:pic>
        <p:nvPicPr>
          <p:cNvPr id="17" name="Obrázek 16" descr="https://opp.cuni.cz/OPP-85-version1-_npo2_142_64_bwfilter.png"/>
          <p:cNvPicPr/>
          <p:nvPr/>
        </p:nvPicPr>
        <p:blipFill>
          <a:blip r:embed="rId5">
            <a:extLst>
              <a:ext uri="{28A0092B-C50C-407E-A947-70E740481C1C}">
                <a14:useLocalDpi xmlns:a14="http://schemas.microsoft.com/office/drawing/2010/main" val="0"/>
              </a:ext>
            </a:extLst>
          </a:blip>
          <a:srcRect/>
          <a:stretch>
            <a:fillRect/>
          </a:stretch>
        </p:blipFill>
        <p:spPr bwMode="auto">
          <a:xfrm>
            <a:off x="4139952" y="5052635"/>
            <a:ext cx="1352550" cy="609600"/>
          </a:xfrm>
          <a:prstGeom prst="rect">
            <a:avLst/>
          </a:prstGeom>
          <a:noFill/>
          <a:ln>
            <a:noFill/>
          </a:ln>
        </p:spPr>
      </p:pic>
      <p:pic>
        <p:nvPicPr>
          <p:cNvPr id="18" name="Obrázek 17" descr="https://opp.cuni.cz/OPP-85-version1-_npo3_127_63.jpg"/>
          <p:cNvPicPr/>
          <p:nvPr/>
        </p:nvPicPr>
        <p:blipFill>
          <a:blip r:embed="rId6">
            <a:extLst>
              <a:ext uri="{28A0092B-C50C-407E-A947-70E740481C1C}">
                <a14:useLocalDpi xmlns:a14="http://schemas.microsoft.com/office/drawing/2010/main" val="0"/>
              </a:ext>
            </a:extLst>
          </a:blip>
          <a:srcRect/>
          <a:stretch>
            <a:fillRect/>
          </a:stretch>
        </p:blipFill>
        <p:spPr bwMode="auto">
          <a:xfrm>
            <a:off x="6732240" y="5086386"/>
            <a:ext cx="1209675" cy="600075"/>
          </a:xfrm>
          <a:prstGeom prst="rect">
            <a:avLst/>
          </a:prstGeom>
          <a:noFill/>
          <a:ln>
            <a:noFill/>
          </a:ln>
        </p:spPr>
      </p:pic>
    </p:spTree>
    <p:extLst>
      <p:ext uri="{BB962C8B-B14F-4D97-AF65-F5344CB8AC3E}">
        <p14:creationId xmlns:p14="http://schemas.microsoft.com/office/powerpoint/2010/main" val="1221957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23528" y="475456"/>
            <a:ext cx="7793037" cy="1143000"/>
          </a:xfrm>
        </p:spPr>
        <p:txBody>
          <a:bodyPr>
            <a:normAutofit/>
          </a:bodyPr>
          <a:lstStyle/>
          <a:p>
            <a:pPr algn="l"/>
            <a:r>
              <a:rPr lang="cs-CZ" altLang="cs-CZ" b="1" dirty="0" smtClean="0">
                <a:solidFill>
                  <a:srgbClr val="7030A0"/>
                </a:solidFill>
                <a:cs typeface="Times New Roman" panose="02020603050405020304" pitchFamily="18" charset="0"/>
              </a:rPr>
              <a:t>Strukturní modely</a:t>
            </a:r>
            <a:r>
              <a:rPr lang="cs-CZ" altLang="cs-CZ" dirty="0" smtClean="0">
                <a:solidFill>
                  <a:srgbClr val="7030A0"/>
                </a:solidFill>
              </a:rPr>
              <a:t> </a:t>
            </a:r>
            <a:r>
              <a:rPr lang="cs-CZ" altLang="cs-CZ" b="1" dirty="0">
                <a:solidFill>
                  <a:srgbClr val="7030A0"/>
                </a:solidFill>
              </a:rPr>
              <a:t>I</a:t>
            </a:r>
          </a:p>
        </p:txBody>
      </p:sp>
      <p:sp>
        <p:nvSpPr>
          <p:cNvPr id="12292" name="Rectangle 4"/>
          <p:cNvSpPr>
            <a:spLocks noGrp="1" noChangeArrowheads="1"/>
          </p:cNvSpPr>
          <p:nvPr>
            <p:ph type="body" sz="half" idx="2"/>
          </p:nvPr>
        </p:nvSpPr>
        <p:spPr>
          <a:xfrm>
            <a:off x="0" y="2057400"/>
            <a:ext cx="8839200" cy="4114800"/>
          </a:xfrm>
        </p:spPr>
        <p:txBody>
          <a:bodyPr>
            <a:normAutofit lnSpcReduction="10000"/>
          </a:bodyPr>
          <a:lstStyle/>
          <a:p>
            <a:pPr algn="just">
              <a:lnSpc>
                <a:spcPct val="90000"/>
              </a:lnSpc>
              <a:buFont typeface="Wingdings" panose="05000000000000000000" pitchFamily="2" charset="2"/>
              <a:buNone/>
            </a:pPr>
            <a:r>
              <a:rPr lang="cs-CZ" altLang="cs-CZ" sz="2400" dirty="0" smtClean="0">
                <a:solidFill>
                  <a:schemeClr val="hlink"/>
                </a:solidFill>
                <a:latin typeface="Times New Roman" panose="02020603050405020304" pitchFamily="18" charset="0"/>
                <a:cs typeface="Times New Roman" panose="02020603050405020304" pitchFamily="18" charset="0"/>
              </a:rPr>
              <a:t>    </a:t>
            </a:r>
            <a:r>
              <a:rPr lang="cs-CZ" altLang="cs-CZ" sz="2400" dirty="0" err="1" smtClean="0">
                <a:solidFill>
                  <a:schemeClr val="hlink"/>
                </a:solidFill>
                <a:latin typeface="Times New Roman" panose="02020603050405020304" pitchFamily="18" charset="0"/>
                <a:cs typeface="Times New Roman" panose="02020603050405020304" pitchFamily="18" charset="0"/>
              </a:rPr>
              <a:t>Mikromechanický</a:t>
            </a:r>
            <a:r>
              <a:rPr lang="cs-CZ" altLang="cs-CZ" sz="2400" dirty="0" smtClean="0">
                <a:solidFill>
                  <a:schemeClr val="hlink"/>
                </a:solidFill>
                <a:latin typeface="Times New Roman" panose="02020603050405020304" pitchFamily="18" charset="0"/>
              </a:rPr>
              <a:t> </a:t>
            </a:r>
            <a:r>
              <a:rPr lang="cs-CZ" altLang="cs-CZ" sz="2400" dirty="0">
                <a:solidFill>
                  <a:schemeClr val="hlink"/>
                </a:solidFill>
                <a:latin typeface="Times New Roman" panose="02020603050405020304" pitchFamily="18" charset="0"/>
              </a:rPr>
              <a:t>přístup:</a:t>
            </a:r>
            <a:r>
              <a:rPr lang="cs-CZ" altLang="cs-CZ" sz="2400" dirty="0">
                <a:latin typeface="Times New Roman" panose="02020603050405020304" pitchFamily="18" charset="0"/>
                <a:cs typeface="Times New Roman" panose="02020603050405020304" pitchFamily="18" charset="0"/>
              </a:rPr>
              <a:t> </a:t>
            </a:r>
            <a:r>
              <a:rPr lang="cs-CZ" altLang="cs-CZ" sz="2400" dirty="0">
                <a:latin typeface="Times New Roman" panose="02020603050405020304" pitchFamily="18" charset="0"/>
              </a:rPr>
              <a:t>m</a:t>
            </a:r>
            <a:r>
              <a:rPr lang="cs-CZ" altLang="cs-CZ" sz="2400" dirty="0">
                <a:latin typeface="Times New Roman" panose="02020603050405020304" pitchFamily="18" charset="0"/>
                <a:cs typeface="Times New Roman" panose="02020603050405020304" pitchFamily="18" charset="0"/>
              </a:rPr>
              <a:t>akroskopické časově, napěťově, deformační chování vláken</a:t>
            </a:r>
            <a:r>
              <a:rPr lang="cs-CZ" altLang="cs-CZ" sz="2400" dirty="0">
                <a:latin typeface="Times New Roman" panose="02020603050405020304" pitchFamily="18" charset="0"/>
              </a:rPr>
              <a:t> se určuje z</a:t>
            </a:r>
            <a:r>
              <a:rPr lang="cs-CZ" altLang="cs-CZ" sz="2400" dirty="0">
                <a:latin typeface="Times New Roman" panose="02020603050405020304" pitchFamily="18" charset="0"/>
                <a:cs typeface="Times New Roman" panose="02020603050405020304" pitchFamily="18" charset="0"/>
              </a:rPr>
              <a:t> deformačního chování typických strukturních modelů. </a:t>
            </a:r>
            <a:endParaRPr lang="cs-CZ" altLang="cs-CZ" sz="2400" dirty="0">
              <a:latin typeface="Times New Roman" panose="02020603050405020304" pitchFamily="18" charset="0"/>
            </a:endParaRPr>
          </a:p>
          <a:p>
            <a:pPr algn="just">
              <a:lnSpc>
                <a:spcPct val="90000"/>
              </a:lnSpc>
              <a:buFont typeface="Wingdings" panose="05000000000000000000" pitchFamily="2" charset="2"/>
              <a:buNone/>
            </a:pPr>
            <a:r>
              <a:rPr lang="cs-CZ" altLang="cs-CZ" sz="2400" dirty="0" smtClean="0">
                <a:solidFill>
                  <a:schemeClr val="folHlink"/>
                </a:solidFill>
                <a:latin typeface="Times New Roman" panose="02020603050405020304" pitchFamily="18" charset="0"/>
              </a:rPr>
              <a:t>     M</a:t>
            </a:r>
            <a:r>
              <a:rPr lang="cs-CZ" altLang="cs-CZ" sz="2400" dirty="0" smtClean="0">
                <a:solidFill>
                  <a:schemeClr val="folHlink"/>
                </a:solidFill>
                <a:latin typeface="Times New Roman" panose="02020603050405020304" pitchFamily="18" charset="0"/>
                <a:cs typeface="Times New Roman" panose="02020603050405020304" pitchFamily="18" charset="0"/>
              </a:rPr>
              <a:t>odel</a:t>
            </a:r>
            <a:r>
              <a:rPr lang="cs-CZ" altLang="cs-CZ" sz="2400" dirty="0" smtClean="0">
                <a:solidFill>
                  <a:schemeClr val="folHlink"/>
                </a:solidFill>
                <a:latin typeface="Times New Roman" panose="02020603050405020304" pitchFamily="18" charset="0"/>
              </a:rPr>
              <a:t>y</a:t>
            </a:r>
            <a:r>
              <a:rPr lang="cs-CZ" altLang="cs-CZ" sz="2400" dirty="0" smtClean="0">
                <a:solidFill>
                  <a:schemeClr val="folHlink"/>
                </a:solidFill>
                <a:latin typeface="Times New Roman" panose="02020603050405020304" pitchFamily="18" charset="0"/>
                <a:cs typeface="Times New Roman" panose="02020603050405020304" pitchFamily="18" charset="0"/>
              </a:rPr>
              <a:t> </a:t>
            </a:r>
            <a:r>
              <a:rPr lang="cs-CZ" altLang="cs-CZ" sz="2400" dirty="0">
                <a:solidFill>
                  <a:schemeClr val="folHlink"/>
                </a:solidFill>
                <a:latin typeface="Times New Roman" panose="02020603050405020304" pitchFamily="18" charset="0"/>
                <a:cs typeface="Times New Roman" panose="02020603050405020304" pitchFamily="18" charset="0"/>
              </a:rPr>
              <a:t>pro popis dílčích strukturních elementů jako jsou fibrily , vazné řetězce  a různé další elementy (skládané řetězce, paralelní svazky, meandry atd.) </a:t>
            </a:r>
            <a:endParaRPr lang="cs-CZ" altLang="cs-CZ" sz="2400" dirty="0">
              <a:solidFill>
                <a:schemeClr val="folHlink"/>
              </a:solidFill>
              <a:latin typeface="Times New Roman" panose="02020603050405020304" pitchFamily="18" charset="0"/>
            </a:endParaRPr>
          </a:p>
          <a:p>
            <a:pPr algn="just">
              <a:lnSpc>
                <a:spcPct val="90000"/>
              </a:lnSpc>
              <a:buFont typeface="Wingdings" panose="05000000000000000000" pitchFamily="2" charset="2"/>
              <a:buNone/>
            </a:pPr>
            <a:r>
              <a:rPr lang="cs-CZ" altLang="cs-CZ" sz="2400" b="1" dirty="0" smtClean="0">
                <a:solidFill>
                  <a:schemeClr val="hlink"/>
                </a:solidFill>
                <a:latin typeface="Times New Roman" panose="02020603050405020304" pitchFamily="18" charset="0"/>
              </a:rPr>
              <a:t>    F</a:t>
            </a:r>
            <a:r>
              <a:rPr lang="cs-CZ" altLang="cs-CZ" sz="2400" b="1" dirty="0" smtClean="0">
                <a:solidFill>
                  <a:schemeClr val="hlink"/>
                </a:solidFill>
                <a:latin typeface="Times New Roman" panose="02020603050405020304" pitchFamily="18" charset="0"/>
                <a:cs typeface="Times New Roman" panose="02020603050405020304" pitchFamily="18" charset="0"/>
              </a:rPr>
              <a:t>ormální </a:t>
            </a:r>
            <a:r>
              <a:rPr lang="cs-CZ" altLang="cs-CZ" sz="2400" b="1" dirty="0">
                <a:solidFill>
                  <a:schemeClr val="hlink"/>
                </a:solidFill>
                <a:latin typeface="Times New Roman" panose="02020603050405020304" pitchFamily="18" charset="0"/>
                <a:cs typeface="Times New Roman" panose="02020603050405020304" pitchFamily="18" charset="0"/>
              </a:rPr>
              <a:t>představ</a:t>
            </a:r>
            <a:r>
              <a:rPr lang="cs-CZ" altLang="cs-CZ" sz="2400" b="1" dirty="0">
                <a:solidFill>
                  <a:schemeClr val="hlink"/>
                </a:solidFill>
                <a:latin typeface="Times New Roman" panose="02020603050405020304" pitchFamily="18" charset="0"/>
              </a:rPr>
              <a:t>a</a:t>
            </a:r>
            <a:r>
              <a:rPr lang="cs-CZ" altLang="cs-CZ" sz="2400" b="1" dirty="0">
                <a:solidFill>
                  <a:schemeClr val="hlink"/>
                </a:solidFill>
                <a:latin typeface="Times New Roman" panose="02020603050405020304" pitchFamily="18" charset="0"/>
                <a:cs typeface="Times New Roman" panose="02020603050405020304" pitchFamily="18" charset="0"/>
              </a:rPr>
              <a:t> kompozitní struktury vláken.</a:t>
            </a:r>
            <a:r>
              <a:rPr lang="cs-CZ" altLang="cs-CZ" sz="2400" dirty="0">
                <a:latin typeface="Times New Roman" panose="02020603050405020304" pitchFamily="18" charset="0"/>
                <a:cs typeface="Times New Roman" panose="02020603050405020304" pitchFamily="18" charset="0"/>
              </a:rPr>
              <a:t> </a:t>
            </a:r>
            <a:endParaRPr lang="cs-CZ" altLang="cs-CZ" sz="2400" dirty="0">
              <a:latin typeface="Times New Roman" panose="02020603050405020304" pitchFamily="18" charset="0"/>
            </a:endParaRPr>
          </a:p>
          <a:p>
            <a:pPr algn="just">
              <a:lnSpc>
                <a:spcPct val="90000"/>
              </a:lnSpc>
              <a:buFont typeface="Wingdings" panose="05000000000000000000" pitchFamily="2" charset="2"/>
              <a:buNone/>
            </a:pPr>
            <a:r>
              <a:rPr lang="cs-CZ" altLang="cs-CZ" sz="2400" dirty="0" smtClean="0">
                <a:latin typeface="Times New Roman" panose="02020603050405020304" pitchFamily="18" charset="0"/>
              </a:rPr>
              <a:t>    V</a:t>
            </a:r>
            <a:r>
              <a:rPr lang="cs-CZ" altLang="cs-CZ" sz="2400" dirty="0" smtClean="0">
                <a:latin typeface="Times New Roman" panose="02020603050405020304" pitchFamily="18" charset="0"/>
                <a:cs typeface="Times New Roman" panose="02020603050405020304" pitchFamily="18" charset="0"/>
              </a:rPr>
              <a:t>lákn</a:t>
            </a:r>
            <a:r>
              <a:rPr lang="cs-CZ" altLang="cs-CZ" sz="2400" dirty="0" smtClean="0">
                <a:latin typeface="Times New Roman" panose="02020603050405020304" pitchFamily="18" charset="0"/>
              </a:rPr>
              <a:t>o</a:t>
            </a:r>
            <a:r>
              <a:rPr lang="cs-CZ" altLang="cs-CZ" sz="2400" dirty="0" smtClean="0">
                <a:latin typeface="Times New Roman" panose="02020603050405020304" pitchFamily="18" charset="0"/>
                <a:cs typeface="Times New Roman" panose="02020603050405020304" pitchFamily="18" charset="0"/>
              </a:rPr>
              <a:t> </a:t>
            </a:r>
            <a:r>
              <a:rPr lang="cs-CZ" altLang="cs-CZ" sz="2400" dirty="0">
                <a:latin typeface="Times New Roman" panose="02020603050405020304" pitchFamily="18" charset="0"/>
                <a:cs typeface="Times New Roman" panose="02020603050405020304" pitchFamily="18" charset="0"/>
              </a:rPr>
              <a:t>jako  kompozit složen</a:t>
            </a:r>
            <a:r>
              <a:rPr lang="cs-CZ" altLang="cs-CZ" sz="2400" dirty="0">
                <a:latin typeface="Times New Roman" panose="02020603050405020304" pitchFamily="18" charset="0"/>
              </a:rPr>
              <a:t>ý</a:t>
            </a:r>
            <a:r>
              <a:rPr lang="cs-CZ" altLang="cs-CZ" sz="2400" dirty="0">
                <a:latin typeface="Times New Roman" panose="02020603050405020304" pitchFamily="18" charset="0"/>
                <a:cs typeface="Times New Roman" panose="02020603050405020304" pitchFamily="18" charset="0"/>
              </a:rPr>
              <a:t> z amorfní matrice (částečně orientované), ve které jsou dispergovány fibrily orientované paralelně s osou vláken. Napětí na fibrily jsou přenášena pomocí smykových deformací matrice. Fibrily, jejichž délka překročí kritickou délku (v závislosti na stupni deformace), se deformují plasticky a fibrily kratší pouze elasticky. </a:t>
            </a:r>
            <a:endParaRPr lang="cs-CZ" altLang="cs-CZ" sz="2400" dirty="0">
              <a:latin typeface="Times New Roman" panose="02020603050405020304" pitchFamily="18" charset="0"/>
            </a:endParaRPr>
          </a:p>
          <a:p>
            <a:pPr algn="just">
              <a:lnSpc>
                <a:spcPct val="90000"/>
              </a:lnSpc>
              <a:buFont typeface="Wingdings" panose="05000000000000000000" pitchFamily="2" charset="2"/>
              <a:buNone/>
            </a:pPr>
            <a:endParaRPr lang="cs-CZ" altLang="cs-CZ" sz="2400" dirty="0">
              <a:latin typeface="Times New Roman" panose="02020603050405020304" pitchFamily="18" charset="0"/>
            </a:endParaRPr>
          </a:p>
        </p:txBody>
      </p:sp>
      <p:sp>
        <p:nvSpPr>
          <p:cNvPr id="12294" name="Rectangle 6"/>
          <p:cNvSpPr>
            <a:spLocks noChangeArrowheads="1"/>
          </p:cNvSpPr>
          <p:nvPr/>
        </p:nvSpPr>
        <p:spPr bwMode="auto">
          <a:xfrm>
            <a:off x="3424238" y="26574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pic>
        <p:nvPicPr>
          <p:cNvPr id="1229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22225"/>
            <a:ext cx="3048000" cy="2049463"/>
          </a:xfrm>
          <a:prstGeom prst="rect">
            <a:avLst/>
          </a:prstGeom>
          <a:noFill/>
          <a:extLst>
            <a:ext uri="{909E8E84-426E-40DD-AFC4-6F175D3DCCD1}">
              <a14:hiddenFill xmlns:a14="http://schemas.microsoft.com/office/drawing/2010/main">
                <a:solidFill>
                  <a:srgbClr val="FFFFFF"/>
                </a:solidFill>
              </a14:hiddenFill>
            </a:ext>
          </a:extLst>
        </p:spPr>
      </p:pic>
      <p:sp>
        <p:nvSpPr>
          <p:cNvPr id="2" name="Zástupný symbol pro zápatí 1"/>
          <p:cNvSpPr>
            <a:spLocks noGrp="1"/>
          </p:cNvSpPr>
          <p:nvPr>
            <p:ph type="ftr" sz="quarter" idx="11"/>
          </p:nvPr>
        </p:nvSpPr>
        <p:spPr/>
        <p:txBody>
          <a:bodyPr/>
          <a:lstStyle/>
          <a:p>
            <a:endParaRPr lang="cs-CZ" altLang="cs-CZ"/>
          </a:p>
        </p:txBody>
      </p:sp>
      <p:sp>
        <p:nvSpPr>
          <p:cNvPr id="3" name="Zástupný symbol pro číslo snímku 2"/>
          <p:cNvSpPr>
            <a:spLocks noGrp="1"/>
          </p:cNvSpPr>
          <p:nvPr>
            <p:ph type="sldNum" sz="quarter" idx="12"/>
          </p:nvPr>
        </p:nvSpPr>
        <p:spPr/>
        <p:txBody>
          <a:bodyPr/>
          <a:lstStyle/>
          <a:p>
            <a:fld id="{999096EA-6C79-41E2-A368-ABFFCB39C2F5}" type="slidenum">
              <a:rPr lang="cs-CZ" altLang="cs-CZ" smtClean="0"/>
              <a:pPr/>
              <a:t>10</a:t>
            </a:fld>
            <a:endParaRPr lang="cs-CZ" altLang="cs-CZ"/>
          </a:p>
        </p:txBody>
      </p:sp>
    </p:spTree>
    <p:extLst>
      <p:ext uri="{BB962C8B-B14F-4D97-AF65-F5344CB8AC3E}">
        <p14:creationId xmlns:p14="http://schemas.microsoft.com/office/powerpoint/2010/main" val="1412469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675481" y="640143"/>
            <a:ext cx="7793037" cy="1143000"/>
          </a:xfrm>
        </p:spPr>
        <p:txBody>
          <a:bodyPr>
            <a:normAutofit/>
          </a:bodyPr>
          <a:lstStyle/>
          <a:p>
            <a:pPr algn="l"/>
            <a:r>
              <a:rPr lang="cs-CZ" altLang="cs-CZ" b="1" dirty="0">
                <a:solidFill>
                  <a:srgbClr val="7030A0"/>
                </a:solidFill>
                <a:cs typeface="Times New Roman" panose="02020603050405020304" pitchFamily="18" charset="0"/>
              </a:rPr>
              <a:t>Strukturní </a:t>
            </a:r>
            <a:r>
              <a:rPr lang="cs-CZ" altLang="cs-CZ" b="1" dirty="0" smtClean="0">
                <a:solidFill>
                  <a:srgbClr val="7030A0"/>
                </a:solidFill>
                <a:cs typeface="Times New Roman" panose="02020603050405020304" pitchFamily="18" charset="0"/>
              </a:rPr>
              <a:t>modely</a:t>
            </a:r>
            <a:r>
              <a:rPr lang="cs-CZ" altLang="cs-CZ" b="1" dirty="0" smtClean="0">
                <a:solidFill>
                  <a:srgbClr val="7030A0"/>
                </a:solidFill>
              </a:rPr>
              <a:t> </a:t>
            </a:r>
            <a:r>
              <a:rPr lang="cs-CZ" altLang="cs-CZ" b="1" dirty="0">
                <a:solidFill>
                  <a:srgbClr val="7030A0"/>
                </a:solidFill>
              </a:rPr>
              <a:t>II</a:t>
            </a:r>
          </a:p>
        </p:txBody>
      </p:sp>
      <p:sp>
        <p:nvSpPr>
          <p:cNvPr id="14339" name="Rectangle 1027"/>
          <p:cNvSpPr>
            <a:spLocks noGrp="1" noChangeArrowheads="1"/>
          </p:cNvSpPr>
          <p:nvPr>
            <p:ph type="body" sz="half" idx="2"/>
          </p:nvPr>
        </p:nvSpPr>
        <p:spPr>
          <a:xfrm>
            <a:off x="0" y="2057400"/>
            <a:ext cx="8915400" cy="4114800"/>
          </a:xfrm>
        </p:spPr>
        <p:txBody>
          <a:bodyPr>
            <a:normAutofit lnSpcReduction="10000"/>
          </a:bodyPr>
          <a:lstStyle/>
          <a:p>
            <a:pPr algn="just">
              <a:lnSpc>
                <a:spcPct val="90000"/>
              </a:lnSpc>
              <a:buFont typeface="Wingdings" panose="05000000000000000000" pitchFamily="2" charset="2"/>
              <a:buNone/>
            </a:pPr>
            <a:endParaRPr lang="cs-CZ" altLang="cs-CZ" sz="2400" dirty="0">
              <a:solidFill>
                <a:schemeClr val="hlink"/>
              </a:solidFill>
              <a:latin typeface="Times New Roman" panose="02020603050405020304" pitchFamily="18" charset="0"/>
            </a:endParaRPr>
          </a:p>
          <a:p>
            <a:pPr algn="just">
              <a:lnSpc>
                <a:spcPct val="90000"/>
              </a:lnSpc>
              <a:buFont typeface="Wingdings" panose="05000000000000000000" pitchFamily="2" charset="2"/>
              <a:buNone/>
            </a:pPr>
            <a:r>
              <a:rPr lang="cs-CZ" altLang="cs-CZ" sz="2400" dirty="0" smtClean="0">
                <a:solidFill>
                  <a:schemeClr val="hlink"/>
                </a:solidFill>
                <a:latin typeface="Times New Roman" panose="02020603050405020304" pitchFamily="18" charset="0"/>
              </a:rPr>
              <a:t>    T</a:t>
            </a:r>
            <a:r>
              <a:rPr lang="cs-CZ" altLang="cs-CZ" sz="2400" dirty="0" smtClean="0">
                <a:solidFill>
                  <a:schemeClr val="hlink"/>
                </a:solidFill>
                <a:latin typeface="Times New Roman" panose="02020603050405020304" pitchFamily="18" charset="0"/>
                <a:cs typeface="Times New Roman" panose="02020603050405020304" pitchFamily="18" charset="0"/>
              </a:rPr>
              <a:t>řífázov</a:t>
            </a:r>
            <a:r>
              <a:rPr lang="cs-CZ" altLang="cs-CZ" sz="2400" dirty="0" smtClean="0">
                <a:solidFill>
                  <a:schemeClr val="hlink"/>
                </a:solidFill>
                <a:latin typeface="Times New Roman" panose="02020603050405020304" pitchFamily="18" charset="0"/>
              </a:rPr>
              <a:t>á</a:t>
            </a:r>
            <a:r>
              <a:rPr lang="cs-CZ" altLang="cs-CZ" sz="2400" dirty="0" smtClean="0">
                <a:solidFill>
                  <a:schemeClr val="hlink"/>
                </a:solidFill>
                <a:latin typeface="Times New Roman" panose="02020603050405020304" pitchFamily="18" charset="0"/>
                <a:cs typeface="Times New Roman" panose="02020603050405020304" pitchFamily="18" charset="0"/>
              </a:rPr>
              <a:t> </a:t>
            </a:r>
            <a:r>
              <a:rPr lang="cs-CZ" altLang="cs-CZ" sz="2400" dirty="0">
                <a:solidFill>
                  <a:schemeClr val="hlink"/>
                </a:solidFill>
                <a:latin typeface="Times New Roman" panose="02020603050405020304" pitchFamily="18" charset="0"/>
                <a:cs typeface="Times New Roman" panose="02020603050405020304" pitchFamily="18" charset="0"/>
              </a:rPr>
              <a:t>struktur</a:t>
            </a:r>
            <a:r>
              <a:rPr lang="cs-CZ" altLang="cs-CZ" sz="2400" dirty="0">
                <a:solidFill>
                  <a:schemeClr val="hlink"/>
                </a:solidFill>
                <a:latin typeface="Times New Roman" panose="02020603050405020304" pitchFamily="18" charset="0"/>
              </a:rPr>
              <a:t>a</a:t>
            </a:r>
            <a:r>
              <a:rPr lang="cs-CZ" altLang="cs-CZ" sz="2400" dirty="0">
                <a:latin typeface="Times New Roman" panose="02020603050405020304" pitchFamily="18" charset="0"/>
                <a:cs typeface="Times New Roman" panose="02020603050405020304" pitchFamily="18" charset="0"/>
              </a:rPr>
              <a:t> polymeru složeného z </a:t>
            </a:r>
            <a:r>
              <a:rPr lang="cs-CZ" altLang="cs-CZ" sz="2400" dirty="0" err="1">
                <a:latin typeface="Times New Roman" panose="02020603050405020304" pitchFamily="18" charset="0"/>
                <a:cs typeface="Times New Roman" panose="02020603050405020304" pitchFamily="18" charset="0"/>
              </a:rPr>
              <a:t>mikrofibril</a:t>
            </a:r>
            <a:r>
              <a:rPr lang="cs-CZ" altLang="cs-CZ" sz="2400" dirty="0">
                <a:latin typeface="Times New Roman" panose="02020603050405020304" pitchFamily="18" charset="0"/>
                <a:cs typeface="Times New Roman" panose="02020603050405020304" pitchFamily="18" charset="0"/>
              </a:rPr>
              <a:t> propojených vzájemně vaznými řetězci, které jsou umístěny v amorfní matrici. T</a:t>
            </a:r>
            <a:r>
              <a:rPr lang="cs-CZ" altLang="cs-CZ" sz="2400" dirty="0">
                <a:latin typeface="Times New Roman" panose="02020603050405020304" pitchFamily="18" charset="0"/>
              </a:rPr>
              <a:t>a</a:t>
            </a:r>
            <a:r>
              <a:rPr lang="cs-CZ" altLang="cs-CZ" sz="2400" dirty="0">
                <a:latin typeface="Times New Roman" panose="02020603050405020304" pitchFamily="18" charset="0"/>
                <a:cs typeface="Times New Roman" panose="02020603050405020304" pitchFamily="18" charset="0"/>
              </a:rPr>
              <a:t>to struktur</a:t>
            </a:r>
            <a:r>
              <a:rPr lang="cs-CZ" altLang="cs-CZ" sz="2400" dirty="0">
                <a:latin typeface="Times New Roman" panose="02020603050405020304" pitchFamily="18" charset="0"/>
              </a:rPr>
              <a:t>a</a:t>
            </a:r>
            <a:r>
              <a:rPr lang="cs-CZ" altLang="cs-CZ" sz="2400" dirty="0">
                <a:latin typeface="Times New Roman" panose="02020603050405020304" pitchFamily="18" charset="0"/>
                <a:cs typeface="Times New Roman" panose="02020603050405020304" pitchFamily="18" charset="0"/>
              </a:rPr>
              <a:t> </a:t>
            </a:r>
            <a:r>
              <a:rPr lang="cs-CZ" altLang="cs-CZ" sz="2400" dirty="0">
                <a:latin typeface="Times New Roman" panose="02020603050405020304" pitchFamily="18" charset="0"/>
              </a:rPr>
              <a:t>se</a:t>
            </a:r>
            <a:r>
              <a:rPr lang="cs-CZ" altLang="cs-CZ" sz="2400" dirty="0">
                <a:latin typeface="Times New Roman" panose="02020603050405020304" pitchFamily="18" charset="0"/>
                <a:cs typeface="Times New Roman" panose="02020603050405020304" pitchFamily="18" charset="0"/>
              </a:rPr>
              <a:t> nahra</a:t>
            </a:r>
            <a:r>
              <a:rPr lang="cs-CZ" altLang="cs-CZ" sz="2400" dirty="0">
                <a:latin typeface="Times New Roman" panose="02020603050405020304" pitchFamily="18" charset="0"/>
              </a:rPr>
              <a:t>zuje</a:t>
            </a:r>
            <a:r>
              <a:rPr lang="cs-CZ" altLang="cs-CZ" sz="2400" dirty="0">
                <a:latin typeface="Times New Roman" panose="02020603050405020304" pitchFamily="18" charset="0"/>
                <a:cs typeface="Times New Roman" panose="02020603050405020304" pitchFamily="18" charset="0"/>
              </a:rPr>
              <a:t> sítí, ve které krystality tvoří vazné body a vazné  řetězce je vzájemně propojují. Vzniklý model bere v úvahu i částečnou destrukci krystalické fáze spojenou s vytahováním  řetězců. Obsahuje však celou řadu experimentálně nestanovitelných parametrů.</a:t>
            </a:r>
            <a:endParaRPr lang="en-US" altLang="cs-CZ" sz="2400" dirty="0">
              <a:latin typeface="Times New Roman" panose="02020603050405020304" pitchFamily="18" charset="0"/>
              <a:cs typeface="Times New Roman" panose="02020603050405020304" pitchFamily="18" charset="0"/>
            </a:endParaRPr>
          </a:p>
          <a:p>
            <a:pPr algn="just">
              <a:lnSpc>
                <a:spcPct val="90000"/>
              </a:lnSpc>
              <a:buFont typeface="Wingdings" panose="05000000000000000000" pitchFamily="2" charset="2"/>
              <a:buNone/>
            </a:pPr>
            <a:r>
              <a:rPr lang="cs-CZ" altLang="cs-CZ" sz="2400" dirty="0" smtClean="0">
                <a:solidFill>
                  <a:schemeClr val="hlink"/>
                </a:solidFill>
                <a:latin typeface="Times New Roman" panose="02020603050405020304" pitchFamily="18" charset="0"/>
              </a:rPr>
              <a:t>    Modifikace</a:t>
            </a:r>
            <a:r>
              <a:rPr lang="cs-CZ" altLang="cs-CZ" sz="2400" dirty="0">
                <a:solidFill>
                  <a:schemeClr val="hlink"/>
                </a:solidFill>
                <a:latin typeface="Times New Roman" panose="02020603050405020304" pitchFamily="18" charset="0"/>
              </a:rPr>
              <a:t>:</a:t>
            </a:r>
            <a:r>
              <a:rPr lang="cs-CZ" altLang="cs-CZ" sz="2400" dirty="0">
                <a:latin typeface="Times New Roman" panose="02020603050405020304" pitchFamily="18" charset="0"/>
              </a:rPr>
              <a:t> </a:t>
            </a:r>
            <a:r>
              <a:rPr lang="cs-CZ" altLang="cs-CZ" sz="2400" dirty="0">
                <a:latin typeface="Times New Roman" panose="02020603050405020304" pitchFamily="18" charset="0"/>
                <a:cs typeface="Times New Roman" panose="02020603050405020304" pitchFamily="18" charset="0"/>
              </a:rPr>
              <a:t>dvě kontinuální fáze (amorfní a krystalick</a:t>
            </a:r>
            <a:r>
              <a:rPr lang="cs-CZ" altLang="cs-CZ" sz="2400" dirty="0">
                <a:latin typeface="Times New Roman" panose="02020603050405020304" pitchFamily="18" charset="0"/>
              </a:rPr>
              <a:t>á</a:t>
            </a:r>
            <a:r>
              <a:rPr lang="cs-CZ" altLang="cs-CZ" sz="2400" dirty="0">
                <a:latin typeface="Times New Roman" panose="02020603050405020304" pitchFamily="18" charset="0"/>
                <a:cs typeface="Times New Roman" panose="02020603050405020304" pitchFamily="18" charset="0"/>
              </a:rPr>
              <a:t>)</a:t>
            </a:r>
            <a:r>
              <a:rPr lang="cs-CZ" altLang="cs-CZ" sz="2400" dirty="0">
                <a:latin typeface="Times New Roman" panose="02020603050405020304" pitchFamily="18" charset="0"/>
              </a:rPr>
              <a:t> </a:t>
            </a:r>
            <a:r>
              <a:rPr lang="cs-CZ" altLang="cs-CZ" sz="2400" dirty="0">
                <a:latin typeface="Times New Roman" panose="02020603050405020304" pitchFamily="18" charset="0"/>
                <a:cs typeface="Times New Roman" panose="02020603050405020304" pitchFamily="18" charset="0"/>
              </a:rPr>
              <a:t>spojen</a:t>
            </a:r>
            <a:r>
              <a:rPr lang="cs-CZ" altLang="cs-CZ" sz="2400" dirty="0">
                <a:latin typeface="Times New Roman" panose="02020603050405020304" pitchFamily="18" charset="0"/>
              </a:rPr>
              <a:t>é</a:t>
            </a:r>
            <a:r>
              <a:rPr lang="cs-CZ" altLang="cs-CZ" sz="2400" dirty="0">
                <a:latin typeface="Times New Roman" panose="02020603050405020304" pitchFamily="18" charset="0"/>
                <a:cs typeface="Times New Roman" panose="02020603050405020304" pitchFamily="18" charset="0"/>
              </a:rPr>
              <a:t> vaznými řetězci různých konturních délek. Tyto řetězce se postupně deformují do přetrhu a pak praskají. Také tento model obsahuje experimentálně nestanovitelné parametry jako je např. distribuce konturních </a:t>
            </a:r>
            <a:r>
              <a:rPr lang="cs-CZ" altLang="cs-CZ" sz="2400" dirty="0" err="1">
                <a:latin typeface="Times New Roman" panose="02020603050405020304" pitchFamily="18" charset="0"/>
                <a:cs typeface="Times New Roman" panose="02020603050405020304" pitchFamily="18" charset="0"/>
              </a:rPr>
              <a:t>dél</a:t>
            </a:r>
            <a:r>
              <a:rPr lang="cs-CZ" altLang="cs-CZ" sz="2400" dirty="0">
                <a:latin typeface="Times New Roman" panose="02020603050405020304" pitchFamily="18" charset="0"/>
              </a:rPr>
              <a:t> </a:t>
            </a:r>
          </a:p>
          <a:p>
            <a:pPr algn="just">
              <a:lnSpc>
                <a:spcPct val="90000"/>
              </a:lnSpc>
              <a:buFont typeface="Wingdings" panose="05000000000000000000" pitchFamily="2" charset="2"/>
              <a:buNone/>
            </a:pPr>
            <a:endParaRPr lang="cs-CZ" altLang="cs-CZ" sz="2400" dirty="0">
              <a:latin typeface="Times New Roman" panose="02020603050405020304" pitchFamily="18" charset="0"/>
            </a:endParaRPr>
          </a:p>
        </p:txBody>
      </p:sp>
      <p:sp>
        <p:nvSpPr>
          <p:cNvPr id="14341" name="Rectangle 1029"/>
          <p:cNvSpPr>
            <a:spLocks noChangeArrowheads="1"/>
          </p:cNvSpPr>
          <p:nvPr/>
        </p:nvSpPr>
        <p:spPr bwMode="auto">
          <a:xfrm>
            <a:off x="3352800" y="2195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pic>
        <p:nvPicPr>
          <p:cNvPr id="14340" name="Picture 102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0"/>
            <a:ext cx="3124200" cy="2514600"/>
          </a:xfrm>
          <a:prstGeom prst="rect">
            <a:avLst/>
          </a:prstGeom>
          <a:noFill/>
          <a:extLst>
            <a:ext uri="{909E8E84-426E-40DD-AFC4-6F175D3DCCD1}">
              <a14:hiddenFill xmlns:a14="http://schemas.microsoft.com/office/drawing/2010/main">
                <a:solidFill>
                  <a:srgbClr val="FFFFFF"/>
                </a:solidFill>
              </a14:hiddenFill>
            </a:ext>
          </a:extLst>
        </p:spPr>
      </p:pic>
      <p:sp>
        <p:nvSpPr>
          <p:cNvPr id="2" name="Zástupný symbol pro zápatí 1"/>
          <p:cNvSpPr>
            <a:spLocks noGrp="1"/>
          </p:cNvSpPr>
          <p:nvPr>
            <p:ph type="ftr" sz="quarter" idx="11"/>
          </p:nvPr>
        </p:nvSpPr>
        <p:spPr/>
        <p:txBody>
          <a:bodyPr/>
          <a:lstStyle/>
          <a:p>
            <a:endParaRPr lang="cs-CZ" altLang="cs-CZ"/>
          </a:p>
        </p:txBody>
      </p:sp>
      <p:sp>
        <p:nvSpPr>
          <p:cNvPr id="3" name="Zástupný symbol pro číslo snímku 2"/>
          <p:cNvSpPr>
            <a:spLocks noGrp="1"/>
          </p:cNvSpPr>
          <p:nvPr>
            <p:ph type="sldNum" sz="quarter" idx="12"/>
          </p:nvPr>
        </p:nvSpPr>
        <p:spPr/>
        <p:txBody>
          <a:bodyPr/>
          <a:lstStyle/>
          <a:p>
            <a:fld id="{999096EA-6C79-41E2-A368-ABFFCB39C2F5}" type="slidenum">
              <a:rPr lang="cs-CZ" altLang="cs-CZ" smtClean="0"/>
              <a:pPr/>
              <a:t>11</a:t>
            </a:fld>
            <a:endParaRPr lang="cs-CZ" altLang="cs-CZ"/>
          </a:p>
        </p:txBody>
      </p:sp>
    </p:spTree>
    <p:extLst>
      <p:ext uri="{BB962C8B-B14F-4D97-AF65-F5344CB8AC3E}">
        <p14:creationId xmlns:p14="http://schemas.microsoft.com/office/powerpoint/2010/main" val="1080898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08781" y="523462"/>
            <a:ext cx="7793037" cy="1143000"/>
          </a:xfrm>
        </p:spPr>
        <p:txBody>
          <a:bodyPr>
            <a:normAutofit/>
          </a:bodyPr>
          <a:lstStyle/>
          <a:p>
            <a:pPr algn="l"/>
            <a:r>
              <a:rPr lang="cs-CZ" altLang="cs-CZ" b="1" dirty="0">
                <a:solidFill>
                  <a:srgbClr val="7030A0"/>
                </a:solidFill>
                <a:cs typeface="Times New Roman" panose="02020603050405020304" pitchFamily="18" charset="0"/>
              </a:rPr>
              <a:t>Vícefázové </a:t>
            </a:r>
            <a:r>
              <a:rPr lang="cs-CZ" altLang="cs-CZ" b="1" dirty="0" smtClean="0">
                <a:solidFill>
                  <a:srgbClr val="7030A0"/>
                </a:solidFill>
                <a:cs typeface="Times New Roman" panose="02020603050405020304" pitchFamily="18" charset="0"/>
              </a:rPr>
              <a:t>modely</a:t>
            </a:r>
            <a:r>
              <a:rPr lang="cs-CZ" altLang="cs-CZ" dirty="0" smtClean="0">
                <a:solidFill>
                  <a:srgbClr val="7030A0"/>
                </a:solidFill>
              </a:rPr>
              <a:t> </a:t>
            </a:r>
            <a:endParaRPr lang="cs-CZ" altLang="cs-CZ" dirty="0">
              <a:solidFill>
                <a:srgbClr val="7030A0"/>
              </a:solidFill>
            </a:endParaRPr>
          </a:p>
        </p:txBody>
      </p:sp>
      <p:sp>
        <p:nvSpPr>
          <p:cNvPr id="13316" name="Rectangle 4"/>
          <p:cNvSpPr>
            <a:spLocks noGrp="1" noChangeArrowheads="1"/>
          </p:cNvSpPr>
          <p:nvPr>
            <p:ph type="body" sz="half" idx="2"/>
          </p:nvPr>
        </p:nvSpPr>
        <p:spPr>
          <a:xfrm>
            <a:off x="0" y="2017713"/>
            <a:ext cx="8610600" cy="4114800"/>
          </a:xfrm>
        </p:spPr>
        <p:txBody>
          <a:bodyPr>
            <a:normAutofit/>
          </a:bodyPr>
          <a:lstStyle/>
          <a:p>
            <a:pPr algn="just">
              <a:lnSpc>
                <a:spcPct val="90000"/>
              </a:lnSpc>
              <a:buFont typeface="Wingdings" panose="05000000000000000000" pitchFamily="2" charset="2"/>
              <a:buNone/>
            </a:pPr>
            <a:r>
              <a:rPr lang="cs-CZ" altLang="cs-CZ" sz="2400" dirty="0" smtClean="0">
                <a:latin typeface="Times New Roman" panose="02020603050405020304" pitchFamily="18" charset="0"/>
              </a:rPr>
              <a:t>    P</a:t>
            </a:r>
            <a:r>
              <a:rPr lang="cs-CZ" altLang="cs-CZ" sz="2400" dirty="0" smtClean="0">
                <a:latin typeface="Times New Roman" panose="02020603050405020304" pitchFamily="18" charset="0"/>
                <a:cs typeface="Times New Roman" panose="02020603050405020304" pitchFamily="18" charset="0"/>
              </a:rPr>
              <a:t>ředpokl</a:t>
            </a:r>
            <a:r>
              <a:rPr lang="cs-CZ" altLang="cs-CZ" sz="2400" dirty="0" smtClean="0">
                <a:latin typeface="Times New Roman" panose="02020603050405020304" pitchFamily="18" charset="0"/>
              </a:rPr>
              <a:t>a</a:t>
            </a:r>
            <a:r>
              <a:rPr lang="cs-CZ" altLang="cs-CZ" sz="2400" dirty="0" smtClean="0">
                <a:latin typeface="Times New Roman" panose="02020603050405020304" pitchFamily="18" charset="0"/>
                <a:cs typeface="Times New Roman" panose="02020603050405020304" pitchFamily="18" charset="0"/>
              </a:rPr>
              <a:t>d</a:t>
            </a:r>
            <a:r>
              <a:rPr lang="cs-CZ" altLang="cs-CZ" sz="2400" dirty="0">
                <a:latin typeface="Times New Roman" panose="02020603050405020304" pitchFamily="18" charset="0"/>
                <a:cs typeface="Times New Roman" panose="02020603050405020304" pitchFamily="18" charset="0"/>
              </a:rPr>
              <a:t>, že všechny fáze v polymeru jsou kontinuální. </a:t>
            </a:r>
            <a:endParaRPr lang="cs-CZ" altLang="cs-CZ" sz="2400" dirty="0">
              <a:latin typeface="Times New Roman" panose="02020603050405020304" pitchFamily="18" charset="0"/>
            </a:endParaRPr>
          </a:p>
          <a:p>
            <a:pPr algn="just">
              <a:lnSpc>
                <a:spcPct val="90000"/>
              </a:lnSpc>
              <a:buFont typeface="Wingdings" panose="05000000000000000000" pitchFamily="2" charset="2"/>
              <a:buNone/>
            </a:pPr>
            <a:r>
              <a:rPr lang="cs-CZ" altLang="cs-CZ" sz="2400" dirty="0" smtClean="0">
                <a:latin typeface="Times New Roman" panose="02020603050405020304" pitchFamily="18" charset="0"/>
                <a:cs typeface="Times New Roman" panose="02020603050405020304" pitchFamily="18" charset="0"/>
              </a:rPr>
              <a:t>    Každá </a:t>
            </a:r>
            <a:r>
              <a:rPr lang="cs-CZ" altLang="cs-CZ" sz="2400" dirty="0">
                <a:latin typeface="Times New Roman" panose="02020603050405020304" pitchFamily="18" charset="0"/>
                <a:cs typeface="Times New Roman" panose="02020603050405020304" pitchFamily="18" charset="0"/>
              </a:rPr>
              <a:t>fáze je charakterizována svými mechanickými charakteristikami, objemovým zlomkem (</a:t>
            </a:r>
            <a:r>
              <a:rPr lang="cs-CZ" altLang="cs-CZ" sz="2400" i="1" dirty="0">
                <a:latin typeface="Times New Roman" panose="02020603050405020304" pitchFamily="18" charset="0"/>
                <a:cs typeface="Times New Roman" panose="02020603050405020304" pitchFamily="18" charset="0"/>
              </a:rPr>
              <a:t>v</a:t>
            </a:r>
            <a:r>
              <a:rPr lang="cs-CZ" altLang="cs-CZ" sz="2400" dirty="0">
                <a:latin typeface="Times New Roman" panose="02020603050405020304" pitchFamily="18" charset="0"/>
                <a:cs typeface="Times New Roman" panose="02020603050405020304" pitchFamily="18" charset="0"/>
              </a:rPr>
              <a:t>) a stupněm orientace. </a:t>
            </a:r>
            <a:r>
              <a:rPr lang="cs-CZ" altLang="cs-CZ" sz="2400" dirty="0">
                <a:latin typeface="Times New Roman" panose="02020603050405020304" pitchFamily="18" charset="0"/>
              </a:rPr>
              <a:t>D</a:t>
            </a:r>
            <a:r>
              <a:rPr lang="cs-CZ" altLang="cs-CZ" sz="2400" dirty="0">
                <a:latin typeface="Times New Roman" panose="02020603050405020304" pitchFamily="18" charset="0"/>
                <a:cs typeface="Times New Roman" panose="02020603050405020304" pitchFamily="18" charset="0"/>
              </a:rPr>
              <a:t>voufázová struktura </a:t>
            </a:r>
            <a:r>
              <a:rPr lang="cs-CZ" altLang="cs-CZ" sz="2400" dirty="0" err="1">
                <a:latin typeface="Times New Roman" panose="02020603050405020304" pitchFamily="18" charset="0"/>
                <a:cs typeface="Times New Roman" panose="02020603050405020304" pitchFamily="18" charset="0"/>
              </a:rPr>
              <a:t>semikrystalických</a:t>
            </a:r>
            <a:r>
              <a:rPr lang="cs-CZ" altLang="cs-CZ" sz="2400" dirty="0">
                <a:latin typeface="Times New Roman" panose="02020603050405020304" pitchFamily="18" charset="0"/>
                <a:cs typeface="Times New Roman" panose="02020603050405020304" pitchFamily="18" charset="0"/>
              </a:rPr>
              <a:t> polymerů (amorfní a krystalická fáze) </a:t>
            </a:r>
            <a:r>
              <a:rPr lang="cs-CZ" altLang="cs-CZ" sz="2400" dirty="0">
                <a:latin typeface="Times New Roman" panose="02020603050405020304" pitchFamily="18" charset="0"/>
              </a:rPr>
              <a:t>-</a:t>
            </a:r>
            <a:r>
              <a:rPr lang="cs-CZ" altLang="cs-CZ" sz="2400" dirty="0">
                <a:latin typeface="Times New Roman" panose="02020603050405020304" pitchFamily="18" charset="0"/>
                <a:cs typeface="Times New Roman" panose="02020603050405020304" pitchFamily="18" charset="0"/>
              </a:rPr>
              <a:t> dvě mezní uspořádání.</a:t>
            </a:r>
            <a:endParaRPr lang="cs-CZ" altLang="cs-CZ" sz="2400" dirty="0">
              <a:latin typeface="Times New Roman" panose="02020603050405020304" pitchFamily="18" charset="0"/>
            </a:endParaRPr>
          </a:p>
          <a:p>
            <a:pPr algn="just">
              <a:lnSpc>
                <a:spcPct val="90000"/>
              </a:lnSpc>
              <a:buFont typeface="Wingdings" panose="05000000000000000000" pitchFamily="2" charset="2"/>
              <a:buNone/>
            </a:pPr>
            <a:r>
              <a:rPr lang="cs-CZ" altLang="cs-CZ" sz="2400" dirty="0" smtClean="0">
                <a:latin typeface="Times New Roman" panose="02020603050405020304" pitchFamily="18" charset="0"/>
              </a:rPr>
              <a:t>     P</a:t>
            </a:r>
            <a:r>
              <a:rPr lang="cs-CZ" altLang="cs-CZ" sz="2400" dirty="0" smtClean="0">
                <a:latin typeface="Times New Roman" panose="02020603050405020304" pitchFamily="18" charset="0"/>
                <a:cs typeface="Times New Roman" panose="02020603050405020304" pitchFamily="18" charset="0"/>
              </a:rPr>
              <a:t>redikc</a:t>
            </a:r>
            <a:r>
              <a:rPr lang="cs-CZ" altLang="cs-CZ" sz="2400" dirty="0" smtClean="0">
                <a:latin typeface="Times New Roman" panose="02020603050405020304" pitchFamily="18" charset="0"/>
              </a:rPr>
              <a:t>e </a:t>
            </a:r>
            <a:r>
              <a:rPr lang="cs-CZ" altLang="cs-CZ" sz="2400" dirty="0">
                <a:latin typeface="Times New Roman" panose="02020603050405020304" pitchFamily="18" charset="0"/>
                <a:cs typeface="Times New Roman" panose="02020603050405020304" pitchFamily="18" charset="0"/>
              </a:rPr>
              <a:t>počátečního modulu </a:t>
            </a:r>
            <a:r>
              <a:rPr lang="cs-CZ" altLang="cs-CZ" sz="2400" i="1" dirty="0">
                <a:latin typeface="Times New Roman" panose="02020603050405020304" pitchFamily="18" charset="0"/>
                <a:cs typeface="Times New Roman" panose="02020603050405020304" pitchFamily="18" charset="0"/>
              </a:rPr>
              <a:t>E</a:t>
            </a:r>
            <a:r>
              <a:rPr lang="cs-CZ"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semikrystalického</a:t>
            </a:r>
            <a:r>
              <a:rPr lang="cs-CZ" altLang="cs-CZ" sz="2400" dirty="0">
                <a:latin typeface="Times New Roman" panose="02020603050405020304" pitchFamily="18" charset="0"/>
                <a:cs typeface="Times New Roman" panose="02020603050405020304" pitchFamily="18" charset="0"/>
              </a:rPr>
              <a:t> vlákna. </a:t>
            </a:r>
            <a:endParaRPr lang="cs-CZ" altLang="cs-CZ" sz="2400" dirty="0">
              <a:latin typeface="Times New Roman" panose="02020603050405020304" pitchFamily="18" charset="0"/>
            </a:endParaRPr>
          </a:p>
          <a:p>
            <a:pPr algn="just">
              <a:lnSpc>
                <a:spcPct val="90000"/>
              </a:lnSpc>
              <a:buFont typeface="Wingdings" panose="05000000000000000000" pitchFamily="2" charset="2"/>
              <a:buNone/>
            </a:pPr>
            <a:r>
              <a:rPr lang="cs-CZ" altLang="cs-CZ" sz="2400" dirty="0" smtClean="0">
                <a:solidFill>
                  <a:schemeClr val="folHlink"/>
                </a:solidFill>
                <a:latin typeface="Times New Roman" panose="02020603050405020304" pitchFamily="18" charset="0"/>
                <a:cs typeface="Times New Roman" panose="02020603050405020304" pitchFamily="18" charset="0"/>
              </a:rPr>
              <a:t>     Krystalická </a:t>
            </a:r>
            <a:r>
              <a:rPr lang="cs-CZ" altLang="cs-CZ" sz="2400" dirty="0">
                <a:solidFill>
                  <a:schemeClr val="folHlink"/>
                </a:solidFill>
                <a:latin typeface="Times New Roman" panose="02020603050405020304" pitchFamily="18" charset="0"/>
                <a:cs typeface="Times New Roman" panose="02020603050405020304" pitchFamily="18" charset="0"/>
              </a:rPr>
              <a:t>fáze </a:t>
            </a:r>
            <a:r>
              <a:rPr lang="cs-CZ" altLang="cs-CZ" sz="2400" b="1" dirty="0">
                <a:solidFill>
                  <a:schemeClr val="folHlink"/>
                </a:solidFill>
                <a:latin typeface="Times New Roman" panose="02020603050405020304" pitchFamily="18" charset="0"/>
                <a:cs typeface="Times New Roman" panose="02020603050405020304" pitchFamily="18" charset="0"/>
              </a:rPr>
              <a:t>1</a:t>
            </a:r>
            <a:r>
              <a:rPr lang="cs-CZ" altLang="cs-CZ" sz="2400" dirty="0">
                <a:solidFill>
                  <a:schemeClr val="folHlink"/>
                </a:solidFill>
                <a:latin typeface="Times New Roman" panose="02020603050405020304" pitchFamily="18" charset="0"/>
                <a:cs typeface="Times New Roman" panose="02020603050405020304" pitchFamily="18" charset="0"/>
              </a:rPr>
              <a:t> má objemový podíl </a:t>
            </a:r>
            <a:r>
              <a:rPr lang="cs-CZ" altLang="cs-CZ" sz="2400" i="1" dirty="0">
                <a:solidFill>
                  <a:schemeClr val="folHlink"/>
                </a:solidFill>
                <a:latin typeface="Times New Roman" panose="02020603050405020304" pitchFamily="18" charset="0"/>
                <a:cs typeface="Times New Roman" panose="02020603050405020304" pitchFamily="18" charset="0"/>
              </a:rPr>
              <a:t>v</a:t>
            </a:r>
            <a:r>
              <a:rPr lang="cs-CZ" altLang="cs-CZ" sz="2400" i="1" baseline="-30000" dirty="0">
                <a:solidFill>
                  <a:schemeClr val="folHlink"/>
                </a:solidFill>
                <a:latin typeface="Times New Roman" panose="02020603050405020304" pitchFamily="18" charset="0"/>
                <a:cs typeface="Times New Roman" panose="02020603050405020304" pitchFamily="18" charset="0"/>
              </a:rPr>
              <a:t>1 </a:t>
            </a:r>
            <a:r>
              <a:rPr lang="cs-CZ" altLang="cs-CZ" sz="2400" dirty="0">
                <a:solidFill>
                  <a:schemeClr val="folHlink"/>
                </a:solidFill>
                <a:latin typeface="Times New Roman" panose="02020603050405020304" pitchFamily="18" charset="0"/>
                <a:cs typeface="Times New Roman" panose="02020603050405020304" pitchFamily="18" charset="0"/>
              </a:rPr>
              <a:t> a počáteční modul </a:t>
            </a:r>
            <a:r>
              <a:rPr lang="cs-CZ" altLang="cs-CZ" sz="2400" i="1" dirty="0">
                <a:solidFill>
                  <a:schemeClr val="folHlink"/>
                </a:solidFill>
                <a:latin typeface="Times New Roman" panose="02020603050405020304" pitchFamily="18" charset="0"/>
                <a:cs typeface="Times New Roman" panose="02020603050405020304" pitchFamily="18" charset="0"/>
              </a:rPr>
              <a:t>E</a:t>
            </a:r>
            <a:r>
              <a:rPr lang="cs-CZ" altLang="cs-CZ" sz="2400" i="1" baseline="-30000" dirty="0">
                <a:solidFill>
                  <a:schemeClr val="folHlink"/>
                </a:solidFill>
                <a:latin typeface="Times New Roman" panose="02020603050405020304" pitchFamily="18" charset="0"/>
                <a:cs typeface="Times New Roman" panose="02020603050405020304" pitchFamily="18" charset="0"/>
              </a:rPr>
              <a:t>1</a:t>
            </a:r>
            <a:r>
              <a:rPr lang="cs-CZ" altLang="cs-CZ" sz="2400" dirty="0">
                <a:solidFill>
                  <a:schemeClr val="folHlink"/>
                </a:solidFill>
                <a:latin typeface="Times New Roman" panose="02020603050405020304" pitchFamily="18" charset="0"/>
                <a:cs typeface="Times New Roman" panose="02020603050405020304" pitchFamily="18" charset="0"/>
              </a:rPr>
              <a:t>. </a:t>
            </a:r>
            <a:endParaRPr lang="cs-CZ" altLang="cs-CZ" sz="2400" dirty="0">
              <a:solidFill>
                <a:schemeClr val="folHlink"/>
              </a:solidFill>
              <a:latin typeface="Times New Roman" panose="02020603050405020304" pitchFamily="18" charset="0"/>
            </a:endParaRPr>
          </a:p>
          <a:p>
            <a:pPr algn="just">
              <a:lnSpc>
                <a:spcPct val="90000"/>
              </a:lnSpc>
              <a:buFont typeface="Wingdings" panose="05000000000000000000" pitchFamily="2" charset="2"/>
              <a:buNone/>
            </a:pPr>
            <a:r>
              <a:rPr lang="cs-CZ" altLang="cs-CZ" sz="2400" dirty="0" smtClean="0">
                <a:solidFill>
                  <a:schemeClr val="folHlink"/>
                </a:solidFill>
                <a:latin typeface="Times New Roman" panose="02020603050405020304" pitchFamily="18" charset="0"/>
                <a:cs typeface="Times New Roman" panose="02020603050405020304" pitchFamily="18" charset="0"/>
              </a:rPr>
              <a:t>     Amorfní </a:t>
            </a:r>
            <a:r>
              <a:rPr lang="cs-CZ" altLang="cs-CZ" sz="2400" dirty="0">
                <a:solidFill>
                  <a:schemeClr val="folHlink"/>
                </a:solidFill>
                <a:latin typeface="Times New Roman" panose="02020603050405020304" pitchFamily="18" charset="0"/>
                <a:cs typeface="Times New Roman" panose="02020603050405020304" pitchFamily="18" charset="0"/>
              </a:rPr>
              <a:t>fáze </a:t>
            </a:r>
            <a:r>
              <a:rPr lang="cs-CZ" altLang="cs-CZ" sz="2400" b="1" dirty="0">
                <a:solidFill>
                  <a:schemeClr val="folHlink"/>
                </a:solidFill>
                <a:latin typeface="Times New Roman" panose="02020603050405020304" pitchFamily="18" charset="0"/>
                <a:cs typeface="Times New Roman" panose="02020603050405020304" pitchFamily="18" charset="0"/>
              </a:rPr>
              <a:t>2</a:t>
            </a:r>
            <a:r>
              <a:rPr lang="cs-CZ" altLang="cs-CZ" sz="2400" dirty="0">
                <a:solidFill>
                  <a:schemeClr val="folHlink"/>
                </a:solidFill>
                <a:latin typeface="Times New Roman" panose="02020603050405020304" pitchFamily="18" charset="0"/>
                <a:cs typeface="Times New Roman" panose="02020603050405020304" pitchFamily="18" charset="0"/>
              </a:rPr>
              <a:t>  má objemový podíl </a:t>
            </a:r>
            <a:r>
              <a:rPr lang="cs-CZ" altLang="cs-CZ" sz="2400" i="1" dirty="0">
                <a:solidFill>
                  <a:schemeClr val="folHlink"/>
                </a:solidFill>
                <a:latin typeface="Times New Roman" panose="02020603050405020304" pitchFamily="18" charset="0"/>
                <a:cs typeface="Times New Roman" panose="02020603050405020304" pitchFamily="18" charset="0"/>
              </a:rPr>
              <a:t>1-v</a:t>
            </a:r>
            <a:r>
              <a:rPr lang="cs-CZ" altLang="cs-CZ" sz="2400" i="1" baseline="-30000" dirty="0">
                <a:solidFill>
                  <a:schemeClr val="folHlink"/>
                </a:solidFill>
                <a:latin typeface="Times New Roman" panose="02020603050405020304" pitchFamily="18" charset="0"/>
                <a:cs typeface="Times New Roman" panose="02020603050405020304" pitchFamily="18" charset="0"/>
              </a:rPr>
              <a:t>1</a:t>
            </a:r>
            <a:r>
              <a:rPr lang="cs-CZ" altLang="cs-CZ" sz="2400" dirty="0">
                <a:solidFill>
                  <a:schemeClr val="folHlink"/>
                </a:solidFill>
                <a:latin typeface="Times New Roman" panose="02020603050405020304" pitchFamily="18" charset="0"/>
                <a:cs typeface="Times New Roman" panose="02020603050405020304" pitchFamily="18" charset="0"/>
              </a:rPr>
              <a:t> a modul </a:t>
            </a:r>
            <a:r>
              <a:rPr lang="cs-CZ" altLang="cs-CZ" sz="2400" i="1" dirty="0">
                <a:solidFill>
                  <a:schemeClr val="folHlink"/>
                </a:solidFill>
                <a:latin typeface="Times New Roman" panose="02020603050405020304" pitchFamily="18" charset="0"/>
                <a:cs typeface="Times New Roman" panose="02020603050405020304" pitchFamily="18" charset="0"/>
              </a:rPr>
              <a:t>E</a:t>
            </a:r>
            <a:r>
              <a:rPr lang="cs-CZ" altLang="cs-CZ" sz="2400" i="1" baseline="-30000" dirty="0">
                <a:solidFill>
                  <a:schemeClr val="folHlink"/>
                </a:solidFill>
                <a:latin typeface="Times New Roman" panose="02020603050405020304" pitchFamily="18" charset="0"/>
                <a:cs typeface="Times New Roman" panose="02020603050405020304" pitchFamily="18" charset="0"/>
              </a:rPr>
              <a:t>2</a:t>
            </a:r>
            <a:r>
              <a:rPr lang="cs-CZ" altLang="cs-CZ" sz="2400" i="1" dirty="0">
                <a:solidFill>
                  <a:schemeClr val="folHlink"/>
                </a:solidFill>
                <a:latin typeface="Times New Roman" panose="02020603050405020304" pitchFamily="18" charset="0"/>
                <a:cs typeface="Times New Roman" panose="02020603050405020304" pitchFamily="18" charset="0"/>
              </a:rPr>
              <a:t>.</a:t>
            </a:r>
            <a:endParaRPr lang="en-US" altLang="cs-CZ" sz="2400" dirty="0">
              <a:solidFill>
                <a:schemeClr val="folHlink"/>
              </a:solidFill>
              <a:latin typeface="Times New Roman" panose="02020603050405020304" pitchFamily="18" charset="0"/>
              <a:cs typeface="Times New Roman" panose="02020603050405020304" pitchFamily="18" charset="0"/>
            </a:endParaRPr>
          </a:p>
          <a:p>
            <a:pPr>
              <a:lnSpc>
                <a:spcPct val="90000"/>
              </a:lnSpc>
            </a:pPr>
            <a:endParaRPr lang="cs-CZ" altLang="cs-CZ" sz="2400" dirty="0">
              <a:solidFill>
                <a:schemeClr val="folHlink"/>
              </a:solidFill>
              <a:latin typeface="Times New Roman" panose="02020603050405020304" pitchFamily="18" charset="0"/>
            </a:endParaRPr>
          </a:p>
        </p:txBody>
      </p:sp>
      <p:sp>
        <p:nvSpPr>
          <p:cNvPr id="13318" name="Rectangle 6"/>
          <p:cNvSpPr>
            <a:spLocks noChangeArrowheads="1"/>
          </p:cNvSpPr>
          <p:nvPr/>
        </p:nvSpPr>
        <p:spPr bwMode="auto">
          <a:xfrm>
            <a:off x="3452813" y="2938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pic>
        <p:nvPicPr>
          <p:cNvPr id="1331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8079" y="9338"/>
            <a:ext cx="3635896" cy="1593410"/>
          </a:xfrm>
          <a:prstGeom prst="rect">
            <a:avLst/>
          </a:prstGeom>
          <a:noFill/>
          <a:extLst>
            <a:ext uri="{909E8E84-426E-40DD-AFC4-6F175D3DCCD1}">
              <a14:hiddenFill xmlns:a14="http://schemas.microsoft.com/office/drawing/2010/main">
                <a:solidFill>
                  <a:srgbClr val="FFFFFF"/>
                </a:solidFill>
              </a14:hiddenFill>
            </a:ext>
          </a:extLst>
        </p:spPr>
      </p:pic>
      <p:sp>
        <p:nvSpPr>
          <p:cNvPr id="13320" name="Rectangle 8"/>
          <p:cNvSpPr>
            <a:spLocks noChangeArrowheads="1"/>
          </p:cNvSpPr>
          <p:nvPr/>
        </p:nvSpPr>
        <p:spPr bwMode="auto">
          <a:xfrm>
            <a:off x="3967163" y="2471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pic>
        <p:nvPicPr>
          <p:cNvPr id="1331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6027" y="4604159"/>
            <a:ext cx="1209675" cy="1914525"/>
          </a:xfrm>
          <a:prstGeom prst="rect">
            <a:avLst/>
          </a:prstGeom>
          <a:noFill/>
          <a:extLst>
            <a:ext uri="{909E8E84-426E-40DD-AFC4-6F175D3DCCD1}">
              <a14:hiddenFill xmlns:a14="http://schemas.microsoft.com/office/drawing/2010/main">
                <a:solidFill>
                  <a:srgbClr val="FFFFFF"/>
                </a:solidFill>
              </a14:hiddenFill>
            </a:ext>
          </a:extLst>
        </p:spPr>
      </p:pic>
      <p:sp>
        <p:nvSpPr>
          <p:cNvPr id="2" name="Zástupný symbol pro zápatí 1"/>
          <p:cNvSpPr>
            <a:spLocks noGrp="1"/>
          </p:cNvSpPr>
          <p:nvPr>
            <p:ph type="ftr" sz="quarter" idx="11"/>
          </p:nvPr>
        </p:nvSpPr>
        <p:spPr/>
        <p:txBody>
          <a:bodyPr/>
          <a:lstStyle/>
          <a:p>
            <a:endParaRPr lang="cs-CZ" altLang="cs-CZ"/>
          </a:p>
        </p:txBody>
      </p:sp>
      <p:sp>
        <p:nvSpPr>
          <p:cNvPr id="3" name="Zástupný symbol pro číslo snímku 2"/>
          <p:cNvSpPr>
            <a:spLocks noGrp="1"/>
          </p:cNvSpPr>
          <p:nvPr>
            <p:ph type="sldNum" sz="quarter" idx="12"/>
          </p:nvPr>
        </p:nvSpPr>
        <p:spPr/>
        <p:txBody>
          <a:bodyPr/>
          <a:lstStyle/>
          <a:p>
            <a:fld id="{999096EA-6C79-41E2-A368-ABFFCB39C2F5}" type="slidenum">
              <a:rPr lang="cs-CZ" altLang="cs-CZ" smtClean="0"/>
              <a:pPr/>
              <a:t>12</a:t>
            </a:fld>
            <a:endParaRPr lang="cs-CZ" altLang="cs-CZ"/>
          </a:p>
        </p:txBody>
      </p:sp>
    </p:spTree>
    <p:extLst>
      <p:ext uri="{BB962C8B-B14F-4D97-AF65-F5344CB8AC3E}">
        <p14:creationId xmlns:p14="http://schemas.microsoft.com/office/powerpoint/2010/main" val="2325588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3251" y="433873"/>
            <a:ext cx="7793037" cy="1143000"/>
          </a:xfrm>
        </p:spPr>
        <p:txBody>
          <a:bodyPr>
            <a:normAutofit/>
          </a:bodyPr>
          <a:lstStyle/>
          <a:p>
            <a:pPr algn="l"/>
            <a:r>
              <a:rPr lang="cs-CZ" altLang="cs-CZ" b="1" dirty="0" err="1" smtClean="0">
                <a:solidFill>
                  <a:srgbClr val="7030A0"/>
                </a:solidFill>
              </a:rPr>
              <a:t>Seriové</a:t>
            </a:r>
            <a:r>
              <a:rPr lang="cs-CZ" altLang="cs-CZ" b="1" dirty="0" smtClean="0">
                <a:solidFill>
                  <a:srgbClr val="7030A0"/>
                </a:solidFill>
              </a:rPr>
              <a:t> uspořádání</a:t>
            </a:r>
            <a:endParaRPr lang="cs-CZ" altLang="cs-CZ" b="1" dirty="0">
              <a:solidFill>
                <a:srgbClr val="7030A0"/>
              </a:solidFill>
            </a:endParaRPr>
          </a:p>
        </p:txBody>
      </p:sp>
      <p:sp>
        <p:nvSpPr>
          <p:cNvPr id="15364" name="Rectangle 4"/>
          <p:cNvSpPr>
            <a:spLocks noGrp="1" noChangeArrowheads="1"/>
          </p:cNvSpPr>
          <p:nvPr>
            <p:ph type="body" sz="half" idx="2"/>
          </p:nvPr>
        </p:nvSpPr>
        <p:spPr>
          <a:xfrm>
            <a:off x="304800" y="2017713"/>
            <a:ext cx="8650288" cy="4114800"/>
          </a:xfrm>
        </p:spPr>
        <p:txBody>
          <a:bodyPr/>
          <a:lstStyle/>
          <a:p>
            <a:r>
              <a:rPr lang="cs-CZ" altLang="cs-CZ" sz="2800"/>
              <a:t>Isostress - REUSS</a:t>
            </a:r>
          </a:p>
        </p:txBody>
      </p:sp>
      <p:sp>
        <p:nvSpPr>
          <p:cNvPr id="15366" name="Rectangle 6"/>
          <p:cNvSpPr>
            <a:spLocks noChangeArrowheads="1"/>
          </p:cNvSpPr>
          <p:nvPr/>
        </p:nvSpPr>
        <p:spPr bwMode="auto">
          <a:xfrm>
            <a:off x="3824288" y="26003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graphicFrame>
        <p:nvGraphicFramePr>
          <p:cNvPr id="15365" name="Object 5"/>
          <p:cNvGraphicFramePr>
            <a:graphicFrameLocks noChangeAspect="1"/>
          </p:cNvGraphicFramePr>
          <p:nvPr/>
        </p:nvGraphicFramePr>
        <p:xfrm>
          <a:off x="4419600" y="914400"/>
          <a:ext cx="4122738" cy="4573588"/>
        </p:xfrm>
        <a:graphic>
          <a:graphicData uri="http://schemas.openxmlformats.org/presentationml/2006/ole">
            <mc:AlternateContent xmlns:mc="http://schemas.openxmlformats.org/markup-compatibility/2006">
              <mc:Choice xmlns:v="urn:schemas-microsoft-com:vml" Requires="v">
                <p:oleObj spid="_x0000_s1041" name="Obrázek" r:id="rId3" imgW="1496520" imgH="1658160" progId="Word.Picture.8">
                  <p:embed/>
                </p:oleObj>
              </mc:Choice>
              <mc:Fallback>
                <p:oleObj name="Obrázek" r:id="rId3" imgW="1496520" imgH="165816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914400"/>
                        <a:ext cx="4122738" cy="4573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68" name="Rectangle 8"/>
          <p:cNvSpPr>
            <a:spLocks noChangeArrowheads="1"/>
          </p:cNvSpPr>
          <p:nvPr/>
        </p:nvSpPr>
        <p:spPr bwMode="auto">
          <a:xfrm>
            <a:off x="4233863" y="3295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graphicFrame>
        <p:nvGraphicFramePr>
          <p:cNvPr id="15367" name="Object 7"/>
          <p:cNvGraphicFramePr>
            <a:graphicFrameLocks noChangeAspect="1"/>
          </p:cNvGraphicFramePr>
          <p:nvPr/>
        </p:nvGraphicFramePr>
        <p:xfrm>
          <a:off x="1295400" y="2514600"/>
          <a:ext cx="2124075" cy="838200"/>
        </p:xfrm>
        <a:graphic>
          <a:graphicData uri="http://schemas.openxmlformats.org/presentationml/2006/ole">
            <mc:AlternateContent xmlns:mc="http://schemas.openxmlformats.org/markup-compatibility/2006">
              <mc:Choice xmlns:v="urn:schemas-microsoft-com:vml" Requires="v">
                <p:oleObj spid="_x0000_s1042" r:id="rId5" imgW="672808" imgH="266584" progId="Equation.3">
                  <p:embed/>
                </p:oleObj>
              </mc:Choice>
              <mc:Fallback>
                <p:oleObj r:id="rId5" imgW="672808" imgH="266584"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5400" y="2514600"/>
                        <a:ext cx="2124075"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70" name="Rectangle 10"/>
          <p:cNvSpPr>
            <a:spLocks noChangeArrowheads="1"/>
          </p:cNvSpPr>
          <p:nvPr/>
        </p:nvSpPr>
        <p:spPr bwMode="auto">
          <a:xfrm>
            <a:off x="4310063"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graphicFrame>
        <p:nvGraphicFramePr>
          <p:cNvPr id="15369" name="Object 9"/>
          <p:cNvGraphicFramePr>
            <a:graphicFrameLocks noChangeAspect="1"/>
          </p:cNvGraphicFramePr>
          <p:nvPr/>
        </p:nvGraphicFramePr>
        <p:xfrm>
          <a:off x="609600" y="3276600"/>
          <a:ext cx="1371600" cy="598488"/>
        </p:xfrm>
        <a:graphic>
          <a:graphicData uri="http://schemas.openxmlformats.org/presentationml/2006/ole">
            <mc:AlternateContent xmlns:mc="http://schemas.openxmlformats.org/markup-compatibility/2006">
              <mc:Choice xmlns:v="urn:schemas-microsoft-com:vml" Requires="v">
                <p:oleObj spid="_x0000_s1043" name="Rovnice" r:id="rId7" imgW="520560" imgH="228600" progId="Equation.3">
                  <p:embed/>
                </p:oleObj>
              </mc:Choice>
              <mc:Fallback>
                <p:oleObj name="Rovnice" r:id="rId7" imgW="52056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 y="3276600"/>
                        <a:ext cx="1371600" cy="598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72" name="Rectangle 12"/>
          <p:cNvSpPr>
            <a:spLocks noChangeArrowheads="1"/>
          </p:cNvSpPr>
          <p:nvPr/>
        </p:nvSpPr>
        <p:spPr bwMode="auto">
          <a:xfrm>
            <a:off x="3995738"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graphicFrame>
        <p:nvGraphicFramePr>
          <p:cNvPr id="15371" name="Object 11"/>
          <p:cNvGraphicFramePr>
            <a:graphicFrameLocks noChangeAspect="1"/>
          </p:cNvGraphicFramePr>
          <p:nvPr/>
        </p:nvGraphicFramePr>
        <p:xfrm>
          <a:off x="990600" y="4114800"/>
          <a:ext cx="3657600" cy="725488"/>
        </p:xfrm>
        <a:graphic>
          <a:graphicData uri="http://schemas.openxmlformats.org/presentationml/2006/ole">
            <mc:AlternateContent xmlns:mc="http://schemas.openxmlformats.org/markup-compatibility/2006">
              <mc:Choice xmlns:v="urn:schemas-microsoft-com:vml" Requires="v">
                <p:oleObj spid="_x0000_s1044" r:id="rId9" imgW="1155700" imgH="228600" progId="Equation.3">
                  <p:embed/>
                </p:oleObj>
              </mc:Choice>
              <mc:Fallback>
                <p:oleObj r:id="rId9" imgW="115570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90600" y="4114800"/>
                        <a:ext cx="3657600" cy="725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74" name="Rectangle 14"/>
          <p:cNvSpPr>
            <a:spLocks noChangeArrowheads="1"/>
          </p:cNvSpPr>
          <p:nvPr/>
        </p:nvSpPr>
        <p:spPr bwMode="auto">
          <a:xfrm>
            <a:off x="4148138"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graphicFrame>
        <p:nvGraphicFramePr>
          <p:cNvPr id="15373" name="Object 13"/>
          <p:cNvGraphicFramePr>
            <a:graphicFrameLocks noChangeAspect="1"/>
          </p:cNvGraphicFramePr>
          <p:nvPr/>
        </p:nvGraphicFramePr>
        <p:xfrm>
          <a:off x="1458913" y="5162550"/>
          <a:ext cx="2503487" cy="1285875"/>
        </p:xfrm>
        <a:graphic>
          <a:graphicData uri="http://schemas.openxmlformats.org/presentationml/2006/ole">
            <mc:AlternateContent xmlns:mc="http://schemas.openxmlformats.org/markup-compatibility/2006">
              <mc:Choice xmlns:v="urn:schemas-microsoft-com:vml" Requires="v">
                <p:oleObj spid="_x0000_s1045" name="Rovnice" r:id="rId11" imgW="838080" imgH="431640" progId="Equation.3">
                  <p:embed/>
                </p:oleObj>
              </mc:Choice>
              <mc:Fallback>
                <p:oleObj name="Rovnice" r:id="rId11" imgW="838080" imgH="4316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458913" y="5162550"/>
                        <a:ext cx="2503487" cy="1285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Zástupný symbol pro zápatí 1"/>
          <p:cNvSpPr>
            <a:spLocks noGrp="1"/>
          </p:cNvSpPr>
          <p:nvPr>
            <p:ph type="ftr" sz="quarter" idx="11"/>
          </p:nvPr>
        </p:nvSpPr>
        <p:spPr/>
        <p:txBody>
          <a:bodyPr/>
          <a:lstStyle/>
          <a:p>
            <a:endParaRPr lang="cs-CZ" altLang="cs-CZ"/>
          </a:p>
        </p:txBody>
      </p:sp>
      <p:sp>
        <p:nvSpPr>
          <p:cNvPr id="3" name="Zástupný symbol pro číslo snímku 2"/>
          <p:cNvSpPr>
            <a:spLocks noGrp="1"/>
          </p:cNvSpPr>
          <p:nvPr>
            <p:ph type="sldNum" sz="quarter" idx="12"/>
          </p:nvPr>
        </p:nvSpPr>
        <p:spPr/>
        <p:txBody>
          <a:bodyPr/>
          <a:lstStyle/>
          <a:p>
            <a:fld id="{999096EA-6C79-41E2-A368-ABFFCB39C2F5}" type="slidenum">
              <a:rPr lang="cs-CZ" altLang="cs-CZ" smtClean="0"/>
              <a:pPr/>
              <a:t>13</a:t>
            </a:fld>
            <a:endParaRPr lang="cs-CZ" altLang="cs-CZ"/>
          </a:p>
        </p:txBody>
      </p:sp>
    </p:spTree>
    <p:extLst>
      <p:ext uri="{BB962C8B-B14F-4D97-AF65-F5344CB8AC3E}">
        <p14:creationId xmlns:p14="http://schemas.microsoft.com/office/powerpoint/2010/main" val="1735483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42081" y="401639"/>
            <a:ext cx="7793037" cy="1143000"/>
          </a:xfrm>
        </p:spPr>
        <p:txBody>
          <a:bodyPr>
            <a:normAutofit/>
          </a:bodyPr>
          <a:lstStyle/>
          <a:p>
            <a:pPr algn="l"/>
            <a:r>
              <a:rPr lang="cs-CZ" altLang="cs-CZ" b="1" dirty="0">
                <a:solidFill>
                  <a:srgbClr val="7030A0"/>
                </a:solidFill>
              </a:rPr>
              <a:t>Paralelní </a:t>
            </a:r>
            <a:r>
              <a:rPr lang="cs-CZ" altLang="cs-CZ" b="1" dirty="0" smtClean="0">
                <a:solidFill>
                  <a:srgbClr val="7030A0"/>
                </a:solidFill>
              </a:rPr>
              <a:t>uspořádání</a:t>
            </a:r>
            <a:endParaRPr lang="cs-CZ" altLang="cs-CZ" b="1" dirty="0">
              <a:solidFill>
                <a:srgbClr val="7030A0"/>
              </a:solidFill>
            </a:endParaRPr>
          </a:p>
        </p:txBody>
      </p:sp>
      <p:sp>
        <p:nvSpPr>
          <p:cNvPr id="16387" name="Rectangle 3"/>
          <p:cNvSpPr>
            <a:spLocks noGrp="1" noChangeArrowheads="1"/>
          </p:cNvSpPr>
          <p:nvPr>
            <p:ph type="body" sz="half" idx="2"/>
          </p:nvPr>
        </p:nvSpPr>
        <p:spPr>
          <a:xfrm>
            <a:off x="304800" y="2017713"/>
            <a:ext cx="8650288" cy="4114800"/>
          </a:xfrm>
        </p:spPr>
        <p:txBody>
          <a:bodyPr/>
          <a:lstStyle/>
          <a:p>
            <a:r>
              <a:rPr lang="cs-CZ" altLang="cs-CZ" sz="2800"/>
              <a:t>Isostrain - VOIGHT</a:t>
            </a:r>
          </a:p>
        </p:txBody>
      </p:sp>
      <p:sp>
        <p:nvSpPr>
          <p:cNvPr id="16388" name="Rectangle 4"/>
          <p:cNvSpPr>
            <a:spLocks noChangeArrowheads="1"/>
          </p:cNvSpPr>
          <p:nvPr/>
        </p:nvSpPr>
        <p:spPr bwMode="auto">
          <a:xfrm>
            <a:off x="3824288" y="26003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sp>
        <p:nvSpPr>
          <p:cNvPr id="16390" name="Rectangle 6"/>
          <p:cNvSpPr>
            <a:spLocks noChangeArrowheads="1"/>
          </p:cNvSpPr>
          <p:nvPr/>
        </p:nvSpPr>
        <p:spPr bwMode="auto">
          <a:xfrm>
            <a:off x="4233863" y="3295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sp>
        <p:nvSpPr>
          <p:cNvPr id="16392" name="Rectangle 8"/>
          <p:cNvSpPr>
            <a:spLocks noChangeArrowheads="1"/>
          </p:cNvSpPr>
          <p:nvPr/>
        </p:nvSpPr>
        <p:spPr bwMode="auto">
          <a:xfrm>
            <a:off x="4310063"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sp>
        <p:nvSpPr>
          <p:cNvPr id="16394" name="Rectangle 10"/>
          <p:cNvSpPr>
            <a:spLocks noChangeArrowheads="1"/>
          </p:cNvSpPr>
          <p:nvPr/>
        </p:nvSpPr>
        <p:spPr bwMode="auto">
          <a:xfrm>
            <a:off x="3995738"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sp>
        <p:nvSpPr>
          <p:cNvPr id="16396" name="Rectangle 12"/>
          <p:cNvSpPr>
            <a:spLocks noChangeArrowheads="1"/>
          </p:cNvSpPr>
          <p:nvPr/>
        </p:nvSpPr>
        <p:spPr bwMode="auto">
          <a:xfrm>
            <a:off x="4148138"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sp>
        <p:nvSpPr>
          <p:cNvPr id="16399" name="Rectangle 15"/>
          <p:cNvSpPr>
            <a:spLocks noChangeArrowheads="1"/>
          </p:cNvSpPr>
          <p:nvPr/>
        </p:nvSpPr>
        <p:spPr bwMode="auto">
          <a:xfrm>
            <a:off x="3538538" y="2833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graphicFrame>
        <p:nvGraphicFramePr>
          <p:cNvPr id="16398" name="Object 14"/>
          <p:cNvGraphicFramePr>
            <a:graphicFrameLocks noChangeAspect="1"/>
          </p:cNvGraphicFramePr>
          <p:nvPr/>
        </p:nvGraphicFramePr>
        <p:xfrm>
          <a:off x="304800" y="2833688"/>
          <a:ext cx="5300663" cy="3052762"/>
        </p:xfrm>
        <a:graphic>
          <a:graphicData uri="http://schemas.openxmlformats.org/presentationml/2006/ole">
            <mc:AlternateContent xmlns:mc="http://schemas.openxmlformats.org/markup-compatibility/2006">
              <mc:Choice xmlns:v="urn:schemas-microsoft-com:vml" Requires="v">
                <p:oleObj spid="_x0000_s2062" name="Obrázek" r:id="rId3" imgW="2063496" imgH="1191768" progId="Word.Picture.8">
                  <p:embed/>
                </p:oleObj>
              </mc:Choice>
              <mc:Fallback>
                <p:oleObj name="Obrázek" r:id="rId3" imgW="2063496" imgH="1191768"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833688"/>
                        <a:ext cx="5300663" cy="3052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401" name="Rectangle 17"/>
          <p:cNvSpPr>
            <a:spLocks noChangeArrowheads="1"/>
          </p:cNvSpPr>
          <p:nvPr/>
        </p:nvSpPr>
        <p:spPr bwMode="auto">
          <a:xfrm>
            <a:off x="3957638"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graphicFrame>
        <p:nvGraphicFramePr>
          <p:cNvPr id="16400" name="Object 16"/>
          <p:cNvGraphicFramePr>
            <a:graphicFrameLocks noChangeAspect="1"/>
          </p:cNvGraphicFramePr>
          <p:nvPr/>
        </p:nvGraphicFramePr>
        <p:xfrm>
          <a:off x="3886200" y="4648200"/>
          <a:ext cx="3890963" cy="754063"/>
        </p:xfrm>
        <a:graphic>
          <a:graphicData uri="http://schemas.openxmlformats.org/presentationml/2006/ole">
            <mc:AlternateContent xmlns:mc="http://schemas.openxmlformats.org/markup-compatibility/2006">
              <mc:Choice xmlns:v="urn:schemas-microsoft-com:vml" Requires="v">
                <p:oleObj spid="_x0000_s2063" r:id="rId5" imgW="1231366" imgH="241195" progId="Equation.3">
                  <p:embed/>
                </p:oleObj>
              </mc:Choice>
              <mc:Fallback>
                <p:oleObj r:id="rId5" imgW="1231366" imgH="241195"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4648200"/>
                        <a:ext cx="3890963" cy="754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403" name="Rectangle 19"/>
          <p:cNvSpPr>
            <a:spLocks noChangeArrowheads="1"/>
          </p:cNvSpPr>
          <p:nvPr/>
        </p:nvSpPr>
        <p:spPr bwMode="auto">
          <a:xfrm>
            <a:off x="4038600" y="3319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graphicFrame>
        <p:nvGraphicFramePr>
          <p:cNvPr id="16402" name="Object 18"/>
          <p:cNvGraphicFramePr>
            <a:graphicFrameLocks noChangeAspect="1"/>
          </p:cNvGraphicFramePr>
          <p:nvPr/>
        </p:nvGraphicFramePr>
        <p:xfrm>
          <a:off x="4191000" y="5562600"/>
          <a:ext cx="3644900" cy="766763"/>
        </p:xfrm>
        <a:graphic>
          <a:graphicData uri="http://schemas.openxmlformats.org/presentationml/2006/ole">
            <mc:AlternateContent xmlns:mc="http://schemas.openxmlformats.org/markup-compatibility/2006">
              <mc:Choice xmlns:v="urn:schemas-microsoft-com:vml" Requires="v">
                <p:oleObj spid="_x0000_s2064" name="Rovnice" r:id="rId7" imgW="1041120" imgH="215640" progId="Equation.3">
                  <p:embed/>
                </p:oleObj>
              </mc:Choice>
              <mc:Fallback>
                <p:oleObj name="Rovnice" r:id="rId7" imgW="1041120" imgH="2156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91000" y="5562600"/>
                        <a:ext cx="3644900" cy="766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404" name="Object 20"/>
          <p:cNvGraphicFramePr>
            <a:graphicFrameLocks noChangeAspect="1"/>
          </p:cNvGraphicFramePr>
          <p:nvPr>
            <p:extLst>
              <p:ext uri="{D42A27DB-BD31-4B8C-83A1-F6EECF244321}">
                <p14:modId xmlns:p14="http://schemas.microsoft.com/office/powerpoint/2010/main" val="2476694070"/>
              </p:ext>
            </p:extLst>
          </p:nvPr>
        </p:nvGraphicFramePr>
        <p:xfrm>
          <a:off x="4783137" y="504289"/>
          <a:ext cx="4267200" cy="3538538"/>
        </p:xfrm>
        <a:graphic>
          <a:graphicData uri="http://schemas.openxmlformats.org/presentationml/2006/ole">
            <mc:AlternateContent xmlns:mc="http://schemas.openxmlformats.org/markup-compatibility/2006">
              <mc:Choice xmlns:v="urn:schemas-microsoft-com:vml" Requires="v">
                <p:oleObj spid="_x0000_s2065" name="SmartDraw" r:id="rId9" imgW="2688120" imgH="2230920" progId="SmartDraw.2">
                  <p:embed/>
                </p:oleObj>
              </mc:Choice>
              <mc:Fallback>
                <p:oleObj name="SmartDraw" r:id="rId9" imgW="2688120" imgH="2230920" progId="SmartDraw.2">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83137" y="504289"/>
                        <a:ext cx="4267200" cy="3538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Zástupný symbol pro zápatí 1"/>
          <p:cNvSpPr>
            <a:spLocks noGrp="1"/>
          </p:cNvSpPr>
          <p:nvPr>
            <p:ph type="ftr" sz="quarter" idx="11"/>
          </p:nvPr>
        </p:nvSpPr>
        <p:spPr/>
        <p:txBody>
          <a:bodyPr/>
          <a:lstStyle/>
          <a:p>
            <a:endParaRPr lang="cs-CZ" altLang="cs-CZ"/>
          </a:p>
        </p:txBody>
      </p:sp>
      <p:sp>
        <p:nvSpPr>
          <p:cNvPr id="3" name="Zástupný symbol pro číslo snímku 2"/>
          <p:cNvSpPr>
            <a:spLocks noGrp="1"/>
          </p:cNvSpPr>
          <p:nvPr>
            <p:ph type="sldNum" sz="quarter" idx="12"/>
          </p:nvPr>
        </p:nvSpPr>
        <p:spPr/>
        <p:txBody>
          <a:bodyPr/>
          <a:lstStyle/>
          <a:p>
            <a:fld id="{999096EA-6C79-41E2-A368-ABFFCB39C2F5}" type="slidenum">
              <a:rPr lang="cs-CZ" altLang="cs-CZ" smtClean="0"/>
              <a:pPr/>
              <a:t>14</a:t>
            </a:fld>
            <a:endParaRPr lang="cs-CZ" altLang="cs-CZ"/>
          </a:p>
        </p:txBody>
      </p:sp>
    </p:spTree>
    <p:extLst>
      <p:ext uri="{BB962C8B-B14F-4D97-AF65-F5344CB8AC3E}">
        <p14:creationId xmlns:p14="http://schemas.microsoft.com/office/powerpoint/2010/main" val="1693645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75481" y="437357"/>
            <a:ext cx="7793037" cy="1143000"/>
          </a:xfrm>
        </p:spPr>
        <p:txBody>
          <a:bodyPr/>
          <a:lstStyle/>
          <a:p>
            <a:pPr algn="l"/>
            <a:r>
              <a:rPr lang="cs-CZ" altLang="cs-CZ" b="1" dirty="0">
                <a:solidFill>
                  <a:srgbClr val="7030A0"/>
                </a:solidFill>
              </a:rPr>
              <a:t>Zatížení</a:t>
            </a:r>
            <a:endParaRPr lang="en-US" altLang="cs-CZ" b="1" dirty="0">
              <a:solidFill>
                <a:srgbClr val="7030A0"/>
              </a:solidFill>
            </a:endParaRPr>
          </a:p>
        </p:txBody>
      </p:sp>
      <p:sp>
        <p:nvSpPr>
          <p:cNvPr id="21508" name="Rectangle 4"/>
          <p:cNvSpPr>
            <a:spLocks noGrp="1" noChangeArrowheads="1"/>
          </p:cNvSpPr>
          <p:nvPr>
            <p:ph type="body" sz="half" idx="2"/>
          </p:nvPr>
        </p:nvSpPr>
        <p:spPr>
          <a:xfrm>
            <a:off x="0" y="2017713"/>
            <a:ext cx="8955088" cy="4114800"/>
          </a:xfrm>
        </p:spPr>
        <p:txBody>
          <a:bodyPr/>
          <a:lstStyle/>
          <a:p>
            <a:pPr algn="just">
              <a:buFont typeface="Wingdings" panose="05000000000000000000" pitchFamily="2" charset="2"/>
              <a:buNone/>
            </a:pPr>
            <a:r>
              <a:rPr lang="cs-CZ" altLang="cs-CZ" sz="2800" dirty="0">
                <a:latin typeface="Times New Roman" panose="02020603050405020304" pitchFamily="18" charset="0"/>
              </a:rPr>
              <a:t>V</a:t>
            </a:r>
            <a:r>
              <a:rPr lang="cs-CZ" altLang="cs-CZ" sz="2800" dirty="0">
                <a:latin typeface="Times New Roman" panose="02020603050405020304" pitchFamily="18" charset="0"/>
                <a:cs typeface="Times New Roman" panose="02020603050405020304" pitchFamily="18" charset="0"/>
              </a:rPr>
              <a:t>lákno původní délky </a:t>
            </a:r>
            <a:r>
              <a:rPr lang="cs-CZ" altLang="cs-CZ" sz="2800" i="1" dirty="0" err="1">
                <a:latin typeface="Times New Roman" panose="02020603050405020304" pitchFamily="18" charset="0"/>
                <a:cs typeface="Times New Roman" panose="02020603050405020304" pitchFamily="18" charset="0"/>
              </a:rPr>
              <a:t>l</a:t>
            </a:r>
            <a:r>
              <a:rPr lang="cs-CZ" altLang="cs-CZ" sz="2800" i="1" baseline="-30000" dirty="0" err="1">
                <a:latin typeface="Times New Roman" panose="02020603050405020304" pitchFamily="18" charset="0"/>
                <a:cs typeface="Times New Roman" panose="02020603050405020304" pitchFamily="18" charset="0"/>
              </a:rPr>
              <a:t>o</a:t>
            </a:r>
            <a:r>
              <a:rPr lang="cs-CZ" altLang="cs-CZ" sz="2800" dirty="0">
                <a:latin typeface="Times New Roman" panose="02020603050405020304" pitchFamily="18" charset="0"/>
                <a:cs typeface="Times New Roman" panose="02020603050405020304" pitchFamily="18" charset="0"/>
              </a:rPr>
              <a:t> </a:t>
            </a:r>
            <a:endParaRPr lang="cs-CZ" altLang="cs-CZ" sz="2800" dirty="0">
              <a:latin typeface="Times New Roman" panose="02020603050405020304" pitchFamily="18" charset="0"/>
            </a:endParaRPr>
          </a:p>
          <a:p>
            <a:pPr algn="just">
              <a:buFont typeface="Wingdings" panose="05000000000000000000" pitchFamily="2" charset="2"/>
              <a:buNone/>
            </a:pPr>
            <a:r>
              <a:rPr lang="cs-CZ" altLang="cs-CZ" sz="2800" dirty="0">
                <a:latin typeface="Times New Roman" panose="02020603050405020304" pitchFamily="18" charset="0"/>
                <a:cs typeface="Times New Roman" panose="02020603050405020304" pitchFamily="18" charset="0"/>
              </a:rPr>
              <a:t>plochy příčného </a:t>
            </a:r>
            <a:r>
              <a:rPr lang="cs-CZ" altLang="cs-CZ" sz="2800" i="1" dirty="0">
                <a:latin typeface="Times New Roman" panose="02020603050405020304" pitchFamily="18" charset="0"/>
                <a:cs typeface="Times New Roman" panose="02020603050405020304" pitchFamily="18" charset="0"/>
              </a:rPr>
              <a:t>S</a:t>
            </a:r>
            <a:r>
              <a:rPr lang="cs-CZ" altLang="cs-CZ" sz="2800" i="1" baseline="-30000" dirty="0">
                <a:latin typeface="Times New Roman" panose="02020603050405020304" pitchFamily="18" charset="0"/>
                <a:cs typeface="Times New Roman" panose="02020603050405020304" pitchFamily="18" charset="0"/>
              </a:rPr>
              <a:t>o</a:t>
            </a:r>
            <a:r>
              <a:rPr lang="cs-CZ" altLang="cs-CZ" sz="2800" dirty="0">
                <a:latin typeface="Times New Roman" panose="02020603050405020304" pitchFamily="18" charset="0"/>
                <a:cs typeface="Times New Roman" panose="02020603050405020304" pitchFamily="18" charset="0"/>
              </a:rPr>
              <a:t> </a:t>
            </a:r>
            <a:endParaRPr lang="cs-CZ" altLang="cs-CZ" sz="2800" dirty="0">
              <a:latin typeface="Times New Roman" panose="02020603050405020304" pitchFamily="18" charset="0"/>
            </a:endParaRPr>
          </a:p>
          <a:p>
            <a:pPr algn="just">
              <a:buFont typeface="Wingdings" panose="05000000000000000000" pitchFamily="2" charset="2"/>
              <a:buNone/>
            </a:pPr>
            <a:r>
              <a:rPr lang="cs-CZ" altLang="cs-CZ" sz="2800" dirty="0">
                <a:latin typeface="Times New Roman" panose="02020603050405020304" pitchFamily="18" charset="0"/>
              </a:rPr>
              <a:t>P</a:t>
            </a:r>
            <a:r>
              <a:rPr lang="cs-CZ" altLang="cs-CZ" sz="2800" dirty="0">
                <a:latin typeface="Times New Roman" panose="02020603050405020304" pitchFamily="18" charset="0"/>
                <a:cs typeface="Times New Roman" panose="02020603050405020304" pitchFamily="18" charset="0"/>
              </a:rPr>
              <a:t>ůsobením síly </a:t>
            </a:r>
            <a:r>
              <a:rPr lang="cs-CZ" altLang="cs-CZ" sz="2800" i="1" dirty="0">
                <a:latin typeface="Times New Roman" panose="02020603050405020304" pitchFamily="18" charset="0"/>
                <a:cs typeface="Times New Roman" panose="02020603050405020304" pitchFamily="18" charset="0"/>
              </a:rPr>
              <a:t>F </a:t>
            </a:r>
            <a:endParaRPr lang="cs-CZ" altLang="cs-CZ" sz="2800" i="1" dirty="0">
              <a:latin typeface="Times New Roman" panose="02020603050405020304" pitchFamily="18" charset="0"/>
            </a:endParaRPr>
          </a:p>
          <a:p>
            <a:pPr algn="just">
              <a:buFont typeface="Wingdings" panose="05000000000000000000" pitchFamily="2" charset="2"/>
              <a:buNone/>
            </a:pPr>
            <a:r>
              <a:rPr lang="cs-CZ" altLang="cs-CZ" sz="2800" dirty="0">
                <a:latin typeface="Times New Roman" panose="02020603050405020304" pitchFamily="18" charset="0"/>
                <a:cs typeface="Times New Roman" panose="02020603050405020304" pitchFamily="18" charset="0"/>
              </a:rPr>
              <a:t>prodlouženo </a:t>
            </a:r>
            <a:endParaRPr lang="cs-CZ" altLang="cs-CZ" sz="2800" dirty="0">
              <a:latin typeface="Times New Roman" panose="02020603050405020304" pitchFamily="18" charset="0"/>
            </a:endParaRPr>
          </a:p>
          <a:p>
            <a:pPr algn="just">
              <a:buFont typeface="Wingdings" panose="05000000000000000000" pitchFamily="2" charset="2"/>
              <a:buNone/>
            </a:pPr>
            <a:r>
              <a:rPr lang="cs-CZ" altLang="cs-CZ" sz="2800" dirty="0">
                <a:latin typeface="Times New Roman" panose="02020603050405020304" pitchFamily="18" charset="0"/>
                <a:cs typeface="Times New Roman" panose="02020603050405020304" pitchFamily="18" charset="0"/>
              </a:rPr>
              <a:t>na délku </a:t>
            </a:r>
            <a:r>
              <a:rPr lang="cs-CZ" altLang="cs-CZ" sz="2800" i="1" dirty="0">
                <a:latin typeface="Times New Roman" panose="02020603050405020304" pitchFamily="18" charset="0"/>
                <a:cs typeface="Times New Roman" panose="02020603050405020304" pitchFamily="18" charset="0"/>
              </a:rPr>
              <a:t>l</a:t>
            </a:r>
            <a:r>
              <a:rPr lang="cs-CZ" altLang="cs-CZ" sz="2800" dirty="0">
                <a:latin typeface="Times New Roman" panose="02020603050405020304" pitchFamily="18" charset="0"/>
                <a:cs typeface="Times New Roman" panose="02020603050405020304" pitchFamily="18" charset="0"/>
              </a:rPr>
              <a:t> a zúženo na </a:t>
            </a:r>
            <a:endParaRPr lang="cs-CZ" altLang="cs-CZ" sz="2800" dirty="0">
              <a:latin typeface="Times New Roman" panose="02020603050405020304" pitchFamily="18" charset="0"/>
            </a:endParaRPr>
          </a:p>
          <a:p>
            <a:pPr algn="just">
              <a:buFont typeface="Wingdings" panose="05000000000000000000" pitchFamily="2" charset="2"/>
              <a:buNone/>
            </a:pPr>
            <a:r>
              <a:rPr lang="cs-CZ" altLang="cs-CZ" sz="2800" dirty="0">
                <a:latin typeface="Times New Roman" panose="02020603050405020304" pitchFamily="18" charset="0"/>
                <a:cs typeface="Times New Roman" panose="02020603050405020304" pitchFamily="18" charset="0"/>
              </a:rPr>
              <a:t>plochu příčného řezu </a:t>
            </a:r>
            <a:r>
              <a:rPr lang="cs-CZ" altLang="cs-CZ" sz="2800" i="1" dirty="0">
                <a:latin typeface="Times New Roman" panose="02020603050405020304" pitchFamily="18" charset="0"/>
                <a:cs typeface="Times New Roman" panose="02020603050405020304" pitchFamily="18" charset="0"/>
              </a:rPr>
              <a:t>S</a:t>
            </a:r>
            <a:r>
              <a:rPr lang="cs-CZ" altLang="cs-CZ" sz="2800" dirty="0">
                <a:latin typeface="Times New Roman" panose="02020603050405020304" pitchFamily="18" charset="0"/>
                <a:cs typeface="Times New Roman" panose="02020603050405020304" pitchFamily="18" charset="0"/>
              </a:rPr>
              <a:t>. </a:t>
            </a:r>
            <a:endParaRPr lang="cs-CZ" altLang="cs-CZ" sz="2800" dirty="0">
              <a:latin typeface="Times New Roman" panose="02020603050405020304" pitchFamily="18" charset="0"/>
            </a:endParaRPr>
          </a:p>
          <a:p>
            <a:pPr algn="just">
              <a:buFont typeface="Wingdings" panose="05000000000000000000" pitchFamily="2" charset="2"/>
              <a:buNone/>
            </a:pPr>
            <a:r>
              <a:rPr lang="cs-CZ" altLang="cs-CZ" sz="2800" dirty="0">
                <a:latin typeface="Times New Roman" panose="02020603050405020304" pitchFamily="18" charset="0"/>
                <a:cs typeface="Times New Roman" panose="02020603050405020304" pitchFamily="18" charset="0"/>
              </a:rPr>
              <a:t>Místo absolutní síly </a:t>
            </a:r>
            <a:r>
              <a:rPr lang="cs-CZ" altLang="cs-CZ" sz="2800" i="1" dirty="0">
                <a:latin typeface="Times New Roman" panose="02020603050405020304" pitchFamily="18" charset="0"/>
                <a:cs typeface="Times New Roman" panose="02020603050405020304" pitchFamily="18" charset="0"/>
              </a:rPr>
              <a:t>F</a:t>
            </a:r>
            <a:r>
              <a:rPr lang="cs-CZ" altLang="cs-CZ" sz="2800" dirty="0">
                <a:latin typeface="Times New Roman" panose="02020603050405020304" pitchFamily="18" charset="0"/>
                <a:cs typeface="Times New Roman" panose="02020603050405020304" pitchFamily="18" charset="0"/>
              </a:rPr>
              <a:t> [N] se používá relativní síla </a:t>
            </a:r>
            <a:r>
              <a:rPr lang="cs-CZ" altLang="cs-CZ" sz="2800" i="1" dirty="0">
                <a:latin typeface="Times New Roman" panose="02020603050405020304" pitchFamily="18" charset="0"/>
                <a:cs typeface="Times New Roman" panose="02020603050405020304" pitchFamily="18" charset="0"/>
              </a:rPr>
              <a:t>F</a:t>
            </a:r>
            <a:r>
              <a:rPr lang="cs-CZ" altLang="cs-CZ" sz="2800" i="1" baseline="-30000" dirty="0">
                <a:latin typeface="Times New Roman" panose="02020603050405020304" pitchFamily="18" charset="0"/>
                <a:cs typeface="Times New Roman" panose="02020603050405020304" pitchFamily="18" charset="0"/>
              </a:rPr>
              <a:t>r</a:t>
            </a:r>
            <a:r>
              <a:rPr lang="cs-CZ" altLang="cs-CZ" sz="2800" dirty="0">
                <a:latin typeface="Times New Roman" panose="02020603050405020304" pitchFamily="18" charset="0"/>
                <a:cs typeface="Times New Roman" panose="02020603050405020304" pitchFamily="18" charset="0"/>
              </a:rPr>
              <a:t> resp. napětí . </a:t>
            </a:r>
            <a:endParaRPr lang="cs-CZ" altLang="cs-CZ" sz="2800" dirty="0">
              <a:latin typeface="Times New Roman" panose="02020603050405020304" pitchFamily="18" charset="0"/>
            </a:endParaRPr>
          </a:p>
        </p:txBody>
      </p:sp>
      <p:sp>
        <p:nvSpPr>
          <p:cNvPr id="21510" name="Rectangle 6"/>
          <p:cNvSpPr>
            <a:spLocks noChangeArrowheads="1"/>
          </p:cNvSpPr>
          <p:nvPr/>
        </p:nvSpPr>
        <p:spPr bwMode="auto">
          <a:xfrm>
            <a:off x="3295650" y="22621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pic>
        <p:nvPicPr>
          <p:cNvPr id="2150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0"/>
            <a:ext cx="4572000" cy="4343400"/>
          </a:xfrm>
          <a:prstGeom prst="rect">
            <a:avLst/>
          </a:prstGeom>
          <a:noFill/>
          <a:extLst>
            <a:ext uri="{909E8E84-426E-40DD-AFC4-6F175D3DCCD1}">
              <a14:hiddenFill xmlns:a14="http://schemas.microsoft.com/office/drawing/2010/main">
                <a:solidFill>
                  <a:srgbClr val="FFFFFF"/>
                </a:solidFill>
              </a14:hiddenFill>
            </a:ext>
          </a:extLst>
        </p:spPr>
      </p:pic>
      <p:sp>
        <p:nvSpPr>
          <p:cNvPr id="21531" name="Rectangle 27"/>
          <p:cNvSpPr>
            <a:spLocks noChangeArrowheads="1"/>
          </p:cNvSpPr>
          <p:nvPr/>
        </p:nvSpPr>
        <p:spPr bwMode="auto">
          <a:xfrm>
            <a:off x="4071938"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graphicFrame>
        <p:nvGraphicFramePr>
          <p:cNvPr id="21530" name="Object 26"/>
          <p:cNvGraphicFramePr>
            <a:graphicFrameLocks noChangeAspect="1"/>
          </p:cNvGraphicFramePr>
          <p:nvPr/>
        </p:nvGraphicFramePr>
        <p:xfrm>
          <a:off x="4800600" y="4305300"/>
          <a:ext cx="2286000" cy="955675"/>
        </p:xfrm>
        <a:graphic>
          <a:graphicData uri="http://schemas.openxmlformats.org/presentationml/2006/ole">
            <mc:AlternateContent xmlns:mc="http://schemas.openxmlformats.org/markup-compatibility/2006">
              <mc:Choice xmlns:v="urn:schemas-microsoft-com:vml" Requires="v">
                <p:oleObj spid="_x0000_s3083" r:id="rId4" imgW="1002865" imgH="418918" progId="Equation.3">
                  <p:embed/>
                </p:oleObj>
              </mc:Choice>
              <mc:Fallback>
                <p:oleObj r:id="rId4" imgW="1002865" imgH="418918"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0600" y="4305300"/>
                        <a:ext cx="2286000" cy="955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533" name="Rectangle 29"/>
          <p:cNvSpPr>
            <a:spLocks noChangeArrowheads="1"/>
          </p:cNvSpPr>
          <p:nvPr/>
        </p:nvSpPr>
        <p:spPr bwMode="auto">
          <a:xfrm>
            <a:off x="4348163" y="323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graphicFrame>
        <p:nvGraphicFramePr>
          <p:cNvPr id="21532" name="Object 28"/>
          <p:cNvGraphicFramePr>
            <a:graphicFrameLocks noChangeAspect="1"/>
          </p:cNvGraphicFramePr>
          <p:nvPr/>
        </p:nvGraphicFramePr>
        <p:xfrm>
          <a:off x="3352800" y="3200400"/>
          <a:ext cx="1066800" cy="930275"/>
        </p:xfrm>
        <a:graphic>
          <a:graphicData uri="http://schemas.openxmlformats.org/presentationml/2006/ole">
            <mc:AlternateContent xmlns:mc="http://schemas.openxmlformats.org/markup-compatibility/2006">
              <mc:Choice xmlns:v="urn:schemas-microsoft-com:vml" Requires="v">
                <p:oleObj spid="_x0000_s3084" r:id="rId6" imgW="444307" imgH="393529" progId="Equation.3">
                  <p:embed/>
                </p:oleObj>
              </mc:Choice>
              <mc:Fallback>
                <p:oleObj r:id="rId6" imgW="444307" imgH="393529"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52800" y="3200400"/>
                        <a:ext cx="1066800" cy="930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535" name="Rectangle 31"/>
          <p:cNvSpPr>
            <a:spLocks noChangeArrowheads="1"/>
          </p:cNvSpPr>
          <p:nvPr/>
        </p:nvSpPr>
        <p:spPr bwMode="auto">
          <a:xfrm>
            <a:off x="2805113"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graphicFrame>
        <p:nvGraphicFramePr>
          <p:cNvPr id="21534" name="Object 30"/>
          <p:cNvGraphicFramePr>
            <a:graphicFrameLocks noChangeAspect="1"/>
          </p:cNvGraphicFramePr>
          <p:nvPr/>
        </p:nvGraphicFramePr>
        <p:xfrm>
          <a:off x="457200" y="6029325"/>
          <a:ext cx="8305800" cy="523875"/>
        </p:xfrm>
        <a:graphic>
          <a:graphicData uri="http://schemas.openxmlformats.org/presentationml/2006/ole">
            <mc:AlternateContent xmlns:mc="http://schemas.openxmlformats.org/markup-compatibility/2006">
              <mc:Choice xmlns:v="urn:schemas-microsoft-com:vml" Requires="v">
                <p:oleObj spid="_x0000_s3085" r:id="rId8" imgW="3530600" imgH="228600" progId="Equation.3">
                  <p:embed/>
                </p:oleObj>
              </mc:Choice>
              <mc:Fallback>
                <p:oleObj r:id="rId8" imgW="3530600" imgH="2286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200" y="6029325"/>
                        <a:ext cx="8305800" cy="523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Zástupný symbol pro zápatí 1"/>
          <p:cNvSpPr>
            <a:spLocks noGrp="1"/>
          </p:cNvSpPr>
          <p:nvPr>
            <p:ph type="ftr" sz="quarter" idx="11"/>
          </p:nvPr>
        </p:nvSpPr>
        <p:spPr/>
        <p:txBody>
          <a:bodyPr/>
          <a:lstStyle/>
          <a:p>
            <a:endParaRPr lang="cs-CZ" altLang="cs-CZ"/>
          </a:p>
        </p:txBody>
      </p:sp>
      <p:sp>
        <p:nvSpPr>
          <p:cNvPr id="3" name="Zástupný symbol pro číslo snímku 2"/>
          <p:cNvSpPr>
            <a:spLocks noGrp="1"/>
          </p:cNvSpPr>
          <p:nvPr>
            <p:ph type="sldNum" sz="quarter" idx="12"/>
          </p:nvPr>
        </p:nvSpPr>
        <p:spPr/>
        <p:txBody>
          <a:bodyPr/>
          <a:lstStyle/>
          <a:p>
            <a:fld id="{999096EA-6C79-41E2-A368-ABFFCB39C2F5}" type="slidenum">
              <a:rPr lang="cs-CZ" altLang="cs-CZ" smtClean="0"/>
              <a:pPr/>
              <a:t>15</a:t>
            </a:fld>
            <a:endParaRPr lang="cs-CZ" altLang="cs-CZ"/>
          </a:p>
        </p:txBody>
      </p:sp>
    </p:spTree>
    <p:extLst>
      <p:ext uri="{BB962C8B-B14F-4D97-AF65-F5344CB8AC3E}">
        <p14:creationId xmlns:p14="http://schemas.microsoft.com/office/powerpoint/2010/main" val="3217054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noChangeArrowheads="1"/>
          </p:cNvSpPr>
          <p:nvPr>
            <p:ph type="title"/>
          </p:nvPr>
        </p:nvSpPr>
        <p:spPr>
          <a:xfrm>
            <a:off x="599281" y="385723"/>
            <a:ext cx="7793037" cy="1143000"/>
          </a:xfrm>
        </p:spPr>
        <p:txBody>
          <a:bodyPr/>
          <a:lstStyle/>
          <a:p>
            <a:pPr algn="l"/>
            <a:r>
              <a:rPr lang="cs-CZ" altLang="cs-CZ" b="1" dirty="0">
                <a:solidFill>
                  <a:srgbClr val="7030A0"/>
                </a:solidFill>
              </a:rPr>
              <a:t>Deformace</a:t>
            </a:r>
            <a:endParaRPr lang="en-US" altLang="cs-CZ" b="1" dirty="0">
              <a:solidFill>
                <a:srgbClr val="7030A0"/>
              </a:solidFill>
            </a:endParaRPr>
          </a:p>
        </p:txBody>
      </p:sp>
      <p:sp>
        <p:nvSpPr>
          <p:cNvPr id="26628" name="Rectangle 1028"/>
          <p:cNvSpPr>
            <a:spLocks noGrp="1" noChangeArrowheads="1"/>
          </p:cNvSpPr>
          <p:nvPr>
            <p:ph type="body" sz="half" idx="2"/>
          </p:nvPr>
        </p:nvSpPr>
        <p:spPr>
          <a:xfrm>
            <a:off x="323528" y="1450976"/>
            <a:ext cx="8650288" cy="4114800"/>
          </a:xfrm>
        </p:spPr>
        <p:txBody>
          <a:bodyPr/>
          <a:lstStyle/>
          <a:p>
            <a:pPr algn="just">
              <a:buFont typeface="Wingdings" panose="05000000000000000000" pitchFamily="2" charset="2"/>
              <a:buNone/>
            </a:pPr>
            <a:r>
              <a:rPr lang="cs-CZ" altLang="cs-CZ" sz="2400" dirty="0">
                <a:solidFill>
                  <a:schemeClr val="hlink"/>
                </a:solidFill>
                <a:latin typeface="Times New Roman" panose="02020603050405020304" pitchFamily="18" charset="0"/>
              </a:rPr>
              <a:t>Mí</a:t>
            </a:r>
            <a:r>
              <a:rPr lang="en-US" altLang="cs-CZ" sz="2400" dirty="0" err="1">
                <a:solidFill>
                  <a:schemeClr val="hlink"/>
                </a:solidFill>
                <a:latin typeface="Times New Roman" panose="02020603050405020304" pitchFamily="18" charset="0"/>
                <a:cs typeface="Times New Roman" panose="02020603050405020304" pitchFamily="18" charset="0"/>
              </a:rPr>
              <a:t>sto</a:t>
            </a:r>
            <a:r>
              <a:rPr lang="en-US" altLang="cs-CZ" sz="2400" dirty="0">
                <a:solidFill>
                  <a:schemeClr val="hlink"/>
                </a:solidFill>
                <a:latin typeface="Times New Roman" panose="02020603050405020304" pitchFamily="18" charset="0"/>
                <a:cs typeface="Times New Roman" panose="02020603050405020304" pitchFamily="18" charset="0"/>
              </a:rPr>
              <a:t> </a:t>
            </a:r>
            <a:r>
              <a:rPr lang="en-US" altLang="cs-CZ" sz="2400" dirty="0" err="1">
                <a:solidFill>
                  <a:schemeClr val="hlink"/>
                </a:solidFill>
                <a:latin typeface="Times New Roman" panose="02020603050405020304" pitchFamily="18" charset="0"/>
                <a:cs typeface="Times New Roman" panose="02020603050405020304" pitchFamily="18" charset="0"/>
              </a:rPr>
              <a:t>protažení</a:t>
            </a:r>
            <a:r>
              <a:rPr lang="en-US" altLang="cs-CZ" sz="2400" dirty="0">
                <a:solidFill>
                  <a:schemeClr val="hlink"/>
                </a:solidFill>
                <a:latin typeface="Times New Roman" panose="02020603050405020304" pitchFamily="18" charset="0"/>
                <a:cs typeface="Times New Roman" panose="02020603050405020304" pitchFamily="18" charset="0"/>
              </a:rPr>
              <a:t> </a:t>
            </a:r>
            <a:r>
              <a:rPr lang="en-US" altLang="cs-CZ" sz="2400" i="1" dirty="0">
                <a:solidFill>
                  <a:schemeClr val="hlink"/>
                </a:solidFill>
                <a:latin typeface="Times New Roman" panose="02020603050405020304" pitchFamily="18" charset="0"/>
                <a:cs typeface="Times New Roman" panose="02020603050405020304" pitchFamily="18" charset="0"/>
              </a:rPr>
              <a:t>l</a:t>
            </a:r>
            <a:r>
              <a:rPr lang="en-US" altLang="cs-CZ" sz="2400" dirty="0">
                <a:solidFill>
                  <a:schemeClr val="hlink"/>
                </a:solidFill>
                <a:latin typeface="Times New Roman" panose="02020603050405020304" pitchFamily="18" charset="0"/>
                <a:cs typeface="Times New Roman" panose="02020603050405020304" pitchFamily="18" charset="0"/>
              </a:rPr>
              <a:t> se </a:t>
            </a:r>
            <a:r>
              <a:rPr lang="en-US" altLang="cs-CZ" sz="2400" dirty="0" err="1">
                <a:solidFill>
                  <a:schemeClr val="hlink"/>
                </a:solidFill>
                <a:latin typeface="Times New Roman" panose="02020603050405020304" pitchFamily="18" charset="0"/>
                <a:cs typeface="Times New Roman" panose="02020603050405020304" pitchFamily="18" charset="0"/>
              </a:rPr>
              <a:t>používá</a:t>
            </a:r>
            <a:r>
              <a:rPr lang="en-US" altLang="cs-CZ" sz="2400" dirty="0">
                <a:solidFill>
                  <a:schemeClr val="hlink"/>
                </a:solidFill>
                <a:latin typeface="Times New Roman" panose="02020603050405020304" pitchFamily="18" charset="0"/>
                <a:cs typeface="Times New Roman" panose="02020603050405020304" pitchFamily="18" charset="0"/>
              </a:rPr>
              <a:t> </a:t>
            </a:r>
            <a:r>
              <a:rPr lang="en-US" altLang="cs-CZ" sz="2400" dirty="0" err="1">
                <a:solidFill>
                  <a:schemeClr val="hlink"/>
                </a:solidFill>
                <a:latin typeface="Times New Roman" panose="02020603050405020304" pitchFamily="18" charset="0"/>
                <a:cs typeface="Times New Roman" panose="02020603050405020304" pitchFamily="18" charset="0"/>
              </a:rPr>
              <a:t>relativního</a:t>
            </a:r>
            <a:r>
              <a:rPr lang="en-US" altLang="cs-CZ" sz="2400" dirty="0">
                <a:solidFill>
                  <a:schemeClr val="hlink"/>
                </a:solidFill>
                <a:latin typeface="Times New Roman" panose="02020603050405020304" pitchFamily="18" charset="0"/>
                <a:cs typeface="Times New Roman" panose="02020603050405020304" pitchFamily="18" charset="0"/>
              </a:rPr>
              <a:t> </a:t>
            </a:r>
            <a:r>
              <a:rPr lang="en-US" altLang="cs-CZ" sz="2400" dirty="0" err="1">
                <a:solidFill>
                  <a:schemeClr val="hlink"/>
                </a:solidFill>
                <a:latin typeface="Times New Roman" panose="02020603050405020304" pitchFamily="18" charset="0"/>
                <a:cs typeface="Times New Roman" panose="02020603050405020304" pitchFamily="18" charset="0"/>
              </a:rPr>
              <a:t>vyjádření</a:t>
            </a:r>
            <a:r>
              <a:rPr lang="en-US" altLang="cs-CZ" sz="2400" dirty="0">
                <a:latin typeface="Times New Roman" panose="02020603050405020304" pitchFamily="18" charset="0"/>
                <a:cs typeface="Times New Roman" panose="02020603050405020304" pitchFamily="18" charset="0"/>
              </a:rPr>
              <a:t>. </a:t>
            </a:r>
            <a:endParaRPr lang="cs-CZ" altLang="cs-CZ" sz="24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None/>
            </a:pPr>
            <a:endParaRPr lang="cs-CZ" altLang="cs-CZ" sz="2400" dirty="0">
              <a:latin typeface="Times New Roman" panose="02020603050405020304" pitchFamily="18" charset="0"/>
            </a:endParaRPr>
          </a:p>
          <a:p>
            <a:pPr algn="just"/>
            <a:r>
              <a:rPr lang="cs-CZ" altLang="cs-CZ" sz="2400" dirty="0">
                <a:latin typeface="Times New Roman" panose="02020603050405020304" pitchFamily="18" charset="0"/>
              </a:rPr>
              <a:t>D</a:t>
            </a:r>
            <a:r>
              <a:rPr lang="en-US" altLang="cs-CZ" sz="2400" dirty="0" err="1">
                <a:latin typeface="Times New Roman" panose="02020603050405020304" pitchFamily="18" charset="0"/>
                <a:cs typeface="Times New Roman" panose="02020603050405020304" pitchFamily="18" charset="0"/>
              </a:rPr>
              <a:t>loužící</a:t>
            </a:r>
            <a:r>
              <a:rPr lang="en-US" altLang="cs-CZ" sz="2400" dirty="0">
                <a:latin typeface="Times New Roman" panose="02020603050405020304" pitchFamily="18" charset="0"/>
                <a:cs typeface="Times New Roman" panose="02020603050405020304" pitchFamily="18" charset="0"/>
              </a:rPr>
              <a:t> </a:t>
            </a:r>
            <a:r>
              <a:rPr lang="en-US" altLang="cs-CZ" sz="2400" dirty="0" err="1">
                <a:latin typeface="Times New Roman" panose="02020603050405020304" pitchFamily="18" charset="0"/>
                <a:cs typeface="Times New Roman" panose="02020603050405020304" pitchFamily="18" charset="0"/>
              </a:rPr>
              <a:t>poměr</a:t>
            </a:r>
            <a:r>
              <a:rPr lang="en-US" altLang="cs-CZ" sz="2400" dirty="0">
                <a:latin typeface="Times New Roman" panose="02020603050405020304" pitchFamily="18" charset="0"/>
                <a:cs typeface="Times New Roman" panose="02020603050405020304" pitchFamily="18" charset="0"/>
              </a:rPr>
              <a:t> </a:t>
            </a:r>
            <a:endParaRPr lang="cs-CZ" altLang="cs-CZ" sz="2400" dirty="0">
              <a:latin typeface="Times New Roman" panose="02020603050405020304" pitchFamily="18" charset="0"/>
            </a:endParaRPr>
          </a:p>
          <a:p>
            <a:pPr algn="just">
              <a:buFont typeface="Wingdings" panose="05000000000000000000" pitchFamily="2" charset="2"/>
              <a:buNone/>
            </a:pPr>
            <a:endParaRPr lang="cs-CZ" altLang="cs-CZ" sz="2400" dirty="0">
              <a:latin typeface="Times New Roman" panose="02020603050405020304" pitchFamily="18" charset="0"/>
            </a:endParaRPr>
          </a:p>
          <a:p>
            <a:pPr algn="just"/>
            <a:r>
              <a:rPr lang="cs-CZ" altLang="cs-CZ" sz="2400" dirty="0">
                <a:latin typeface="Times New Roman" panose="02020603050405020304" pitchFamily="18" charset="0"/>
              </a:rPr>
              <a:t>D</a:t>
            </a:r>
            <a:r>
              <a:rPr lang="en-US" altLang="cs-CZ" sz="2400" dirty="0" err="1">
                <a:latin typeface="Times New Roman" panose="02020603050405020304" pitchFamily="18" charset="0"/>
                <a:cs typeface="Times New Roman" panose="02020603050405020304" pitchFamily="18" charset="0"/>
              </a:rPr>
              <a:t>eformace</a:t>
            </a:r>
            <a:r>
              <a:rPr lang="en-US" altLang="cs-CZ" sz="2400" dirty="0">
                <a:latin typeface="Times New Roman" panose="02020603050405020304" pitchFamily="18" charset="0"/>
                <a:cs typeface="Times New Roman" panose="02020603050405020304" pitchFamily="18" charset="0"/>
              </a:rPr>
              <a:t>  </a:t>
            </a:r>
            <a:endParaRPr lang="cs-CZ" altLang="cs-CZ" sz="2400" dirty="0">
              <a:latin typeface="Times New Roman" panose="02020603050405020304" pitchFamily="18" charset="0"/>
            </a:endParaRPr>
          </a:p>
          <a:p>
            <a:pPr algn="just"/>
            <a:endParaRPr lang="cs-CZ" altLang="cs-CZ" sz="2400" dirty="0">
              <a:latin typeface="Times New Roman" panose="02020603050405020304" pitchFamily="18" charset="0"/>
            </a:endParaRPr>
          </a:p>
          <a:p>
            <a:pPr algn="just"/>
            <a:r>
              <a:rPr lang="cs-CZ" altLang="cs-CZ" sz="2400" dirty="0">
                <a:latin typeface="Times New Roman" panose="02020603050405020304" pitchFamily="18" charset="0"/>
              </a:rPr>
              <a:t>P</a:t>
            </a:r>
            <a:r>
              <a:rPr lang="cs-CZ" altLang="cs-CZ" sz="2400" dirty="0">
                <a:latin typeface="Times New Roman" panose="02020603050405020304" pitchFamily="18" charset="0"/>
                <a:cs typeface="Times New Roman" panose="02020603050405020304" pitchFamily="18" charset="0"/>
              </a:rPr>
              <a:t>ravá deformace </a:t>
            </a:r>
            <a:endParaRPr lang="cs-CZ" altLang="cs-CZ" sz="2400" dirty="0">
              <a:latin typeface="Times New Roman" panose="02020603050405020304" pitchFamily="18" charset="0"/>
            </a:endParaRPr>
          </a:p>
          <a:p>
            <a:pPr algn="just">
              <a:buFont typeface="Wingdings" panose="05000000000000000000" pitchFamily="2" charset="2"/>
              <a:buNone/>
            </a:pPr>
            <a:endParaRPr lang="cs-CZ" altLang="cs-CZ" sz="2400" dirty="0">
              <a:latin typeface="Times New Roman" panose="02020603050405020304" pitchFamily="18" charset="0"/>
            </a:endParaRPr>
          </a:p>
          <a:p>
            <a:pPr algn="just">
              <a:buFont typeface="Wingdings" panose="05000000000000000000" pitchFamily="2" charset="2"/>
              <a:buNone/>
            </a:pPr>
            <a:r>
              <a:rPr lang="cs-CZ" altLang="cs-CZ" sz="2400" dirty="0">
                <a:latin typeface="Times New Roman" panose="02020603050405020304" pitchFamily="18" charset="0"/>
                <a:cs typeface="Times New Roman" panose="02020603050405020304" pitchFamily="18" charset="0"/>
              </a:rPr>
              <a:t>Pravá deformace je pro nenulové hodnoty menší než deformace .</a:t>
            </a:r>
            <a:r>
              <a:rPr lang="en-US" altLang="cs-CZ" sz="2400" dirty="0">
                <a:latin typeface="Times New Roman" panose="02020603050405020304" pitchFamily="18" charset="0"/>
                <a:cs typeface="Times New Roman" panose="02020603050405020304" pitchFamily="18" charset="0"/>
              </a:rPr>
              <a:t> </a:t>
            </a:r>
            <a:endParaRPr lang="en-US" altLang="cs-CZ" sz="2400" dirty="0">
              <a:latin typeface="Times New Roman" panose="02020603050405020304" pitchFamily="18" charset="0"/>
            </a:endParaRPr>
          </a:p>
          <a:p>
            <a:endParaRPr lang="en-US" altLang="cs-CZ" sz="2400" dirty="0">
              <a:latin typeface="Times New Roman" panose="02020603050405020304" pitchFamily="18" charset="0"/>
            </a:endParaRPr>
          </a:p>
        </p:txBody>
      </p:sp>
      <p:sp>
        <p:nvSpPr>
          <p:cNvPr id="26630" name="Rectangle 1030"/>
          <p:cNvSpPr>
            <a:spLocks noChangeArrowheads="1"/>
          </p:cNvSpPr>
          <p:nvPr/>
        </p:nvSpPr>
        <p:spPr bwMode="auto">
          <a:xfrm>
            <a:off x="430530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graphicFrame>
        <p:nvGraphicFramePr>
          <p:cNvPr id="26629" name="Object 1029"/>
          <p:cNvGraphicFramePr>
            <a:graphicFrameLocks noChangeAspect="1"/>
          </p:cNvGraphicFramePr>
          <p:nvPr>
            <p:extLst>
              <p:ext uri="{D42A27DB-BD31-4B8C-83A1-F6EECF244321}">
                <p14:modId xmlns:p14="http://schemas.microsoft.com/office/powerpoint/2010/main" val="3410948880"/>
              </p:ext>
            </p:extLst>
          </p:nvPr>
        </p:nvGraphicFramePr>
        <p:xfrm>
          <a:off x="3131840" y="1951149"/>
          <a:ext cx="1828800" cy="784225"/>
        </p:xfrm>
        <a:graphic>
          <a:graphicData uri="http://schemas.openxmlformats.org/presentationml/2006/ole">
            <mc:AlternateContent xmlns:mc="http://schemas.openxmlformats.org/markup-compatibility/2006">
              <mc:Choice xmlns:v="urn:schemas-microsoft-com:vml" Requires="v">
                <p:oleObj spid="_x0000_s4110" r:id="rId3" imgW="533169" imgH="228501" progId="Equation.3">
                  <p:embed/>
                </p:oleObj>
              </mc:Choice>
              <mc:Fallback>
                <p:oleObj r:id="rId3" imgW="533169" imgH="228501"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1840" y="1951149"/>
                        <a:ext cx="1828800" cy="784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32" name="Rectangle 1032"/>
          <p:cNvSpPr>
            <a:spLocks noChangeArrowheads="1"/>
          </p:cNvSpPr>
          <p:nvPr/>
        </p:nvSpPr>
        <p:spPr bwMode="auto">
          <a:xfrm>
            <a:off x="4267200" y="32051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graphicFrame>
        <p:nvGraphicFramePr>
          <p:cNvPr id="26631" name="Object 1031"/>
          <p:cNvGraphicFramePr>
            <a:graphicFrameLocks noChangeAspect="1"/>
          </p:cNvGraphicFramePr>
          <p:nvPr>
            <p:extLst>
              <p:ext uri="{D42A27DB-BD31-4B8C-83A1-F6EECF244321}">
                <p14:modId xmlns:p14="http://schemas.microsoft.com/office/powerpoint/2010/main" val="157109262"/>
              </p:ext>
            </p:extLst>
          </p:nvPr>
        </p:nvGraphicFramePr>
        <p:xfrm>
          <a:off x="2984203" y="2638385"/>
          <a:ext cx="1828800" cy="1343025"/>
        </p:xfrm>
        <a:graphic>
          <a:graphicData uri="http://schemas.openxmlformats.org/presentationml/2006/ole">
            <mc:AlternateContent xmlns:mc="http://schemas.openxmlformats.org/markup-compatibility/2006">
              <mc:Choice xmlns:v="urn:schemas-microsoft-com:vml" Requires="v">
                <p:oleObj spid="_x0000_s4111" r:id="rId5" imgW="609336" imgH="444307" progId="Equation.3">
                  <p:embed/>
                </p:oleObj>
              </mc:Choice>
              <mc:Fallback>
                <p:oleObj r:id="rId5" imgW="609336" imgH="444307"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84203" y="2638385"/>
                        <a:ext cx="1828800" cy="1343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34" name="Rectangle 1034"/>
          <p:cNvSpPr>
            <a:spLocks noChangeArrowheads="1"/>
          </p:cNvSpPr>
          <p:nvPr/>
        </p:nvSpPr>
        <p:spPr bwMode="auto">
          <a:xfrm>
            <a:off x="4157663"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graphicFrame>
        <p:nvGraphicFramePr>
          <p:cNvPr id="26633" name="Object 1033"/>
          <p:cNvGraphicFramePr>
            <a:graphicFrameLocks noChangeAspect="1"/>
          </p:cNvGraphicFramePr>
          <p:nvPr>
            <p:extLst>
              <p:ext uri="{D42A27DB-BD31-4B8C-83A1-F6EECF244321}">
                <p14:modId xmlns:p14="http://schemas.microsoft.com/office/powerpoint/2010/main" val="3748507618"/>
              </p:ext>
            </p:extLst>
          </p:nvPr>
        </p:nvGraphicFramePr>
        <p:xfrm>
          <a:off x="3287020" y="3981410"/>
          <a:ext cx="2514600" cy="723900"/>
        </p:xfrm>
        <a:graphic>
          <a:graphicData uri="http://schemas.openxmlformats.org/presentationml/2006/ole">
            <mc:AlternateContent xmlns:mc="http://schemas.openxmlformats.org/markup-compatibility/2006">
              <mc:Choice xmlns:v="urn:schemas-microsoft-com:vml" Requires="v">
                <p:oleObj spid="_x0000_s4112" r:id="rId7" imgW="825500" imgH="241300" progId="Equation.3">
                  <p:embed/>
                </p:oleObj>
              </mc:Choice>
              <mc:Fallback>
                <p:oleObj r:id="rId7" imgW="825500" imgH="2413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87020" y="3981410"/>
                        <a:ext cx="2514600"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36" name="Rectangle 1036"/>
          <p:cNvSpPr>
            <a:spLocks noChangeArrowheads="1"/>
          </p:cNvSpPr>
          <p:nvPr/>
        </p:nvSpPr>
        <p:spPr bwMode="auto">
          <a:xfrm>
            <a:off x="4152900" y="31480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graphicFrame>
        <p:nvGraphicFramePr>
          <p:cNvPr id="26635" name="Object 1035"/>
          <p:cNvGraphicFramePr>
            <a:graphicFrameLocks noChangeAspect="1"/>
          </p:cNvGraphicFramePr>
          <p:nvPr>
            <p:extLst>
              <p:ext uri="{D42A27DB-BD31-4B8C-83A1-F6EECF244321}">
                <p14:modId xmlns:p14="http://schemas.microsoft.com/office/powerpoint/2010/main" val="199343102"/>
              </p:ext>
            </p:extLst>
          </p:nvPr>
        </p:nvGraphicFramePr>
        <p:xfrm>
          <a:off x="1615753" y="5387804"/>
          <a:ext cx="1676400" cy="1123950"/>
        </p:xfrm>
        <a:graphic>
          <a:graphicData uri="http://schemas.openxmlformats.org/presentationml/2006/ole">
            <mc:AlternateContent xmlns:mc="http://schemas.openxmlformats.org/markup-compatibility/2006">
              <mc:Choice xmlns:v="urn:schemas-microsoft-com:vml" Requires="v">
                <p:oleObj spid="_x0000_s4113" r:id="rId9" imgW="838200" imgH="558800" progId="Equation.3">
                  <p:embed/>
                </p:oleObj>
              </mc:Choice>
              <mc:Fallback>
                <p:oleObj r:id="rId9" imgW="838200" imgH="5588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15753" y="5387804"/>
                        <a:ext cx="1676400" cy="1123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Zástupný symbol pro zápatí 1"/>
          <p:cNvSpPr>
            <a:spLocks noGrp="1"/>
          </p:cNvSpPr>
          <p:nvPr>
            <p:ph type="ftr" sz="quarter" idx="11"/>
          </p:nvPr>
        </p:nvSpPr>
        <p:spPr/>
        <p:txBody>
          <a:bodyPr/>
          <a:lstStyle/>
          <a:p>
            <a:endParaRPr lang="cs-CZ" altLang="cs-CZ"/>
          </a:p>
        </p:txBody>
      </p:sp>
      <p:sp>
        <p:nvSpPr>
          <p:cNvPr id="3" name="Zástupný symbol pro číslo snímku 2"/>
          <p:cNvSpPr>
            <a:spLocks noGrp="1"/>
          </p:cNvSpPr>
          <p:nvPr>
            <p:ph type="sldNum" sz="quarter" idx="12"/>
          </p:nvPr>
        </p:nvSpPr>
        <p:spPr/>
        <p:txBody>
          <a:bodyPr/>
          <a:lstStyle/>
          <a:p>
            <a:fld id="{999096EA-6C79-41E2-A368-ABFFCB39C2F5}" type="slidenum">
              <a:rPr lang="cs-CZ" altLang="cs-CZ" smtClean="0"/>
              <a:pPr/>
              <a:t>16</a:t>
            </a:fld>
            <a:endParaRPr lang="cs-CZ" altLang="cs-CZ" dirty="0"/>
          </a:p>
        </p:txBody>
      </p:sp>
    </p:spTree>
    <p:extLst>
      <p:ext uri="{BB962C8B-B14F-4D97-AF65-F5344CB8AC3E}">
        <p14:creationId xmlns:p14="http://schemas.microsoft.com/office/powerpoint/2010/main" val="1720881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ChangeArrowheads="1"/>
          </p:cNvSpPr>
          <p:nvPr>
            <p:ph type="title"/>
          </p:nvPr>
        </p:nvSpPr>
        <p:spPr>
          <a:xfrm>
            <a:off x="512763" y="448639"/>
            <a:ext cx="7793037" cy="1143000"/>
          </a:xfrm>
        </p:spPr>
        <p:txBody>
          <a:bodyPr/>
          <a:lstStyle/>
          <a:p>
            <a:pPr algn="l"/>
            <a:r>
              <a:rPr lang="cs-CZ" altLang="cs-CZ" b="1" dirty="0" err="1">
                <a:solidFill>
                  <a:srgbClr val="7030A0"/>
                </a:solidFill>
              </a:rPr>
              <a:t>Poissonův</a:t>
            </a:r>
            <a:r>
              <a:rPr lang="cs-CZ" altLang="cs-CZ" b="1" dirty="0">
                <a:solidFill>
                  <a:srgbClr val="7030A0"/>
                </a:solidFill>
              </a:rPr>
              <a:t> poměr</a:t>
            </a:r>
            <a:endParaRPr lang="en-US" altLang="cs-CZ" b="1" dirty="0">
              <a:solidFill>
                <a:srgbClr val="7030A0"/>
              </a:solidFill>
            </a:endParaRPr>
          </a:p>
        </p:txBody>
      </p:sp>
      <p:sp>
        <p:nvSpPr>
          <p:cNvPr id="27652" name="Rectangle 1028"/>
          <p:cNvSpPr>
            <a:spLocks noGrp="1" noChangeArrowheads="1"/>
          </p:cNvSpPr>
          <p:nvPr>
            <p:ph type="body" sz="half" idx="2"/>
          </p:nvPr>
        </p:nvSpPr>
        <p:spPr>
          <a:xfrm>
            <a:off x="274637" y="1591639"/>
            <a:ext cx="8269288" cy="4303713"/>
          </a:xfrm>
        </p:spPr>
        <p:txBody>
          <a:bodyPr>
            <a:normAutofit/>
          </a:bodyPr>
          <a:lstStyle/>
          <a:p>
            <a:pPr algn="just">
              <a:lnSpc>
                <a:spcPct val="90000"/>
              </a:lnSpc>
              <a:buFont typeface="Wingdings" panose="05000000000000000000" pitchFamily="2" charset="2"/>
              <a:buNone/>
            </a:pPr>
            <a:endParaRPr lang="en-US" altLang="cs-CZ" sz="2400" dirty="0">
              <a:latin typeface="Times New Roman" panose="02020603050405020304" pitchFamily="18" charset="0"/>
              <a:cs typeface="Times New Roman" panose="02020603050405020304" pitchFamily="18" charset="0"/>
            </a:endParaRPr>
          </a:p>
          <a:p>
            <a:pPr algn="just">
              <a:lnSpc>
                <a:spcPct val="90000"/>
              </a:lnSpc>
              <a:buFont typeface="Wingdings" panose="05000000000000000000" pitchFamily="2" charset="2"/>
              <a:buNone/>
            </a:pPr>
            <a:endParaRPr lang="cs-CZ" altLang="cs-CZ" sz="2400" dirty="0"/>
          </a:p>
          <a:p>
            <a:pPr algn="just">
              <a:lnSpc>
                <a:spcPct val="90000"/>
              </a:lnSpc>
              <a:buFont typeface="Wingdings" panose="05000000000000000000" pitchFamily="2" charset="2"/>
              <a:buNone/>
            </a:pPr>
            <a:endParaRPr lang="cs-CZ" altLang="cs-CZ" sz="2400" dirty="0"/>
          </a:p>
          <a:p>
            <a:pPr algn="just">
              <a:lnSpc>
                <a:spcPct val="90000"/>
              </a:lnSpc>
              <a:buFont typeface="Wingdings" panose="05000000000000000000" pitchFamily="2" charset="2"/>
              <a:buNone/>
            </a:pPr>
            <a:r>
              <a:rPr lang="cs-CZ" altLang="cs-CZ" sz="2400" dirty="0" smtClean="0"/>
              <a:t>     </a:t>
            </a:r>
            <a:r>
              <a:rPr lang="en-US" altLang="cs-CZ" sz="2400" dirty="0" err="1" smtClean="0">
                <a:latin typeface="Times New Roman" panose="02020603050405020304" pitchFamily="18" charset="0"/>
                <a:cs typeface="Times New Roman" panose="02020603050405020304" pitchFamily="18" charset="0"/>
              </a:rPr>
              <a:t>Pomocí</a:t>
            </a:r>
            <a:r>
              <a:rPr lang="en-US" altLang="cs-CZ" sz="2400" dirty="0" smtClean="0">
                <a:latin typeface="Times New Roman" panose="02020603050405020304" pitchFamily="18" charset="0"/>
                <a:cs typeface="Times New Roman" panose="02020603050405020304" pitchFamily="18" charset="0"/>
              </a:rPr>
              <a:t> </a:t>
            </a:r>
            <a:r>
              <a:rPr lang="en-US" altLang="cs-CZ" sz="2400" dirty="0" err="1">
                <a:latin typeface="Times New Roman" panose="02020603050405020304" pitchFamily="18" charset="0"/>
                <a:cs typeface="Times New Roman" panose="02020603050405020304" pitchFamily="18" charset="0"/>
              </a:rPr>
              <a:t>Poissonova</a:t>
            </a:r>
            <a:r>
              <a:rPr lang="en-US" altLang="cs-CZ" sz="2400" dirty="0">
                <a:latin typeface="Times New Roman" panose="02020603050405020304" pitchFamily="18" charset="0"/>
                <a:cs typeface="Times New Roman" panose="02020603050405020304" pitchFamily="18" charset="0"/>
              </a:rPr>
              <a:t> </a:t>
            </a:r>
            <a:r>
              <a:rPr lang="en-US" altLang="cs-CZ" sz="2400" dirty="0" err="1">
                <a:latin typeface="Times New Roman" panose="02020603050405020304" pitchFamily="18" charset="0"/>
                <a:cs typeface="Times New Roman" panose="02020603050405020304" pitchFamily="18" charset="0"/>
              </a:rPr>
              <a:t>poměru</a:t>
            </a:r>
            <a:r>
              <a:rPr lang="en-US" altLang="cs-CZ" sz="2400" dirty="0">
                <a:latin typeface="Times New Roman" panose="02020603050405020304" pitchFamily="18" charset="0"/>
                <a:cs typeface="Times New Roman" panose="02020603050405020304" pitchFamily="18" charset="0"/>
              </a:rPr>
              <a:t> </a:t>
            </a:r>
            <a:r>
              <a:rPr lang="en-US" altLang="cs-CZ" sz="2400" dirty="0" err="1">
                <a:latin typeface="Times New Roman" panose="02020603050405020304" pitchFamily="18" charset="0"/>
                <a:cs typeface="Times New Roman" panose="02020603050405020304" pitchFamily="18" charset="0"/>
              </a:rPr>
              <a:t>lze</a:t>
            </a:r>
            <a:r>
              <a:rPr lang="en-US" altLang="cs-CZ" sz="2400" dirty="0">
                <a:latin typeface="Times New Roman" panose="02020603050405020304" pitchFamily="18" charset="0"/>
                <a:cs typeface="Times New Roman" panose="02020603050405020304" pitchFamily="18" charset="0"/>
              </a:rPr>
              <a:t> </a:t>
            </a:r>
            <a:r>
              <a:rPr lang="en-US" altLang="cs-CZ" sz="2400" dirty="0" err="1">
                <a:latin typeface="Times New Roman" panose="02020603050405020304" pitchFamily="18" charset="0"/>
                <a:cs typeface="Times New Roman" panose="02020603050405020304" pitchFamily="18" charset="0"/>
              </a:rPr>
              <a:t>určit</a:t>
            </a:r>
            <a:r>
              <a:rPr lang="en-US" altLang="cs-CZ" sz="2400" dirty="0">
                <a:latin typeface="Times New Roman" panose="02020603050405020304" pitchFamily="18" charset="0"/>
                <a:cs typeface="Times New Roman" panose="02020603050405020304" pitchFamily="18" charset="0"/>
              </a:rPr>
              <a:t> </a:t>
            </a:r>
            <a:r>
              <a:rPr lang="en-US" altLang="cs-CZ" sz="2400" dirty="0" err="1">
                <a:latin typeface="Times New Roman" panose="02020603050405020304" pitchFamily="18" charset="0"/>
                <a:cs typeface="Times New Roman" panose="02020603050405020304" pitchFamily="18" charset="0"/>
              </a:rPr>
              <a:t>změnu</a:t>
            </a:r>
            <a:r>
              <a:rPr lang="en-US" altLang="cs-CZ" sz="2400" dirty="0">
                <a:latin typeface="Times New Roman" panose="02020603050405020304" pitchFamily="18" charset="0"/>
                <a:cs typeface="Times New Roman" panose="02020603050405020304" pitchFamily="18" charset="0"/>
              </a:rPr>
              <a:t> </a:t>
            </a:r>
            <a:r>
              <a:rPr lang="en-US" altLang="cs-CZ" sz="2400" dirty="0" err="1">
                <a:latin typeface="Times New Roman" panose="02020603050405020304" pitchFamily="18" charset="0"/>
                <a:cs typeface="Times New Roman" panose="02020603050405020304" pitchFamily="18" charset="0"/>
              </a:rPr>
              <a:t>objemu</a:t>
            </a:r>
            <a:r>
              <a:rPr lang="en-US" altLang="cs-CZ" sz="2400" dirty="0">
                <a:latin typeface="Times New Roman" panose="02020603050405020304" pitchFamily="18" charset="0"/>
                <a:cs typeface="Times New Roman" panose="02020603050405020304" pitchFamily="18" charset="0"/>
              </a:rPr>
              <a:t> </a:t>
            </a:r>
            <a:r>
              <a:rPr lang="en-US" altLang="cs-CZ" sz="2400" dirty="0" err="1">
                <a:latin typeface="Times New Roman" panose="02020603050405020304" pitchFamily="18" charset="0"/>
                <a:cs typeface="Times New Roman" panose="02020603050405020304" pitchFamily="18" charset="0"/>
              </a:rPr>
              <a:t>původního</a:t>
            </a:r>
            <a:r>
              <a:rPr lang="en-US" altLang="cs-CZ" sz="2400" dirty="0">
                <a:latin typeface="Times New Roman" panose="02020603050405020304" pitchFamily="18" charset="0"/>
                <a:cs typeface="Times New Roman" panose="02020603050405020304" pitchFamily="18" charset="0"/>
              </a:rPr>
              <a:t> </a:t>
            </a:r>
            <a:r>
              <a:rPr lang="en-US" altLang="cs-CZ" sz="2400" dirty="0" err="1">
                <a:latin typeface="Times New Roman" panose="02020603050405020304" pitchFamily="18" charset="0"/>
                <a:cs typeface="Times New Roman" panose="02020603050405020304" pitchFamily="18" charset="0"/>
              </a:rPr>
              <a:t>vlákna</a:t>
            </a:r>
            <a:r>
              <a:rPr lang="en-US" altLang="cs-CZ" sz="2400" dirty="0">
                <a:latin typeface="Times New Roman" panose="02020603050405020304" pitchFamily="18" charset="0"/>
                <a:cs typeface="Times New Roman" panose="02020603050405020304" pitchFamily="18" charset="0"/>
              </a:rPr>
              <a:t> </a:t>
            </a:r>
            <a:r>
              <a:rPr lang="en-US" altLang="cs-CZ" sz="2400" i="1" dirty="0">
                <a:latin typeface="Times New Roman" panose="02020603050405020304" pitchFamily="18" charset="0"/>
                <a:cs typeface="Times New Roman" panose="02020603050405020304" pitchFamily="18" charset="0"/>
              </a:rPr>
              <a:t>V</a:t>
            </a:r>
            <a:r>
              <a:rPr lang="en-US" altLang="cs-CZ" sz="2400" i="1" baseline="-30000" dirty="0">
                <a:latin typeface="Times New Roman" panose="02020603050405020304" pitchFamily="18" charset="0"/>
                <a:cs typeface="Times New Roman" panose="02020603050405020304" pitchFamily="18" charset="0"/>
              </a:rPr>
              <a:t>o</a:t>
            </a:r>
            <a:r>
              <a:rPr lang="en-US" altLang="cs-CZ" sz="2400" dirty="0">
                <a:latin typeface="Times New Roman" panose="02020603050405020304" pitchFamily="18" charset="0"/>
                <a:cs typeface="Times New Roman" panose="02020603050405020304" pitchFamily="18" charset="0"/>
              </a:rPr>
              <a:t> </a:t>
            </a:r>
            <a:r>
              <a:rPr lang="en-US" altLang="cs-CZ" sz="2400" dirty="0" err="1">
                <a:latin typeface="Times New Roman" panose="02020603050405020304" pitchFamily="18" charset="0"/>
                <a:cs typeface="Times New Roman" panose="02020603050405020304" pitchFamily="18" charset="0"/>
              </a:rPr>
              <a:t>na</a:t>
            </a:r>
            <a:r>
              <a:rPr lang="en-US" altLang="cs-CZ" sz="2400" dirty="0">
                <a:latin typeface="Times New Roman" panose="02020603050405020304" pitchFamily="18" charset="0"/>
                <a:cs typeface="Times New Roman" panose="02020603050405020304" pitchFamily="18" charset="0"/>
              </a:rPr>
              <a:t> </a:t>
            </a:r>
            <a:r>
              <a:rPr lang="en-US" altLang="cs-CZ" sz="2400" dirty="0" err="1">
                <a:latin typeface="Times New Roman" panose="02020603050405020304" pitchFamily="18" charset="0"/>
                <a:cs typeface="Times New Roman" panose="02020603050405020304" pitchFamily="18" charset="0"/>
              </a:rPr>
              <a:t>objem</a:t>
            </a:r>
            <a:r>
              <a:rPr lang="en-US" altLang="cs-CZ" sz="2400" dirty="0">
                <a:latin typeface="Times New Roman" panose="02020603050405020304" pitchFamily="18" charset="0"/>
                <a:cs typeface="Times New Roman" panose="02020603050405020304" pitchFamily="18" charset="0"/>
              </a:rPr>
              <a:t> </a:t>
            </a:r>
            <a:r>
              <a:rPr lang="en-US" altLang="cs-CZ" sz="2400" dirty="0" err="1">
                <a:latin typeface="Times New Roman" panose="02020603050405020304" pitchFamily="18" charset="0"/>
                <a:cs typeface="Times New Roman" panose="02020603050405020304" pitchFamily="18" charset="0"/>
              </a:rPr>
              <a:t>deformovaného</a:t>
            </a:r>
            <a:r>
              <a:rPr lang="en-US" altLang="cs-CZ" sz="2400" dirty="0">
                <a:latin typeface="Times New Roman" panose="02020603050405020304" pitchFamily="18" charset="0"/>
                <a:cs typeface="Times New Roman" panose="02020603050405020304" pitchFamily="18" charset="0"/>
              </a:rPr>
              <a:t> </a:t>
            </a:r>
            <a:r>
              <a:rPr lang="en-US" altLang="cs-CZ" sz="2400" dirty="0" err="1">
                <a:latin typeface="Times New Roman" panose="02020603050405020304" pitchFamily="18" charset="0"/>
                <a:cs typeface="Times New Roman" panose="02020603050405020304" pitchFamily="18" charset="0"/>
              </a:rPr>
              <a:t>vlákna</a:t>
            </a:r>
            <a:r>
              <a:rPr lang="en-US" altLang="cs-CZ" sz="2400" dirty="0">
                <a:latin typeface="Times New Roman" panose="02020603050405020304" pitchFamily="18" charset="0"/>
                <a:cs typeface="Times New Roman" panose="02020603050405020304" pitchFamily="18" charset="0"/>
              </a:rPr>
              <a:t> </a:t>
            </a:r>
            <a:r>
              <a:rPr lang="en-US" altLang="cs-CZ" sz="2400" i="1" dirty="0">
                <a:latin typeface="Times New Roman" panose="02020603050405020304" pitchFamily="18" charset="0"/>
                <a:cs typeface="Times New Roman" panose="02020603050405020304" pitchFamily="18" charset="0"/>
              </a:rPr>
              <a:t>V</a:t>
            </a:r>
            <a:r>
              <a:rPr lang="en-US" altLang="cs-CZ" sz="2400" dirty="0">
                <a:latin typeface="Times New Roman" panose="02020603050405020304" pitchFamily="18" charset="0"/>
                <a:cs typeface="Times New Roman" panose="02020603050405020304" pitchFamily="18" charset="0"/>
              </a:rPr>
              <a:t>. </a:t>
            </a:r>
            <a:endParaRPr lang="cs-CZ" altLang="cs-CZ" sz="2400" dirty="0">
              <a:latin typeface="Times New Roman" panose="02020603050405020304" pitchFamily="18" charset="0"/>
            </a:endParaRPr>
          </a:p>
          <a:p>
            <a:pPr algn="just">
              <a:lnSpc>
                <a:spcPct val="90000"/>
              </a:lnSpc>
              <a:buFont typeface="Wingdings" panose="05000000000000000000" pitchFamily="2" charset="2"/>
              <a:buNone/>
            </a:pPr>
            <a:endParaRPr lang="cs-CZ" altLang="cs-CZ" sz="2400" dirty="0">
              <a:latin typeface="Times New Roman" panose="02020603050405020304" pitchFamily="18" charset="0"/>
            </a:endParaRPr>
          </a:p>
          <a:p>
            <a:pPr algn="just">
              <a:lnSpc>
                <a:spcPct val="90000"/>
              </a:lnSpc>
              <a:buFont typeface="Wingdings" panose="05000000000000000000" pitchFamily="2" charset="2"/>
              <a:buNone/>
            </a:pPr>
            <a:endParaRPr lang="cs-CZ" altLang="cs-CZ" sz="2400" dirty="0">
              <a:latin typeface="Times New Roman" panose="02020603050405020304" pitchFamily="18" charset="0"/>
            </a:endParaRPr>
          </a:p>
          <a:p>
            <a:pPr algn="just">
              <a:lnSpc>
                <a:spcPct val="90000"/>
              </a:lnSpc>
              <a:buFont typeface="Wingdings" panose="05000000000000000000" pitchFamily="2" charset="2"/>
              <a:buNone/>
            </a:pPr>
            <a:endParaRPr lang="cs-CZ" altLang="cs-CZ" sz="2400" dirty="0">
              <a:latin typeface="Times New Roman" panose="02020603050405020304" pitchFamily="18" charset="0"/>
            </a:endParaRPr>
          </a:p>
          <a:p>
            <a:pPr algn="just">
              <a:lnSpc>
                <a:spcPct val="90000"/>
              </a:lnSpc>
              <a:buFont typeface="Wingdings" panose="05000000000000000000" pitchFamily="2" charset="2"/>
              <a:buNone/>
            </a:pPr>
            <a:r>
              <a:rPr lang="cs-CZ" altLang="cs-CZ" sz="2400" dirty="0" smtClean="0">
                <a:latin typeface="Times New Roman" panose="02020603050405020304" pitchFamily="18" charset="0"/>
                <a:cs typeface="Times New Roman" panose="02020603050405020304" pitchFamily="18" charset="0"/>
              </a:rPr>
              <a:t>    </a:t>
            </a:r>
            <a:r>
              <a:rPr lang="en-US" altLang="cs-CZ" sz="2400" dirty="0" smtClean="0">
                <a:latin typeface="Times New Roman" panose="02020603050405020304" pitchFamily="18" charset="0"/>
                <a:cs typeface="Times New Roman" panose="02020603050405020304" pitchFamily="18" charset="0"/>
              </a:rPr>
              <a:t>Pro </a:t>
            </a:r>
            <a:r>
              <a:rPr lang="en-US" altLang="cs-CZ" sz="2400" i="1" dirty="0">
                <a:latin typeface="Times New Roman" panose="02020603050405020304" pitchFamily="18" charset="0"/>
                <a:cs typeface="Times New Roman" panose="02020603050405020304" pitchFamily="18" charset="0"/>
              </a:rPr>
              <a:t>V/V</a:t>
            </a:r>
            <a:r>
              <a:rPr lang="en-US" altLang="cs-CZ" sz="2400" i="1" baseline="-30000" dirty="0">
                <a:latin typeface="Times New Roman" panose="02020603050405020304" pitchFamily="18" charset="0"/>
                <a:cs typeface="Times New Roman" panose="02020603050405020304" pitchFamily="18" charset="0"/>
              </a:rPr>
              <a:t>o</a:t>
            </a:r>
            <a:r>
              <a:rPr lang="en-US" altLang="cs-CZ" sz="2400" i="1" dirty="0">
                <a:latin typeface="Times New Roman" panose="02020603050405020304" pitchFamily="18" charset="0"/>
                <a:cs typeface="Times New Roman" panose="02020603050405020304" pitchFamily="18" charset="0"/>
              </a:rPr>
              <a:t>=1</a:t>
            </a:r>
            <a:r>
              <a:rPr lang="en-US" altLang="cs-CZ" sz="2400" dirty="0">
                <a:latin typeface="Times New Roman" panose="02020603050405020304" pitchFamily="18" charset="0"/>
                <a:cs typeface="Times New Roman" panose="02020603050405020304" pitchFamily="18" charset="0"/>
              </a:rPr>
              <a:t> </a:t>
            </a:r>
            <a:r>
              <a:rPr lang="cs-CZ" altLang="cs-CZ" sz="2400" dirty="0">
                <a:latin typeface="Times New Roman" panose="02020603050405020304" pitchFamily="18" charset="0"/>
              </a:rPr>
              <a:t>je</a:t>
            </a:r>
            <a:r>
              <a:rPr lang="en-US" altLang="cs-CZ" sz="2400" dirty="0">
                <a:latin typeface="Times New Roman" panose="02020603050405020304" pitchFamily="18" charset="0"/>
                <a:cs typeface="Times New Roman" panose="02020603050405020304" pitchFamily="18" charset="0"/>
              </a:rPr>
              <a:t> </a:t>
            </a:r>
            <a:r>
              <a:rPr lang="cs-CZ" altLang="cs-CZ" sz="2400" dirty="0">
                <a:latin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To je </a:t>
            </a:r>
            <a:r>
              <a:rPr lang="en-US" altLang="cs-CZ" sz="2400" dirty="0" err="1">
                <a:latin typeface="Times New Roman" panose="02020603050405020304" pitchFamily="18" charset="0"/>
                <a:cs typeface="Times New Roman" panose="02020603050405020304" pitchFamily="18" charset="0"/>
              </a:rPr>
              <a:t>případ</a:t>
            </a:r>
            <a:r>
              <a:rPr lang="en-US" altLang="cs-CZ" sz="2400" dirty="0">
                <a:latin typeface="Times New Roman" panose="02020603050405020304" pitchFamily="18" charset="0"/>
                <a:cs typeface="Times New Roman" panose="02020603050405020304" pitchFamily="18" charset="0"/>
              </a:rPr>
              <a:t> </a:t>
            </a:r>
            <a:r>
              <a:rPr lang="en-US" altLang="cs-CZ" sz="2400" dirty="0" err="1">
                <a:latin typeface="Times New Roman" panose="02020603050405020304" pitchFamily="18" charset="0"/>
                <a:cs typeface="Times New Roman" panose="02020603050405020304" pitchFamily="18" charset="0"/>
              </a:rPr>
              <a:t>kaučuku</a:t>
            </a:r>
            <a:r>
              <a:rPr lang="en-US" altLang="cs-CZ" sz="2400" dirty="0">
                <a:latin typeface="Times New Roman" panose="02020603050405020304" pitchFamily="18" charset="0"/>
                <a:cs typeface="Times New Roman" panose="02020603050405020304" pitchFamily="18" charset="0"/>
              </a:rPr>
              <a:t> a </a:t>
            </a:r>
            <a:r>
              <a:rPr lang="en-US" altLang="cs-CZ" sz="2400" dirty="0" err="1">
                <a:latin typeface="Times New Roman" panose="02020603050405020304" pitchFamily="18" charset="0"/>
                <a:cs typeface="Times New Roman" panose="02020603050405020304" pitchFamily="18" charset="0"/>
              </a:rPr>
              <a:t>kapalin</a:t>
            </a:r>
            <a:r>
              <a:rPr lang="en-US" altLang="cs-CZ" sz="2400" dirty="0">
                <a:latin typeface="Times New Roman" panose="02020603050405020304" pitchFamily="18" charset="0"/>
                <a:cs typeface="Times New Roman" panose="02020603050405020304" pitchFamily="18" charset="0"/>
              </a:rPr>
              <a:t>. Pro </a:t>
            </a:r>
            <a:r>
              <a:rPr lang="en-US" altLang="cs-CZ" sz="2400" i="1" dirty="0">
                <a:latin typeface="Times New Roman" panose="02020603050405020304" pitchFamily="18" charset="0"/>
                <a:cs typeface="Times New Roman" panose="02020603050405020304" pitchFamily="18" charset="0"/>
              </a:rPr>
              <a:t>V&gt;V</a:t>
            </a:r>
            <a:r>
              <a:rPr lang="en-US" altLang="cs-CZ" sz="2400" i="1" baseline="-30000" dirty="0">
                <a:latin typeface="Times New Roman" panose="02020603050405020304" pitchFamily="18" charset="0"/>
                <a:cs typeface="Times New Roman" panose="02020603050405020304" pitchFamily="18" charset="0"/>
              </a:rPr>
              <a:t>o</a:t>
            </a:r>
            <a:r>
              <a:rPr lang="en-US" altLang="cs-CZ" sz="2400" dirty="0">
                <a:latin typeface="Times New Roman" panose="02020603050405020304" pitchFamily="18" charset="0"/>
                <a:cs typeface="Times New Roman" panose="02020603050405020304" pitchFamily="18" charset="0"/>
              </a:rPr>
              <a:t> je</a:t>
            </a:r>
            <a:r>
              <a:rPr lang="cs-CZ" altLang="cs-CZ" sz="2400" dirty="0">
                <a:latin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  </a:t>
            </a:r>
            <a:r>
              <a:rPr lang="cs-CZ" altLang="cs-CZ" sz="2400" dirty="0">
                <a:latin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 </a:t>
            </a:r>
            <a:r>
              <a:rPr lang="cs-CZ" altLang="cs-CZ" sz="2400" dirty="0">
                <a:latin typeface="Times New Roman" panose="02020603050405020304" pitchFamily="18" charset="0"/>
              </a:rPr>
              <a:t>       </a:t>
            </a:r>
            <a:r>
              <a:rPr lang="en-US" altLang="cs-CZ" sz="2400" dirty="0" err="1">
                <a:latin typeface="Times New Roman" panose="02020603050405020304" pitchFamily="18" charset="0"/>
                <a:cs typeface="Times New Roman" panose="02020603050405020304" pitchFamily="18" charset="0"/>
              </a:rPr>
              <a:t>objem</a:t>
            </a:r>
            <a:r>
              <a:rPr lang="en-US" altLang="cs-CZ" sz="2400" dirty="0">
                <a:latin typeface="Times New Roman" panose="02020603050405020304" pitchFamily="18" charset="0"/>
                <a:cs typeface="Times New Roman" panose="02020603050405020304" pitchFamily="18" charset="0"/>
              </a:rPr>
              <a:t> </a:t>
            </a:r>
            <a:r>
              <a:rPr lang="en-US" altLang="cs-CZ" sz="2400" dirty="0" err="1">
                <a:latin typeface="Times New Roman" panose="02020603050405020304" pitchFamily="18" charset="0"/>
                <a:cs typeface="Times New Roman" panose="02020603050405020304" pitchFamily="18" charset="0"/>
              </a:rPr>
              <a:t>při</a:t>
            </a:r>
            <a:r>
              <a:rPr lang="en-US" altLang="cs-CZ" sz="2400" dirty="0">
                <a:latin typeface="Times New Roman" panose="02020603050405020304" pitchFamily="18" charset="0"/>
                <a:cs typeface="Times New Roman" panose="02020603050405020304" pitchFamily="18" charset="0"/>
              </a:rPr>
              <a:t> </a:t>
            </a:r>
            <a:r>
              <a:rPr lang="en-US" altLang="cs-CZ" sz="2400" dirty="0" err="1">
                <a:latin typeface="Times New Roman" panose="02020603050405020304" pitchFamily="18" charset="0"/>
                <a:cs typeface="Times New Roman" panose="02020603050405020304" pitchFamily="18" charset="0"/>
              </a:rPr>
              <a:t>deformaci</a:t>
            </a:r>
            <a:r>
              <a:rPr lang="en-US" altLang="cs-CZ" sz="2400" dirty="0">
                <a:latin typeface="Times New Roman" panose="02020603050405020304" pitchFamily="18" charset="0"/>
                <a:cs typeface="Times New Roman" panose="02020603050405020304" pitchFamily="18" charset="0"/>
              </a:rPr>
              <a:t> </a:t>
            </a:r>
            <a:r>
              <a:rPr lang="en-US" altLang="cs-CZ" sz="2400" dirty="0" err="1">
                <a:latin typeface="Times New Roman" panose="02020603050405020304" pitchFamily="18" charset="0"/>
                <a:cs typeface="Times New Roman" panose="02020603050405020304" pitchFamily="18" charset="0"/>
              </a:rPr>
              <a:t>roste</a:t>
            </a:r>
            <a:r>
              <a:rPr lang="en-US" altLang="cs-CZ" sz="2400" dirty="0">
                <a:latin typeface="Times New Roman" panose="02020603050405020304" pitchFamily="18" charset="0"/>
                <a:cs typeface="Times New Roman" panose="02020603050405020304" pitchFamily="18" charset="0"/>
              </a:rPr>
              <a:t> a </a:t>
            </a:r>
            <a:r>
              <a:rPr lang="en-US" altLang="cs-CZ" sz="2400" dirty="0" err="1">
                <a:latin typeface="Times New Roman" panose="02020603050405020304" pitchFamily="18" charset="0"/>
                <a:cs typeface="Times New Roman" panose="02020603050405020304" pitchFamily="18" charset="0"/>
              </a:rPr>
              <a:t>materiál</a:t>
            </a:r>
            <a:r>
              <a:rPr lang="en-US" altLang="cs-CZ" sz="2400" dirty="0">
                <a:latin typeface="Times New Roman" panose="02020603050405020304" pitchFamily="18" charset="0"/>
                <a:cs typeface="Times New Roman" panose="02020603050405020304" pitchFamily="18" charset="0"/>
              </a:rPr>
              <a:t> se </a:t>
            </a:r>
            <a:r>
              <a:rPr lang="en-US" altLang="cs-CZ" sz="2400" dirty="0" err="1">
                <a:latin typeface="Times New Roman" panose="02020603050405020304" pitchFamily="18" charset="0"/>
                <a:cs typeface="Times New Roman" panose="02020603050405020304" pitchFamily="18" charset="0"/>
              </a:rPr>
              <a:t>více</a:t>
            </a:r>
            <a:r>
              <a:rPr lang="en-US" altLang="cs-CZ" sz="2400" dirty="0">
                <a:latin typeface="Times New Roman" panose="02020603050405020304" pitchFamily="18" charset="0"/>
                <a:cs typeface="Times New Roman" panose="02020603050405020304" pitchFamily="18" charset="0"/>
              </a:rPr>
              <a:t> </a:t>
            </a:r>
            <a:r>
              <a:rPr lang="en-US" altLang="cs-CZ" sz="2400" dirty="0" err="1">
                <a:latin typeface="Times New Roman" panose="02020603050405020304" pitchFamily="18" charset="0"/>
                <a:cs typeface="Times New Roman" panose="02020603050405020304" pitchFamily="18" charset="0"/>
              </a:rPr>
              <a:t>natáhne</a:t>
            </a:r>
            <a:r>
              <a:rPr lang="en-US" altLang="cs-CZ" sz="2400" dirty="0">
                <a:latin typeface="Times New Roman" panose="02020603050405020304" pitchFamily="18" charset="0"/>
                <a:cs typeface="Times New Roman" panose="02020603050405020304" pitchFamily="18" charset="0"/>
              </a:rPr>
              <a:t> </a:t>
            </a:r>
            <a:r>
              <a:rPr lang="en-US" altLang="cs-CZ" sz="2400" dirty="0" err="1">
                <a:latin typeface="Times New Roman" panose="02020603050405020304" pitchFamily="18" charset="0"/>
                <a:cs typeface="Times New Roman" panose="02020603050405020304" pitchFamily="18" charset="0"/>
              </a:rPr>
              <a:t>než</a:t>
            </a:r>
            <a:r>
              <a:rPr lang="en-US" altLang="cs-CZ" sz="2400" dirty="0">
                <a:latin typeface="Times New Roman" panose="02020603050405020304" pitchFamily="18" charset="0"/>
                <a:cs typeface="Times New Roman" panose="02020603050405020304" pitchFamily="18" charset="0"/>
              </a:rPr>
              <a:t> </a:t>
            </a:r>
            <a:r>
              <a:rPr lang="en-US" altLang="cs-CZ" sz="2400" dirty="0" err="1">
                <a:latin typeface="Times New Roman" panose="02020603050405020304" pitchFamily="18" charset="0"/>
                <a:cs typeface="Times New Roman" panose="02020603050405020304" pitchFamily="18" charset="0"/>
              </a:rPr>
              <a:t>zúží</a:t>
            </a:r>
            <a:r>
              <a:rPr lang="en-US" altLang="cs-CZ" sz="2400" dirty="0">
                <a:latin typeface="Times New Roman" panose="02020603050405020304" pitchFamily="18" charset="0"/>
                <a:cs typeface="Times New Roman" panose="02020603050405020304" pitchFamily="18" charset="0"/>
              </a:rPr>
              <a:t>. Pro </a:t>
            </a:r>
            <a:r>
              <a:rPr lang="en-US" altLang="cs-CZ" sz="2400" dirty="0" err="1">
                <a:latin typeface="Times New Roman" panose="02020603050405020304" pitchFamily="18" charset="0"/>
                <a:cs typeface="Times New Roman" panose="02020603050405020304" pitchFamily="18" charset="0"/>
              </a:rPr>
              <a:t>většinu</a:t>
            </a:r>
            <a:r>
              <a:rPr lang="en-US" altLang="cs-CZ" sz="2400" dirty="0">
                <a:latin typeface="Times New Roman" panose="02020603050405020304" pitchFamily="18" charset="0"/>
                <a:cs typeface="Times New Roman" panose="02020603050405020304" pitchFamily="18" charset="0"/>
              </a:rPr>
              <a:t> </a:t>
            </a:r>
            <a:r>
              <a:rPr lang="en-US" altLang="cs-CZ" sz="2400" dirty="0" err="1">
                <a:latin typeface="Times New Roman" panose="02020603050405020304" pitchFamily="18" charset="0"/>
                <a:cs typeface="Times New Roman" panose="02020603050405020304" pitchFamily="18" charset="0"/>
              </a:rPr>
              <a:t>textilních</a:t>
            </a:r>
            <a:r>
              <a:rPr lang="en-US" altLang="cs-CZ" sz="2400" dirty="0">
                <a:latin typeface="Times New Roman" panose="02020603050405020304" pitchFamily="18" charset="0"/>
                <a:cs typeface="Times New Roman" panose="02020603050405020304" pitchFamily="18" charset="0"/>
              </a:rPr>
              <a:t> </a:t>
            </a:r>
            <a:r>
              <a:rPr lang="en-US" altLang="cs-CZ" sz="2400" dirty="0" err="1">
                <a:latin typeface="Times New Roman" panose="02020603050405020304" pitchFamily="18" charset="0"/>
                <a:cs typeface="Times New Roman" panose="02020603050405020304" pitchFamily="18" charset="0"/>
              </a:rPr>
              <a:t>vláken</a:t>
            </a:r>
            <a:r>
              <a:rPr lang="en-US" altLang="cs-CZ" sz="2400" dirty="0">
                <a:latin typeface="Times New Roman" panose="02020603050405020304" pitchFamily="18" charset="0"/>
                <a:cs typeface="Times New Roman" panose="02020603050405020304" pitchFamily="18" charset="0"/>
              </a:rPr>
              <a:t> je .</a:t>
            </a:r>
          </a:p>
          <a:p>
            <a:pPr algn="just">
              <a:lnSpc>
                <a:spcPct val="90000"/>
              </a:lnSpc>
              <a:buFont typeface="Wingdings" panose="05000000000000000000" pitchFamily="2" charset="2"/>
              <a:buNone/>
            </a:pPr>
            <a:endParaRPr lang="en-US" altLang="cs-CZ" sz="2400" dirty="0">
              <a:latin typeface="Times New Roman" panose="02020603050405020304" pitchFamily="18" charset="0"/>
            </a:endParaRPr>
          </a:p>
          <a:p>
            <a:pPr>
              <a:lnSpc>
                <a:spcPct val="90000"/>
              </a:lnSpc>
              <a:buFont typeface="Wingdings" panose="05000000000000000000" pitchFamily="2" charset="2"/>
              <a:buNone/>
            </a:pPr>
            <a:endParaRPr lang="en-US" altLang="cs-CZ" sz="2400" dirty="0">
              <a:latin typeface="Times New Roman" panose="02020603050405020304" pitchFamily="18" charset="0"/>
            </a:endParaRPr>
          </a:p>
        </p:txBody>
      </p:sp>
      <p:sp>
        <p:nvSpPr>
          <p:cNvPr id="27654" name="Rectangle 1030"/>
          <p:cNvSpPr>
            <a:spLocks noChangeArrowheads="1"/>
          </p:cNvSpPr>
          <p:nvPr/>
        </p:nvSpPr>
        <p:spPr bwMode="auto">
          <a:xfrm>
            <a:off x="2909888" y="32051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graphicFrame>
        <p:nvGraphicFramePr>
          <p:cNvPr id="27653" name="Object 1029"/>
          <p:cNvGraphicFramePr>
            <a:graphicFrameLocks noChangeAspect="1"/>
          </p:cNvGraphicFramePr>
          <p:nvPr>
            <p:extLst>
              <p:ext uri="{D42A27DB-BD31-4B8C-83A1-F6EECF244321}">
                <p14:modId xmlns:p14="http://schemas.microsoft.com/office/powerpoint/2010/main" val="2524865693"/>
              </p:ext>
            </p:extLst>
          </p:nvPr>
        </p:nvGraphicFramePr>
        <p:xfrm>
          <a:off x="762000" y="1549160"/>
          <a:ext cx="7391400" cy="995363"/>
        </p:xfrm>
        <a:graphic>
          <a:graphicData uri="http://schemas.openxmlformats.org/presentationml/2006/ole">
            <mc:AlternateContent xmlns:mc="http://schemas.openxmlformats.org/markup-compatibility/2006">
              <mc:Choice xmlns:v="urn:schemas-microsoft-com:vml" Requires="v">
                <p:oleObj spid="_x0000_s5137" r:id="rId3" imgW="3327400" imgH="444500" progId="Equation.3">
                  <p:embed/>
                </p:oleObj>
              </mc:Choice>
              <mc:Fallback>
                <p:oleObj r:id="rId3" imgW="3327400" imgH="4445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549160"/>
                        <a:ext cx="7391400" cy="995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56" name="Rectangle 1032"/>
          <p:cNvSpPr>
            <a:spLocks noChangeArrowheads="1"/>
          </p:cNvSpPr>
          <p:nvPr/>
        </p:nvSpPr>
        <p:spPr bwMode="auto">
          <a:xfrm>
            <a:off x="3405188"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graphicFrame>
        <p:nvGraphicFramePr>
          <p:cNvPr id="27655" name="Object 1031"/>
          <p:cNvGraphicFramePr>
            <a:graphicFrameLocks noChangeAspect="1"/>
          </p:cNvGraphicFramePr>
          <p:nvPr>
            <p:extLst>
              <p:ext uri="{D42A27DB-BD31-4B8C-83A1-F6EECF244321}">
                <p14:modId xmlns:p14="http://schemas.microsoft.com/office/powerpoint/2010/main" val="3688166897"/>
              </p:ext>
            </p:extLst>
          </p:nvPr>
        </p:nvGraphicFramePr>
        <p:xfrm>
          <a:off x="1880110" y="3558552"/>
          <a:ext cx="5257800" cy="965200"/>
        </p:xfrm>
        <a:graphic>
          <a:graphicData uri="http://schemas.openxmlformats.org/presentationml/2006/ole">
            <mc:AlternateContent xmlns:mc="http://schemas.openxmlformats.org/markup-compatibility/2006">
              <mc:Choice xmlns:v="urn:schemas-microsoft-com:vml" Requires="v">
                <p:oleObj spid="_x0000_s5138" r:id="rId5" imgW="2336800" imgH="431800" progId="Equation.3">
                  <p:embed/>
                </p:oleObj>
              </mc:Choice>
              <mc:Fallback>
                <p:oleObj r:id="rId5" imgW="2336800" imgH="431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0110" y="3558552"/>
                        <a:ext cx="5257800" cy="965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58" name="Rectangle 1034"/>
          <p:cNvSpPr>
            <a:spLocks noChangeArrowheads="1"/>
          </p:cNvSpPr>
          <p:nvPr/>
        </p:nvSpPr>
        <p:spPr bwMode="auto">
          <a:xfrm>
            <a:off x="4338638"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graphicFrame>
        <p:nvGraphicFramePr>
          <p:cNvPr id="27657" name="Object 1033"/>
          <p:cNvGraphicFramePr>
            <a:graphicFrameLocks noChangeAspect="1"/>
          </p:cNvGraphicFramePr>
          <p:nvPr>
            <p:extLst>
              <p:ext uri="{D42A27DB-BD31-4B8C-83A1-F6EECF244321}">
                <p14:modId xmlns:p14="http://schemas.microsoft.com/office/powerpoint/2010/main" val="2412945833"/>
              </p:ext>
            </p:extLst>
          </p:nvPr>
        </p:nvGraphicFramePr>
        <p:xfrm>
          <a:off x="2438400" y="4753315"/>
          <a:ext cx="914400" cy="392113"/>
        </p:xfrm>
        <a:graphic>
          <a:graphicData uri="http://schemas.openxmlformats.org/presentationml/2006/ole">
            <mc:AlternateContent xmlns:mc="http://schemas.openxmlformats.org/markup-compatibility/2006">
              <mc:Choice xmlns:v="urn:schemas-microsoft-com:vml" Requires="v">
                <p:oleObj spid="_x0000_s5139" r:id="rId7" imgW="469696" imgH="203112" progId="Equation.3">
                  <p:embed/>
                </p:oleObj>
              </mc:Choice>
              <mc:Fallback>
                <p:oleObj r:id="rId7" imgW="469696" imgH="203112"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38400" y="4753315"/>
                        <a:ext cx="914400" cy="392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60" name="Rectangle 1036"/>
          <p:cNvSpPr>
            <a:spLocks noChangeArrowheads="1"/>
          </p:cNvSpPr>
          <p:nvPr/>
        </p:nvSpPr>
        <p:spPr bwMode="auto">
          <a:xfrm>
            <a:off x="4338638"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graphicFrame>
        <p:nvGraphicFramePr>
          <p:cNvPr id="27659" name="Object 1035"/>
          <p:cNvGraphicFramePr>
            <a:graphicFrameLocks noChangeAspect="1"/>
          </p:cNvGraphicFramePr>
          <p:nvPr>
            <p:extLst>
              <p:ext uri="{D42A27DB-BD31-4B8C-83A1-F6EECF244321}">
                <p14:modId xmlns:p14="http://schemas.microsoft.com/office/powerpoint/2010/main" val="1934348056"/>
              </p:ext>
            </p:extLst>
          </p:nvPr>
        </p:nvGraphicFramePr>
        <p:xfrm>
          <a:off x="1384810" y="5097498"/>
          <a:ext cx="990600" cy="425450"/>
        </p:xfrm>
        <a:graphic>
          <a:graphicData uri="http://schemas.openxmlformats.org/presentationml/2006/ole">
            <mc:AlternateContent xmlns:mc="http://schemas.openxmlformats.org/markup-compatibility/2006">
              <mc:Choice xmlns:v="urn:schemas-microsoft-com:vml" Requires="v">
                <p:oleObj spid="_x0000_s5140" r:id="rId9" imgW="469696" imgH="203112" progId="Equation.3">
                  <p:embed/>
                </p:oleObj>
              </mc:Choice>
              <mc:Fallback>
                <p:oleObj r:id="rId9" imgW="469696" imgH="203112"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84810" y="5097498"/>
                        <a:ext cx="990600"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62" name="Rectangle 1038"/>
          <p:cNvSpPr>
            <a:spLocks noChangeArrowheads="1"/>
          </p:cNvSpPr>
          <p:nvPr/>
        </p:nvSpPr>
        <p:spPr bwMode="auto">
          <a:xfrm>
            <a:off x="4119563"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graphicFrame>
        <p:nvGraphicFramePr>
          <p:cNvPr id="27661" name="Object 1037"/>
          <p:cNvGraphicFramePr>
            <a:graphicFrameLocks noChangeAspect="1"/>
          </p:cNvGraphicFramePr>
          <p:nvPr>
            <p:extLst>
              <p:ext uri="{D42A27DB-BD31-4B8C-83A1-F6EECF244321}">
                <p14:modId xmlns:p14="http://schemas.microsoft.com/office/powerpoint/2010/main" val="130918848"/>
              </p:ext>
            </p:extLst>
          </p:nvPr>
        </p:nvGraphicFramePr>
        <p:xfrm>
          <a:off x="6151048" y="5830746"/>
          <a:ext cx="2133600" cy="473075"/>
        </p:xfrm>
        <a:graphic>
          <a:graphicData uri="http://schemas.openxmlformats.org/presentationml/2006/ole">
            <mc:AlternateContent xmlns:mc="http://schemas.openxmlformats.org/markup-compatibility/2006">
              <mc:Choice xmlns:v="urn:schemas-microsoft-com:vml" Requires="v">
                <p:oleObj spid="_x0000_s5141" r:id="rId11" imgW="901309" imgH="203112" progId="Equation.3">
                  <p:embed/>
                </p:oleObj>
              </mc:Choice>
              <mc:Fallback>
                <p:oleObj r:id="rId11" imgW="901309" imgH="203112"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51048" y="5830746"/>
                        <a:ext cx="2133600" cy="473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Zástupný symbol pro zápatí 1"/>
          <p:cNvSpPr>
            <a:spLocks noGrp="1"/>
          </p:cNvSpPr>
          <p:nvPr>
            <p:ph type="ftr" sz="quarter" idx="11"/>
          </p:nvPr>
        </p:nvSpPr>
        <p:spPr/>
        <p:txBody>
          <a:bodyPr/>
          <a:lstStyle/>
          <a:p>
            <a:endParaRPr lang="cs-CZ" altLang="cs-CZ"/>
          </a:p>
        </p:txBody>
      </p:sp>
      <p:sp>
        <p:nvSpPr>
          <p:cNvPr id="3" name="Zástupný symbol pro číslo snímku 2"/>
          <p:cNvSpPr>
            <a:spLocks noGrp="1"/>
          </p:cNvSpPr>
          <p:nvPr>
            <p:ph type="sldNum" sz="quarter" idx="12"/>
          </p:nvPr>
        </p:nvSpPr>
        <p:spPr/>
        <p:txBody>
          <a:bodyPr/>
          <a:lstStyle/>
          <a:p>
            <a:fld id="{999096EA-6C79-41E2-A368-ABFFCB39C2F5}" type="slidenum">
              <a:rPr lang="cs-CZ" altLang="cs-CZ" smtClean="0"/>
              <a:pPr/>
              <a:t>17</a:t>
            </a:fld>
            <a:endParaRPr lang="cs-CZ" altLang="cs-CZ"/>
          </a:p>
        </p:txBody>
      </p:sp>
    </p:spTree>
    <p:extLst>
      <p:ext uri="{BB962C8B-B14F-4D97-AF65-F5344CB8AC3E}">
        <p14:creationId xmlns:p14="http://schemas.microsoft.com/office/powerpoint/2010/main" val="2950552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26"/>
          <p:cNvSpPr>
            <a:spLocks noGrp="1" noChangeArrowheads="1"/>
          </p:cNvSpPr>
          <p:nvPr>
            <p:ph type="title"/>
          </p:nvPr>
        </p:nvSpPr>
        <p:spPr>
          <a:xfrm>
            <a:off x="755576" y="451645"/>
            <a:ext cx="7793037" cy="1143000"/>
          </a:xfrm>
        </p:spPr>
        <p:txBody>
          <a:bodyPr/>
          <a:lstStyle/>
          <a:p>
            <a:pPr algn="l"/>
            <a:r>
              <a:rPr lang="cs-CZ" altLang="cs-CZ" b="1" dirty="0">
                <a:solidFill>
                  <a:srgbClr val="7030A0"/>
                </a:solidFill>
              </a:rPr>
              <a:t>Počáteční modul</a:t>
            </a:r>
            <a:endParaRPr lang="en-US" altLang="cs-CZ" b="1" dirty="0">
              <a:solidFill>
                <a:srgbClr val="7030A0"/>
              </a:solidFill>
            </a:endParaRPr>
          </a:p>
        </p:txBody>
      </p:sp>
      <p:sp>
        <p:nvSpPr>
          <p:cNvPr id="28676" name="Rectangle 1028"/>
          <p:cNvSpPr>
            <a:spLocks noGrp="1" noChangeArrowheads="1"/>
          </p:cNvSpPr>
          <p:nvPr>
            <p:ph type="body" sz="half" idx="2"/>
          </p:nvPr>
        </p:nvSpPr>
        <p:spPr>
          <a:xfrm>
            <a:off x="304800" y="2017713"/>
            <a:ext cx="8077200" cy="4114800"/>
          </a:xfrm>
        </p:spPr>
        <p:txBody>
          <a:bodyPr/>
          <a:lstStyle/>
          <a:p>
            <a:pPr marL="0" indent="0" algn="just">
              <a:buNone/>
            </a:pPr>
            <a:r>
              <a:rPr lang="cs-CZ" altLang="cs-CZ" sz="2800" dirty="0" smtClean="0">
                <a:latin typeface="Times New Roman" panose="02020603050405020304" pitchFamily="18" charset="0"/>
                <a:cs typeface="Times New Roman" panose="02020603050405020304" pitchFamily="18" charset="0"/>
              </a:rPr>
              <a:t>Počáteční </a:t>
            </a:r>
            <a:r>
              <a:rPr lang="cs-CZ" altLang="cs-CZ" sz="2800" dirty="0">
                <a:latin typeface="Times New Roman" panose="02020603050405020304" pitchFamily="18" charset="0"/>
                <a:cs typeface="Times New Roman" panose="02020603050405020304" pitchFamily="18" charset="0"/>
              </a:rPr>
              <a:t>modul </a:t>
            </a:r>
            <a:r>
              <a:rPr lang="cs-CZ" altLang="cs-CZ" sz="2800" i="1" dirty="0">
                <a:latin typeface="Times New Roman" panose="02020603050405020304" pitchFamily="18" charset="0"/>
                <a:cs typeface="Times New Roman" panose="02020603050405020304" pitchFamily="18" charset="0"/>
              </a:rPr>
              <a:t>E</a:t>
            </a:r>
            <a:r>
              <a:rPr lang="cs-CZ" altLang="cs-CZ" sz="2800" dirty="0">
                <a:latin typeface="Times New Roman" panose="02020603050405020304" pitchFamily="18" charset="0"/>
                <a:cs typeface="Times New Roman" panose="02020603050405020304" pitchFamily="18" charset="0"/>
              </a:rPr>
              <a:t> je definován jako derivace pracovního diagramu v počátku. Jde o směrnici tečny v počátku k pracovnímu diagramu vláken. Modul </a:t>
            </a:r>
            <a:r>
              <a:rPr lang="cs-CZ" altLang="cs-CZ" sz="2800" i="1" dirty="0">
                <a:latin typeface="Times New Roman" panose="02020603050405020304" pitchFamily="18" charset="0"/>
                <a:cs typeface="Times New Roman" panose="02020603050405020304" pitchFamily="18" charset="0"/>
              </a:rPr>
              <a:t>E</a:t>
            </a:r>
            <a:r>
              <a:rPr lang="cs-CZ" altLang="cs-CZ" sz="2800" dirty="0">
                <a:latin typeface="Times New Roman" panose="02020603050405020304" pitchFamily="18" charset="0"/>
                <a:cs typeface="Times New Roman" panose="02020603050405020304" pitchFamily="18" charset="0"/>
              </a:rPr>
              <a:t> souvisí pro </a:t>
            </a:r>
            <a:r>
              <a:rPr lang="cs-CZ" altLang="cs-CZ" sz="2800" dirty="0" err="1">
                <a:latin typeface="Times New Roman" panose="02020603050405020304" pitchFamily="18" charset="0"/>
                <a:cs typeface="Times New Roman" panose="02020603050405020304" pitchFamily="18" charset="0"/>
              </a:rPr>
              <a:t>isotropní</a:t>
            </a:r>
            <a:r>
              <a:rPr lang="cs-CZ" altLang="cs-CZ" sz="2800" dirty="0">
                <a:latin typeface="Times New Roman" panose="02020603050405020304" pitchFamily="18" charset="0"/>
                <a:cs typeface="Times New Roman" panose="02020603050405020304" pitchFamily="18" charset="0"/>
              </a:rPr>
              <a:t> materiály se smykovým modulem </a:t>
            </a:r>
            <a:r>
              <a:rPr lang="cs-CZ" altLang="cs-CZ" sz="2800" i="1" dirty="0">
                <a:latin typeface="Times New Roman" panose="02020603050405020304" pitchFamily="18" charset="0"/>
                <a:cs typeface="Times New Roman" panose="02020603050405020304" pitchFamily="18" charset="0"/>
              </a:rPr>
              <a:t>G</a:t>
            </a:r>
            <a:r>
              <a:rPr lang="cs-CZ" altLang="cs-CZ" sz="2800" dirty="0">
                <a:latin typeface="Times New Roman" panose="02020603050405020304" pitchFamily="18" charset="0"/>
                <a:cs typeface="Times New Roman" panose="02020603050405020304" pitchFamily="18" charset="0"/>
              </a:rPr>
              <a:t> a kompresním modulem při všestranném stlačení </a:t>
            </a:r>
            <a:r>
              <a:rPr lang="cs-CZ" altLang="cs-CZ" sz="2800" i="1" dirty="0">
                <a:latin typeface="Times New Roman" panose="02020603050405020304" pitchFamily="18" charset="0"/>
                <a:cs typeface="Times New Roman" panose="02020603050405020304" pitchFamily="18" charset="0"/>
              </a:rPr>
              <a:t>K</a:t>
            </a:r>
            <a:r>
              <a:rPr lang="cs-CZ" altLang="cs-CZ" sz="2800" dirty="0">
                <a:latin typeface="Times New Roman" panose="02020603050405020304" pitchFamily="18" charset="0"/>
                <a:cs typeface="Times New Roman" panose="02020603050405020304" pitchFamily="18" charset="0"/>
              </a:rPr>
              <a:t> podle vztahů</a:t>
            </a:r>
          </a:p>
          <a:p>
            <a:pPr algn="just">
              <a:buFont typeface="Wingdings" panose="05000000000000000000" pitchFamily="2" charset="2"/>
              <a:buNone/>
            </a:pPr>
            <a:endParaRPr lang="cs-CZ" altLang="cs-CZ" sz="2800" dirty="0">
              <a:cs typeface="Times New Roman" panose="02020603050405020304" pitchFamily="18" charset="0"/>
            </a:endParaRPr>
          </a:p>
          <a:p>
            <a:endParaRPr lang="en-US" altLang="cs-CZ" sz="2800" dirty="0"/>
          </a:p>
        </p:txBody>
      </p:sp>
      <p:sp>
        <p:nvSpPr>
          <p:cNvPr id="28678" name="Rectangle 1030"/>
          <p:cNvSpPr>
            <a:spLocks noChangeArrowheads="1"/>
          </p:cNvSpPr>
          <p:nvPr/>
        </p:nvSpPr>
        <p:spPr bwMode="auto">
          <a:xfrm>
            <a:off x="3128963"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graphicFrame>
        <p:nvGraphicFramePr>
          <p:cNvPr id="28677" name="Object 1029"/>
          <p:cNvGraphicFramePr>
            <a:graphicFrameLocks noChangeAspect="1"/>
          </p:cNvGraphicFramePr>
          <p:nvPr>
            <p:extLst>
              <p:ext uri="{D42A27DB-BD31-4B8C-83A1-F6EECF244321}">
                <p14:modId xmlns:p14="http://schemas.microsoft.com/office/powerpoint/2010/main" val="3478498414"/>
              </p:ext>
            </p:extLst>
          </p:nvPr>
        </p:nvGraphicFramePr>
        <p:xfrm>
          <a:off x="1104900" y="4666486"/>
          <a:ext cx="6934200" cy="1028700"/>
        </p:xfrm>
        <a:graphic>
          <a:graphicData uri="http://schemas.openxmlformats.org/presentationml/2006/ole">
            <mc:AlternateContent xmlns:mc="http://schemas.openxmlformats.org/markup-compatibility/2006">
              <mc:Choice xmlns:v="urn:schemas-microsoft-com:vml" Requires="v">
                <p:oleObj spid="_x0000_s6149" r:id="rId3" imgW="2882900" imgH="431800" progId="Equation.3">
                  <p:embed/>
                </p:oleObj>
              </mc:Choice>
              <mc:Fallback>
                <p:oleObj r:id="rId3" imgW="28829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4900" y="4666486"/>
                        <a:ext cx="6934200" cy="1028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680" name="Rectangle 1032"/>
          <p:cNvSpPr>
            <a:spLocks noChangeArrowheads="1"/>
          </p:cNvSpPr>
          <p:nvPr/>
        </p:nvSpPr>
        <p:spPr bwMode="auto">
          <a:xfrm>
            <a:off x="3533775" y="30622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pic>
        <p:nvPicPr>
          <p:cNvPr id="28679" name="Picture 103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9800" y="304800"/>
            <a:ext cx="2819400" cy="1173163"/>
          </a:xfrm>
          <a:prstGeom prst="rect">
            <a:avLst/>
          </a:prstGeom>
          <a:noFill/>
          <a:extLst>
            <a:ext uri="{909E8E84-426E-40DD-AFC4-6F175D3DCCD1}">
              <a14:hiddenFill xmlns:a14="http://schemas.microsoft.com/office/drawing/2010/main">
                <a:solidFill>
                  <a:srgbClr val="FFFFFF"/>
                </a:solidFill>
              </a14:hiddenFill>
            </a:ext>
          </a:extLst>
        </p:spPr>
      </p:pic>
      <p:sp>
        <p:nvSpPr>
          <p:cNvPr id="2" name="Zástupný symbol pro zápatí 1"/>
          <p:cNvSpPr>
            <a:spLocks noGrp="1"/>
          </p:cNvSpPr>
          <p:nvPr>
            <p:ph type="ftr" sz="quarter" idx="11"/>
          </p:nvPr>
        </p:nvSpPr>
        <p:spPr/>
        <p:txBody>
          <a:bodyPr/>
          <a:lstStyle/>
          <a:p>
            <a:endParaRPr lang="cs-CZ" altLang="cs-CZ"/>
          </a:p>
        </p:txBody>
      </p:sp>
      <p:sp>
        <p:nvSpPr>
          <p:cNvPr id="3" name="Zástupný symbol pro číslo snímku 2"/>
          <p:cNvSpPr>
            <a:spLocks noGrp="1"/>
          </p:cNvSpPr>
          <p:nvPr>
            <p:ph type="sldNum" sz="quarter" idx="12"/>
          </p:nvPr>
        </p:nvSpPr>
        <p:spPr/>
        <p:txBody>
          <a:bodyPr/>
          <a:lstStyle/>
          <a:p>
            <a:fld id="{999096EA-6C79-41E2-A368-ABFFCB39C2F5}" type="slidenum">
              <a:rPr lang="cs-CZ" altLang="cs-CZ" smtClean="0"/>
              <a:pPr/>
              <a:t>18</a:t>
            </a:fld>
            <a:endParaRPr lang="cs-CZ" altLang="cs-CZ"/>
          </a:p>
        </p:txBody>
      </p:sp>
    </p:spTree>
    <p:extLst>
      <p:ext uri="{BB962C8B-B14F-4D97-AF65-F5344CB8AC3E}">
        <p14:creationId xmlns:p14="http://schemas.microsoft.com/office/powerpoint/2010/main" val="2838272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611560" y="674066"/>
            <a:ext cx="7793037" cy="1143000"/>
          </a:xfrm>
        </p:spPr>
        <p:txBody>
          <a:bodyPr/>
          <a:lstStyle/>
          <a:p>
            <a:pPr algn="l"/>
            <a:r>
              <a:rPr lang="cs-CZ" altLang="cs-CZ" b="1" dirty="0">
                <a:solidFill>
                  <a:srgbClr val="7030A0"/>
                </a:solidFill>
              </a:rPr>
              <a:t>Smykový modul</a:t>
            </a:r>
            <a:endParaRPr lang="en-US" altLang="cs-CZ" b="1" dirty="0">
              <a:solidFill>
                <a:srgbClr val="7030A0"/>
              </a:solidFill>
            </a:endParaRPr>
          </a:p>
        </p:txBody>
      </p:sp>
      <p:sp>
        <p:nvSpPr>
          <p:cNvPr id="29702" name="Rectangle 1030"/>
          <p:cNvSpPr>
            <a:spLocks noChangeArrowheads="1"/>
          </p:cNvSpPr>
          <p:nvPr/>
        </p:nvSpPr>
        <p:spPr bwMode="auto">
          <a:xfrm>
            <a:off x="3138488" y="20812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pic>
        <p:nvPicPr>
          <p:cNvPr id="29701" name="Picture 102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2133600"/>
            <a:ext cx="4191000" cy="3940175"/>
          </a:xfrm>
          <a:prstGeom prst="rect">
            <a:avLst/>
          </a:prstGeom>
          <a:noFill/>
          <a:extLst>
            <a:ext uri="{909E8E84-426E-40DD-AFC4-6F175D3DCCD1}">
              <a14:hiddenFill xmlns:a14="http://schemas.microsoft.com/office/drawing/2010/main">
                <a:solidFill>
                  <a:srgbClr val="FFFFFF"/>
                </a:solidFill>
              </a14:hiddenFill>
            </a:ext>
          </a:extLst>
        </p:spPr>
      </p:pic>
      <p:sp>
        <p:nvSpPr>
          <p:cNvPr id="29704" name="Rectangle 1032"/>
          <p:cNvSpPr>
            <a:spLocks noChangeArrowheads="1"/>
          </p:cNvSpPr>
          <p:nvPr/>
        </p:nvSpPr>
        <p:spPr bwMode="auto">
          <a:xfrm>
            <a:off x="3538538" y="30718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pic>
        <p:nvPicPr>
          <p:cNvPr id="29703" name="Picture 1031"/>
          <p:cNvPicPr>
            <a:picLocks noChangeAspect="1" noChangeArrowheads="1"/>
          </p:cNvPicPr>
          <p:nvPr/>
        </p:nvPicPr>
        <p:blipFill rotWithShape="1">
          <a:blip r:embed="rId3">
            <a:extLst>
              <a:ext uri="{28A0092B-C50C-407E-A947-70E740481C1C}">
                <a14:useLocalDpi xmlns:a14="http://schemas.microsoft.com/office/drawing/2010/main" val="0"/>
              </a:ext>
            </a:extLst>
          </a:blip>
          <a:srcRect l="2708" r="2793" b="4661"/>
          <a:stretch/>
        </p:blipFill>
        <p:spPr bwMode="auto">
          <a:xfrm>
            <a:off x="573832" y="2272680"/>
            <a:ext cx="3312368" cy="1156320"/>
          </a:xfrm>
          <a:prstGeom prst="rect">
            <a:avLst/>
          </a:prstGeom>
          <a:noFill/>
          <a:extLst>
            <a:ext uri="{909E8E84-426E-40DD-AFC4-6F175D3DCCD1}">
              <a14:hiddenFill xmlns:a14="http://schemas.microsoft.com/office/drawing/2010/main">
                <a:solidFill>
                  <a:srgbClr val="FFFFFF"/>
                </a:solidFill>
              </a14:hiddenFill>
            </a:ext>
          </a:extLst>
        </p:spPr>
      </p:pic>
      <p:sp>
        <p:nvSpPr>
          <p:cNvPr id="2" name="Zástupný symbol pro zápatí 1"/>
          <p:cNvSpPr>
            <a:spLocks noGrp="1"/>
          </p:cNvSpPr>
          <p:nvPr>
            <p:ph type="ftr" sz="quarter" idx="11"/>
          </p:nvPr>
        </p:nvSpPr>
        <p:spPr/>
        <p:txBody>
          <a:bodyPr/>
          <a:lstStyle/>
          <a:p>
            <a:endParaRPr lang="cs-CZ" altLang="cs-CZ"/>
          </a:p>
        </p:txBody>
      </p:sp>
      <p:sp>
        <p:nvSpPr>
          <p:cNvPr id="3" name="Zástupný symbol pro číslo snímku 2"/>
          <p:cNvSpPr>
            <a:spLocks noGrp="1"/>
          </p:cNvSpPr>
          <p:nvPr>
            <p:ph type="sldNum" sz="quarter" idx="12"/>
          </p:nvPr>
        </p:nvSpPr>
        <p:spPr/>
        <p:txBody>
          <a:bodyPr/>
          <a:lstStyle/>
          <a:p>
            <a:fld id="{999096EA-6C79-41E2-A368-ABFFCB39C2F5}" type="slidenum">
              <a:rPr lang="cs-CZ" altLang="cs-CZ" smtClean="0"/>
              <a:pPr/>
              <a:t>19</a:t>
            </a:fld>
            <a:endParaRPr lang="cs-CZ" altLang="cs-CZ"/>
          </a:p>
        </p:txBody>
      </p:sp>
    </p:spTree>
    <p:extLst>
      <p:ext uri="{BB962C8B-B14F-4D97-AF65-F5344CB8AC3E}">
        <p14:creationId xmlns:p14="http://schemas.microsoft.com/office/powerpoint/2010/main" val="2505403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80291" y="539343"/>
            <a:ext cx="6008712" cy="1470025"/>
          </a:xfrm>
        </p:spPr>
        <p:txBody>
          <a:bodyPr/>
          <a:lstStyle/>
          <a:p>
            <a:r>
              <a:rPr lang="cs-CZ" altLang="cs-CZ" sz="3200" b="1" dirty="0" smtClean="0">
                <a:solidFill>
                  <a:srgbClr val="7030A0"/>
                </a:solidFill>
                <a:latin typeface="+mn-lt"/>
                <a:ea typeface="+mn-ea"/>
                <a:cs typeface="+mn-cs"/>
              </a:rPr>
              <a:t>Mechanické </a:t>
            </a:r>
            <a:r>
              <a:rPr lang="cs-CZ" altLang="cs-CZ" sz="3200" b="1" dirty="0">
                <a:solidFill>
                  <a:srgbClr val="7030A0"/>
                </a:solidFill>
                <a:latin typeface="+mn-lt"/>
                <a:ea typeface="+mn-ea"/>
                <a:cs typeface="+mn-cs"/>
              </a:rPr>
              <a:t>vlastnosti</a:t>
            </a:r>
            <a:endParaRPr lang="cs-CZ" altLang="cs-CZ" sz="3200" b="1" dirty="0">
              <a:solidFill>
                <a:srgbClr val="7030A0"/>
              </a:solidFill>
              <a:latin typeface="+mn-lt"/>
              <a:ea typeface="+mn-ea"/>
              <a:cs typeface="+mn-cs"/>
            </a:endParaRPr>
          </a:p>
        </p:txBody>
      </p:sp>
      <p:sp>
        <p:nvSpPr>
          <p:cNvPr id="2051" name="Rectangle 3"/>
          <p:cNvSpPr>
            <a:spLocks noGrp="1" noChangeArrowheads="1"/>
          </p:cNvSpPr>
          <p:nvPr>
            <p:ph type="subTitle" idx="1"/>
          </p:nvPr>
        </p:nvSpPr>
        <p:spPr>
          <a:xfrm>
            <a:off x="1520429" y="2552700"/>
            <a:ext cx="6400800" cy="1752600"/>
          </a:xfrm>
        </p:spPr>
        <p:txBody>
          <a:bodyPr/>
          <a:lstStyle/>
          <a:p>
            <a:r>
              <a:rPr lang="cs-CZ" altLang="cs-CZ" dirty="0"/>
              <a:t>Základní pojmy </a:t>
            </a:r>
          </a:p>
          <a:p>
            <a:r>
              <a:rPr lang="cs-CZ" altLang="cs-CZ" dirty="0"/>
              <a:t>Modely </a:t>
            </a:r>
          </a:p>
          <a:p>
            <a:endParaRPr lang="cs-CZ" altLang="cs-CZ" dirty="0"/>
          </a:p>
        </p:txBody>
      </p:sp>
      <p:sp>
        <p:nvSpPr>
          <p:cNvPr id="2053" name="Rectangle 5"/>
          <p:cNvSpPr>
            <a:spLocks noChangeArrowheads="1"/>
          </p:cNvSpPr>
          <p:nvPr/>
        </p:nvSpPr>
        <p:spPr bwMode="auto">
          <a:xfrm>
            <a:off x="3619500" y="15001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pic>
        <p:nvPicPr>
          <p:cNvPr id="2052" name="Picture 4" descr="apparecchio_misura_sm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533400"/>
            <a:ext cx="2544763" cy="5153025"/>
          </a:xfrm>
          <a:prstGeom prst="rect">
            <a:avLst/>
          </a:prstGeom>
          <a:noFill/>
          <a:extLst>
            <a:ext uri="{909E8E84-426E-40DD-AFC4-6F175D3DCCD1}">
              <a14:hiddenFill xmlns:a14="http://schemas.microsoft.com/office/drawing/2010/main">
                <a:solidFill>
                  <a:srgbClr val="FFFFFF"/>
                </a:solidFill>
              </a14:hiddenFill>
            </a:ext>
          </a:extLst>
        </p:spPr>
      </p:pic>
      <p:sp>
        <p:nvSpPr>
          <p:cNvPr id="2055" name="Rectangle 7"/>
          <p:cNvSpPr>
            <a:spLocks noChangeArrowheads="1"/>
          </p:cNvSpPr>
          <p:nvPr/>
        </p:nvSpPr>
        <p:spPr bwMode="auto">
          <a:xfrm>
            <a:off x="4186238" y="3028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pic>
        <p:nvPicPr>
          <p:cNvPr id="2054" name="Picture 6" descr="TENSIL~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5969" y="2420888"/>
            <a:ext cx="2351088" cy="2438400"/>
          </a:xfrm>
          <a:prstGeom prst="rect">
            <a:avLst/>
          </a:prstGeom>
          <a:noFill/>
          <a:extLst>
            <a:ext uri="{909E8E84-426E-40DD-AFC4-6F175D3DCCD1}">
              <a14:hiddenFill xmlns:a14="http://schemas.microsoft.com/office/drawing/2010/main">
                <a:solidFill>
                  <a:srgbClr val="FFFFFF"/>
                </a:solidFill>
              </a14:hiddenFill>
            </a:ext>
          </a:extLst>
        </p:spPr>
      </p:pic>
      <p:sp>
        <p:nvSpPr>
          <p:cNvPr id="8" name="Zástupný symbol pro číslo snímku 2"/>
          <p:cNvSpPr>
            <a:spLocks noGrp="1"/>
          </p:cNvSpPr>
          <p:nvPr>
            <p:ph type="sldNum" sz="quarter" idx="12"/>
          </p:nvPr>
        </p:nvSpPr>
        <p:spPr>
          <a:xfrm>
            <a:off x="6781800" y="6324600"/>
            <a:ext cx="1905000" cy="457200"/>
          </a:xfrm>
        </p:spPr>
        <p:txBody>
          <a:bodyPr/>
          <a:lstStyle/>
          <a:p>
            <a:r>
              <a:rPr lang="cs-CZ" altLang="cs-CZ" dirty="0" smtClean="0"/>
              <a:t>2</a:t>
            </a:r>
            <a:endParaRPr lang="cs-CZ" altLang="cs-CZ" dirty="0"/>
          </a:p>
        </p:txBody>
      </p:sp>
    </p:spTree>
    <p:extLst>
      <p:ext uri="{BB962C8B-B14F-4D97-AF65-F5344CB8AC3E}">
        <p14:creationId xmlns:p14="http://schemas.microsoft.com/office/powerpoint/2010/main" val="29633086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747916" y="631111"/>
            <a:ext cx="7800975" cy="1143000"/>
          </a:xfrm>
        </p:spPr>
        <p:txBody>
          <a:bodyPr/>
          <a:lstStyle/>
          <a:p>
            <a:pPr algn="l"/>
            <a:r>
              <a:rPr lang="cs-CZ" altLang="cs-CZ" b="1" dirty="0">
                <a:solidFill>
                  <a:srgbClr val="7030A0"/>
                </a:solidFill>
              </a:rPr>
              <a:t>Anizotropie</a:t>
            </a:r>
            <a:endParaRPr lang="en-US" altLang="cs-CZ" b="1" dirty="0">
              <a:solidFill>
                <a:srgbClr val="7030A0"/>
              </a:solidFill>
            </a:endParaRPr>
          </a:p>
        </p:txBody>
      </p:sp>
      <p:sp>
        <p:nvSpPr>
          <p:cNvPr id="30724" name="Rectangle 4"/>
          <p:cNvSpPr>
            <a:spLocks noGrp="1" noChangeArrowheads="1"/>
          </p:cNvSpPr>
          <p:nvPr>
            <p:ph type="body" sz="half" idx="2"/>
          </p:nvPr>
        </p:nvSpPr>
        <p:spPr>
          <a:xfrm>
            <a:off x="722313" y="2209800"/>
            <a:ext cx="8421687" cy="4114800"/>
          </a:xfrm>
        </p:spPr>
        <p:txBody>
          <a:bodyPr/>
          <a:lstStyle/>
          <a:p>
            <a:pPr>
              <a:buFont typeface="Wingdings" panose="05000000000000000000" pitchFamily="2" charset="2"/>
              <a:buNone/>
            </a:pPr>
            <a:r>
              <a:rPr lang="cs-CZ" altLang="cs-CZ" sz="2800" dirty="0">
                <a:latin typeface="Times New Roman" panose="02020603050405020304" pitchFamily="18" charset="0"/>
              </a:rPr>
              <a:t>	</a:t>
            </a:r>
            <a:r>
              <a:rPr lang="en-US" altLang="cs-CZ" sz="2800" dirty="0" err="1">
                <a:solidFill>
                  <a:schemeClr val="hlink"/>
                </a:solidFill>
                <a:latin typeface="Times New Roman" panose="02020603050405020304" pitchFamily="18" charset="0"/>
                <a:cs typeface="Times New Roman" panose="02020603050405020304" pitchFamily="18" charset="0"/>
              </a:rPr>
              <a:t>Pravidlo</a:t>
            </a:r>
            <a:r>
              <a:rPr lang="en-US" altLang="cs-CZ" sz="2800" dirty="0">
                <a:solidFill>
                  <a:schemeClr val="hlink"/>
                </a:solidFill>
                <a:latin typeface="Times New Roman" panose="02020603050405020304" pitchFamily="18" charset="0"/>
                <a:cs typeface="Times New Roman" panose="02020603050405020304" pitchFamily="18" charset="0"/>
              </a:rPr>
              <a:t> 1:2 (</a:t>
            </a:r>
            <a:r>
              <a:rPr lang="en-US" altLang="cs-CZ" sz="2800" dirty="0" err="1">
                <a:solidFill>
                  <a:schemeClr val="hlink"/>
                </a:solidFill>
                <a:latin typeface="Times New Roman" panose="02020603050405020304" pitchFamily="18" charset="0"/>
                <a:cs typeface="Times New Roman" panose="02020603050405020304" pitchFamily="18" charset="0"/>
              </a:rPr>
              <a:t>teplotní</a:t>
            </a:r>
            <a:r>
              <a:rPr lang="en-US" altLang="cs-CZ" sz="2800" dirty="0">
                <a:solidFill>
                  <a:schemeClr val="hlink"/>
                </a:solidFill>
                <a:latin typeface="Times New Roman" panose="02020603050405020304" pitchFamily="18" charset="0"/>
                <a:cs typeface="Times New Roman" panose="02020603050405020304" pitchFamily="18" charset="0"/>
              </a:rPr>
              <a:t> </a:t>
            </a:r>
            <a:r>
              <a:rPr lang="en-US" altLang="cs-CZ" sz="2800" dirty="0" err="1">
                <a:solidFill>
                  <a:schemeClr val="hlink"/>
                </a:solidFill>
                <a:latin typeface="Times New Roman" panose="02020603050405020304" pitchFamily="18" charset="0"/>
                <a:cs typeface="Times New Roman" panose="02020603050405020304" pitchFamily="18" charset="0"/>
              </a:rPr>
              <a:t>roztažnost</a:t>
            </a:r>
            <a:r>
              <a:rPr lang="en-US" altLang="cs-CZ" sz="2800" dirty="0">
                <a:solidFill>
                  <a:schemeClr val="hlink"/>
                </a:solidFill>
                <a:latin typeface="Times New Roman" panose="02020603050405020304" pitchFamily="18" charset="0"/>
                <a:cs typeface="Times New Roman" panose="02020603050405020304" pitchFamily="18" charset="0"/>
              </a:rPr>
              <a:t>, </a:t>
            </a:r>
            <a:r>
              <a:rPr lang="en-US" altLang="cs-CZ" sz="2800" dirty="0" err="1">
                <a:solidFill>
                  <a:schemeClr val="hlink"/>
                </a:solidFill>
                <a:latin typeface="Times New Roman" panose="02020603050405020304" pitchFamily="18" charset="0"/>
                <a:cs typeface="Times New Roman" panose="02020603050405020304" pitchFamily="18" charset="0"/>
              </a:rPr>
              <a:t>vodivost</a:t>
            </a:r>
            <a:r>
              <a:rPr lang="en-US" altLang="cs-CZ" sz="2800" dirty="0">
                <a:solidFill>
                  <a:schemeClr val="hlink"/>
                </a:solidFill>
                <a:latin typeface="Times New Roman" panose="02020603050405020304" pitchFamily="18" charset="0"/>
                <a:cs typeface="Times New Roman" panose="02020603050405020304" pitchFamily="18" charset="0"/>
              </a:rPr>
              <a:t>..)</a:t>
            </a:r>
          </a:p>
          <a:p>
            <a:pPr marL="0" indent="0">
              <a:buNone/>
            </a:pPr>
            <a:r>
              <a:rPr lang="en-US" altLang="cs-CZ" sz="2800" dirty="0">
                <a:latin typeface="Times New Roman" panose="02020603050405020304" pitchFamily="18" charset="0"/>
                <a:cs typeface="Times New Roman" panose="02020603050405020304" pitchFamily="18" charset="0"/>
              </a:rPr>
              <a:t>P</a:t>
            </a:r>
            <a:r>
              <a:rPr lang="en-US" altLang="cs-CZ" sz="2800" baseline="-30000" dirty="0">
                <a:latin typeface="Times New Roman" panose="02020603050405020304" pitchFamily="18" charset="0"/>
                <a:cs typeface="Times New Roman" panose="02020603050405020304" pitchFamily="18" charset="0"/>
              </a:rPr>
              <a:t>o</a:t>
            </a:r>
            <a:r>
              <a:rPr lang="en-US" altLang="cs-CZ" sz="2800" dirty="0">
                <a:latin typeface="Times New Roman" panose="02020603050405020304" pitchFamily="18" charset="0"/>
                <a:cs typeface="Times New Roman" panose="02020603050405020304" pitchFamily="18" charset="0"/>
              </a:rPr>
              <a:t> </a:t>
            </a:r>
            <a:r>
              <a:rPr lang="en-US" altLang="cs-CZ" sz="2800" dirty="0" err="1">
                <a:latin typeface="Times New Roman" panose="02020603050405020304" pitchFamily="18" charset="0"/>
                <a:cs typeface="Times New Roman" panose="02020603050405020304" pitchFamily="18" charset="0"/>
              </a:rPr>
              <a:t>vlastnost</a:t>
            </a:r>
            <a:r>
              <a:rPr lang="en-US" altLang="cs-CZ" sz="2800" dirty="0">
                <a:latin typeface="Times New Roman" panose="02020603050405020304" pitchFamily="18" charset="0"/>
                <a:cs typeface="Times New Roman" panose="02020603050405020304" pitchFamily="18" charset="0"/>
              </a:rPr>
              <a:t> </a:t>
            </a:r>
            <a:r>
              <a:rPr lang="en-US" altLang="cs-CZ" sz="2800" dirty="0" err="1">
                <a:latin typeface="Times New Roman" panose="02020603050405020304" pitchFamily="18" charset="0"/>
                <a:cs typeface="Times New Roman" panose="02020603050405020304" pitchFamily="18" charset="0"/>
              </a:rPr>
              <a:t>izotropního</a:t>
            </a:r>
            <a:r>
              <a:rPr lang="en-US" altLang="cs-CZ" sz="2800" dirty="0">
                <a:latin typeface="Times New Roman" panose="02020603050405020304" pitchFamily="18" charset="0"/>
                <a:cs typeface="Times New Roman" panose="02020603050405020304" pitchFamily="18" charset="0"/>
              </a:rPr>
              <a:t> </a:t>
            </a:r>
            <a:r>
              <a:rPr lang="en-US" altLang="cs-CZ" sz="2800" dirty="0" err="1">
                <a:latin typeface="Times New Roman" panose="02020603050405020304" pitchFamily="18" charset="0"/>
                <a:cs typeface="Times New Roman" panose="02020603050405020304" pitchFamily="18" charset="0"/>
              </a:rPr>
              <a:t>materiálu</a:t>
            </a:r>
            <a:r>
              <a:rPr lang="en-US" altLang="cs-CZ" sz="2800" dirty="0">
                <a:latin typeface="Times New Roman" panose="02020603050405020304" pitchFamily="18" charset="0"/>
                <a:cs typeface="Times New Roman" panose="02020603050405020304" pitchFamily="18" charset="0"/>
              </a:rPr>
              <a:t> </a:t>
            </a:r>
          </a:p>
          <a:p>
            <a:pPr marL="0" indent="0">
              <a:buNone/>
            </a:pPr>
            <a:r>
              <a:rPr lang="en-US" altLang="cs-CZ" sz="2800" dirty="0">
                <a:latin typeface="Times New Roman" panose="02020603050405020304" pitchFamily="18" charset="0"/>
                <a:cs typeface="Times New Roman" panose="02020603050405020304" pitchFamily="18" charset="0"/>
              </a:rPr>
              <a:t>Index R .. </a:t>
            </a:r>
            <a:r>
              <a:rPr lang="en-US" altLang="cs-CZ" sz="2800" dirty="0" err="1">
                <a:latin typeface="Times New Roman" panose="02020603050405020304" pitchFamily="18" charset="0"/>
                <a:cs typeface="Times New Roman" panose="02020603050405020304" pitchFamily="18" charset="0"/>
              </a:rPr>
              <a:t>rovnoběžně</a:t>
            </a:r>
            <a:r>
              <a:rPr lang="en-US" altLang="cs-CZ" sz="2800" dirty="0">
                <a:latin typeface="Times New Roman" panose="02020603050405020304" pitchFamily="18" charset="0"/>
                <a:cs typeface="Times New Roman" panose="02020603050405020304" pitchFamily="18" charset="0"/>
              </a:rPr>
              <a:t> s </a:t>
            </a:r>
            <a:r>
              <a:rPr lang="en-US" altLang="cs-CZ" sz="2800" dirty="0" err="1">
                <a:latin typeface="Times New Roman" panose="02020603050405020304" pitchFamily="18" charset="0"/>
                <a:cs typeface="Times New Roman" panose="02020603050405020304" pitchFamily="18" charset="0"/>
              </a:rPr>
              <a:t>osou</a:t>
            </a:r>
            <a:r>
              <a:rPr lang="en-US" altLang="cs-CZ" sz="2800" dirty="0">
                <a:latin typeface="Times New Roman" panose="02020603050405020304" pitchFamily="18" charset="0"/>
                <a:cs typeface="Times New Roman" panose="02020603050405020304" pitchFamily="18" charset="0"/>
              </a:rPr>
              <a:t> </a:t>
            </a:r>
            <a:r>
              <a:rPr lang="en-US" altLang="cs-CZ" sz="2800" dirty="0" err="1">
                <a:latin typeface="Times New Roman" panose="02020603050405020304" pitchFamily="18" charset="0"/>
                <a:cs typeface="Times New Roman" panose="02020603050405020304" pitchFamily="18" charset="0"/>
              </a:rPr>
              <a:t>řetězců</a:t>
            </a:r>
            <a:endParaRPr lang="en-US" altLang="cs-CZ" sz="2800" dirty="0">
              <a:latin typeface="Times New Roman" panose="02020603050405020304" pitchFamily="18" charset="0"/>
              <a:cs typeface="Times New Roman" panose="02020603050405020304" pitchFamily="18" charset="0"/>
            </a:endParaRPr>
          </a:p>
          <a:p>
            <a:pPr marL="0" indent="0">
              <a:buNone/>
            </a:pPr>
            <a:r>
              <a:rPr lang="en-US" altLang="cs-CZ" sz="2800" dirty="0">
                <a:latin typeface="Times New Roman" panose="02020603050405020304" pitchFamily="18" charset="0"/>
                <a:cs typeface="Times New Roman" panose="02020603050405020304" pitchFamily="18" charset="0"/>
              </a:rPr>
              <a:t>Index K .. </a:t>
            </a:r>
            <a:r>
              <a:rPr lang="en-US" altLang="cs-CZ" sz="2800" dirty="0" err="1">
                <a:latin typeface="Times New Roman" panose="02020603050405020304" pitchFamily="18" charset="0"/>
                <a:cs typeface="Times New Roman" panose="02020603050405020304" pitchFamily="18" charset="0"/>
              </a:rPr>
              <a:t>kolmo</a:t>
            </a:r>
            <a:r>
              <a:rPr lang="en-US" altLang="cs-CZ" sz="2800" dirty="0">
                <a:latin typeface="Times New Roman" panose="02020603050405020304" pitchFamily="18" charset="0"/>
                <a:cs typeface="Times New Roman" panose="02020603050405020304" pitchFamily="18" charset="0"/>
              </a:rPr>
              <a:t> </a:t>
            </a:r>
            <a:r>
              <a:rPr lang="en-US" altLang="cs-CZ" sz="2800" dirty="0" err="1">
                <a:latin typeface="Times New Roman" panose="02020603050405020304" pitchFamily="18" charset="0"/>
                <a:cs typeface="Times New Roman" panose="02020603050405020304" pitchFamily="18" charset="0"/>
              </a:rPr>
              <a:t>na</a:t>
            </a:r>
            <a:r>
              <a:rPr lang="en-US" altLang="cs-CZ" sz="2800" dirty="0">
                <a:latin typeface="Times New Roman" panose="02020603050405020304" pitchFamily="18" charset="0"/>
                <a:cs typeface="Times New Roman" panose="02020603050405020304" pitchFamily="18" charset="0"/>
              </a:rPr>
              <a:t> </a:t>
            </a:r>
            <a:r>
              <a:rPr lang="en-US" altLang="cs-CZ" sz="2800" dirty="0" err="1">
                <a:latin typeface="Times New Roman" panose="02020603050405020304" pitchFamily="18" charset="0"/>
                <a:cs typeface="Times New Roman" panose="02020603050405020304" pitchFamily="18" charset="0"/>
              </a:rPr>
              <a:t>osu</a:t>
            </a:r>
            <a:r>
              <a:rPr lang="en-US" altLang="cs-CZ" sz="2800" dirty="0">
                <a:latin typeface="Times New Roman" panose="02020603050405020304" pitchFamily="18" charset="0"/>
                <a:cs typeface="Times New Roman" panose="02020603050405020304" pitchFamily="18" charset="0"/>
              </a:rPr>
              <a:t> </a:t>
            </a:r>
            <a:r>
              <a:rPr lang="en-US" altLang="cs-CZ" sz="2800" dirty="0" err="1">
                <a:latin typeface="Times New Roman" panose="02020603050405020304" pitchFamily="18" charset="0"/>
                <a:cs typeface="Times New Roman" panose="02020603050405020304" pitchFamily="18" charset="0"/>
              </a:rPr>
              <a:t>řetězců</a:t>
            </a:r>
            <a:endParaRPr lang="cs-CZ" altLang="cs-CZ" sz="2800" dirty="0">
              <a:latin typeface="Times New Roman" panose="02020603050405020304" pitchFamily="18" charset="0"/>
            </a:endParaRPr>
          </a:p>
          <a:p>
            <a:pPr marL="0" indent="0">
              <a:buNone/>
            </a:pPr>
            <a:endParaRPr lang="cs-CZ" altLang="cs-CZ" sz="2800" dirty="0">
              <a:latin typeface="Times New Roman" panose="02020603050405020304" pitchFamily="18" charset="0"/>
            </a:endParaRPr>
          </a:p>
          <a:p>
            <a:pPr marL="0" indent="0">
              <a:buNone/>
            </a:pPr>
            <a:r>
              <a:rPr lang="en-US" altLang="cs-CZ" sz="2800" dirty="0" smtClean="0">
                <a:latin typeface="Times New Roman" panose="02020603050405020304" pitchFamily="18" charset="0"/>
                <a:cs typeface="Times New Roman" panose="02020603050405020304" pitchFamily="18" charset="0"/>
              </a:rPr>
              <a:t>Pro </a:t>
            </a:r>
            <a:r>
              <a:rPr lang="en-US" altLang="cs-CZ" sz="2800" dirty="0" err="1">
                <a:latin typeface="Times New Roman" panose="02020603050405020304" pitchFamily="18" charset="0"/>
                <a:cs typeface="Times New Roman" panose="02020603050405020304" pitchFamily="18" charset="0"/>
              </a:rPr>
              <a:t>modul</a:t>
            </a:r>
            <a:r>
              <a:rPr lang="en-US" altLang="cs-CZ" sz="2800" dirty="0">
                <a:latin typeface="Times New Roman" panose="02020603050405020304" pitchFamily="18" charset="0"/>
                <a:cs typeface="Times New Roman" panose="02020603050405020304" pitchFamily="18" charset="0"/>
              </a:rPr>
              <a:t> </a:t>
            </a:r>
            <a:r>
              <a:rPr lang="en-US" altLang="cs-CZ" sz="2800" dirty="0" err="1">
                <a:latin typeface="Times New Roman" panose="02020603050405020304" pitchFamily="18" charset="0"/>
                <a:cs typeface="Times New Roman" panose="02020603050405020304" pitchFamily="18" charset="0"/>
              </a:rPr>
              <a:t>pružnosti</a:t>
            </a:r>
            <a:r>
              <a:rPr lang="cs-CZ" altLang="cs-CZ" sz="2800" dirty="0">
                <a:latin typeface="Times New Roman" panose="02020603050405020304" pitchFamily="18" charset="0"/>
              </a:rPr>
              <a:t> v tahu</a:t>
            </a:r>
          </a:p>
          <a:p>
            <a:pPr marL="0" indent="0">
              <a:buNone/>
            </a:pPr>
            <a:r>
              <a:rPr lang="cs-CZ" altLang="cs-CZ" sz="2800" dirty="0" smtClean="0">
                <a:latin typeface="Times New Roman" panose="02020603050405020304" pitchFamily="18" charset="0"/>
              </a:rPr>
              <a:t>Orientované </a:t>
            </a:r>
            <a:r>
              <a:rPr lang="cs-CZ" altLang="cs-CZ" sz="2800" dirty="0">
                <a:latin typeface="Times New Roman" panose="02020603050405020304" pitchFamily="18" charset="0"/>
              </a:rPr>
              <a:t>vlákna</a:t>
            </a:r>
            <a:endParaRPr lang="en-US" altLang="cs-CZ" sz="2800" dirty="0">
              <a:latin typeface="Times New Roman" panose="02020603050405020304" pitchFamily="18" charset="0"/>
            </a:endParaRPr>
          </a:p>
          <a:p>
            <a:endParaRPr lang="en-US" altLang="cs-CZ" sz="2800" dirty="0">
              <a:latin typeface="Times New Roman" panose="02020603050405020304" pitchFamily="18" charset="0"/>
            </a:endParaRPr>
          </a:p>
        </p:txBody>
      </p:sp>
      <p:sp>
        <p:nvSpPr>
          <p:cNvPr id="30726" name="Rectangle 6"/>
          <p:cNvSpPr>
            <a:spLocks noChangeArrowheads="1"/>
          </p:cNvSpPr>
          <p:nvPr/>
        </p:nvSpPr>
        <p:spPr bwMode="auto">
          <a:xfrm>
            <a:off x="3619500" y="3005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pic>
        <p:nvPicPr>
          <p:cNvPr id="3072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304800"/>
            <a:ext cx="4283968" cy="1906551"/>
          </a:xfrm>
          <a:prstGeom prst="rect">
            <a:avLst/>
          </a:prstGeom>
          <a:noFill/>
          <a:extLst>
            <a:ext uri="{909E8E84-426E-40DD-AFC4-6F175D3DCCD1}">
              <a14:hiddenFill xmlns:a14="http://schemas.microsoft.com/office/drawing/2010/main">
                <a:solidFill>
                  <a:srgbClr val="FFFFFF"/>
                </a:solidFill>
              </a14:hiddenFill>
            </a:ext>
          </a:extLst>
        </p:spPr>
      </p:pic>
      <p:sp>
        <p:nvSpPr>
          <p:cNvPr id="30728" name="Rectangle 8"/>
          <p:cNvSpPr>
            <a:spLocks noChangeArrowheads="1"/>
          </p:cNvSpPr>
          <p:nvPr/>
        </p:nvSpPr>
        <p:spPr bwMode="auto">
          <a:xfrm>
            <a:off x="3871913" y="3281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graphicFrame>
        <p:nvGraphicFramePr>
          <p:cNvPr id="30727" name="Object 7"/>
          <p:cNvGraphicFramePr>
            <a:graphicFrameLocks noChangeAspect="1"/>
          </p:cNvGraphicFramePr>
          <p:nvPr>
            <p:extLst>
              <p:ext uri="{D42A27DB-BD31-4B8C-83A1-F6EECF244321}">
                <p14:modId xmlns:p14="http://schemas.microsoft.com/office/powerpoint/2010/main" val="1328197743"/>
              </p:ext>
            </p:extLst>
          </p:nvPr>
        </p:nvGraphicFramePr>
        <p:xfrm>
          <a:off x="762744" y="4290221"/>
          <a:ext cx="2590056" cy="547090"/>
        </p:xfrm>
        <a:graphic>
          <a:graphicData uri="http://schemas.openxmlformats.org/presentationml/2006/ole">
            <mc:AlternateContent xmlns:mc="http://schemas.openxmlformats.org/markup-compatibility/2006">
              <mc:Choice xmlns:v="urn:schemas-microsoft-com:vml" Requires="v">
                <p:oleObj spid="_x0000_s7179" r:id="rId4" imgW="1397000" imgH="292100" progId="Equation.3">
                  <p:embed/>
                </p:oleObj>
              </mc:Choice>
              <mc:Fallback>
                <p:oleObj r:id="rId4" imgW="1397000" imgH="2921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744" y="4290221"/>
                        <a:ext cx="2590056" cy="547090"/>
                      </a:xfrm>
                      <a:prstGeom prst="rect">
                        <a:avLst/>
                      </a:prstGeom>
                      <a:noFill/>
                    </p:spPr>
                  </p:pic>
                </p:oleObj>
              </mc:Fallback>
            </mc:AlternateContent>
          </a:graphicData>
        </a:graphic>
      </p:graphicFrame>
      <p:sp>
        <p:nvSpPr>
          <p:cNvPr id="30730" name="Rectangle 10"/>
          <p:cNvSpPr>
            <a:spLocks noChangeArrowheads="1"/>
          </p:cNvSpPr>
          <p:nvPr/>
        </p:nvSpPr>
        <p:spPr bwMode="auto">
          <a:xfrm>
            <a:off x="3881438" y="3124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graphicFrame>
        <p:nvGraphicFramePr>
          <p:cNvPr id="30729" name="Object 9"/>
          <p:cNvGraphicFramePr>
            <a:graphicFrameLocks noChangeAspect="1"/>
          </p:cNvGraphicFramePr>
          <p:nvPr>
            <p:extLst>
              <p:ext uri="{D42A27DB-BD31-4B8C-83A1-F6EECF244321}">
                <p14:modId xmlns:p14="http://schemas.microsoft.com/office/powerpoint/2010/main" val="3181286341"/>
              </p:ext>
            </p:extLst>
          </p:nvPr>
        </p:nvGraphicFramePr>
        <p:xfrm>
          <a:off x="5121424" y="4376605"/>
          <a:ext cx="2253952" cy="995495"/>
        </p:xfrm>
        <a:graphic>
          <a:graphicData uri="http://schemas.openxmlformats.org/presentationml/2006/ole">
            <mc:AlternateContent xmlns:mc="http://schemas.openxmlformats.org/markup-compatibility/2006">
              <mc:Choice xmlns:v="urn:schemas-microsoft-com:vml" Requires="v">
                <p:oleObj spid="_x0000_s7180" r:id="rId6" imgW="1384300" imgH="609600" progId="Equation.3">
                  <p:embed/>
                </p:oleObj>
              </mc:Choice>
              <mc:Fallback>
                <p:oleObj r:id="rId6" imgW="1384300" imgH="6096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21424" y="4376605"/>
                        <a:ext cx="2253952" cy="995495"/>
                      </a:xfrm>
                      <a:prstGeom prst="rect">
                        <a:avLst/>
                      </a:prstGeom>
                      <a:noFill/>
                    </p:spPr>
                  </p:pic>
                </p:oleObj>
              </mc:Fallback>
            </mc:AlternateContent>
          </a:graphicData>
        </a:graphic>
      </p:graphicFrame>
      <p:sp>
        <p:nvSpPr>
          <p:cNvPr id="30732" name="Rectangle 12"/>
          <p:cNvSpPr>
            <a:spLocks noChangeArrowheads="1"/>
          </p:cNvSpPr>
          <p:nvPr/>
        </p:nvSpPr>
        <p:spPr bwMode="auto">
          <a:xfrm>
            <a:off x="3890963" y="321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graphicFrame>
        <p:nvGraphicFramePr>
          <p:cNvPr id="30731" name="Object 11"/>
          <p:cNvGraphicFramePr>
            <a:graphicFrameLocks noChangeAspect="1"/>
          </p:cNvGraphicFramePr>
          <p:nvPr>
            <p:extLst>
              <p:ext uri="{D42A27DB-BD31-4B8C-83A1-F6EECF244321}">
                <p14:modId xmlns:p14="http://schemas.microsoft.com/office/powerpoint/2010/main" val="332044566"/>
              </p:ext>
            </p:extLst>
          </p:nvPr>
        </p:nvGraphicFramePr>
        <p:xfrm>
          <a:off x="3702596" y="5398102"/>
          <a:ext cx="2837656" cy="891315"/>
        </p:xfrm>
        <a:graphic>
          <a:graphicData uri="http://schemas.openxmlformats.org/presentationml/2006/ole">
            <mc:AlternateContent xmlns:mc="http://schemas.openxmlformats.org/markup-compatibility/2006">
              <mc:Choice xmlns:v="urn:schemas-microsoft-com:vml" Requires="v">
                <p:oleObj spid="_x0000_s7181" r:id="rId8" imgW="1358310" imgH="431613" progId="Equation.3">
                  <p:embed/>
                </p:oleObj>
              </mc:Choice>
              <mc:Fallback>
                <p:oleObj r:id="rId8" imgW="1358310" imgH="431613"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02596" y="5398102"/>
                        <a:ext cx="2837656" cy="891315"/>
                      </a:xfrm>
                      <a:prstGeom prst="rect">
                        <a:avLst/>
                      </a:prstGeom>
                      <a:noFill/>
                    </p:spPr>
                  </p:pic>
                </p:oleObj>
              </mc:Fallback>
            </mc:AlternateContent>
          </a:graphicData>
        </a:graphic>
      </p:graphicFrame>
      <p:sp>
        <p:nvSpPr>
          <p:cNvPr id="2" name="Zástupný symbol pro zápatí 1"/>
          <p:cNvSpPr>
            <a:spLocks noGrp="1"/>
          </p:cNvSpPr>
          <p:nvPr>
            <p:ph type="ftr" sz="quarter" idx="11"/>
          </p:nvPr>
        </p:nvSpPr>
        <p:spPr/>
        <p:txBody>
          <a:bodyPr/>
          <a:lstStyle/>
          <a:p>
            <a:endParaRPr lang="cs-CZ" altLang="cs-CZ"/>
          </a:p>
        </p:txBody>
      </p:sp>
      <p:sp>
        <p:nvSpPr>
          <p:cNvPr id="3" name="Zástupný symbol pro číslo snímku 2"/>
          <p:cNvSpPr>
            <a:spLocks noGrp="1"/>
          </p:cNvSpPr>
          <p:nvPr>
            <p:ph type="sldNum" sz="quarter" idx="12"/>
          </p:nvPr>
        </p:nvSpPr>
        <p:spPr/>
        <p:txBody>
          <a:bodyPr/>
          <a:lstStyle/>
          <a:p>
            <a:fld id="{999096EA-6C79-41E2-A368-ABFFCB39C2F5}" type="slidenum">
              <a:rPr lang="cs-CZ" altLang="cs-CZ" smtClean="0"/>
              <a:pPr/>
              <a:t>20</a:t>
            </a:fld>
            <a:endParaRPr lang="cs-CZ" altLang="cs-CZ"/>
          </a:p>
        </p:txBody>
      </p:sp>
    </p:spTree>
    <p:extLst>
      <p:ext uri="{BB962C8B-B14F-4D97-AF65-F5344CB8AC3E}">
        <p14:creationId xmlns:p14="http://schemas.microsoft.com/office/powerpoint/2010/main" val="29994699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80873" y="324888"/>
            <a:ext cx="7793037" cy="1143000"/>
          </a:xfrm>
        </p:spPr>
        <p:txBody>
          <a:bodyPr/>
          <a:lstStyle/>
          <a:p>
            <a:pPr algn="l"/>
            <a:r>
              <a:rPr lang="cs-CZ" altLang="cs-CZ" b="1">
                <a:solidFill>
                  <a:srgbClr val="7030A0"/>
                </a:solidFill>
              </a:rPr>
              <a:t>Moduly při 25</a:t>
            </a:r>
            <a:r>
              <a:rPr lang="cs-CZ" altLang="cs-CZ" b="1" baseline="30000">
                <a:solidFill>
                  <a:srgbClr val="7030A0"/>
                </a:solidFill>
              </a:rPr>
              <a:t>0</a:t>
            </a:r>
            <a:r>
              <a:rPr lang="cs-CZ" altLang="cs-CZ" b="1">
                <a:solidFill>
                  <a:srgbClr val="7030A0"/>
                </a:solidFill>
              </a:rPr>
              <a:t>C</a:t>
            </a:r>
            <a:endParaRPr lang="en-US" altLang="cs-CZ" b="1">
              <a:solidFill>
                <a:srgbClr val="7030A0"/>
              </a:solidFill>
            </a:endParaRPr>
          </a:p>
        </p:txBody>
      </p:sp>
      <p:grpSp>
        <p:nvGrpSpPr>
          <p:cNvPr id="32180" name="Group 436"/>
          <p:cNvGrpSpPr>
            <a:grpSpLocks/>
          </p:cNvGrpSpPr>
          <p:nvPr/>
        </p:nvGrpSpPr>
        <p:grpSpPr bwMode="auto">
          <a:xfrm>
            <a:off x="522868" y="1295482"/>
            <a:ext cx="8153400" cy="5029200"/>
            <a:chOff x="-3" y="-3"/>
            <a:chExt cx="3408" cy="4631"/>
          </a:xfrm>
        </p:grpSpPr>
        <p:grpSp>
          <p:nvGrpSpPr>
            <p:cNvPr id="32178" name="Group 434"/>
            <p:cNvGrpSpPr>
              <a:grpSpLocks/>
            </p:cNvGrpSpPr>
            <p:nvPr/>
          </p:nvGrpSpPr>
          <p:grpSpPr bwMode="auto">
            <a:xfrm>
              <a:off x="0" y="0"/>
              <a:ext cx="3402" cy="4625"/>
              <a:chOff x="0" y="0"/>
              <a:chExt cx="3402" cy="4625"/>
            </a:xfrm>
          </p:grpSpPr>
          <p:grpSp>
            <p:nvGrpSpPr>
              <p:cNvPr id="32099" name="Group 355"/>
              <p:cNvGrpSpPr>
                <a:grpSpLocks/>
              </p:cNvGrpSpPr>
              <p:nvPr/>
            </p:nvGrpSpPr>
            <p:grpSpPr bwMode="auto">
              <a:xfrm>
                <a:off x="0" y="0"/>
                <a:ext cx="748" cy="921"/>
                <a:chOff x="0" y="0"/>
                <a:chExt cx="748" cy="921"/>
              </a:xfrm>
            </p:grpSpPr>
            <p:sp>
              <p:nvSpPr>
                <p:cNvPr id="32058" name="Rectangle 314"/>
                <p:cNvSpPr>
                  <a:spLocks noChangeArrowheads="1"/>
                </p:cNvSpPr>
                <p:nvPr/>
              </p:nvSpPr>
              <p:spPr bwMode="auto">
                <a:xfrm>
                  <a:off x="28" y="0"/>
                  <a:ext cx="692" cy="9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b="1">
                      <a:latin typeface="Times New Roman" panose="02020603050405020304" pitchFamily="18" charset="0"/>
                      <a:cs typeface="Times New Roman" panose="02020603050405020304" pitchFamily="18" charset="0"/>
                    </a:rPr>
                    <a:t>materiál</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098" name="Rectangle 354"/>
                <p:cNvSpPr>
                  <a:spLocks noChangeArrowheads="1"/>
                </p:cNvSpPr>
                <p:nvPr/>
              </p:nvSpPr>
              <p:spPr bwMode="auto">
                <a:xfrm>
                  <a:off x="0" y="0"/>
                  <a:ext cx="748" cy="92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01" name="Group 357"/>
              <p:cNvGrpSpPr>
                <a:grpSpLocks/>
              </p:cNvGrpSpPr>
              <p:nvPr/>
            </p:nvGrpSpPr>
            <p:grpSpPr bwMode="auto">
              <a:xfrm>
                <a:off x="748" y="0"/>
                <a:ext cx="934" cy="921"/>
                <a:chOff x="748" y="0"/>
                <a:chExt cx="934" cy="921"/>
              </a:xfrm>
            </p:grpSpPr>
            <p:sp>
              <p:nvSpPr>
                <p:cNvPr id="32059" name="Rectangle 315"/>
                <p:cNvSpPr>
                  <a:spLocks noChangeArrowheads="1"/>
                </p:cNvSpPr>
                <p:nvPr/>
              </p:nvSpPr>
              <p:spPr bwMode="auto">
                <a:xfrm>
                  <a:off x="776" y="0"/>
                  <a:ext cx="878" cy="9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b="1">
                      <a:latin typeface="Times New Roman" panose="02020603050405020304" pitchFamily="18" charset="0"/>
                      <a:cs typeface="Times New Roman" panose="02020603050405020304" pitchFamily="18" charset="0"/>
                    </a:rPr>
                    <a:t>poissonův poměr </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00" name="Rectangle 356"/>
                <p:cNvSpPr>
                  <a:spLocks noChangeArrowheads="1"/>
                </p:cNvSpPr>
                <p:nvPr/>
              </p:nvSpPr>
              <p:spPr bwMode="auto">
                <a:xfrm>
                  <a:off x="748" y="0"/>
                  <a:ext cx="934" cy="92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03" name="Group 359"/>
              <p:cNvGrpSpPr>
                <a:grpSpLocks/>
              </p:cNvGrpSpPr>
              <p:nvPr/>
            </p:nvGrpSpPr>
            <p:grpSpPr bwMode="auto">
              <a:xfrm>
                <a:off x="1682" y="0"/>
                <a:ext cx="562" cy="921"/>
                <a:chOff x="1682" y="0"/>
                <a:chExt cx="562" cy="921"/>
              </a:xfrm>
            </p:grpSpPr>
            <p:sp>
              <p:nvSpPr>
                <p:cNvPr id="32060" name="Rectangle 316"/>
                <p:cNvSpPr>
                  <a:spLocks noChangeArrowheads="1"/>
                </p:cNvSpPr>
                <p:nvPr/>
              </p:nvSpPr>
              <p:spPr bwMode="auto">
                <a:xfrm>
                  <a:off x="1710" y="0"/>
                  <a:ext cx="506" cy="9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b="1" i="1">
                      <a:latin typeface="Times New Roman" panose="02020603050405020304" pitchFamily="18" charset="0"/>
                      <a:cs typeface="Times New Roman" panose="02020603050405020304" pitchFamily="18" charset="0"/>
                    </a:rPr>
                    <a:t>E</a:t>
                  </a:r>
                  <a:r>
                    <a:rPr lang="cs-CZ" altLang="cs-CZ" sz="2200" b="1">
                      <a:latin typeface="Times New Roman" panose="02020603050405020304" pitchFamily="18" charset="0"/>
                      <a:cs typeface="Times New Roman" panose="02020603050405020304" pitchFamily="18" charset="0"/>
                    </a:rPr>
                    <a:t> [GPa]</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02" name="Rectangle 358"/>
                <p:cNvSpPr>
                  <a:spLocks noChangeArrowheads="1"/>
                </p:cNvSpPr>
                <p:nvPr/>
              </p:nvSpPr>
              <p:spPr bwMode="auto">
                <a:xfrm>
                  <a:off x="1682" y="0"/>
                  <a:ext cx="562" cy="92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05" name="Group 361"/>
              <p:cNvGrpSpPr>
                <a:grpSpLocks/>
              </p:cNvGrpSpPr>
              <p:nvPr/>
            </p:nvGrpSpPr>
            <p:grpSpPr bwMode="auto">
              <a:xfrm>
                <a:off x="2244" y="0"/>
                <a:ext cx="596" cy="921"/>
                <a:chOff x="2244" y="0"/>
                <a:chExt cx="596" cy="921"/>
              </a:xfrm>
            </p:grpSpPr>
            <p:sp>
              <p:nvSpPr>
                <p:cNvPr id="32061" name="Rectangle 317"/>
                <p:cNvSpPr>
                  <a:spLocks noChangeArrowheads="1"/>
                </p:cNvSpPr>
                <p:nvPr/>
              </p:nvSpPr>
              <p:spPr bwMode="auto">
                <a:xfrm>
                  <a:off x="2272" y="0"/>
                  <a:ext cx="540" cy="9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b="1" i="1">
                      <a:latin typeface="Times New Roman" panose="02020603050405020304" pitchFamily="18" charset="0"/>
                      <a:cs typeface="Times New Roman" panose="02020603050405020304" pitchFamily="18" charset="0"/>
                    </a:rPr>
                    <a:t>G</a:t>
                  </a:r>
                  <a:r>
                    <a:rPr lang="cs-CZ" altLang="cs-CZ" sz="2200" b="1">
                      <a:latin typeface="Times New Roman" panose="02020603050405020304" pitchFamily="18" charset="0"/>
                      <a:cs typeface="Times New Roman" panose="02020603050405020304" pitchFamily="18" charset="0"/>
                    </a:rPr>
                    <a:t> [GPa]</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04" name="Rectangle 360"/>
                <p:cNvSpPr>
                  <a:spLocks noChangeArrowheads="1"/>
                </p:cNvSpPr>
                <p:nvPr/>
              </p:nvSpPr>
              <p:spPr bwMode="auto">
                <a:xfrm>
                  <a:off x="2244" y="0"/>
                  <a:ext cx="596" cy="92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07" name="Group 363"/>
              <p:cNvGrpSpPr>
                <a:grpSpLocks/>
              </p:cNvGrpSpPr>
              <p:nvPr/>
            </p:nvGrpSpPr>
            <p:grpSpPr bwMode="auto">
              <a:xfrm>
                <a:off x="2840" y="0"/>
                <a:ext cx="562" cy="921"/>
                <a:chOff x="2840" y="0"/>
                <a:chExt cx="562" cy="921"/>
              </a:xfrm>
            </p:grpSpPr>
            <p:sp>
              <p:nvSpPr>
                <p:cNvPr id="32062" name="Rectangle 318"/>
                <p:cNvSpPr>
                  <a:spLocks noChangeArrowheads="1"/>
                </p:cNvSpPr>
                <p:nvPr/>
              </p:nvSpPr>
              <p:spPr bwMode="auto">
                <a:xfrm>
                  <a:off x="2868" y="0"/>
                  <a:ext cx="506" cy="9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b="1" i="1">
                      <a:latin typeface="Times New Roman" panose="02020603050405020304" pitchFamily="18" charset="0"/>
                      <a:cs typeface="Times New Roman" panose="02020603050405020304" pitchFamily="18" charset="0"/>
                    </a:rPr>
                    <a:t>K</a:t>
                  </a:r>
                  <a:r>
                    <a:rPr lang="cs-CZ" altLang="cs-CZ" sz="2200" b="1">
                      <a:latin typeface="Times New Roman" panose="02020603050405020304" pitchFamily="18" charset="0"/>
                      <a:cs typeface="Times New Roman" panose="02020603050405020304" pitchFamily="18" charset="0"/>
                    </a:rPr>
                    <a:t> [GPa]</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06" name="Rectangle 362"/>
                <p:cNvSpPr>
                  <a:spLocks noChangeArrowheads="1"/>
                </p:cNvSpPr>
                <p:nvPr/>
              </p:nvSpPr>
              <p:spPr bwMode="auto">
                <a:xfrm>
                  <a:off x="2840" y="0"/>
                  <a:ext cx="562" cy="921"/>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09" name="Group 365"/>
              <p:cNvGrpSpPr>
                <a:grpSpLocks/>
              </p:cNvGrpSpPr>
              <p:nvPr/>
            </p:nvGrpSpPr>
            <p:grpSpPr bwMode="auto">
              <a:xfrm>
                <a:off x="0" y="921"/>
                <a:ext cx="748" cy="499"/>
                <a:chOff x="0" y="921"/>
                <a:chExt cx="748" cy="499"/>
              </a:xfrm>
            </p:grpSpPr>
            <p:sp>
              <p:nvSpPr>
                <p:cNvPr id="32063" name="Rectangle 319"/>
                <p:cNvSpPr>
                  <a:spLocks noChangeArrowheads="1"/>
                </p:cNvSpPr>
                <p:nvPr/>
              </p:nvSpPr>
              <p:spPr bwMode="auto">
                <a:xfrm>
                  <a:off x="28" y="921"/>
                  <a:ext cx="692"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dirty="0">
                      <a:latin typeface="Times New Roman" panose="02020603050405020304" pitchFamily="18" charset="0"/>
                      <a:cs typeface="Times New Roman" panose="02020603050405020304" pitchFamily="18" charset="0"/>
                    </a:rPr>
                    <a:t>voda</a:t>
                  </a:r>
                  <a:endParaRPr lang="cs-CZ" altLang="cs-CZ" sz="1200" dirty="0">
                    <a:latin typeface="Times New Roman" panose="02020603050405020304" pitchFamily="18" charset="0"/>
                    <a:cs typeface="Times New Roman" panose="02020603050405020304" pitchFamily="18" charset="0"/>
                  </a:endParaRPr>
                </a:p>
                <a:p>
                  <a:pPr algn="ctr" eaLnBrk="0" hangingPunct="0"/>
                  <a:endParaRPr lang="cs-CZ" altLang="cs-CZ" dirty="0">
                    <a:latin typeface="Times New Roman" panose="02020603050405020304" pitchFamily="18" charset="0"/>
                  </a:endParaRPr>
                </a:p>
              </p:txBody>
            </p:sp>
            <p:sp>
              <p:nvSpPr>
                <p:cNvPr id="32108" name="Rectangle 364"/>
                <p:cNvSpPr>
                  <a:spLocks noChangeArrowheads="1"/>
                </p:cNvSpPr>
                <p:nvPr/>
              </p:nvSpPr>
              <p:spPr bwMode="auto">
                <a:xfrm>
                  <a:off x="0" y="921"/>
                  <a:ext cx="748" cy="49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11" name="Group 367"/>
              <p:cNvGrpSpPr>
                <a:grpSpLocks/>
              </p:cNvGrpSpPr>
              <p:nvPr/>
            </p:nvGrpSpPr>
            <p:grpSpPr bwMode="auto">
              <a:xfrm>
                <a:off x="748" y="921"/>
                <a:ext cx="934" cy="499"/>
                <a:chOff x="748" y="921"/>
                <a:chExt cx="934" cy="499"/>
              </a:xfrm>
            </p:grpSpPr>
            <p:sp>
              <p:nvSpPr>
                <p:cNvPr id="32064" name="Rectangle 320"/>
                <p:cNvSpPr>
                  <a:spLocks noChangeArrowheads="1"/>
                </p:cNvSpPr>
                <p:nvPr/>
              </p:nvSpPr>
              <p:spPr bwMode="auto">
                <a:xfrm>
                  <a:off x="776" y="921"/>
                  <a:ext cx="878"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0,50</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10" name="Rectangle 366"/>
                <p:cNvSpPr>
                  <a:spLocks noChangeArrowheads="1"/>
                </p:cNvSpPr>
                <p:nvPr/>
              </p:nvSpPr>
              <p:spPr bwMode="auto">
                <a:xfrm>
                  <a:off x="748" y="921"/>
                  <a:ext cx="934" cy="49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13" name="Group 369"/>
              <p:cNvGrpSpPr>
                <a:grpSpLocks/>
              </p:cNvGrpSpPr>
              <p:nvPr/>
            </p:nvGrpSpPr>
            <p:grpSpPr bwMode="auto">
              <a:xfrm>
                <a:off x="1682" y="921"/>
                <a:ext cx="562" cy="499"/>
                <a:chOff x="1682" y="921"/>
                <a:chExt cx="562" cy="499"/>
              </a:xfrm>
            </p:grpSpPr>
            <p:sp>
              <p:nvSpPr>
                <p:cNvPr id="32065" name="Rectangle 321"/>
                <p:cNvSpPr>
                  <a:spLocks noChangeArrowheads="1"/>
                </p:cNvSpPr>
                <p:nvPr/>
              </p:nvSpPr>
              <p:spPr bwMode="auto">
                <a:xfrm>
                  <a:off x="1710" y="921"/>
                  <a:ext cx="506"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0</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12" name="Rectangle 368"/>
                <p:cNvSpPr>
                  <a:spLocks noChangeArrowheads="1"/>
                </p:cNvSpPr>
                <p:nvPr/>
              </p:nvSpPr>
              <p:spPr bwMode="auto">
                <a:xfrm>
                  <a:off x="1682" y="921"/>
                  <a:ext cx="562" cy="49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15" name="Group 371"/>
              <p:cNvGrpSpPr>
                <a:grpSpLocks/>
              </p:cNvGrpSpPr>
              <p:nvPr/>
            </p:nvGrpSpPr>
            <p:grpSpPr bwMode="auto">
              <a:xfrm>
                <a:off x="2244" y="921"/>
                <a:ext cx="596" cy="499"/>
                <a:chOff x="2244" y="921"/>
                <a:chExt cx="596" cy="499"/>
              </a:xfrm>
            </p:grpSpPr>
            <p:sp>
              <p:nvSpPr>
                <p:cNvPr id="32066" name="Rectangle 322"/>
                <p:cNvSpPr>
                  <a:spLocks noChangeArrowheads="1"/>
                </p:cNvSpPr>
                <p:nvPr/>
              </p:nvSpPr>
              <p:spPr bwMode="auto">
                <a:xfrm>
                  <a:off x="2272" y="921"/>
                  <a:ext cx="540"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0</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14" name="Rectangle 370"/>
                <p:cNvSpPr>
                  <a:spLocks noChangeArrowheads="1"/>
                </p:cNvSpPr>
                <p:nvPr/>
              </p:nvSpPr>
              <p:spPr bwMode="auto">
                <a:xfrm>
                  <a:off x="2244" y="921"/>
                  <a:ext cx="596" cy="49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17" name="Group 373"/>
              <p:cNvGrpSpPr>
                <a:grpSpLocks/>
              </p:cNvGrpSpPr>
              <p:nvPr/>
            </p:nvGrpSpPr>
            <p:grpSpPr bwMode="auto">
              <a:xfrm>
                <a:off x="2840" y="921"/>
                <a:ext cx="562" cy="499"/>
                <a:chOff x="2840" y="921"/>
                <a:chExt cx="562" cy="499"/>
              </a:xfrm>
            </p:grpSpPr>
            <p:sp>
              <p:nvSpPr>
                <p:cNvPr id="32067" name="Rectangle 323"/>
                <p:cNvSpPr>
                  <a:spLocks noChangeArrowheads="1"/>
                </p:cNvSpPr>
                <p:nvPr/>
              </p:nvSpPr>
              <p:spPr bwMode="auto">
                <a:xfrm>
                  <a:off x="2868" y="921"/>
                  <a:ext cx="506"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2</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16" name="Rectangle 372"/>
                <p:cNvSpPr>
                  <a:spLocks noChangeArrowheads="1"/>
                </p:cNvSpPr>
                <p:nvPr/>
              </p:nvSpPr>
              <p:spPr bwMode="auto">
                <a:xfrm>
                  <a:off x="2840" y="921"/>
                  <a:ext cx="562" cy="49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19" name="Group 375"/>
              <p:cNvGrpSpPr>
                <a:grpSpLocks/>
              </p:cNvGrpSpPr>
              <p:nvPr/>
            </p:nvGrpSpPr>
            <p:grpSpPr bwMode="auto">
              <a:xfrm>
                <a:off x="0" y="1420"/>
                <a:ext cx="748" cy="710"/>
                <a:chOff x="0" y="1420"/>
                <a:chExt cx="748" cy="710"/>
              </a:xfrm>
            </p:grpSpPr>
            <p:sp>
              <p:nvSpPr>
                <p:cNvPr id="32068" name="Rectangle 324"/>
                <p:cNvSpPr>
                  <a:spLocks noChangeArrowheads="1"/>
                </p:cNvSpPr>
                <p:nvPr/>
              </p:nvSpPr>
              <p:spPr bwMode="auto">
                <a:xfrm>
                  <a:off x="28" y="1420"/>
                  <a:ext cx="692" cy="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pryž</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18" name="Rectangle 374"/>
                <p:cNvSpPr>
                  <a:spLocks noChangeArrowheads="1"/>
                </p:cNvSpPr>
                <p:nvPr/>
              </p:nvSpPr>
              <p:spPr bwMode="auto">
                <a:xfrm>
                  <a:off x="0" y="1420"/>
                  <a:ext cx="748" cy="71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21" name="Group 377"/>
              <p:cNvGrpSpPr>
                <a:grpSpLocks/>
              </p:cNvGrpSpPr>
              <p:nvPr/>
            </p:nvGrpSpPr>
            <p:grpSpPr bwMode="auto">
              <a:xfrm>
                <a:off x="748" y="1420"/>
                <a:ext cx="934" cy="710"/>
                <a:chOff x="748" y="1420"/>
                <a:chExt cx="934" cy="710"/>
              </a:xfrm>
            </p:grpSpPr>
            <p:sp>
              <p:nvSpPr>
                <p:cNvPr id="32069" name="Rectangle 325"/>
                <p:cNvSpPr>
                  <a:spLocks noChangeArrowheads="1"/>
                </p:cNvSpPr>
                <p:nvPr/>
              </p:nvSpPr>
              <p:spPr bwMode="auto">
                <a:xfrm>
                  <a:off x="776" y="1420"/>
                  <a:ext cx="878" cy="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0,49</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20" name="Rectangle 376"/>
                <p:cNvSpPr>
                  <a:spLocks noChangeArrowheads="1"/>
                </p:cNvSpPr>
                <p:nvPr/>
              </p:nvSpPr>
              <p:spPr bwMode="auto">
                <a:xfrm>
                  <a:off x="748" y="1420"/>
                  <a:ext cx="934" cy="71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23" name="Group 379"/>
              <p:cNvGrpSpPr>
                <a:grpSpLocks/>
              </p:cNvGrpSpPr>
              <p:nvPr/>
            </p:nvGrpSpPr>
            <p:grpSpPr bwMode="auto">
              <a:xfrm>
                <a:off x="1682" y="1420"/>
                <a:ext cx="562" cy="710"/>
                <a:chOff x="1682" y="1420"/>
                <a:chExt cx="562" cy="710"/>
              </a:xfrm>
            </p:grpSpPr>
            <p:sp>
              <p:nvSpPr>
                <p:cNvPr id="32070" name="Rectangle 326"/>
                <p:cNvSpPr>
                  <a:spLocks noChangeArrowheads="1"/>
                </p:cNvSpPr>
                <p:nvPr/>
              </p:nvSpPr>
              <p:spPr bwMode="auto">
                <a:xfrm>
                  <a:off x="1710" y="1420"/>
                  <a:ext cx="506" cy="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0,001</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22" name="Rectangle 378"/>
                <p:cNvSpPr>
                  <a:spLocks noChangeArrowheads="1"/>
                </p:cNvSpPr>
                <p:nvPr/>
              </p:nvSpPr>
              <p:spPr bwMode="auto">
                <a:xfrm>
                  <a:off x="1682" y="1420"/>
                  <a:ext cx="562" cy="71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25" name="Group 381"/>
              <p:cNvGrpSpPr>
                <a:grpSpLocks/>
              </p:cNvGrpSpPr>
              <p:nvPr/>
            </p:nvGrpSpPr>
            <p:grpSpPr bwMode="auto">
              <a:xfrm>
                <a:off x="2244" y="1420"/>
                <a:ext cx="596" cy="710"/>
                <a:chOff x="2244" y="1420"/>
                <a:chExt cx="596" cy="710"/>
              </a:xfrm>
            </p:grpSpPr>
            <p:sp>
              <p:nvSpPr>
                <p:cNvPr id="32071" name="Rectangle 327"/>
                <p:cNvSpPr>
                  <a:spLocks noChangeArrowheads="1"/>
                </p:cNvSpPr>
                <p:nvPr/>
              </p:nvSpPr>
              <p:spPr bwMode="auto">
                <a:xfrm>
                  <a:off x="2272" y="1420"/>
                  <a:ext cx="540" cy="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0,0003</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24" name="Rectangle 380"/>
                <p:cNvSpPr>
                  <a:spLocks noChangeArrowheads="1"/>
                </p:cNvSpPr>
                <p:nvPr/>
              </p:nvSpPr>
              <p:spPr bwMode="auto">
                <a:xfrm>
                  <a:off x="2244" y="1420"/>
                  <a:ext cx="596" cy="71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27" name="Group 383"/>
              <p:cNvGrpSpPr>
                <a:grpSpLocks/>
              </p:cNvGrpSpPr>
              <p:nvPr/>
            </p:nvGrpSpPr>
            <p:grpSpPr bwMode="auto">
              <a:xfrm>
                <a:off x="2840" y="1420"/>
                <a:ext cx="562" cy="710"/>
                <a:chOff x="2840" y="1420"/>
                <a:chExt cx="562" cy="710"/>
              </a:xfrm>
            </p:grpSpPr>
            <p:sp>
              <p:nvSpPr>
                <p:cNvPr id="32072" name="Rectangle 328"/>
                <p:cNvSpPr>
                  <a:spLocks noChangeArrowheads="1"/>
                </p:cNvSpPr>
                <p:nvPr/>
              </p:nvSpPr>
              <p:spPr bwMode="auto">
                <a:xfrm>
                  <a:off x="2868" y="1420"/>
                  <a:ext cx="506" cy="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2</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26" name="Rectangle 382"/>
                <p:cNvSpPr>
                  <a:spLocks noChangeArrowheads="1"/>
                </p:cNvSpPr>
                <p:nvPr/>
              </p:nvSpPr>
              <p:spPr bwMode="auto">
                <a:xfrm>
                  <a:off x="2840" y="1420"/>
                  <a:ext cx="562" cy="71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29" name="Group 385"/>
              <p:cNvGrpSpPr>
                <a:grpSpLocks/>
              </p:cNvGrpSpPr>
              <p:nvPr/>
            </p:nvGrpSpPr>
            <p:grpSpPr bwMode="auto">
              <a:xfrm>
                <a:off x="0" y="2130"/>
                <a:ext cx="748" cy="499"/>
                <a:chOff x="0" y="2130"/>
                <a:chExt cx="748" cy="499"/>
              </a:xfrm>
            </p:grpSpPr>
            <p:sp>
              <p:nvSpPr>
                <p:cNvPr id="32073" name="Rectangle 329"/>
                <p:cNvSpPr>
                  <a:spLocks noChangeArrowheads="1"/>
                </p:cNvSpPr>
                <p:nvPr/>
              </p:nvSpPr>
              <p:spPr bwMode="auto">
                <a:xfrm>
                  <a:off x="28" y="2130"/>
                  <a:ext cx="692"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PA 6</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28" name="Rectangle 384"/>
                <p:cNvSpPr>
                  <a:spLocks noChangeArrowheads="1"/>
                </p:cNvSpPr>
                <p:nvPr/>
              </p:nvSpPr>
              <p:spPr bwMode="auto">
                <a:xfrm>
                  <a:off x="0" y="2130"/>
                  <a:ext cx="748" cy="49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31" name="Group 387"/>
              <p:cNvGrpSpPr>
                <a:grpSpLocks/>
              </p:cNvGrpSpPr>
              <p:nvPr/>
            </p:nvGrpSpPr>
            <p:grpSpPr bwMode="auto">
              <a:xfrm>
                <a:off x="748" y="2130"/>
                <a:ext cx="934" cy="499"/>
                <a:chOff x="748" y="2130"/>
                <a:chExt cx="934" cy="499"/>
              </a:xfrm>
            </p:grpSpPr>
            <p:sp>
              <p:nvSpPr>
                <p:cNvPr id="32074" name="Rectangle 330"/>
                <p:cNvSpPr>
                  <a:spLocks noChangeArrowheads="1"/>
                </p:cNvSpPr>
                <p:nvPr/>
              </p:nvSpPr>
              <p:spPr bwMode="auto">
                <a:xfrm>
                  <a:off x="776" y="2130"/>
                  <a:ext cx="878"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0,44</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30" name="Rectangle 386"/>
                <p:cNvSpPr>
                  <a:spLocks noChangeArrowheads="1"/>
                </p:cNvSpPr>
                <p:nvPr/>
              </p:nvSpPr>
              <p:spPr bwMode="auto">
                <a:xfrm>
                  <a:off x="748" y="2130"/>
                  <a:ext cx="934" cy="49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33" name="Group 389"/>
              <p:cNvGrpSpPr>
                <a:grpSpLocks/>
              </p:cNvGrpSpPr>
              <p:nvPr/>
            </p:nvGrpSpPr>
            <p:grpSpPr bwMode="auto">
              <a:xfrm>
                <a:off x="1682" y="2130"/>
                <a:ext cx="562" cy="499"/>
                <a:chOff x="1682" y="2130"/>
                <a:chExt cx="562" cy="499"/>
              </a:xfrm>
            </p:grpSpPr>
            <p:sp>
              <p:nvSpPr>
                <p:cNvPr id="32075" name="Rectangle 331"/>
                <p:cNvSpPr>
                  <a:spLocks noChangeArrowheads="1"/>
                </p:cNvSpPr>
                <p:nvPr/>
              </p:nvSpPr>
              <p:spPr bwMode="auto">
                <a:xfrm>
                  <a:off x="1710" y="2130"/>
                  <a:ext cx="506"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1,9</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32" name="Rectangle 388"/>
                <p:cNvSpPr>
                  <a:spLocks noChangeArrowheads="1"/>
                </p:cNvSpPr>
                <p:nvPr/>
              </p:nvSpPr>
              <p:spPr bwMode="auto">
                <a:xfrm>
                  <a:off x="1682" y="2130"/>
                  <a:ext cx="562" cy="49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35" name="Group 391"/>
              <p:cNvGrpSpPr>
                <a:grpSpLocks/>
              </p:cNvGrpSpPr>
              <p:nvPr/>
            </p:nvGrpSpPr>
            <p:grpSpPr bwMode="auto">
              <a:xfrm>
                <a:off x="2244" y="2130"/>
                <a:ext cx="596" cy="499"/>
                <a:chOff x="2244" y="2130"/>
                <a:chExt cx="596" cy="499"/>
              </a:xfrm>
            </p:grpSpPr>
            <p:sp>
              <p:nvSpPr>
                <p:cNvPr id="32076" name="Rectangle 332"/>
                <p:cNvSpPr>
                  <a:spLocks noChangeArrowheads="1"/>
                </p:cNvSpPr>
                <p:nvPr/>
              </p:nvSpPr>
              <p:spPr bwMode="auto">
                <a:xfrm>
                  <a:off x="2272" y="2130"/>
                  <a:ext cx="540"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0,7</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34" name="Rectangle 390"/>
                <p:cNvSpPr>
                  <a:spLocks noChangeArrowheads="1"/>
                </p:cNvSpPr>
                <p:nvPr/>
              </p:nvSpPr>
              <p:spPr bwMode="auto">
                <a:xfrm>
                  <a:off x="2244" y="2130"/>
                  <a:ext cx="596" cy="49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37" name="Group 393"/>
              <p:cNvGrpSpPr>
                <a:grpSpLocks/>
              </p:cNvGrpSpPr>
              <p:nvPr/>
            </p:nvGrpSpPr>
            <p:grpSpPr bwMode="auto">
              <a:xfrm>
                <a:off x="2840" y="2130"/>
                <a:ext cx="562" cy="499"/>
                <a:chOff x="2840" y="2130"/>
                <a:chExt cx="562" cy="499"/>
              </a:xfrm>
            </p:grpSpPr>
            <p:sp>
              <p:nvSpPr>
                <p:cNvPr id="32077" name="Rectangle 333"/>
                <p:cNvSpPr>
                  <a:spLocks noChangeArrowheads="1"/>
                </p:cNvSpPr>
                <p:nvPr/>
              </p:nvSpPr>
              <p:spPr bwMode="auto">
                <a:xfrm>
                  <a:off x="2868" y="2130"/>
                  <a:ext cx="506"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5</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36" name="Rectangle 392"/>
                <p:cNvSpPr>
                  <a:spLocks noChangeArrowheads="1"/>
                </p:cNvSpPr>
                <p:nvPr/>
              </p:nvSpPr>
              <p:spPr bwMode="auto">
                <a:xfrm>
                  <a:off x="2840" y="2130"/>
                  <a:ext cx="562" cy="49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39" name="Group 395"/>
              <p:cNvGrpSpPr>
                <a:grpSpLocks/>
              </p:cNvGrpSpPr>
              <p:nvPr/>
            </p:nvGrpSpPr>
            <p:grpSpPr bwMode="auto">
              <a:xfrm>
                <a:off x="0" y="2629"/>
                <a:ext cx="748" cy="499"/>
                <a:chOff x="0" y="2629"/>
                <a:chExt cx="748" cy="499"/>
              </a:xfrm>
            </p:grpSpPr>
            <p:sp>
              <p:nvSpPr>
                <p:cNvPr id="32078" name="Rectangle 334"/>
                <p:cNvSpPr>
                  <a:spLocks noChangeArrowheads="1"/>
                </p:cNvSpPr>
                <p:nvPr/>
              </p:nvSpPr>
              <p:spPr bwMode="auto">
                <a:xfrm>
                  <a:off x="28" y="2629"/>
                  <a:ext cx="692"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sklo</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38" name="Rectangle 394"/>
                <p:cNvSpPr>
                  <a:spLocks noChangeArrowheads="1"/>
                </p:cNvSpPr>
                <p:nvPr/>
              </p:nvSpPr>
              <p:spPr bwMode="auto">
                <a:xfrm>
                  <a:off x="0" y="2629"/>
                  <a:ext cx="748" cy="49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41" name="Group 397"/>
              <p:cNvGrpSpPr>
                <a:grpSpLocks/>
              </p:cNvGrpSpPr>
              <p:nvPr/>
            </p:nvGrpSpPr>
            <p:grpSpPr bwMode="auto">
              <a:xfrm>
                <a:off x="748" y="2629"/>
                <a:ext cx="934" cy="499"/>
                <a:chOff x="748" y="2629"/>
                <a:chExt cx="934" cy="499"/>
              </a:xfrm>
            </p:grpSpPr>
            <p:sp>
              <p:nvSpPr>
                <p:cNvPr id="32079" name="Rectangle 335"/>
                <p:cNvSpPr>
                  <a:spLocks noChangeArrowheads="1"/>
                </p:cNvSpPr>
                <p:nvPr/>
              </p:nvSpPr>
              <p:spPr bwMode="auto">
                <a:xfrm>
                  <a:off x="776" y="2629"/>
                  <a:ext cx="878"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0,23</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40" name="Rectangle 396"/>
                <p:cNvSpPr>
                  <a:spLocks noChangeArrowheads="1"/>
                </p:cNvSpPr>
                <p:nvPr/>
              </p:nvSpPr>
              <p:spPr bwMode="auto">
                <a:xfrm>
                  <a:off x="748" y="2629"/>
                  <a:ext cx="934" cy="49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43" name="Group 399"/>
              <p:cNvGrpSpPr>
                <a:grpSpLocks/>
              </p:cNvGrpSpPr>
              <p:nvPr/>
            </p:nvGrpSpPr>
            <p:grpSpPr bwMode="auto">
              <a:xfrm>
                <a:off x="1682" y="2629"/>
                <a:ext cx="562" cy="499"/>
                <a:chOff x="1682" y="2629"/>
                <a:chExt cx="562" cy="499"/>
              </a:xfrm>
            </p:grpSpPr>
            <p:sp>
              <p:nvSpPr>
                <p:cNvPr id="32080" name="Rectangle 336"/>
                <p:cNvSpPr>
                  <a:spLocks noChangeArrowheads="1"/>
                </p:cNvSpPr>
                <p:nvPr/>
              </p:nvSpPr>
              <p:spPr bwMode="auto">
                <a:xfrm>
                  <a:off x="1710" y="2629"/>
                  <a:ext cx="506"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60</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42" name="Rectangle 398"/>
                <p:cNvSpPr>
                  <a:spLocks noChangeArrowheads="1"/>
                </p:cNvSpPr>
                <p:nvPr/>
              </p:nvSpPr>
              <p:spPr bwMode="auto">
                <a:xfrm>
                  <a:off x="1682" y="2629"/>
                  <a:ext cx="562" cy="49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45" name="Group 401"/>
              <p:cNvGrpSpPr>
                <a:grpSpLocks/>
              </p:cNvGrpSpPr>
              <p:nvPr/>
            </p:nvGrpSpPr>
            <p:grpSpPr bwMode="auto">
              <a:xfrm>
                <a:off x="2244" y="2629"/>
                <a:ext cx="596" cy="499"/>
                <a:chOff x="2244" y="2629"/>
                <a:chExt cx="596" cy="499"/>
              </a:xfrm>
            </p:grpSpPr>
            <p:sp>
              <p:nvSpPr>
                <p:cNvPr id="32081" name="Rectangle 337"/>
                <p:cNvSpPr>
                  <a:spLocks noChangeArrowheads="1"/>
                </p:cNvSpPr>
                <p:nvPr/>
              </p:nvSpPr>
              <p:spPr bwMode="auto">
                <a:xfrm>
                  <a:off x="2272" y="2629"/>
                  <a:ext cx="540"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25</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44" name="Rectangle 400"/>
                <p:cNvSpPr>
                  <a:spLocks noChangeArrowheads="1"/>
                </p:cNvSpPr>
                <p:nvPr/>
              </p:nvSpPr>
              <p:spPr bwMode="auto">
                <a:xfrm>
                  <a:off x="2244" y="2629"/>
                  <a:ext cx="596" cy="49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47" name="Group 403"/>
              <p:cNvGrpSpPr>
                <a:grpSpLocks/>
              </p:cNvGrpSpPr>
              <p:nvPr/>
            </p:nvGrpSpPr>
            <p:grpSpPr bwMode="auto">
              <a:xfrm>
                <a:off x="2840" y="2629"/>
                <a:ext cx="562" cy="499"/>
                <a:chOff x="2840" y="2629"/>
                <a:chExt cx="562" cy="499"/>
              </a:xfrm>
            </p:grpSpPr>
            <p:sp>
              <p:nvSpPr>
                <p:cNvPr id="32082" name="Rectangle 338"/>
                <p:cNvSpPr>
                  <a:spLocks noChangeArrowheads="1"/>
                </p:cNvSpPr>
                <p:nvPr/>
              </p:nvSpPr>
              <p:spPr bwMode="auto">
                <a:xfrm>
                  <a:off x="2868" y="2629"/>
                  <a:ext cx="506"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37</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46" name="Rectangle 402"/>
                <p:cNvSpPr>
                  <a:spLocks noChangeArrowheads="1"/>
                </p:cNvSpPr>
                <p:nvPr/>
              </p:nvSpPr>
              <p:spPr bwMode="auto">
                <a:xfrm>
                  <a:off x="2840" y="2629"/>
                  <a:ext cx="562" cy="49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49" name="Group 405"/>
              <p:cNvGrpSpPr>
                <a:grpSpLocks/>
              </p:cNvGrpSpPr>
              <p:nvPr/>
            </p:nvGrpSpPr>
            <p:grpSpPr bwMode="auto">
              <a:xfrm>
                <a:off x="0" y="3128"/>
                <a:ext cx="748" cy="499"/>
                <a:chOff x="0" y="3128"/>
                <a:chExt cx="748" cy="499"/>
              </a:xfrm>
            </p:grpSpPr>
            <p:sp>
              <p:nvSpPr>
                <p:cNvPr id="32083" name="Rectangle 339"/>
                <p:cNvSpPr>
                  <a:spLocks noChangeArrowheads="1"/>
                </p:cNvSpPr>
                <p:nvPr/>
              </p:nvSpPr>
              <p:spPr bwMode="auto">
                <a:xfrm>
                  <a:off x="28" y="3128"/>
                  <a:ext cx="692"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ocel</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48" name="Rectangle 404"/>
                <p:cNvSpPr>
                  <a:spLocks noChangeArrowheads="1"/>
                </p:cNvSpPr>
                <p:nvPr/>
              </p:nvSpPr>
              <p:spPr bwMode="auto">
                <a:xfrm>
                  <a:off x="0" y="3128"/>
                  <a:ext cx="748" cy="49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51" name="Group 407"/>
              <p:cNvGrpSpPr>
                <a:grpSpLocks/>
              </p:cNvGrpSpPr>
              <p:nvPr/>
            </p:nvGrpSpPr>
            <p:grpSpPr bwMode="auto">
              <a:xfrm>
                <a:off x="748" y="3128"/>
                <a:ext cx="934" cy="499"/>
                <a:chOff x="748" y="3128"/>
                <a:chExt cx="934" cy="499"/>
              </a:xfrm>
            </p:grpSpPr>
            <p:sp>
              <p:nvSpPr>
                <p:cNvPr id="32084" name="Rectangle 340"/>
                <p:cNvSpPr>
                  <a:spLocks noChangeArrowheads="1"/>
                </p:cNvSpPr>
                <p:nvPr/>
              </p:nvSpPr>
              <p:spPr bwMode="auto">
                <a:xfrm>
                  <a:off x="776" y="3128"/>
                  <a:ext cx="878"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0,28</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50" name="Rectangle 406"/>
                <p:cNvSpPr>
                  <a:spLocks noChangeArrowheads="1"/>
                </p:cNvSpPr>
                <p:nvPr/>
              </p:nvSpPr>
              <p:spPr bwMode="auto">
                <a:xfrm>
                  <a:off x="748" y="3128"/>
                  <a:ext cx="934" cy="49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53" name="Group 409"/>
              <p:cNvGrpSpPr>
                <a:grpSpLocks/>
              </p:cNvGrpSpPr>
              <p:nvPr/>
            </p:nvGrpSpPr>
            <p:grpSpPr bwMode="auto">
              <a:xfrm>
                <a:off x="1682" y="3128"/>
                <a:ext cx="562" cy="499"/>
                <a:chOff x="1682" y="3128"/>
                <a:chExt cx="562" cy="499"/>
              </a:xfrm>
            </p:grpSpPr>
            <p:sp>
              <p:nvSpPr>
                <p:cNvPr id="32085" name="Rectangle 341"/>
                <p:cNvSpPr>
                  <a:spLocks noChangeArrowheads="1"/>
                </p:cNvSpPr>
                <p:nvPr/>
              </p:nvSpPr>
              <p:spPr bwMode="auto">
                <a:xfrm>
                  <a:off x="1710" y="3128"/>
                  <a:ext cx="506"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390</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52" name="Rectangle 408"/>
                <p:cNvSpPr>
                  <a:spLocks noChangeArrowheads="1"/>
                </p:cNvSpPr>
                <p:nvPr/>
              </p:nvSpPr>
              <p:spPr bwMode="auto">
                <a:xfrm>
                  <a:off x="1682" y="3128"/>
                  <a:ext cx="562" cy="49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55" name="Group 411"/>
              <p:cNvGrpSpPr>
                <a:grpSpLocks/>
              </p:cNvGrpSpPr>
              <p:nvPr/>
            </p:nvGrpSpPr>
            <p:grpSpPr bwMode="auto">
              <a:xfrm>
                <a:off x="2244" y="3128"/>
                <a:ext cx="596" cy="499"/>
                <a:chOff x="2244" y="3128"/>
                <a:chExt cx="596" cy="499"/>
              </a:xfrm>
            </p:grpSpPr>
            <p:sp>
              <p:nvSpPr>
                <p:cNvPr id="32086" name="Rectangle 342"/>
                <p:cNvSpPr>
                  <a:spLocks noChangeArrowheads="1"/>
                </p:cNvSpPr>
                <p:nvPr/>
              </p:nvSpPr>
              <p:spPr bwMode="auto">
                <a:xfrm>
                  <a:off x="2272" y="3128"/>
                  <a:ext cx="540"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150</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54" name="Rectangle 410"/>
                <p:cNvSpPr>
                  <a:spLocks noChangeArrowheads="1"/>
                </p:cNvSpPr>
                <p:nvPr/>
              </p:nvSpPr>
              <p:spPr bwMode="auto">
                <a:xfrm>
                  <a:off x="2244" y="3128"/>
                  <a:ext cx="596" cy="49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57" name="Group 413"/>
              <p:cNvGrpSpPr>
                <a:grpSpLocks/>
              </p:cNvGrpSpPr>
              <p:nvPr/>
            </p:nvGrpSpPr>
            <p:grpSpPr bwMode="auto">
              <a:xfrm>
                <a:off x="2840" y="3128"/>
                <a:ext cx="562" cy="499"/>
                <a:chOff x="2840" y="3128"/>
                <a:chExt cx="562" cy="499"/>
              </a:xfrm>
            </p:grpSpPr>
            <p:sp>
              <p:nvSpPr>
                <p:cNvPr id="32087" name="Rectangle 343"/>
                <p:cNvSpPr>
                  <a:spLocks noChangeArrowheads="1"/>
                </p:cNvSpPr>
                <p:nvPr/>
              </p:nvSpPr>
              <p:spPr bwMode="auto">
                <a:xfrm>
                  <a:off x="2868" y="3128"/>
                  <a:ext cx="506"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300</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56" name="Rectangle 412"/>
                <p:cNvSpPr>
                  <a:spLocks noChangeArrowheads="1"/>
                </p:cNvSpPr>
                <p:nvPr/>
              </p:nvSpPr>
              <p:spPr bwMode="auto">
                <a:xfrm>
                  <a:off x="2840" y="3128"/>
                  <a:ext cx="562" cy="49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59" name="Group 415"/>
              <p:cNvGrpSpPr>
                <a:grpSpLocks/>
              </p:cNvGrpSpPr>
              <p:nvPr/>
            </p:nvGrpSpPr>
            <p:grpSpPr bwMode="auto">
              <a:xfrm>
                <a:off x="0" y="3627"/>
                <a:ext cx="748" cy="499"/>
                <a:chOff x="0" y="3627"/>
                <a:chExt cx="748" cy="499"/>
              </a:xfrm>
            </p:grpSpPr>
            <p:sp>
              <p:nvSpPr>
                <p:cNvPr id="32088" name="Rectangle 344"/>
                <p:cNvSpPr>
                  <a:spLocks noChangeArrowheads="1"/>
                </p:cNvSpPr>
                <p:nvPr/>
              </p:nvSpPr>
              <p:spPr bwMode="auto">
                <a:xfrm>
                  <a:off x="28" y="3627"/>
                  <a:ext cx="692"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PP</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58" name="Rectangle 414"/>
                <p:cNvSpPr>
                  <a:spLocks noChangeArrowheads="1"/>
                </p:cNvSpPr>
                <p:nvPr/>
              </p:nvSpPr>
              <p:spPr bwMode="auto">
                <a:xfrm>
                  <a:off x="0" y="3627"/>
                  <a:ext cx="748" cy="49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61" name="Group 417"/>
              <p:cNvGrpSpPr>
                <a:grpSpLocks/>
              </p:cNvGrpSpPr>
              <p:nvPr/>
            </p:nvGrpSpPr>
            <p:grpSpPr bwMode="auto">
              <a:xfrm>
                <a:off x="748" y="3627"/>
                <a:ext cx="934" cy="499"/>
                <a:chOff x="748" y="3627"/>
                <a:chExt cx="934" cy="499"/>
              </a:xfrm>
            </p:grpSpPr>
            <p:sp>
              <p:nvSpPr>
                <p:cNvPr id="32089" name="Rectangle 345"/>
                <p:cNvSpPr>
                  <a:spLocks noChangeArrowheads="1"/>
                </p:cNvSpPr>
                <p:nvPr/>
              </p:nvSpPr>
              <p:spPr bwMode="auto">
                <a:xfrm>
                  <a:off x="776" y="3627"/>
                  <a:ext cx="878"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0,47</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60" name="Rectangle 416"/>
                <p:cNvSpPr>
                  <a:spLocks noChangeArrowheads="1"/>
                </p:cNvSpPr>
                <p:nvPr/>
              </p:nvSpPr>
              <p:spPr bwMode="auto">
                <a:xfrm>
                  <a:off x="748" y="3627"/>
                  <a:ext cx="934" cy="49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63" name="Group 419"/>
              <p:cNvGrpSpPr>
                <a:grpSpLocks/>
              </p:cNvGrpSpPr>
              <p:nvPr/>
            </p:nvGrpSpPr>
            <p:grpSpPr bwMode="auto">
              <a:xfrm>
                <a:off x="1682" y="3627"/>
                <a:ext cx="562" cy="499"/>
                <a:chOff x="1682" y="3627"/>
                <a:chExt cx="562" cy="499"/>
              </a:xfrm>
            </p:grpSpPr>
            <p:sp>
              <p:nvSpPr>
                <p:cNvPr id="32090" name="Rectangle 346"/>
                <p:cNvSpPr>
                  <a:spLocks noChangeArrowheads="1"/>
                </p:cNvSpPr>
                <p:nvPr/>
              </p:nvSpPr>
              <p:spPr bwMode="auto">
                <a:xfrm>
                  <a:off x="1710" y="3627"/>
                  <a:ext cx="506"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0,2</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62" name="Rectangle 418"/>
                <p:cNvSpPr>
                  <a:spLocks noChangeArrowheads="1"/>
                </p:cNvSpPr>
                <p:nvPr/>
              </p:nvSpPr>
              <p:spPr bwMode="auto">
                <a:xfrm>
                  <a:off x="1682" y="3627"/>
                  <a:ext cx="562" cy="49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65" name="Group 421"/>
              <p:cNvGrpSpPr>
                <a:grpSpLocks/>
              </p:cNvGrpSpPr>
              <p:nvPr/>
            </p:nvGrpSpPr>
            <p:grpSpPr bwMode="auto">
              <a:xfrm>
                <a:off x="2244" y="3627"/>
                <a:ext cx="596" cy="499"/>
                <a:chOff x="2244" y="3627"/>
                <a:chExt cx="596" cy="499"/>
              </a:xfrm>
            </p:grpSpPr>
            <p:sp>
              <p:nvSpPr>
                <p:cNvPr id="32091" name="Rectangle 347"/>
                <p:cNvSpPr>
                  <a:spLocks noChangeArrowheads="1"/>
                </p:cNvSpPr>
                <p:nvPr/>
              </p:nvSpPr>
              <p:spPr bwMode="auto">
                <a:xfrm>
                  <a:off x="2272" y="3627"/>
                  <a:ext cx="540"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0,7</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64" name="Rectangle 420"/>
                <p:cNvSpPr>
                  <a:spLocks noChangeArrowheads="1"/>
                </p:cNvSpPr>
                <p:nvPr/>
              </p:nvSpPr>
              <p:spPr bwMode="auto">
                <a:xfrm>
                  <a:off x="2244" y="3627"/>
                  <a:ext cx="596" cy="49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67" name="Group 423"/>
              <p:cNvGrpSpPr>
                <a:grpSpLocks/>
              </p:cNvGrpSpPr>
              <p:nvPr/>
            </p:nvGrpSpPr>
            <p:grpSpPr bwMode="auto">
              <a:xfrm>
                <a:off x="2840" y="3627"/>
                <a:ext cx="562" cy="499"/>
                <a:chOff x="2840" y="3627"/>
                <a:chExt cx="562" cy="499"/>
              </a:xfrm>
            </p:grpSpPr>
            <p:sp>
              <p:nvSpPr>
                <p:cNvPr id="32092" name="Rectangle 348"/>
                <p:cNvSpPr>
                  <a:spLocks noChangeArrowheads="1"/>
                </p:cNvSpPr>
                <p:nvPr/>
              </p:nvSpPr>
              <p:spPr bwMode="auto">
                <a:xfrm>
                  <a:off x="2868" y="3627"/>
                  <a:ext cx="506"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3,8</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66" name="Rectangle 422"/>
                <p:cNvSpPr>
                  <a:spLocks noChangeArrowheads="1"/>
                </p:cNvSpPr>
                <p:nvPr/>
              </p:nvSpPr>
              <p:spPr bwMode="auto">
                <a:xfrm>
                  <a:off x="2840" y="3627"/>
                  <a:ext cx="562" cy="49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69" name="Group 425"/>
              <p:cNvGrpSpPr>
                <a:grpSpLocks/>
              </p:cNvGrpSpPr>
              <p:nvPr/>
            </p:nvGrpSpPr>
            <p:grpSpPr bwMode="auto">
              <a:xfrm>
                <a:off x="0" y="4126"/>
                <a:ext cx="748" cy="499"/>
                <a:chOff x="0" y="4126"/>
                <a:chExt cx="748" cy="499"/>
              </a:xfrm>
            </p:grpSpPr>
            <p:sp>
              <p:nvSpPr>
                <p:cNvPr id="32093" name="Rectangle 349"/>
                <p:cNvSpPr>
                  <a:spLocks noChangeArrowheads="1"/>
                </p:cNvSpPr>
                <p:nvPr/>
              </p:nvSpPr>
              <p:spPr bwMode="auto">
                <a:xfrm>
                  <a:off x="28" y="4126"/>
                  <a:ext cx="692"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PES</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68" name="Rectangle 424"/>
                <p:cNvSpPr>
                  <a:spLocks noChangeArrowheads="1"/>
                </p:cNvSpPr>
                <p:nvPr/>
              </p:nvSpPr>
              <p:spPr bwMode="auto">
                <a:xfrm>
                  <a:off x="0" y="4126"/>
                  <a:ext cx="748" cy="49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71" name="Group 427"/>
              <p:cNvGrpSpPr>
                <a:grpSpLocks/>
              </p:cNvGrpSpPr>
              <p:nvPr/>
            </p:nvGrpSpPr>
            <p:grpSpPr bwMode="auto">
              <a:xfrm>
                <a:off x="748" y="4126"/>
                <a:ext cx="934" cy="499"/>
                <a:chOff x="748" y="4126"/>
                <a:chExt cx="934" cy="499"/>
              </a:xfrm>
            </p:grpSpPr>
            <p:sp>
              <p:nvSpPr>
                <p:cNvPr id="32094" name="Rectangle 350"/>
                <p:cNvSpPr>
                  <a:spLocks noChangeArrowheads="1"/>
                </p:cNvSpPr>
                <p:nvPr/>
              </p:nvSpPr>
              <p:spPr bwMode="auto">
                <a:xfrm>
                  <a:off x="776" y="4126"/>
                  <a:ext cx="878"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0,44</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70" name="Rectangle 426"/>
                <p:cNvSpPr>
                  <a:spLocks noChangeArrowheads="1"/>
                </p:cNvSpPr>
                <p:nvPr/>
              </p:nvSpPr>
              <p:spPr bwMode="auto">
                <a:xfrm>
                  <a:off x="748" y="4126"/>
                  <a:ext cx="934" cy="49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73" name="Group 429"/>
              <p:cNvGrpSpPr>
                <a:grpSpLocks/>
              </p:cNvGrpSpPr>
              <p:nvPr/>
            </p:nvGrpSpPr>
            <p:grpSpPr bwMode="auto">
              <a:xfrm>
                <a:off x="1682" y="4126"/>
                <a:ext cx="562" cy="499"/>
                <a:chOff x="1682" y="4126"/>
                <a:chExt cx="562" cy="499"/>
              </a:xfrm>
            </p:grpSpPr>
            <p:sp>
              <p:nvSpPr>
                <p:cNvPr id="32095" name="Rectangle 351"/>
                <p:cNvSpPr>
                  <a:spLocks noChangeArrowheads="1"/>
                </p:cNvSpPr>
                <p:nvPr/>
              </p:nvSpPr>
              <p:spPr bwMode="auto">
                <a:xfrm>
                  <a:off x="1710" y="4126"/>
                  <a:ext cx="506"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2,1</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72" name="Rectangle 428"/>
                <p:cNvSpPr>
                  <a:spLocks noChangeArrowheads="1"/>
                </p:cNvSpPr>
                <p:nvPr/>
              </p:nvSpPr>
              <p:spPr bwMode="auto">
                <a:xfrm>
                  <a:off x="1682" y="4126"/>
                  <a:ext cx="562" cy="49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75" name="Group 431"/>
              <p:cNvGrpSpPr>
                <a:grpSpLocks/>
              </p:cNvGrpSpPr>
              <p:nvPr/>
            </p:nvGrpSpPr>
            <p:grpSpPr bwMode="auto">
              <a:xfrm>
                <a:off x="2244" y="4126"/>
                <a:ext cx="596" cy="499"/>
                <a:chOff x="2244" y="4126"/>
                <a:chExt cx="596" cy="499"/>
              </a:xfrm>
            </p:grpSpPr>
            <p:sp>
              <p:nvSpPr>
                <p:cNvPr id="32096" name="Rectangle 352"/>
                <p:cNvSpPr>
                  <a:spLocks noChangeArrowheads="1"/>
                </p:cNvSpPr>
                <p:nvPr/>
              </p:nvSpPr>
              <p:spPr bwMode="auto">
                <a:xfrm>
                  <a:off x="2272" y="4126"/>
                  <a:ext cx="540"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1,1</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74" name="Rectangle 430"/>
                <p:cNvSpPr>
                  <a:spLocks noChangeArrowheads="1"/>
                </p:cNvSpPr>
                <p:nvPr/>
              </p:nvSpPr>
              <p:spPr bwMode="auto">
                <a:xfrm>
                  <a:off x="2244" y="4126"/>
                  <a:ext cx="596" cy="49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nvGrpSpPr>
              <p:cNvPr id="32177" name="Group 433"/>
              <p:cNvGrpSpPr>
                <a:grpSpLocks/>
              </p:cNvGrpSpPr>
              <p:nvPr/>
            </p:nvGrpSpPr>
            <p:grpSpPr bwMode="auto">
              <a:xfrm>
                <a:off x="2840" y="4126"/>
                <a:ext cx="562" cy="499"/>
                <a:chOff x="2840" y="4126"/>
                <a:chExt cx="562" cy="499"/>
              </a:xfrm>
            </p:grpSpPr>
            <p:sp>
              <p:nvSpPr>
                <p:cNvPr id="32097" name="Rectangle 353"/>
                <p:cNvSpPr>
                  <a:spLocks noChangeArrowheads="1"/>
                </p:cNvSpPr>
                <p:nvPr/>
              </p:nvSpPr>
              <p:spPr bwMode="auto">
                <a:xfrm>
                  <a:off x="2868" y="4126"/>
                  <a:ext cx="506"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altLang="cs-CZ" sz="2200">
                      <a:latin typeface="Times New Roman" panose="02020603050405020304" pitchFamily="18" charset="0"/>
                      <a:cs typeface="Times New Roman" panose="02020603050405020304" pitchFamily="18" charset="0"/>
                    </a:rPr>
                    <a:t>4</a:t>
                  </a:r>
                  <a:endParaRPr lang="cs-CZ" altLang="cs-CZ" sz="1200">
                    <a:latin typeface="Times New Roman" panose="02020603050405020304" pitchFamily="18" charset="0"/>
                    <a:cs typeface="Times New Roman" panose="02020603050405020304" pitchFamily="18" charset="0"/>
                  </a:endParaRPr>
                </a:p>
                <a:p>
                  <a:pPr algn="ctr" eaLnBrk="0" hangingPunct="0"/>
                  <a:endParaRPr lang="cs-CZ" altLang="cs-CZ">
                    <a:latin typeface="Times New Roman" panose="02020603050405020304" pitchFamily="18" charset="0"/>
                  </a:endParaRPr>
                </a:p>
              </p:txBody>
            </p:sp>
            <p:sp>
              <p:nvSpPr>
                <p:cNvPr id="32176" name="Rectangle 432"/>
                <p:cNvSpPr>
                  <a:spLocks noChangeArrowheads="1"/>
                </p:cNvSpPr>
                <p:nvPr/>
              </p:nvSpPr>
              <p:spPr bwMode="auto">
                <a:xfrm>
                  <a:off x="2840" y="4126"/>
                  <a:ext cx="562" cy="499"/>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grpSp>
        <p:sp>
          <p:nvSpPr>
            <p:cNvPr id="32179" name="Rectangle 435"/>
            <p:cNvSpPr>
              <a:spLocks noChangeArrowheads="1"/>
            </p:cNvSpPr>
            <p:nvPr/>
          </p:nvSpPr>
          <p:spPr bwMode="auto">
            <a:xfrm>
              <a:off x="-3" y="-3"/>
              <a:ext cx="3408" cy="4631"/>
            </a:xfrm>
            <a:prstGeom prst="rect">
              <a:avLst/>
            </a:prstGeom>
            <a:noFill/>
            <a:ln w="9525">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cs-CZ"/>
            </a:p>
          </p:txBody>
        </p:sp>
      </p:grpSp>
      <p:sp>
        <p:nvSpPr>
          <p:cNvPr id="32181" name="Rectangle 437"/>
          <p:cNvSpPr>
            <a:spLocks noChangeArrowheads="1"/>
          </p:cNvSpPr>
          <p:nvPr/>
        </p:nvSpPr>
        <p:spPr bwMode="auto">
          <a:xfrm>
            <a:off x="0" y="6784975"/>
            <a:ext cx="91440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cs-CZ" altLang="cs-CZ" sz="1200">
                <a:latin typeface="Times New Roman" panose="02020603050405020304" pitchFamily="18" charset="0"/>
                <a:cs typeface="Times New Roman" panose="02020603050405020304" pitchFamily="18" charset="0"/>
              </a:rPr>
              <a:t> </a:t>
            </a:r>
          </a:p>
          <a:p>
            <a:pPr eaLnBrk="0" hangingPunct="0"/>
            <a:endParaRPr lang="cs-CZ" altLang="cs-CZ">
              <a:latin typeface="Times New Roman" panose="02020603050405020304" pitchFamily="18" charset="0"/>
            </a:endParaRPr>
          </a:p>
        </p:txBody>
      </p:sp>
      <p:sp>
        <p:nvSpPr>
          <p:cNvPr id="2" name="Zástupný symbol pro zápatí 1"/>
          <p:cNvSpPr>
            <a:spLocks noGrp="1"/>
          </p:cNvSpPr>
          <p:nvPr>
            <p:ph type="ftr" sz="quarter" idx="11"/>
          </p:nvPr>
        </p:nvSpPr>
        <p:spPr/>
        <p:txBody>
          <a:bodyPr/>
          <a:lstStyle/>
          <a:p>
            <a:endParaRPr lang="cs-CZ" altLang="cs-CZ"/>
          </a:p>
        </p:txBody>
      </p:sp>
      <p:sp>
        <p:nvSpPr>
          <p:cNvPr id="3" name="Zástupný symbol pro číslo snímku 2"/>
          <p:cNvSpPr>
            <a:spLocks noGrp="1"/>
          </p:cNvSpPr>
          <p:nvPr>
            <p:ph type="sldNum" sz="quarter" idx="12"/>
          </p:nvPr>
        </p:nvSpPr>
        <p:spPr/>
        <p:txBody>
          <a:bodyPr/>
          <a:lstStyle/>
          <a:p>
            <a:fld id="{999096EA-6C79-41E2-A368-ABFFCB39C2F5}" type="slidenum">
              <a:rPr lang="cs-CZ" altLang="cs-CZ" smtClean="0"/>
              <a:pPr/>
              <a:t>21</a:t>
            </a:fld>
            <a:endParaRPr lang="cs-CZ" altLang="cs-CZ"/>
          </a:p>
        </p:txBody>
      </p:sp>
    </p:spTree>
    <p:extLst>
      <p:ext uri="{BB962C8B-B14F-4D97-AF65-F5344CB8AC3E}">
        <p14:creationId xmlns:p14="http://schemas.microsoft.com/office/powerpoint/2010/main" val="33103530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1874" y="384240"/>
            <a:ext cx="7793037" cy="1143000"/>
          </a:xfrm>
        </p:spPr>
        <p:txBody>
          <a:bodyPr/>
          <a:lstStyle/>
          <a:p>
            <a:pPr algn="l"/>
            <a:r>
              <a:rPr lang="en-US" altLang="cs-CZ" b="1" dirty="0" err="1">
                <a:solidFill>
                  <a:srgbClr val="7030A0"/>
                </a:solidFill>
              </a:rPr>
              <a:t>Polymern</a:t>
            </a:r>
            <a:r>
              <a:rPr lang="cs-CZ" altLang="cs-CZ" b="1" dirty="0">
                <a:solidFill>
                  <a:srgbClr val="7030A0"/>
                </a:solidFill>
              </a:rPr>
              <a:t>í</a:t>
            </a:r>
            <a:r>
              <a:rPr lang="en-US" altLang="cs-CZ" b="1" dirty="0">
                <a:solidFill>
                  <a:srgbClr val="7030A0"/>
                </a:solidFill>
              </a:rPr>
              <a:t> s</a:t>
            </a:r>
            <a:r>
              <a:rPr lang="cs-CZ" altLang="cs-CZ" b="1" dirty="0">
                <a:solidFill>
                  <a:srgbClr val="7030A0"/>
                </a:solidFill>
              </a:rPr>
              <a:t>í</a:t>
            </a:r>
            <a:r>
              <a:rPr lang="en-US" altLang="cs-CZ" b="1" dirty="0">
                <a:solidFill>
                  <a:srgbClr val="7030A0"/>
                </a:solidFill>
              </a:rPr>
              <a:t>t</a:t>
            </a:r>
            <a:r>
              <a:rPr lang="cs-CZ" altLang="cs-CZ" b="1" dirty="0">
                <a:solidFill>
                  <a:srgbClr val="7030A0"/>
                </a:solidFill>
              </a:rPr>
              <a:t>ě</a:t>
            </a:r>
            <a:endParaRPr lang="en-US" altLang="cs-CZ" b="1" dirty="0">
              <a:solidFill>
                <a:srgbClr val="7030A0"/>
              </a:solidFill>
            </a:endParaRPr>
          </a:p>
        </p:txBody>
      </p:sp>
      <p:sp>
        <p:nvSpPr>
          <p:cNvPr id="17412" name="Rectangle 4"/>
          <p:cNvSpPr>
            <a:spLocks noGrp="1" noChangeArrowheads="1"/>
          </p:cNvSpPr>
          <p:nvPr>
            <p:ph type="body" sz="half" idx="2"/>
          </p:nvPr>
        </p:nvSpPr>
        <p:spPr>
          <a:xfrm>
            <a:off x="208756" y="1485900"/>
            <a:ext cx="8726488" cy="4114800"/>
          </a:xfrm>
        </p:spPr>
        <p:txBody>
          <a:bodyPr>
            <a:normAutofit fontScale="92500" lnSpcReduction="10000"/>
          </a:bodyPr>
          <a:lstStyle/>
          <a:p>
            <a:pPr>
              <a:lnSpc>
                <a:spcPct val="90000"/>
              </a:lnSpc>
              <a:buFont typeface="Wingdings" panose="05000000000000000000" pitchFamily="2" charset="2"/>
              <a:buNone/>
            </a:pPr>
            <a:r>
              <a:rPr lang="cs-CZ" altLang="cs-CZ" sz="2800">
                <a:solidFill>
                  <a:schemeClr val="hlink"/>
                </a:solidFill>
              </a:rPr>
              <a:t>Modul nezbobtnalé</a:t>
            </a:r>
            <a:r>
              <a:rPr lang="en-US" altLang="cs-CZ" sz="2800">
                <a:solidFill>
                  <a:schemeClr val="hlink"/>
                </a:solidFill>
                <a:cs typeface="Times New Roman" panose="02020603050405020304" pitchFamily="18" charset="0"/>
              </a:rPr>
              <a:t> s</a:t>
            </a:r>
            <a:r>
              <a:rPr lang="cs-CZ" altLang="cs-CZ" sz="2800">
                <a:solidFill>
                  <a:schemeClr val="hlink"/>
                </a:solidFill>
              </a:rPr>
              <a:t>ítě</a:t>
            </a:r>
            <a:endParaRPr lang="en-US" altLang="cs-CZ" sz="2800">
              <a:solidFill>
                <a:schemeClr val="hlink"/>
              </a:solidFill>
            </a:endParaRPr>
          </a:p>
          <a:p>
            <a:pPr>
              <a:lnSpc>
                <a:spcPct val="90000"/>
              </a:lnSpc>
              <a:buFont typeface="Wingdings" panose="05000000000000000000" pitchFamily="2" charset="2"/>
              <a:buNone/>
            </a:pPr>
            <a:r>
              <a:rPr lang="en-US" altLang="cs-CZ" sz="2400">
                <a:cs typeface="Times New Roman" panose="02020603050405020304" pitchFamily="18" charset="0"/>
              </a:rPr>
              <a:t>		</a:t>
            </a:r>
          </a:p>
          <a:p>
            <a:pPr>
              <a:lnSpc>
                <a:spcPct val="90000"/>
              </a:lnSpc>
              <a:buFont typeface="Wingdings" panose="05000000000000000000" pitchFamily="2" charset="2"/>
              <a:buNone/>
            </a:pPr>
            <a:r>
              <a:rPr lang="en-US" altLang="cs-CZ" sz="2400">
                <a:cs typeface="Times New Roman" panose="02020603050405020304" pitchFamily="18" charset="0"/>
              </a:rPr>
              <a:t>R universální </a:t>
            </a:r>
            <a:endParaRPr lang="cs-CZ" altLang="cs-CZ" sz="2400"/>
          </a:p>
          <a:p>
            <a:pPr>
              <a:lnSpc>
                <a:spcPct val="90000"/>
              </a:lnSpc>
              <a:buFont typeface="Wingdings" panose="05000000000000000000" pitchFamily="2" charset="2"/>
              <a:buNone/>
            </a:pPr>
            <a:r>
              <a:rPr lang="en-US" altLang="cs-CZ" sz="2400">
                <a:cs typeface="Times New Roman" panose="02020603050405020304" pitchFamily="18" charset="0"/>
              </a:rPr>
              <a:t>plynová konstanta</a:t>
            </a:r>
          </a:p>
          <a:p>
            <a:pPr>
              <a:lnSpc>
                <a:spcPct val="90000"/>
              </a:lnSpc>
              <a:buFont typeface="Wingdings" panose="05000000000000000000" pitchFamily="2" charset="2"/>
              <a:buNone/>
            </a:pPr>
            <a:r>
              <a:rPr lang="en-US" altLang="cs-CZ" sz="2400">
                <a:cs typeface="Times New Roman" panose="02020603050405020304" pitchFamily="18" charset="0"/>
              </a:rPr>
              <a:t>T teplota</a:t>
            </a:r>
          </a:p>
          <a:p>
            <a:pPr>
              <a:lnSpc>
                <a:spcPct val="90000"/>
              </a:lnSpc>
              <a:buFont typeface="Wingdings" panose="05000000000000000000" pitchFamily="2" charset="2"/>
              <a:buNone/>
            </a:pPr>
            <a:r>
              <a:rPr lang="en-US" altLang="cs-CZ" sz="2400">
                <a:cs typeface="Times New Roman" panose="02020603050405020304" pitchFamily="18" charset="0"/>
              </a:rPr>
              <a:t>M</a:t>
            </a:r>
            <a:r>
              <a:rPr lang="en-US" altLang="cs-CZ" sz="2400" baseline="-30000">
                <a:cs typeface="Times New Roman" panose="02020603050405020304" pitchFamily="18" charset="0"/>
              </a:rPr>
              <a:t>c </a:t>
            </a:r>
            <a:r>
              <a:rPr lang="en-US" altLang="cs-CZ" sz="2400">
                <a:cs typeface="Times New Roman" panose="02020603050405020304" pitchFamily="18" charset="0"/>
              </a:rPr>
              <a:t>molekulová hmotnost řetězců </a:t>
            </a:r>
          </a:p>
          <a:p>
            <a:pPr>
              <a:lnSpc>
                <a:spcPct val="90000"/>
              </a:lnSpc>
              <a:buFont typeface="Wingdings" panose="05000000000000000000" pitchFamily="2" charset="2"/>
              <a:buNone/>
            </a:pPr>
            <a:r>
              <a:rPr lang="en-US" altLang="cs-CZ" sz="2400">
                <a:cs typeface="Times New Roman" panose="02020603050405020304" pitchFamily="18" charset="0"/>
              </a:rPr>
              <a:t> dloužicí poměr</a:t>
            </a:r>
            <a:r>
              <a:rPr lang="cs-CZ" altLang="cs-CZ" sz="2400"/>
              <a:t> </a:t>
            </a:r>
            <a:endParaRPr lang="en-US" altLang="cs-CZ" sz="2400"/>
          </a:p>
          <a:p>
            <a:pPr>
              <a:lnSpc>
                <a:spcPct val="90000"/>
              </a:lnSpc>
              <a:buFont typeface="Wingdings" panose="05000000000000000000" pitchFamily="2" charset="2"/>
              <a:buNone/>
            </a:pPr>
            <a:endParaRPr lang="cs-CZ" altLang="cs-CZ" sz="2400"/>
          </a:p>
          <a:p>
            <a:pPr>
              <a:lnSpc>
                <a:spcPct val="90000"/>
              </a:lnSpc>
              <a:buFont typeface="Wingdings" panose="05000000000000000000" pitchFamily="2" charset="2"/>
              <a:buNone/>
            </a:pPr>
            <a:r>
              <a:rPr lang="en-US" altLang="cs-CZ" sz="2800">
                <a:solidFill>
                  <a:schemeClr val="hlink"/>
                </a:solidFill>
                <a:cs typeface="Times New Roman" panose="02020603050405020304" pitchFamily="18" charset="0"/>
              </a:rPr>
              <a:t>Zbotnalá síť</a:t>
            </a:r>
            <a:endParaRPr lang="cs-CZ" altLang="cs-CZ" sz="2800">
              <a:solidFill>
                <a:schemeClr val="hlink"/>
              </a:solidFill>
            </a:endParaRPr>
          </a:p>
          <a:p>
            <a:pPr>
              <a:lnSpc>
                <a:spcPct val="90000"/>
              </a:lnSpc>
              <a:buFont typeface="Wingdings" panose="05000000000000000000" pitchFamily="2" charset="2"/>
              <a:buNone/>
            </a:pPr>
            <a:r>
              <a:rPr lang="en-US" altLang="cs-CZ" sz="2400">
                <a:cs typeface="Times New Roman" panose="02020603050405020304" pitchFamily="18" charset="0"/>
              </a:rPr>
              <a:t> objemový podíl zbotnání</a:t>
            </a:r>
          </a:p>
          <a:p>
            <a:pPr>
              <a:lnSpc>
                <a:spcPct val="90000"/>
              </a:lnSpc>
              <a:buFont typeface="Wingdings" panose="05000000000000000000" pitchFamily="2" charset="2"/>
              <a:buNone/>
            </a:pPr>
            <a:r>
              <a:rPr lang="en-US" altLang="cs-CZ" sz="2400">
                <a:cs typeface="Times New Roman" panose="02020603050405020304" pitchFamily="18" charset="0"/>
              </a:rPr>
              <a:t> </a:t>
            </a:r>
          </a:p>
          <a:p>
            <a:pPr>
              <a:lnSpc>
                <a:spcPct val="90000"/>
              </a:lnSpc>
            </a:pPr>
            <a:endParaRPr lang="en-US" altLang="cs-CZ" sz="2400"/>
          </a:p>
        </p:txBody>
      </p:sp>
      <p:sp>
        <p:nvSpPr>
          <p:cNvPr id="17414" name="Rectangle 6"/>
          <p:cNvSpPr>
            <a:spLocks noChangeArrowheads="1"/>
          </p:cNvSpPr>
          <p:nvPr/>
        </p:nvSpPr>
        <p:spPr bwMode="auto">
          <a:xfrm>
            <a:off x="3567113" y="3090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graphicFrame>
        <p:nvGraphicFramePr>
          <p:cNvPr id="17413" name="Object 5"/>
          <p:cNvGraphicFramePr>
            <a:graphicFrameLocks noChangeAspect="1"/>
          </p:cNvGraphicFramePr>
          <p:nvPr>
            <p:extLst>
              <p:ext uri="{D42A27DB-BD31-4B8C-83A1-F6EECF244321}">
                <p14:modId xmlns:p14="http://schemas.microsoft.com/office/powerpoint/2010/main" val="3612567461"/>
              </p:ext>
            </p:extLst>
          </p:nvPr>
        </p:nvGraphicFramePr>
        <p:xfrm>
          <a:off x="3810000" y="2060436"/>
          <a:ext cx="3519264" cy="1184368"/>
        </p:xfrm>
        <a:graphic>
          <a:graphicData uri="http://schemas.openxmlformats.org/presentationml/2006/ole">
            <mc:AlternateContent xmlns:mc="http://schemas.openxmlformats.org/markup-compatibility/2006">
              <mc:Choice xmlns:v="urn:schemas-microsoft-com:vml" Requires="v">
                <p:oleObj spid="_x0000_s9226" r:id="rId3" imgW="2006600" imgH="673100" progId="Equation.3">
                  <p:embed/>
                </p:oleObj>
              </mc:Choice>
              <mc:Fallback>
                <p:oleObj r:id="rId3" imgW="2006600" imgH="673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2060436"/>
                        <a:ext cx="3519264" cy="1184368"/>
                      </a:xfrm>
                      <a:prstGeom prst="rect">
                        <a:avLst/>
                      </a:prstGeom>
                      <a:noFill/>
                    </p:spPr>
                  </p:pic>
                </p:oleObj>
              </mc:Fallback>
            </mc:AlternateContent>
          </a:graphicData>
        </a:graphic>
      </p:graphicFrame>
      <p:sp>
        <p:nvSpPr>
          <p:cNvPr id="17416" name="Rectangle 8"/>
          <p:cNvSpPr>
            <a:spLocks noChangeArrowheads="1"/>
          </p:cNvSpPr>
          <p:nvPr/>
        </p:nvSpPr>
        <p:spPr bwMode="auto">
          <a:xfrm>
            <a:off x="4243388" y="3124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graphicFrame>
        <p:nvGraphicFramePr>
          <p:cNvPr id="17415" name="Object 7"/>
          <p:cNvGraphicFramePr>
            <a:graphicFrameLocks noChangeAspect="1"/>
          </p:cNvGraphicFramePr>
          <p:nvPr>
            <p:extLst>
              <p:ext uri="{D42A27DB-BD31-4B8C-83A1-F6EECF244321}">
                <p14:modId xmlns:p14="http://schemas.microsoft.com/office/powerpoint/2010/main" val="4070166117"/>
              </p:ext>
            </p:extLst>
          </p:nvPr>
        </p:nvGraphicFramePr>
        <p:xfrm>
          <a:off x="553151" y="5013176"/>
          <a:ext cx="1090613" cy="1011238"/>
        </p:xfrm>
        <a:graphic>
          <a:graphicData uri="http://schemas.openxmlformats.org/presentationml/2006/ole">
            <mc:AlternateContent xmlns:mc="http://schemas.openxmlformats.org/markup-compatibility/2006">
              <mc:Choice xmlns:v="urn:schemas-microsoft-com:vml" Requires="v">
                <p:oleObj spid="_x0000_s9227" r:id="rId5" imgW="660113" imgH="609336" progId="Equation.3">
                  <p:embed/>
                </p:oleObj>
              </mc:Choice>
              <mc:Fallback>
                <p:oleObj r:id="rId5" imgW="660113" imgH="609336"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3151" y="5013176"/>
                        <a:ext cx="1090613" cy="1011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418" name="Rectangle 10"/>
          <p:cNvSpPr>
            <a:spLocks noChangeArrowheads="1"/>
          </p:cNvSpPr>
          <p:nvPr/>
        </p:nvSpPr>
        <p:spPr bwMode="auto">
          <a:xfrm>
            <a:off x="3386138" y="3081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graphicFrame>
        <p:nvGraphicFramePr>
          <p:cNvPr id="17417" name="Object 9"/>
          <p:cNvGraphicFramePr>
            <a:graphicFrameLocks noChangeAspect="1"/>
          </p:cNvGraphicFramePr>
          <p:nvPr>
            <p:extLst>
              <p:ext uri="{D42A27DB-BD31-4B8C-83A1-F6EECF244321}">
                <p14:modId xmlns:p14="http://schemas.microsoft.com/office/powerpoint/2010/main" val="3648973529"/>
              </p:ext>
            </p:extLst>
          </p:nvPr>
        </p:nvGraphicFramePr>
        <p:xfrm>
          <a:off x="3977614" y="4069499"/>
          <a:ext cx="3963911" cy="1162039"/>
        </p:xfrm>
        <a:graphic>
          <a:graphicData uri="http://schemas.openxmlformats.org/presentationml/2006/ole">
            <mc:AlternateContent xmlns:mc="http://schemas.openxmlformats.org/markup-compatibility/2006">
              <mc:Choice xmlns:v="urn:schemas-microsoft-com:vml" Requires="v">
                <p:oleObj spid="_x0000_s9228" r:id="rId7" imgW="2374900" imgH="698500" progId="Equation.3">
                  <p:embed/>
                </p:oleObj>
              </mc:Choice>
              <mc:Fallback>
                <p:oleObj r:id="rId7" imgW="2374900" imgH="6985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77614" y="4069499"/>
                        <a:ext cx="3963911" cy="1162039"/>
                      </a:xfrm>
                      <a:prstGeom prst="rect">
                        <a:avLst/>
                      </a:prstGeom>
                      <a:noFill/>
                    </p:spPr>
                  </p:pic>
                </p:oleObj>
              </mc:Fallback>
            </mc:AlternateContent>
          </a:graphicData>
        </a:graphic>
      </p:graphicFrame>
      <p:sp>
        <p:nvSpPr>
          <p:cNvPr id="17420" name="Rectangle 12"/>
          <p:cNvSpPr>
            <a:spLocks noChangeArrowheads="1"/>
          </p:cNvSpPr>
          <p:nvPr/>
        </p:nvSpPr>
        <p:spPr bwMode="auto">
          <a:xfrm>
            <a:off x="4252913" y="3124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graphicFrame>
        <p:nvGraphicFramePr>
          <p:cNvPr id="17419" name="Object 11"/>
          <p:cNvGraphicFramePr>
            <a:graphicFrameLocks noChangeAspect="1"/>
          </p:cNvGraphicFramePr>
          <p:nvPr>
            <p:extLst>
              <p:ext uri="{D42A27DB-BD31-4B8C-83A1-F6EECF244321}">
                <p14:modId xmlns:p14="http://schemas.microsoft.com/office/powerpoint/2010/main" val="2576806924"/>
              </p:ext>
            </p:extLst>
          </p:nvPr>
        </p:nvGraphicFramePr>
        <p:xfrm>
          <a:off x="2195736" y="5078264"/>
          <a:ext cx="990600" cy="946150"/>
        </p:xfrm>
        <a:graphic>
          <a:graphicData uri="http://schemas.openxmlformats.org/presentationml/2006/ole">
            <mc:AlternateContent xmlns:mc="http://schemas.openxmlformats.org/markup-compatibility/2006">
              <mc:Choice xmlns:v="urn:schemas-microsoft-com:vml" Requires="v">
                <p:oleObj spid="_x0000_s9229" r:id="rId9" imgW="634725" imgH="609336" progId="Equation.3">
                  <p:embed/>
                </p:oleObj>
              </mc:Choice>
              <mc:Fallback>
                <p:oleObj r:id="rId9" imgW="634725" imgH="609336"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95736" y="5078264"/>
                        <a:ext cx="990600" cy="946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Zástupný symbol pro zápatí 1"/>
          <p:cNvSpPr>
            <a:spLocks noGrp="1"/>
          </p:cNvSpPr>
          <p:nvPr>
            <p:ph type="ftr" sz="quarter" idx="11"/>
          </p:nvPr>
        </p:nvSpPr>
        <p:spPr/>
        <p:txBody>
          <a:bodyPr/>
          <a:lstStyle/>
          <a:p>
            <a:endParaRPr lang="cs-CZ" altLang="cs-CZ"/>
          </a:p>
        </p:txBody>
      </p:sp>
      <p:sp>
        <p:nvSpPr>
          <p:cNvPr id="3" name="Zástupný symbol pro číslo snímku 2"/>
          <p:cNvSpPr>
            <a:spLocks noGrp="1"/>
          </p:cNvSpPr>
          <p:nvPr>
            <p:ph type="sldNum" sz="quarter" idx="12"/>
          </p:nvPr>
        </p:nvSpPr>
        <p:spPr/>
        <p:txBody>
          <a:bodyPr/>
          <a:lstStyle/>
          <a:p>
            <a:fld id="{999096EA-6C79-41E2-A368-ABFFCB39C2F5}" type="slidenum">
              <a:rPr lang="cs-CZ" altLang="cs-CZ" smtClean="0"/>
              <a:pPr/>
              <a:t>22</a:t>
            </a:fld>
            <a:endParaRPr lang="cs-CZ" altLang="cs-CZ"/>
          </a:p>
        </p:txBody>
      </p:sp>
    </p:spTree>
    <p:extLst>
      <p:ext uri="{BB962C8B-B14F-4D97-AF65-F5344CB8AC3E}">
        <p14:creationId xmlns:p14="http://schemas.microsoft.com/office/powerpoint/2010/main" val="66719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23528" y="500063"/>
            <a:ext cx="7793037" cy="1143000"/>
          </a:xfrm>
        </p:spPr>
        <p:txBody>
          <a:bodyPr>
            <a:normAutofit/>
          </a:bodyPr>
          <a:lstStyle/>
          <a:p>
            <a:pPr algn="l"/>
            <a:r>
              <a:rPr lang="cs-CZ" altLang="cs-CZ" b="1" dirty="0">
                <a:solidFill>
                  <a:srgbClr val="7030A0"/>
                </a:solidFill>
              </a:rPr>
              <a:t>Vliv </a:t>
            </a:r>
            <a:r>
              <a:rPr lang="cs-CZ" altLang="cs-CZ" b="1" dirty="0" smtClean="0">
                <a:solidFill>
                  <a:srgbClr val="7030A0"/>
                </a:solidFill>
              </a:rPr>
              <a:t>struktury</a:t>
            </a:r>
            <a:endParaRPr lang="cs-CZ" altLang="cs-CZ" b="1" dirty="0">
              <a:solidFill>
                <a:srgbClr val="7030A0"/>
              </a:solidFill>
            </a:endParaRPr>
          </a:p>
        </p:txBody>
      </p:sp>
      <p:sp>
        <p:nvSpPr>
          <p:cNvPr id="5124" name="Rectangle 4"/>
          <p:cNvSpPr>
            <a:spLocks noGrp="1" noChangeArrowheads="1"/>
          </p:cNvSpPr>
          <p:nvPr>
            <p:ph type="body" sz="half" idx="2"/>
          </p:nvPr>
        </p:nvSpPr>
        <p:spPr>
          <a:xfrm>
            <a:off x="798513" y="1981200"/>
            <a:ext cx="8345487" cy="4114800"/>
          </a:xfrm>
        </p:spPr>
        <p:txBody>
          <a:bodyPr/>
          <a:lstStyle/>
          <a:p>
            <a:pPr marL="533400" indent="-533400">
              <a:lnSpc>
                <a:spcPct val="90000"/>
              </a:lnSpc>
              <a:buFont typeface="Wingdings" panose="05000000000000000000" pitchFamily="2" charset="2"/>
              <a:buNone/>
            </a:pPr>
            <a:r>
              <a:rPr lang="cs-CZ" altLang="cs-CZ">
                <a:latin typeface="Times New Roman" panose="02020603050405020304" pitchFamily="18" charset="0"/>
                <a:cs typeface="Times New Roman" panose="02020603050405020304" pitchFamily="18" charset="0"/>
              </a:rPr>
              <a:t>Mechanické charakteristiky jsou závislé na</a:t>
            </a:r>
            <a:r>
              <a:rPr lang="cs-CZ" altLang="cs-CZ">
                <a:latin typeface="Times New Roman" panose="02020603050405020304" pitchFamily="18" charset="0"/>
              </a:rPr>
              <a:t>:</a:t>
            </a:r>
          </a:p>
          <a:p>
            <a:pPr marL="533400" indent="-533400">
              <a:lnSpc>
                <a:spcPct val="90000"/>
              </a:lnSpc>
            </a:pPr>
            <a:r>
              <a:rPr lang="cs-CZ" altLang="cs-CZ">
                <a:latin typeface="Times New Roman" panose="02020603050405020304" pitchFamily="18" charset="0"/>
                <a:cs typeface="Times New Roman" panose="02020603050405020304" pitchFamily="18" charset="0"/>
              </a:rPr>
              <a:t>chemickém složení vláken (typu a intenzitě mezimolekulových vazeb) </a:t>
            </a:r>
            <a:endParaRPr lang="cs-CZ" altLang="cs-CZ">
              <a:latin typeface="Times New Roman" panose="02020603050405020304" pitchFamily="18" charset="0"/>
            </a:endParaRPr>
          </a:p>
          <a:p>
            <a:pPr marL="533400" indent="-533400">
              <a:lnSpc>
                <a:spcPct val="90000"/>
              </a:lnSpc>
            </a:pPr>
            <a:r>
              <a:rPr lang="cs-CZ" altLang="cs-CZ">
                <a:latin typeface="Times New Roman" panose="02020603050405020304" pitchFamily="18" charset="0"/>
                <a:cs typeface="Times New Roman" panose="02020603050405020304" pitchFamily="18" charset="0"/>
              </a:rPr>
              <a:t>molekulové hmotnosti polymerních řetězců  (</a:t>
            </a:r>
            <a:r>
              <a:rPr lang="cs-CZ" altLang="cs-CZ" i="1">
                <a:latin typeface="Times New Roman" panose="02020603050405020304" pitchFamily="18" charset="0"/>
                <a:cs typeface="Times New Roman" panose="02020603050405020304" pitchFamily="18" charset="0"/>
              </a:rPr>
              <a:t>M</a:t>
            </a:r>
            <a:r>
              <a:rPr lang="cs-CZ" altLang="cs-CZ" i="1" baseline="-30000">
                <a:latin typeface="Times New Roman" panose="02020603050405020304" pitchFamily="18" charset="0"/>
                <a:cs typeface="Times New Roman" panose="02020603050405020304" pitchFamily="18" charset="0"/>
              </a:rPr>
              <a:t>n</a:t>
            </a:r>
            <a:r>
              <a:rPr lang="cs-CZ" altLang="cs-CZ">
                <a:latin typeface="Times New Roman" panose="02020603050405020304" pitchFamily="18" charset="0"/>
                <a:cs typeface="Times New Roman" panose="02020603050405020304" pitchFamily="18" charset="0"/>
              </a:rPr>
              <a:t>) </a:t>
            </a:r>
            <a:endParaRPr lang="cs-CZ" altLang="cs-CZ">
              <a:latin typeface="Times New Roman" panose="02020603050405020304" pitchFamily="18" charset="0"/>
            </a:endParaRPr>
          </a:p>
          <a:p>
            <a:pPr marL="533400" indent="-533400">
              <a:lnSpc>
                <a:spcPct val="90000"/>
              </a:lnSpc>
            </a:pPr>
            <a:r>
              <a:rPr lang="cs-CZ" altLang="cs-CZ">
                <a:latin typeface="Times New Roman" panose="02020603050405020304" pitchFamily="18" charset="0"/>
              </a:rPr>
              <a:t>p</a:t>
            </a:r>
            <a:r>
              <a:rPr lang="cs-CZ" altLang="cs-CZ">
                <a:latin typeface="Times New Roman" panose="02020603050405020304" pitchFamily="18" charset="0"/>
                <a:cs typeface="Times New Roman" panose="02020603050405020304" pitchFamily="18" charset="0"/>
              </a:rPr>
              <a:t>odmínkách zvlákňování resp.  fixace </a:t>
            </a:r>
            <a:endParaRPr lang="cs-CZ" altLang="cs-CZ">
              <a:latin typeface="Times New Roman" panose="02020603050405020304" pitchFamily="18" charset="0"/>
            </a:endParaRPr>
          </a:p>
          <a:p>
            <a:pPr marL="533400" indent="-533400">
              <a:lnSpc>
                <a:spcPct val="90000"/>
              </a:lnSpc>
              <a:buFont typeface="Wingdings" panose="05000000000000000000" pitchFamily="2" charset="2"/>
              <a:buNone/>
            </a:pPr>
            <a:r>
              <a:rPr lang="cs-CZ" altLang="cs-CZ">
                <a:latin typeface="Times New Roman" panose="02020603050405020304" pitchFamily="18" charset="0"/>
              </a:rPr>
              <a:t>	</a:t>
            </a:r>
            <a:r>
              <a:rPr lang="cs-CZ" altLang="cs-CZ">
                <a:solidFill>
                  <a:schemeClr val="hlink"/>
                </a:solidFill>
                <a:latin typeface="Times New Roman" panose="02020603050405020304" pitchFamily="18" charset="0"/>
              </a:rPr>
              <a:t>Strukturní parametry:</a:t>
            </a:r>
            <a:r>
              <a:rPr lang="cs-CZ" altLang="cs-CZ">
                <a:latin typeface="Times New Roman" panose="02020603050405020304" pitchFamily="18" charset="0"/>
                <a:cs typeface="Times New Roman" panose="02020603050405020304" pitchFamily="18" charset="0"/>
              </a:rPr>
              <a:t>krystalinit</a:t>
            </a:r>
            <a:r>
              <a:rPr lang="cs-CZ" altLang="cs-CZ">
                <a:latin typeface="Times New Roman" panose="02020603050405020304" pitchFamily="18" charset="0"/>
              </a:rPr>
              <a:t>a</a:t>
            </a:r>
            <a:r>
              <a:rPr lang="cs-CZ" altLang="cs-CZ">
                <a:latin typeface="Times New Roman" panose="02020603050405020304" pitchFamily="18" charset="0"/>
                <a:cs typeface="Times New Roman" panose="02020603050405020304" pitchFamily="18" charset="0"/>
              </a:rPr>
              <a:t> </a:t>
            </a:r>
            <a:r>
              <a:rPr lang="cs-CZ" altLang="cs-CZ" i="1">
                <a:latin typeface="Times New Roman" panose="02020603050405020304" pitchFamily="18" charset="0"/>
                <a:cs typeface="Times New Roman" panose="02020603050405020304" pitchFamily="18" charset="0"/>
              </a:rPr>
              <a:t>X</a:t>
            </a:r>
            <a:r>
              <a:rPr lang="cs-CZ" altLang="cs-CZ">
                <a:latin typeface="Times New Roman" panose="02020603050405020304" pitchFamily="18" charset="0"/>
                <a:cs typeface="Times New Roman" panose="02020603050405020304" pitchFamily="18" charset="0"/>
              </a:rPr>
              <a:t>, orientac</a:t>
            </a:r>
            <a:r>
              <a:rPr lang="cs-CZ" altLang="cs-CZ">
                <a:latin typeface="Times New Roman" panose="02020603050405020304" pitchFamily="18" charset="0"/>
              </a:rPr>
              <a:t>e</a:t>
            </a:r>
            <a:r>
              <a:rPr lang="cs-CZ" altLang="cs-CZ">
                <a:latin typeface="Times New Roman" panose="02020603050405020304" pitchFamily="18" charset="0"/>
                <a:cs typeface="Times New Roman" panose="02020603050405020304" pitchFamily="18" charset="0"/>
              </a:rPr>
              <a:t> krystalické fáze </a:t>
            </a:r>
            <a:r>
              <a:rPr lang="cs-CZ" altLang="cs-CZ" i="1">
                <a:latin typeface="Times New Roman" panose="02020603050405020304" pitchFamily="18" charset="0"/>
                <a:cs typeface="Times New Roman" panose="02020603050405020304" pitchFamily="18" charset="0"/>
              </a:rPr>
              <a:t>f</a:t>
            </a:r>
            <a:r>
              <a:rPr lang="cs-CZ" altLang="cs-CZ" i="1" baseline="-30000">
                <a:latin typeface="Times New Roman" panose="02020603050405020304" pitchFamily="18" charset="0"/>
                <a:cs typeface="Times New Roman" panose="02020603050405020304" pitchFamily="18" charset="0"/>
              </a:rPr>
              <a:t>c</a:t>
            </a:r>
            <a:r>
              <a:rPr lang="cs-CZ" altLang="cs-CZ">
                <a:latin typeface="Times New Roman" panose="02020603050405020304" pitchFamily="18" charset="0"/>
                <a:cs typeface="Times New Roman" panose="02020603050405020304" pitchFamily="18" charset="0"/>
              </a:rPr>
              <a:t>, orientac</a:t>
            </a:r>
            <a:r>
              <a:rPr lang="cs-CZ" altLang="cs-CZ">
                <a:latin typeface="Times New Roman" panose="02020603050405020304" pitchFamily="18" charset="0"/>
              </a:rPr>
              <a:t>e</a:t>
            </a:r>
            <a:r>
              <a:rPr lang="cs-CZ" altLang="cs-CZ">
                <a:latin typeface="Times New Roman" panose="02020603050405020304" pitchFamily="18" charset="0"/>
                <a:cs typeface="Times New Roman" panose="02020603050405020304" pitchFamily="18" charset="0"/>
              </a:rPr>
              <a:t> amorfní fáze </a:t>
            </a:r>
            <a:r>
              <a:rPr lang="cs-CZ" altLang="cs-CZ" i="1">
                <a:latin typeface="Times New Roman" panose="02020603050405020304" pitchFamily="18" charset="0"/>
                <a:cs typeface="Times New Roman" panose="02020603050405020304" pitchFamily="18" charset="0"/>
              </a:rPr>
              <a:t>f</a:t>
            </a:r>
            <a:r>
              <a:rPr lang="cs-CZ" altLang="cs-CZ" i="1" baseline="-30000">
                <a:latin typeface="Times New Roman" panose="02020603050405020304" pitchFamily="18" charset="0"/>
                <a:cs typeface="Times New Roman" panose="02020603050405020304" pitchFamily="18" charset="0"/>
              </a:rPr>
              <a:t>a</a:t>
            </a:r>
            <a:r>
              <a:rPr lang="cs-CZ" altLang="cs-CZ">
                <a:latin typeface="Times New Roman" panose="02020603050405020304" pitchFamily="18" charset="0"/>
                <a:cs typeface="Times New Roman" panose="02020603050405020304" pitchFamily="18" charset="0"/>
              </a:rPr>
              <a:t>)</a:t>
            </a:r>
            <a:r>
              <a:rPr lang="cs-CZ" altLang="cs-CZ">
                <a:latin typeface="Times New Roman" panose="02020603050405020304" pitchFamily="18" charset="0"/>
              </a:rPr>
              <a:t> </a:t>
            </a:r>
          </a:p>
        </p:txBody>
      </p:sp>
      <p:sp>
        <p:nvSpPr>
          <p:cNvPr id="5126" name="Rectangle 6"/>
          <p:cNvSpPr>
            <a:spLocks noChangeArrowheads="1"/>
          </p:cNvSpPr>
          <p:nvPr/>
        </p:nvSpPr>
        <p:spPr bwMode="auto">
          <a:xfrm>
            <a:off x="2366963" y="24479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pic>
        <p:nvPicPr>
          <p:cNvPr id="5125" name="Picture 5" descr="comp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0"/>
            <a:ext cx="4495800" cy="2000250"/>
          </a:xfrm>
          <a:prstGeom prst="rect">
            <a:avLst/>
          </a:prstGeom>
          <a:noFill/>
          <a:extLst>
            <a:ext uri="{909E8E84-426E-40DD-AFC4-6F175D3DCCD1}">
              <a14:hiddenFill xmlns:a14="http://schemas.microsoft.com/office/drawing/2010/main">
                <a:solidFill>
                  <a:srgbClr val="FFFFFF"/>
                </a:solidFill>
              </a14:hiddenFill>
            </a:ext>
          </a:extLst>
        </p:spPr>
      </p:pic>
      <p:sp>
        <p:nvSpPr>
          <p:cNvPr id="2" name="Zástupný symbol pro zápatí 1"/>
          <p:cNvSpPr>
            <a:spLocks noGrp="1"/>
          </p:cNvSpPr>
          <p:nvPr>
            <p:ph type="ftr" sz="quarter" idx="11"/>
          </p:nvPr>
        </p:nvSpPr>
        <p:spPr/>
        <p:txBody>
          <a:bodyPr/>
          <a:lstStyle/>
          <a:p>
            <a:endParaRPr lang="cs-CZ" altLang="cs-CZ"/>
          </a:p>
        </p:txBody>
      </p:sp>
      <p:sp>
        <p:nvSpPr>
          <p:cNvPr id="3" name="Zástupný symbol pro číslo snímku 2"/>
          <p:cNvSpPr>
            <a:spLocks noGrp="1"/>
          </p:cNvSpPr>
          <p:nvPr>
            <p:ph type="sldNum" sz="quarter" idx="12"/>
          </p:nvPr>
        </p:nvSpPr>
        <p:spPr/>
        <p:txBody>
          <a:bodyPr/>
          <a:lstStyle/>
          <a:p>
            <a:fld id="{999096EA-6C79-41E2-A368-ABFFCB39C2F5}" type="slidenum">
              <a:rPr lang="cs-CZ" altLang="cs-CZ" smtClean="0"/>
              <a:pPr/>
              <a:t>3</a:t>
            </a:fld>
            <a:endParaRPr lang="cs-CZ" altLang="cs-CZ" dirty="0"/>
          </a:p>
        </p:txBody>
      </p:sp>
    </p:spTree>
    <p:extLst>
      <p:ext uri="{BB962C8B-B14F-4D97-AF65-F5344CB8AC3E}">
        <p14:creationId xmlns:p14="http://schemas.microsoft.com/office/powerpoint/2010/main" val="3200405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27450" y="456406"/>
            <a:ext cx="7793037" cy="1143000"/>
          </a:xfrm>
        </p:spPr>
        <p:txBody>
          <a:bodyPr>
            <a:normAutofit/>
          </a:bodyPr>
          <a:lstStyle/>
          <a:p>
            <a:pPr algn="l"/>
            <a:r>
              <a:rPr lang="cs-CZ" altLang="cs-CZ" b="1" dirty="0">
                <a:solidFill>
                  <a:srgbClr val="7030A0"/>
                </a:solidFill>
              </a:rPr>
              <a:t>Typy </a:t>
            </a:r>
            <a:r>
              <a:rPr lang="cs-CZ" altLang="cs-CZ" b="1" dirty="0" smtClean="0">
                <a:solidFill>
                  <a:srgbClr val="7030A0"/>
                </a:solidFill>
              </a:rPr>
              <a:t>namáhání</a:t>
            </a:r>
            <a:endParaRPr lang="cs-CZ" altLang="cs-CZ" b="1" dirty="0">
              <a:solidFill>
                <a:srgbClr val="7030A0"/>
              </a:solidFill>
            </a:endParaRPr>
          </a:p>
        </p:txBody>
      </p:sp>
      <p:sp>
        <p:nvSpPr>
          <p:cNvPr id="6148" name="Rectangle 4"/>
          <p:cNvSpPr>
            <a:spLocks noGrp="1" noChangeArrowheads="1"/>
          </p:cNvSpPr>
          <p:nvPr>
            <p:ph type="body" sz="half" idx="2"/>
          </p:nvPr>
        </p:nvSpPr>
        <p:spPr>
          <a:xfrm>
            <a:off x="156414" y="2264966"/>
            <a:ext cx="8574088" cy="4114800"/>
          </a:xfrm>
        </p:spPr>
        <p:txBody>
          <a:bodyPr>
            <a:normAutofit lnSpcReduction="10000"/>
          </a:bodyPr>
          <a:lstStyle/>
          <a:p>
            <a:pPr algn="just">
              <a:lnSpc>
                <a:spcPct val="90000"/>
              </a:lnSpc>
              <a:buFont typeface="Wingdings" panose="05000000000000000000" pitchFamily="2" charset="2"/>
              <a:buNone/>
            </a:pPr>
            <a:r>
              <a:rPr lang="cs-CZ" altLang="cs-CZ" sz="2400" dirty="0">
                <a:latin typeface="Times New Roman" panose="02020603050405020304" pitchFamily="18" charset="0"/>
              </a:rPr>
              <a:t>	O</a:t>
            </a:r>
            <a:r>
              <a:rPr lang="cs-CZ" altLang="cs-CZ" sz="2400" dirty="0">
                <a:latin typeface="Times New Roman" panose="02020603050405020304" pitchFamily="18" charset="0"/>
                <a:cs typeface="Times New Roman" panose="02020603050405020304" pitchFamily="18" charset="0"/>
              </a:rPr>
              <a:t>dezva na vnější síly resp. deformace </a:t>
            </a:r>
            <a:endParaRPr lang="cs-CZ" altLang="cs-CZ" sz="2400" dirty="0">
              <a:latin typeface="Times New Roman" panose="02020603050405020304" pitchFamily="18" charset="0"/>
            </a:endParaRPr>
          </a:p>
          <a:p>
            <a:pPr algn="just">
              <a:lnSpc>
                <a:spcPct val="90000"/>
              </a:lnSpc>
              <a:buFont typeface="Wingdings" panose="05000000000000000000" pitchFamily="2" charset="2"/>
              <a:buNone/>
            </a:pPr>
            <a:r>
              <a:rPr lang="cs-CZ" altLang="cs-CZ" sz="2400" dirty="0">
                <a:latin typeface="Times New Roman" panose="02020603050405020304" pitchFamily="18" charset="0"/>
              </a:rPr>
              <a:t>	</a:t>
            </a:r>
            <a:r>
              <a:rPr lang="cs-CZ" altLang="cs-CZ" sz="2400" dirty="0">
                <a:latin typeface="Times New Roman" panose="02020603050405020304" pitchFamily="18" charset="0"/>
                <a:cs typeface="Times New Roman" panose="02020603050405020304" pitchFamily="18" charset="0"/>
              </a:rPr>
              <a:t>ve zvoleném způsobu namáhání. </a:t>
            </a:r>
            <a:endParaRPr lang="cs-CZ" altLang="cs-CZ" sz="2400" dirty="0">
              <a:latin typeface="Times New Roman" panose="02020603050405020304" pitchFamily="18" charset="0"/>
            </a:endParaRPr>
          </a:p>
          <a:p>
            <a:pPr algn="just">
              <a:lnSpc>
                <a:spcPct val="90000"/>
              </a:lnSpc>
            </a:pPr>
            <a:r>
              <a:rPr lang="cs-CZ" altLang="cs-CZ" sz="2400" b="1" dirty="0">
                <a:latin typeface="Times New Roman" panose="02020603050405020304" pitchFamily="18" charset="0"/>
              </a:rPr>
              <a:t>J</a:t>
            </a:r>
            <a:r>
              <a:rPr lang="cs-CZ" altLang="cs-CZ" sz="2400" b="1" dirty="0">
                <a:latin typeface="Times New Roman" panose="02020603050405020304" pitchFamily="18" charset="0"/>
                <a:cs typeface="Times New Roman" panose="02020603050405020304" pitchFamily="18" charset="0"/>
              </a:rPr>
              <a:t>ednoosé namáhání</a:t>
            </a:r>
            <a:r>
              <a:rPr lang="cs-CZ" altLang="cs-CZ" sz="2400" dirty="0">
                <a:latin typeface="Times New Roman" panose="02020603050405020304" pitchFamily="18" charset="0"/>
                <a:cs typeface="Times New Roman" panose="02020603050405020304" pitchFamily="18" charset="0"/>
              </a:rPr>
              <a:t> (tah, tlak)</a:t>
            </a:r>
            <a:endParaRPr lang="cs-CZ" altLang="cs-CZ" sz="2400" dirty="0">
              <a:latin typeface="Times New Roman" panose="02020603050405020304" pitchFamily="18" charset="0"/>
            </a:endParaRPr>
          </a:p>
          <a:p>
            <a:pPr algn="just">
              <a:lnSpc>
                <a:spcPct val="90000"/>
              </a:lnSpc>
            </a:pPr>
            <a:r>
              <a:rPr lang="cs-CZ" altLang="cs-CZ" sz="2400" b="1" dirty="0">
                <a:latin typeface="Times New Roman" panose="02020603050405020304" pitchFamily="18" charset="0"/>
              </a:rPr>
              <a:t>V</a:t>
            </a:r>
            <a:r>
              <a:rPr lang="cs-CZ" altLang="cs-CZ" sz="2400" b="1" dirty="0">
                <a:latin typeface="Times New Roman" panose="02020603050405020304" pitchFamily="18" charset="0"/>
                <a:cs typeface="Times New Roman" panose="02020603050405020304" pitchFamily="18" charset="0"/>
              </a:rPr>
              <a:t>íceosé namáhání</a:t>
            </a:r>
            <a:r>
              <a:rPr lang="cs-CZ" altLang="cs-CZ" sz="2400" dirty="0">
                <a:latin typeface="Times New Roman" panose="02020603050405020304" pitchFamily="18" charset="0"/>
                <a:cs typeface="Times New Roman" panose="02020603050405020304" pitchFamily="18" charset="0"/>
              </a:rPr>
              <a:t> (krut, ohyb).</a:t>
            </a:r>
            <a:endParaRPr lang="cs-CZ" altLang="cs-CZ" sz="2400" dirty="0">
              <a:latin typeface="Times New Roman" panose="02020603050405020304" pitchFamily="18" charset="0"/>
            </a:endParaRPr>
          </a:p>
          <a:p>
            <a:pPr algn="just">
              <a:lnSpc>
                <a:spcPct val="90000"/>
              </a:lnSpc>
            </a:pPr>
            <a:r>
              <a:rPr lang="cs-CZ" altLang="cs-CZ" sz="2400" dirty="0">
                <a:latin typeface="Times New Roman" panose="02020603050405020304" pitchFamily="18" charset="0"/>
                <a:cs typeface="Times New Roman" panose="02020603050405020304" pitchFamily="18" charset="0"/>
              </a:rPr>
              <a:t> S ohledem na opakování se rozlišuje namáhání </a:t>
            </a:r>
            <a:r>
              <a:rPr lang="cs-CZ" altLang="cs-CZ" sz="2400" u="sng" dirty="0">
                <a:latin typeface="Times New Roman" panose="02020603050405020304" pitchFamily="18" charset="0"/>
                <a:cs typeface="Times New Roman" panose="02020603050405020304" pitchFamily="18" charset="0"/>
              </a:rPr>
              <a:t>prosté</a:t>
            </a:r>
            <a:r>
              <a:rPr lang="cs-CZ" altLang="cs-CZ" sz="2400" dirty="0">
                <a:latin typeface="Times New Roman" panose="02020603050405020304" pitchFamily="18" charset="0"/>
                <a:cs typeface="Times New Roman" panose="02020603050405020304" pitchFamily="18" charset="0"/>
              </a:rPr>
              <a:t> a </a:t>
            </a:r>
            <a:r>
              <a:rPr lang="cs-CZ" altLang="cs-CZ" sz="2400" u="sng" dirty="0">
                <a:latin typeface="Times New Roman" panose="02020603050405020304" pitchFamily="18" charset="0"/>
                <a:cs typeface="Times New Roman" panose="02020603050405020304" pitchFamily="18" charset="0"/>
              </a:rPr>
              <a:t>cyklické</a:t>
            </a:r>
            <a:endParaRPr lang="cs-CZ" altLang="cs-CZ" sz="2400" u="sng" dirty="0">
              <a:latin typeface="Times New Roman" panose="02020603050405020304" pitchFamily="18" charset="0"/>
            </a:endParaRPr>
          </a:p>
          <a:p>
            <a:pPr algn="just">
              <a:lnSpc>
                <a:spcPct val="90000"/>
              </a:lnSpc>
            </a:pPr>
            <a:r>
              <a:rPr lang="cs-CZ" altLang="cs-CZ" sz="2400" dirty="0">
                <a:latin typeface="Times New Roman" panose="02020603050405020304" pitchFamily="18" charset="0"/>
              </a:rPr>
              <a:t>S</a:t>
            </a:r>
            <a:r>
              <a:rPr lang="cs-CZ" altLang="cs-CZ" sz="2400" dirty="0">
                <a:latin typeface="Times New Roman" panose="02020603050405020304" pitchFamily="18" charset="0"/>
                <a:cs typeface="Times New Roman" panose="02020603050405020304" pitchFamily="18" charset="0"/>
              </a:rPr>
              <a:t> ohledem na čas jde o </a:t>
            </a:r>
            <a:r>
              <a:rPr lang="cs-CZ" altLang="cs-CZ" sz="2400" u="sng" dirty="0">
                <a:latin typeface="Times New Roman" panose="02020603050405020304" pitchFamily="18" charset="0"/>
                <a:cs typeface="Times New Roman" panose="02020603050405020304" pitchFamily="18" charset="0"/>
              </a:rPr>
              <a:t>statické</a:t>
            </a:r>
            <a:r>
              <a:rPr lang="cs-CZ" altLang="cs-CZ" sz="2400" dirty="0">
                <a:latin typeface="Times New Roman" panose="02020603050405020304" pitchFamily="18" charset="0"/>
                <a:cs typeface="Times New Roman" panose="02020603050405020304" pitchFamily="18" charset="0"/>
              </a:rPr>
              <a:t>, </a:t>
            </a:r>
            <a:r>
              <a:rPr lang="cs-CZ" altLang="cs-CZ" sz="2400" u="sng" dirty="0">
                <a:latin typeface="Times New Roman" panose="02020603050405020304" pitchFamily="18" charset="0"/>
                <a:cs typeface="Times New Roman" panose="02020603050405020304" pitchFamily="18" charset="0"/>
              </a:rPr>
              <a:t>časově závislé</a:t>
            </a:r>
            <a:r>
              <a:rPr lang="cs-CZ" altLang="cs-CZ" sz="2400" dirty="0">
                <a:latin typeface="Times New Roman" panose="02020603050405020304" pitchFamily="18" charset="0"/>
                <a:cs typeface="Times New Roman" panose="02020603050405020304" pitchFamily="18" charset="0"/>
              </a:rPr>
              <a:t> (relaxace napětí, </a:t>
            </a:r>
            <a:r>
              <a:rPr lang="cs-CZ" altLang="cs-CZ" sz="2400" dirty="0" err="1">
                <a:latin typeface="Times New Roman" panose="02020603050405020304" pitchFamily="18" charset="0"/>
                <a:cs typeface="Times New Roman" panose="02020603050405020304" pitchFamily="18" charset="0"/>
              </a:rPr>
              <a:t>creep</a:t>
            </a:r>
            <a:r>
              <a:rPr lang="cs-CZ" altLang="cs-CZ" sz="2400" dirty="0">
                <a:latin typeface="Times New Roman" panose="02020603050405020304" pitchFamily="18" charset="0"/>
                <a:cs typeface="Times New Roman" panose="02020603050405020304" pitchFamily="18" charset="0"/>
              </a:rPr>
              <a:t>) a </a:t>
            </a:r>
            <a:r>
              <a:rPr lang="cs-CZ" altLang="cs-CZ" sz="2400" u="sng" dirty="0">
                <a:latin typeface="Times New Roman" panose="02020603050405020304" pitchFamily="18" charset="0"/>
                <a:cs typeface="Times New Roman" panose="02020603050405020304" pitchFamily="18" charset="0"/>
              </a:rPr>
              <a:t>dynamické</a:t>
            </a:r>
            <a:r>
              <a:rPr lang="cs-CZ" altLang="cs-CZ" sz="2400" dirty="0">
                <a:latin typeface="Times New Roman" panose="02020603050405020304" pitchFamily="18" charset="0"/>
                <a:cs typeface="Times New Roman" panose="02020603050405020304" pitchFamily="18" charset="0"/>
              </a:rPr>
              <a:t> namáhání. </a:t>
            </a:r>
            <a:endParaRPr lang="cs-CZ" altLang="cs-CZ" sz="2400" dirty="0">
              <a:latin typeface="Times New Roman" panose="02020603050405020304" pitchFamily="18" charset="0"/>
            </a:endParaRPr>
          </a:p>
          <a:p>
            <a:pPr algn="just">
              <a:lnSpc>
                <a:spcPct val="90000"/>
              </a:lnSpc>
            </a:pPr>
            <a:r>
              <a:rPr lang="cs-CZ" altLang="cs-CZ" sz="2400" dirty="0">
                <a:latin typeface="Times New Roman" panose="02020603050405020304" pitchFamily="18" charset="0"/>
              </a:rPr>
              <a:t>N</a:t>
            </a:r>
            <a:r>
              <a:rPr lang="cs-CZ" altLang="cs-CZ" sz="2400" dirty="0">
                <a:latin typeface="Times New Roman" panose="02020603050405020304" pitchFamily="18" charset="0"/>
                <a:cs typeface="Times New Roman" panose="02020603050405020304" pitchFamily="18" charset="0"/>
              </a:rPr>
              <a:t>amáhání do přetrhu (</a:t>
            </a:r>
            <a:r>
              <a:rPr lang="cs-CZ" altLang="cs-CZ" sz="2400" u="sng" dirty="0">
                <a:latin typeface="Times New Roman" panose="02020603050405020304" pitchFamily="18" charset="0"/>
                <a:cs typeface="Times New Roman" panose="02020603050405020304" pitchFamily="18" charset="0"/>
              </a:rPr>
              <a:t>ultimativní</a:t>
            </a:r>
            <a:r>
              <a:rPr lang="cs-CZ" altLang="cs-CZ" sz="2400" dirty="0">
                <a:latin typeface="Times New Roman" panose="02020603050405020304" pitchFamily="18" charset="0"/>
                <a:cs typeface="Times New Roman" panose="02020603050405020304" pitchFamily="18" charset="0"/>
              </a:rPr>
              <a:t>) nebo v oblastech kdy nedochází k porušení vláken. </a:t>
            </a:r>
            <a:endParaRPr lang="cs-CZ" altLang="cs-CZ" sz="2400" dirty="0">
              <a:latin typeface="Times New Roman" panose="02020603050405020304" pitchFamily="18" charset="0"/>
            </a:endParaRPr>
          </a:p>
          <a:p>
            <a:pPr algn="just">
              <a:lnSpc>
                <a:spcPct val="90000"/>
              </a:lnSpc>
              <a:buFont typeface="Wingdings" panose="05000000000000000000" pitchFamily="2" charset="2"/>
              <a:buNone/>
            </a:pPr>
            <a:r>
              <a:rPr lang="cs-CZ" altLang="cs-CZ" sz="2400" dirty="0">
                <a:latin typeface="Times New Roman" panose="02020603050405020304" pitchFamily="18" charset="0"/>
              </a:rPr>
              <a:t>	</a:t>
            </a:r>
            <a:r>
              <a:rPr lang="cs-CZ" altLang="cs-CZ" sz="2400" dirty="0">
                <a:solidFill>
                  <a:schemeClr val="hlink"/>
                </a:solidFill>
                <a:latin typeface="Times New Roman" panose="02020603050405020304" pitchFamily="18" charset="0"/>
                <a:cs typeface="Times New Roman" panose="02020603050405020304" pitchFamily="18" charset="0"/>
              </a:rPr>
              <a:t>Existuje tedy velké spektrum různých způsobů namáhání, které poskytují různé informace o mechanických projevech vláken. </a:t>
            </a:r>
            <a:endParaRPr lang="en-US" altLang="cs-CZ" sz="2400" dirty="0">
              <a:solidFill>
                <a:schemeClr val="hlink"/>
              </a:solidFill>
              <a:latin typeface="Times New Roman" panose="02020603050405020304" pitchFamily="18" charset="0"/>
              <a:cs typeface="Times New Roman" panose="02020603050405020304" pitchFamily="18" charset="0"/>
            </a:endParaRPr>
          </a:p>
          <a:p>
            <a:pPr>
              <a:lnSpc>
                <a:spcPct val="90000"/>
              </a:lnSpc>
            </a:pPr>
            <a:endParaRPr lang="cs-CZ" altLang="cs-CZ" sz="2400" dirty="0">
              <a:solidFill>
                <a:schemeClr val="hlink"/>
              </a:solidFill>
              <a:latin typeface="Times New Roman" panose="02020603050405020304" pitchFamily="18" charset="0"/>
            </a:endParaRPr>
          </a:p>
        </p:txBody>
      </p:sp>
      <p:sp>
        <p:nvSpPr>
          <p:cNvPr id="6150" name="Rectangle 6"/>
          <p:cNvSpPr>
            <a:spLocks noChangeArrowheads="1"/>
          </p:cNvSpPr>
          <p:nvPr/>
        </p:nvSpPr>
        <p:spPr bwMode="auto">
          <a:xfrm>
            <a:off x="3805238" y="15906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pic>
        <p:nvPicPr>
          <p:cNvPr id="614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0"/>
            <a:ext cx="1533525" cy="3676650"/>
          </a:xfrm>
          <a:prstGeom prst="rect">
            <a:avLst/>
          </a:prstGeom>
          <a:noFill/>
          <a:extLst>
            <a:ext uri="{909E8E84-426E-40DD-AFC4-6F175D3DCCD1}">
              <a14:hiddenFill xmlns:a14="http://schemas.microsoft.com/office/drawing/2010/main">
                <a:solidFill>
                  <a:srgbClr val="FFFFFF"/>
                </a:solidFill>
              </a14:hiddenFill>
            </a:ext>
          </a:extLst>
        </p:spPr>
      </p:pic>
      <p:sp>
        <p:nvSpPr>
          <p:cNvPr id="6152" name="Rectangle 8"/>
          <p:cNvSpPr>
            <a:spLocks noChangeArrowheads="1"/>
          </p:cNvSpPr>
          <p:nvPr/>
        </p:nvSpPr>
        <p:spPr bwMode="auto">
          <a:xfrm>
            <a:off x="3338513" y="2890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pic>
        <p:nvPicPr>
          <p:cNvPr id="615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79413"/>
            <a:ext cx="2971800" cy="1296987"/>
          </a:xfrm>
          <a:prstGeom prst="rect">
            <a:avLst/>
          </a:prstGeom>
          <a:noFill/>
          <a:extLst>
            <a:ext uri="{909E8E84-426E-40DD-AFC4-6F175D3DCCD1}">
              <a14:hiddenFill xmlns:a14="http://schemas.microsoft.com/office/drawing/2010/main">
                <a:solidFill>
                  <a:srgbClr val="FFFFFF"/>
                </a:solidFill>
              </a14:hiddenFill>
            </a:ext>
          </a:extLst>
        </p:spPr>
      </p:pic>
      <p:sp>
        <p:nvSpPr>
          <p:cNvPr id="2" name="Zástupný symbol pro zápatí 1"/>
          <p:cNvSpPr>
            <a:spLocks noGrp="1"/>
          </p:cNvSpPr>
          <p:nvPr>
            <p:ph type="ftr" sz="quarter" idx="11"/>
          </p:nvPr>
        </p:nvSpPr>
        <p:spPr/>
        <p:txBody>
          <a:bodyPr/>
          <a:lstStyle/>
          <a:p>
            <a:endParaRPr lang="cs-CZ" altLang="cs-CZ"/>
          </a:p>
        </p:txBody>
      </p:sp>
      <p:sp>
        <p:nvSpPr>
          <p:cNvPr id="3" name="Zástupný symbol pro číslo snímku 2"/>
          <p:cNvSpPr>
            <a:spLocks noGrp="1"/>
          </p:cNvSpPr>
          <p:nvPr>
            <p:ph type="sldNum" sz="quarter" idx="12"/>
          </p:nvPr>
        </p:nvSpPr>
        <p:spPr/>
        <p:txBody>
          <a:bodyPr/>
          <a:lstStyle/>
          <a:p>
            <a:fld id="{999096EA-6C79-41E2-A368-ABFFCB39C2F5}" type="slidenum">
              <a:rPr lang="cs-CZ" altLang="cs-CZ" smtClean="0"/>
              <a:pPr/>
              <a:t>4</a:t>
            </a:fld>
            <a:endParaRPr lang="cs-CZ" altLang="cs-CZ"/>
          </a:p>
        </p:txBody>
      </p:sp>
    </p:spTree>
    <p:extLst>
      <p:ext uri="{BB962C8B-B14F-4D97-AF65-F5344CB8AC3E}">
        <p14:creationId xmlns:p14="http://schemas.microsoft.com/office/powerpoint/2010/main" val="3641305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75481" y="692696"/>
            <a:ext cx="7793037" cy="1143000"/>
          </a:xfrm>
        </p:spPr>
        <p:txBody>
          <a:bodyPr/>
          <a:lstStyle/>
          <a:p>
            <a:pPr algn="l"/>
            <a:r>
              <a:rPr lang="cs-CZ" altLang="cs-CZ" b="1" dirty="0">
                <a:solidFill>
                  <a:srgbClr val="7030A0"/>
                </a:solidFill>
              </a:rPr>
              <a:t>Komplikace I</a:t>
            </a:r>
          </a:p>
        </p:txBody>
      </p:sp>
      <p:sp>
        <p:nvSpPr>
          <p:cNvPr id="7172" name="Rectangle 4"/>
          <p:cNvSpPr>
            <a:spLocks noGrp="1" noChangeArrowheads="1"/>
          </p:cNvSpPr>
          <p:nvPr>
            <p:ph type="body" sz="half" idx="2"/>
          </p:nvPr>
        </p:nvSpPr>
        <p:spPr>
          <a:xfrm>
            <a:off x="304800" y="2017713"/>
            <a:ext cx="8650288" cy="4459287"/>
          </a:xfrm>
        </p:spPr>
        <p:txBody>
          <a:bodyPr/>
          <a:lstStyle/>
          <a:p>
            <a:pPr algn="just">
              <a:lnSpc>
                <a:spcPct val="90000"/>
              </a:lnSpc>
              <a:buFont typeface="Wingdings" panose="05000000000000000000" pitchFamily="2" charset="2"/>
              <a:buNone/>
            </a:pPr>
            <a:r>
              <a:rPr lang="cs-CZ" altLang="cs-CZ" sz="2400" dirty="0">
                <a:cs typeface="Times New Roman" panose="02020603050405020304" pitchFamily="18" charset="0"/>
              </a:rPr>
              <a:t>- </a:t>
            </a:r>
            <a:r>
              <a:rPr lang="cs-CZ" altLang="cs-CZ" sz="2400" b="1" dirty="0">
                <a:latin typeface="Times New Roman" panose="02020603050405020304" pitchFamily="18" charset="0"/>
                <a:cs typeface="Times New Roman" panose="02020603050405020304" pitchFamily="18" charset="0"/>
              </a:rPr>
              <a:t>oblast platnosti</a:t>
            </a:r>
            <a:r>
              <a:rPr lang="cs-CZ" altLang="cs-CZ" sz="2400" dirty="0">
                <a:latin typeface="Times New Roman" panose="02020603050405020304" pitchFamily="18" charset="0"/>
                <a:cs typeface="Times New Roman" panose="02020603050405020304" pitchFamily="18" charset="0"/>
              </a:rPr>
              <a:t> zákonů lineární </a:t>
            </a:r>
            <a:r>
              <a:rPr lang="cs-CZ" altLang="cs-CZ" sz="2400" dirty="0" err="1">
                <a:latin typeface="Times New Roman" panose="02020603050405020304" pitchFamily="18" charset="0"/>
                <a:cs typeface="Times New Roman" panose="02020603050405020304" pitchFamily="18" charset="0"/>
              </a:rPr>
              <a:t>viskoelasticity</a:t>
            </a:r>
            <a:r>
              <a:rPr lang="cs-CZ" altLang="cs-CZ" sz="2400" dirty="0">
                <a:latin typeface="Times New Roman" panose="02020603050405020304" pitchFamily="18" charset="0"/>
                <a:cs typeface="Times New Roman" panose="02020603050405020304" pitchFamily="18" charset="0"/>
              </a:rPr>
              <a:t> je tak omezená (deformační limit je nižší než 1%), že ji prakticky všechny experimenty přesahují. Pak již nelze korektně uvažovat určené parametry za materiálové konstanty a neplatí </a:t>
            </a:r>
            <a:r>
              <a:rPr lang="cs-CZ" altLang="cs-CZ" sz="2400" dirty="0" err="1">
                <a:latin typeface="Times New Roman" panose="02020603050405020304" pitchFamily="18" charset="0"/>
                <a:cs typeface="Times New Roman" panose="02020603050405020304" pitchFamily="18" charset="0"/>
              </a:rPr>
              <a:t>Boltzmanův</a:t>
            </a:r>
            <a:r>
              <a:rPr lang="cs-CZ" altLang="cs-CZ" sz="2400" dirty="0">
                <a:latin typeface="Times New Roman" panose="02020603050405020304" pitchFamily="18" charset="0"/>
                <a:cs typeface="Times New Roman" panose="02020603050405020304" pitchFamily="18" charset="0"/>
              </a:rPr>
              <a:t> superpoziční zákon.</a:t>
            </a:r>
            <a:endParaRPr lang="en-US" altLang="cs-CZ" sz="2400" dirty="0">
              <a:latin typeface="Times New Roman" panose="02020603050405020304" pitchFamily="18" charset="0"/>
              <a:cs typeface="Times New Roman" panose="02020603050405020304" pitchFamily="18" charset="0"/>
            </a:endParaRPr>
          </a:p>
          <a:p>
            <a:pPr algn="just">
              <a:lnSpc>
                <a:spcPct val="90000"/>
              </a:lnSpc>
              <a:buFont typeface="Wingdings" panose="05000000000000000000" pitchFamily="2" charset="2"/>
              <a:buNone/>
            </a:pPr>
            <a:r>
              <a:rPr lang="cs-CZ" altLang="cs-CZ" sz="2400" dirty="0">
                <a:latin typeface="Times New Roman" panose="02020603050405020304" pitchFamily="18" charset="0"/>
                <a:cs typeface="Times New Roman" panose="02020603050405020304" pitchFamily="18" charset="0"/>
              </a:rPr>
              <a:t> - </a:t>
            </a:r>
            <a:r>
              <a:rPr lang="cs-CZ" altLang="cs-CZ" sz="2400" b="1" dirty="0">
                <a:latin typeface="Times New Roman" panose="02020603050405020304" pitchFamily="18" charset="0"/>
                <a:cs typeface="Times New Roman" panose="02020603050405020304" pitchFamily="18" charset="0"/>
              </a:rPr>
              <a:t>působením vnějších sil</a:t>
            </a:r>
            <a:r>
              <a:rPr lang="cs-CZ" altLang="cs-CZ" sz="2400" dirty="0">
                <a:latin typeface="Times New Roman" panose="02020603050405020304" pitchFamily="18" charset="0"/>
                <a:cs typeface="Times New Roman" panose="02020603050405020304" pitchFamily="18" charset="0"/>
              </a:rPr>
              <a:t> dochází ve vláknech k trvalým strukturním změnám, které se projevují nejen změnou orientace, ale  často změnou zastoupení různých fází (krystalická fáze, fáze  napjatých vazných řetězců). Tyto strukturní změny působí  pochopitelně na změny mechanických projevů (viz např. deformační zpevnění atd.).</a:t>
            </a:r>
            <a:endParaRPr lang="en-US" altLang="cs-CZ" sz="2400" dirty="0">
              <a:latin typeface="Times New Roman" panose="02020603050405020304" pitchFamily="18" charset="0"/>
              <a:cs typeface="Times New Roman" panose="02020603050405020304" pitchFamily="18" charset="0"/>
            </a:endParaRPr>
          </a:p>
          <a:p>
            <a:pPr algn="just">
              <a:lnSpc>
                <a:spcPct val="90000"/>
              </a:lnSpc>
              <a:buFont typeface="Wingdings" panose="05000000000000000000" pitchFamily="2" charset="2"/>
              <a:buNone/>
            </a:pPr>
            <a:r>
              <a:rPr lang="cs-CZ" altLang="cs-CZ" sz="2400" dirty="0">
                <a:latin typeface="Times New Roman" panose="02020603050405020304" pitchFamily="18" charset="0"/>
                <a:cs typeface="Times New Roman" panose="02020603050405020304" pitchFamily="18" charset="0"/>
              </a:rPr>
              <a:t> </a:t>
            </a:r>
            <a:endParaRPr lang="cs-CZ" altLang="cs-CZ" sz="2400" dirty="0"/>
          </a:p>
        </p:txBody>
      </p:sp>
      <p:sp>
        <p:nvSpPr>
          <p:cNvPr id="2" name="Zástupný symbol pro zápatí 1"/>
          <p:cNvSpPr>
            <a:spLocks noGrp="1"/>
          </p:cNvSpPr>
          <p:nvPr>
            <p:ph type="ftr" sz="quarter" idx="11"/>
          </p:nvPr>
        </p:nvSpPr>
        <p:spPr/>
        <p:txBody>
          <a:bodyPr/>
          <a:lstStyle/>
          <a:p>
            <a:endParaRPr lang="cs-CZ" altLang="cs-CZ"/>
          </a:p>
        </p:txBody>
      </p:sp>
      <p:sp>
        <p:nvSpPr>
          <p:cNvPr id="3" name="Zástupný symbol pro číslo snímku 2"/>
          <p:cNvSpPr>
            <a:spLocks noGrp="1"/>
          </p:cNvSpPr>
          <p:nvPr>
            <p:ph type="sldNum" sz="quarter" idx="12"/>
          </p:nvPr>
        </p:nvSpPr>
        <p:spPr/>
        <p:txBody>
          <a:bodyPr/>
          <a:lstStyle/>
          <a:p>
            <a:fld id="{999096EA-6C79-41E2-A368-ABFFCB39C2F5}" type="slidenum">
              <a:rPr lang="cs-CZ" altLang="cs-CZ" smtClean="0"/>
              <a:pPr/>
              <a:t>5</a:t>
            </a:fld>
            <a:endParaRPr lang="cs-CZ" altLang="cs-CZ"/>
          </a:p>
        </p:txBody>
      </p:sp>
    </p:spTree>
    <p:extLst>
      <p:ext uri="{BB962C8B-B14F-4D97-AF65-F5344CB8AC3E}">
        <p14:creationId xmlns:p14="http://schemas.microsoft.com/office/powerpoint/2010/main" val="63998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75481" y="764704"/>
            <a:ext cx="7793037" cy="1143000"/>
          </a:xfrm>
        </p:spPr>
        <p:txBody>
          <a:bodyPr/>
          <a:lstStyle/>
          <a:p>
            <a:pPr algn="l"/>
            <a:r>
              <a:rPr lang="cs-CZ" altLang="cs-CZ" b="1" dirty="0">
                <a:solidFill>
                  <a:srgbClr val="7030A0"/>
                </a:solidFill>
              </a:rPr>
              <a:t>Komplikace I</a:t>
            </a:r>
          </a:p>
        </p:txBody>
      </p:sp>
      <p:sp>
        <p:nvSpPr>
          <p:cNvPr id="8195" name="Rectangle 3"/>
          <p:cNvSpPr>
            <a:spLocks noGrp="1" noChangeArrowheads="1"/>
          </p:cNvSpPr>
          <p:nvPr>
            <p:ph type="body" sz="half" idx="2"/>
          </p:nvPr>
        </p:nvSpPr>
        <p:spPr>
          <a:xfrm>
            <a:off x="475456" y="1628800"/>
            <a:ext cx="8650288" cy="4459287"/>
          </a:xfrm>
        </p:spPr>
        <p:txBody>
          <a:bodyPr/>
          <a:lstStyle/>
          <a:p>
            <a:pPr algn="just"/>
            <a:r>
              <a:rPr lang="cs-CZ" altLang="cs-CZ" sz="2400" b="1" dirty="0">
                <a:latin typeface="Times New Roman" panose="02020603050405020304" pitchFamily="18" charset="0"/>
              </a:rPr>
              <a:t> </a:t>
            </a:r>
            <a:r>
              <a:rPr lang="cs-CZ" altLang="cs-CZ" sz="2400" b="1" dirty="0" smtClean="0">
                <a:latin typeface="Times New Roman" panose="02020603050405020304" pitchFamily="18" charset="0"/>
                <a:cs typeface="Times New Roman" panose="02020603050405020304" pitchFamily="18" charset="0"/>
              </a:rPr>
              <a:t>polymerní </a:t>
            </a:r>
            <a:r>
              <a:rPr lang="cs-CZ" altLang="cs-CZ" sz="2400" b="1" dirty="0">
                <a:latin typeface="Times New Roman" panose="02020603050405020304" pitchFamily="18" charset="0"/>
                <a:cs typeface="Times New Roman" panose="02020603050405020304" pitchFamily="18" charset="0"/>
              </a:rPr>
              <a:t>vlákna</a:t>
            </a:r>
            <a:r>
              <a:rPr lang="cs-CZ" altLang="cs-CZ" sz="2400" dirty="0">
                <a:latin typeface="Times New Roman" panose="02020603050405020304" pitchFamily="18" charset="0"/>
                <a:cs typeface="Times New Roman" panose="02020603050405020304" pitchFamily="18" charset="0"/>
              </a:rPr>
              <a:t> mají za sebou výraznou deformačně teplotní historii, která se díky „paměťovému efektu“ do jisté míry  projeví při mechanických experimentech.</a:t>
            </a:r>
            <a:endParaRPr lang="en-US" altLang="cs-CZ" sz="2400" dirty="0">
              <a:latin typeface="Times New Roman" panose="02020603050405020304" pitchFamily="18" charset="0"/>
              <a:cs typeface="Times New Roman" panose="02020603050405020304" pitchFamily="18" charset="0"/>
            </a:endParaRPr>
          </a:p>
          <a:p>
            <a:r>
              <a:rPr lang="cs-CZ" altLang="cs-CZ" sz="2400" dirty="0">
                <a:latin typeface="Times New Roman" panose="02020603050405020304" pitchFamily="18" charset="0"/>
                <a:cs typeface="Times New Roman" panose="02020603050405020304" pitchFamily="18" charset="0"/>
              </a:rPr>
              <a:t> </a:t>
            </a:r>
            <a:r>
              <a:rPr lang="cs-CZ" altLang="cs-CZ" sz="2400" b="1" dirty="0" smtClean="0">
                <a:latin typeface="Times New Roman" panose="02020603050405020304" pitchFamily="18" charset="0"/>
                <a:cs typeface="Times New Roman" panose="02020603050405020304" pitchFamily="18" charset="0"/>
              </a:rPr>
              <a:t>řadu </a:t>
            </a:r>
            <a:r>
              <a:rPr lang="cs-CZ" altLang="cs-CZ" sz="2400" b="1" dirty="0">
                <a:latin typeface="Times New Roman" panose="02020603050405020304" pitchFamily="18" charset="0"/>
                <a:cs typeface="Times New Roman" panose="02020603050405020304" pitchFamily="18" charset="0"/>
              </a:rPr>
              <a:t>změn struktury</a:t>
            </a:r>
            <a:r>
              <a:rPr lang="cs-CZ" altLang="cs-CZ" sz="2400" dirty="0">
                <a:latin typeface="Times New Roman" panose="02020603050405020304" pitchFamily="18" charset="0"/>
                <a:cs typeface="Times New Roman" panose="02020603050405020304" pitchFamily="18" charset="0"/>
              </a:rPr>
              <a:t>, které se promítají do mechanických  (viskoelastických) projevů vláken, není přímo experimentálně  stanovitelná, takže se často odhaduje na základě mechanických modelů. To vede ke stavu, kdy modely obsahují nadbytečný počet parametrů, které ztrácejí fyzikální interpretaci</a:t>
            </a:r>
            <a:r>
              <a:rPr lang="cs-CZ" altLang="cs-CZ" sz="2400" dirty="0">
                <a:latin typeface="Times New Roman" panose="02020603050405020304" pitchFamily="18" charset="0"/>
              </a:rPr>
              <a:t> </a:t>
            </a:r>
          </a:p>
          <a:p>
            <a:pPr algn="just"/>
            <a:r>
              <a:rPr lang="cs-CZ" altLang="cs-CZ" sz="2400" dirty="0">
                <a:latin typeface="Times New Roman" panose="02020603050405020304" pitchFamily="18" charset="0"/>
              </a:rPr>
              <a:t>P</a:t>
            </a:r>
            <a:r>
              <a:rPr lang="cs-CZ" altLang="cs-CZ" sz="2400" dirty="0">
                <a:latin typeface="Times New Roman" panose="02020603050405020304" pitchFamily="18" charset="0"/>
                <a:cs typeface="Times New Roman" panose="02020603050405020304" pitchFamily="18" charset="0"/>
              </a:rPr>
              <a:t>opis nelineárních viskoelastických projevů </a:t>
            </a:r>
            <a:r>
              <a:rPr lang="cs-CZ" altLang="cs-CZ" sz="2400" dirty="0" err="1">
                <a:latin typeface="Times New Roman" panose="02020603050405020304" pitchFamily="18" charset="0"/>
                <a:cs typeface="Times New Roman" panose="02020603050405020304" pitchFamily="18" charset="0"/>
              </a:rPr>
              <a:t>semikrystalických</a:t>
            </a:r>
            <a:r>
              <a:rPr lang="cs-CZ" altLang="cs-CZ" sz="2400" dirty="0">
                <a:latin typeface="Times New Roman" panose="02020603050405020304" pitchFamily="18" charset="0"/>
                <a:cs typeface="Times New Roman" panose="02020603050405020304" pitchFamily="18" charset="0"/>
              </a:rPr>
              <a:t> materiálů (kam patří i vlákna), bude vždy jistou aproximací reálných procesů. </a:t>
            </a:r>
            <a:endParaRPr lang="cs-CZ" altLang="cs-CZ" sz="2400" dirty="0">
              <a:latin typeface="Times New Roman" panose="02020603050405020304" pitchFamily="18" charset="0"/>
            </a:endParaRPr>
          </a:p>
        </p:txBody>
      </p:sp>
      <p:sp>
        <p:nvSpPr>
          <p:cNvPr id="2" name="Zástupný symbol pro zápatí 1"/>
          <p:cNvSpPr>
            <a:spLocks noGrp="1"/>
          </p:cNvSpPr>
          <p:nvPr>
            <p:ph type="ftr" sz="quarter" idx="11"/>
          </p:nvPr>
        </p:nvSpPr>
        <p:spPr/>
        <p:txBody>
          <a:bodyPr/>
          <a:lstStyle/>
          <a:p>
            <a:endParaRPr lang="cs-CZ" altLang="cs-CZ"/>
          </a:p>
        </p:txBody>
      </p:sp>
      <p:sp>
        <p:nvSpPr>
          <p:cNvPr id="3" name="Zástupný symbol pro číslo snímku 2"/>
          <p:cNvSpPr>
            <a:spLocks noGrp="1"/>
          </p:cNvSpPr>
          <p:nvPr>
            <p:ph type="sldNum" sz="quarter" idx="12"/>
          </p:nvPr>
        </p:nvSpPr>
        <p:spPr/>
        <p:txBody>
          <a:bodyPr/>
          <a:lstStyle/>
          <a:p>
            <a:fld id="{999096EA-6C79-41E2-A368-ABFFCB39C2F5}" type="slidenum">
              <a:rPr lang="cs-CZ" altLang="cs-CZ" smtClean="0"/>
              <a:pPr/>
              <a:t>6</a:t>
            </a:fld>
            <a:endParaRPr lang="cs-CZ" altLang="cs-CZ"/>
          </a:p>
        </p:txBody>
      </p:sp>
    </p:spTree>
    <p:extLst>
      <p:ext uri="{BB962C8B-B14F-4D97-AF65-F5344CB8AC3E}">
        <p14:creationId xmlns:p14="http://schemas.microsoft.com/office/powerpoint/2010/main" val="864425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l"/>
            <a:r>
              <a:rPr lang="cs-CZ" altLang="cs-CZ" b="1" dirty="0">
                <a:solidFill>
                  <a:srgbClr val="7030A0"/>
                </a:solidFill>
              </a:rPr>
              <a:t>Modely</a:t>
            </a:r>
          </a:p>
        </p:txBody>
      </p:sp>
      <p:sp>
        <p:nvSpPr>
          <p:cNvPr id="9220" name="Rectangle 4"/>
          <p:cNvSpPr>
            <a:spLocks noGrp="1" noChangeArrowheads="1"/>
          </p:cNvSpPr>
          <p:nvPr>
            <p:ph type="body" sz="half" idx="2"/>
          </p:nvPr>
        </p:nvSpPr>
        <p:spPr>
          <a:xfrm>
            <a:off x="540010" y="2179787"/>
            <a:ext cx="7795747" cy="4114800"/>
          </a:xfrm>
        </p:spPr>
        <p:txBody>
          <a:bodyPr>
            <a:normAutofit fontScale="85000" lnSpcReduction="20000"/>
          </a:bodyPr>
          <a:lstStyle/>
          <a:p>
            <a:pPr algn="just">
              <a:lnSpc>
                <a:spcPct val="90000"/>
              </a:lnSpc>
              <a:buFont typeface="Wingdings" panose="05000000000000000000" pitchFamily="2" charset="2"/>
              <a:buNone/>
            </a:pPr>
            <a:r>
              <a:rPr lang="cs-CZ" altLang="cs-CZ" sz="2400" dirty="0">
                <a:latin typeface="Times New Roman" panose="02020603050405020304" pitchFamily="18" charset="0"/>
                <a:cs typeface="Times New Roman" panose="02020603050405020304" pitchFamily="18" charset="0"/>
              </a:rPr>
              <a:t>Podle míry aproximace lze  modely </a:t>
            </a:r>
            <a:endParaRPr lang="cs-CZ" altLang="cs-CZ" sz="2400" dirty="0">
              <a:latin typeface="Times New Roman" panose="02020603050405020304" pitchFamily="18" charset="0"/>
            </a:endParaRPr>
          </a:p>
          <a:p>
            <a:pPr algn="just">
              <a:lnSpc>
                <a:spcPct val="90000"/>
              </a:lnSpc>
              <a:buFont typeface="Wingdings" panose="05000000000000000000" pitchFamily="2" charset="2"/>
              <a:buNone/>
            </a:pPr>
            <a:r>
              <a:rPr lang="cs-CZ" altLang="cs-CZ" sz="2400" dirty="0">
                <a:latin typeface="Times New Roman" panose="02020603050405020304" pitchFamily="18" charset="0"/>
                <a:cs typeface="Times New Roman" panose="02020603050405020304" pitchFamily="18" charset="0"/>
              </a:rPr>
              <a:t> rozčlenit do tří základních  skupin:</a:t>
            </a:r>
            <a:endParaRPr lang="cs-CZ" altLang="cs-CZ" sz="2400" dirty="0">
              <a:latin typeface="Times New Roman" panose="02020603050405020304" pitchFamily="18" charset="0"/>
            </a:endParaRPr>
          </a:p>
          <a:p>
            <a:pPr algn="just">
              <a:lnSpc>
                <a:spcPct val="90000"/>
              </a:lnSpc>
              <a:buFont typeface="Wingdings" panose="05000000000000000000" pitchFamily="2" charset="2"/>
              <a:buNone/>
            </a:pPr>
            <a:r>
              <a:rPr lang="cs-CZ" altLang="cs-CZ" sz="2400" dirty="0">
                <a:latin typeface="Times New Roman" panose="02020603050405020304" pitchFamily="18" charset="0"/>
                <a:cs typeface="Times New Roman" panose="02020603050405020304" pitchFamily="18" charset="0"/>
              </a:rPr>
              <a:t> </a:t>
            </a:r>
            <a:r>
              <a:rPr lang="cs-CZ" altLang="cs-CZ" sz="2400" dirty="0">
                <a:solidFill>
                  <a:schemeClr val="hlink"/>
                </a:solidFill>
                <a:latin typeface="Times New Roman" panose="02020603050405020304" pitchFamily="18" charset="0"/>
                <a:cs typeface="Times New Roman" panose="02020603050405020304" pitchFamily="18" charset="0"/>
              </a:rPr>
              <a:t>a) modely zanedbávající úplně strukturu vláken,</a:t>
            </a:r>
            <a:endParaRPr lang="en-US" altLang="cs-CZ" sz="2400" dirty="0">
              <a:solidFill>
                <a:schemeClr val="hlink"/>
              </a:solidFill>
              <a:latin typeface="Times New Roman" panose="02020603050405020304" pitchFamily="18" charset="0"/>
              <a:cs typeface="Times New Roman" panose="02020603050405020304" pitchFamily="18" charset="0"/>
            </a:endParaRPr>
          </a:p>
          <a:p>
            <a:pPr algn="just">
              <a:lnSpc>
                <a:spcPct val="90000"/>
              </a:lnSpc>
              <a:buFont typeface="Wingdings" panose="05000000000000000000" pitchFamily="2" charset="2"/>
              <a:buNone/>
            </a:pPr>
            <a:r>
              <a:rPr lang="cs-CZ" altLang="cs-CZ" sz="2400" dirty="0">
                <a:solidFill>
                  <a:schemeClr val="hlink"/>
                </a:solidFill>
                <a:latin typeface="Times New Roman" panose="02020603050405020304" pitchFamily="18" charset="0"/>
                <a:cs typeface="Times New Roman" panose="02020603050405020304" pitchFamily="18" charset="0"/>
              </a:rPr>
              <a:t> b) strukturní modely,</a:t>
            </a:r>
            <a:endParaRPr lang="en-US" altLang="cs-CZ" sz="2400" dirty="0">
              <a:solidFill>
                <a:schemeClr val="hlink"/>
              </a:solidFill>
              <a:latin typeface="Times New Roman" panose="02020603050405020304" pitchFamily="18" charset="0"/>
              <a:cs typeface="Times New Roman" panose="02020603050405020304" pitchFamily="18" charset="0"/>
            </a:endParaRPr>
          </a:p>
          <a:p>
            <a:pPr algn="just">
              <a:lnSpc>
                <a:spcPct val="90000"/>
              </a:lnSpc>
              <a:buFont typeface="Wingdings" panose="05000000000000000000" pitchFamily="2" charset="2"/>
              <a:buNone/>
            </a:pPr>
            <a:r>
              <a:rPr lang="cs-CZ" altLang="cs-CZ" sz="2400" dirty="0">
                <a:solidFill>
                  <a:schemeClr val="hlink"/>
                </a:solidFill>
                <a:latin typeface="Times New Roman" panose="02020603050405020304" pitchFamily="18" charset="0"/>
              </a:rPr>
              <a:t> </a:t>
            </a:r>
            <a:r>
              <a:rPr lang="cs-CZ" altLang="cs-CZ" sz="2400" dirty="0">
                <a:solidFill>
                  <a:schemeClr val="hlink"/>
                </a:solidFill>
                <a:latin typeface="Times New Roman" panose="02020603050405020304" pitchFamily="18" charset="0"/>
                <a:cs typeface="Times New Roman" panose="02020603050405020304" pitchFamily="18" charset="0"/>
              </a:rPr>
              <a:t>c) vícefázové modely.</a:t>
            </a:r>
            <a:endParaRPr lang="cs-CZ" altLang="cs-CZ" sz="2400" dirty="0">
              <a:solidFill>
                <a:schemeClr val="hlink"/>
              </a:solidFill>
              <a:latin typeface="Times New Roman" panose="02020603050405020304" pitchFamily="18" charset="0"/>
            </a:endParaRPr>
          </a:p>
          <a:p>
            <a:pPr algn="just">
              <a:lnSpc>
                <a:spcPct val="90000"/>
              </a:lnSpc>
              <a:buFont typeface="Wingdings" panose="05000000000000000000" pitchFamily="2" charset="2"/>
              <a:buNone/>
            </a:pPr>
            <a:r>
              <a:rPr lang="cs-CZ" altLang="cs-CZ" sz="2400" dirty="0">
                <a:latin typeface="Times New Roman" panose="02020603050405020304" pitchFamily="18" charset="0"/>
                <a:cs typeface="Times New Roman" panose="02020603050405020304" pitchFamily="18" charset="0"/>
              </a:rPr>
              <a:t>Poměrně dokonale propracované jsou modely ze skupiny a), které však neumožňují stanovení vlivu struktury a patří tedy mezi  deskriptivní. </a:t>
            </a:r>
            <a:endParaRPr lang="cs-CZ" altLang="cs-CZ" sz="2400" dirty="0">
              <a:latin typeface="Times New Roman" panose="02020603050405020304" pitchFamily="18" charset="0"/>
            </a:endParaRPr>
          </a:p>
          <a:p>
            <a:pPr algn="just">
              <a:lnSpc>
                <a:spcPct val="90000"/>
              </a:lnSpc>
              <a:buFont typeface="Wingdings" panose="05000000000000000000" pitchFamily="2" charset="2"/>
              <a:buNone/>
            </a:pPr>
            <a:r>
              <a:rPr lang="cs-CZ" altLang="cs-CZ" sz="2400" dirty="0">
                <a:latin typeface="Times New Roman" panose="02020603050405020304" pitchFamily="18" charset="0"/>
              </a:rPr>
              <a:t>M</a:t>
            </a:r>
            <a:r>
              <a:rPr lang="cs-CZ" altLang="cs-CZ" sz="2400" dirty="0">
                <a:latin typeface="Times New Roman" panose="02020603050405020304" pitchFamily="18" charset="0"/>
                <a:cs typeface="Times New Roman" panose="02020603050405020304" pitchFamily="18" charset="0"/>
              </a:rPr>
              <a:t>odely ze skupiny b) jsou nejkomplikovanější a využívají řady doplňkových informací o struktuře vláken a jejich změnách. </a:t>
            </a:r>
            <a:endParaRPr lang="cs-CZ" altLang="cs-CZ" sz="2400" dirty="0">
              <a:latin typeface="Times New Roman" panose="02020603050405020304" pitchFamily="18" charset="0"/>
            </a:endParaRPr>
          </a:p>
          <a:p>
            <a:pPr algn="just">
              <a:lnSpc>
                <a:spcPct val="90000"/>
              </a:lnSpc>
              <a:buFont typeface="Wingdings" panose="05000000000000000000" pitchFamily="2" charset="2"/>
              <a:buNone/>
            </a:pPr>
            <a:r>
              <a:rPr lang="cs-CZ" altLang="cs-CZ" sz="2400" dirty="0">
                <a:latin typeface="Times New Roman" panose="02020603050405020304" pitchFamily="18" charset="0"/>
                <a:cs typeface="Times New Roman" panose="02020603050405020304" pitchFamily="18" charset="0"/>
              </a:rPr>
              <a:t>Užitečné zjednodušení představují modely ze skupiny c), které berou</a:t>
            </a:r>
            <a:endParaRPr lang="cs-CZ" altLang="cs-CZ" sz="2400" dirty="0">
              <a:latin typeface="Times New Roman" panose="02020603050405020304" pitchFamily="18" charset="0"/>
            </a:endParaRPr>
          </a:p>
          <a:p>
            <a:pPr algn="just">
              <a:lnSpc>
                <a:spcPct val="90000"/>
              </a:lnSpc>
              <a:buFont typeface="Wingdings" panose="05000000000000000000" pitchFamily="2" charset="2"/>
              <a:buNone/>
            </a:pPr>
            <a:r>
              <a:rPr lang="cs-CZ" altLang="cs-CZ" sz="2400" dirty="0">
                <a:latin typeface="Times New Roman" panose="02020603050405020304" pitchFamily="18" charset="0"/>
                <a:cs typeface="Times New Roman" panose="02020603050405020304" pitchFamily="18" charset="0"/>
              </a:rPr>
              <a:t>v úvahu jen základní „fáze“ struktury vláken.</a:t>
            </a:r>
            <a:endParaRPr lang="en-US" altLang="cs-CZ" sz="2400" dirty="0">
              <a:latin typeface="Times New Roman" panose="02020603050405020304" pitchFamily="18" charset="0"/>
              <a:cs typeface="Times New Roman" panose="02020603050405020304" pitchFamily="18" charset="0"/>
            </a:endParaRPr>
          </a:p>
          <a:p>
            <a:pPr algn="just">
              <a:lnSpc>
                <a:spcPct val="90000"/>
              </a:lnSpc>
              <a:buFont typeface="Wingdings" panose="05000000000000000000" pitchFamily="2" charset="2"/>
              <a:buNone/>
            </a:pPr>
            <a:r>
              <a:rPr lang="cs-CZ" altLang="cs-CZ" sz="2400" dirty="0">
                <a:latin typeface="Times New Roman" panose="02020603050405020304" pitchFamily="18" charset="0"/>
                <a:cs typeface="Times New Roman" panose="02020603050405020304" pitchFamily="18" charset="0"/>
              </a:rPr>
              <a:t> </a:t>
            </a:r>
            <a:endParaRPr lang="en-US" altLang="cs-CZ" sz="2400" dirty="0">
              <a:latin typeface="Times New Roman" panose="02020603050405020304" pitchFamily="18" charset="0"/>
              <a:cs typeface="Times New Roman" panose="02020603050405020304" pitchFamily="18" charset="0"/>
            </a:endParaRPr>
          </a:p>
          <a:p>
            <a:pPr algn="just">
              <a:lnSpc>
                <a:spcPct val="90000"/>
              </a:lnSpc>
              <a:buFont typeface="Wingdings" panose="05000000000000000000" pitchFamily="2" charset="2"/>
              <a:buNone/>
            </a:pPr>
            <a:endParaRPr lang="cs-CZ" altLang="cs-CZ" sz="2400" dirty="0">
              <a:latin typeface="Times New Roman" panose="02020603050405020304" pitchFamily="18" charset="0"/>
            </a:endParaRPr>
          </a:p>
          <a:p>
            <a:pPr algn="just">
              <a:lnSpc>
                <a:spcPct val="90000"/>
              </a:lnSpc>
              <a:buFont typeface="Wingdings" panose="05000000000000000000" pitchFamily="2" charset="2"/>
              <a:buNone/>
            </a:pPr>
            <a:endParaRPr lang="cs-CZ" altLang="cs-CZ" sz="2400" dirty="0">
              <a:solidFill>
                <a:schemeClr val="hlink"/>
              </a:solidFill>
              <a:latin typeface="Times New Roman" panose="02020603050405020304" pitchFamily="18" charset="0"/>
            </a:endParaRPr>
          </a:p>
          <a:p>
            <a:pPr algn="just">
              <a:lnSpc>
                <a:spcPct val="90000"/>
              </a:lnSpc>
              <a:buFont typeface="Wingdings" panose="05000000000000000000" pitchFamily="2" charset="2"/>
              <a:buNone/>
            </a:pPr>
            <a:r>
              <a:rPr lang="cs-CZ" altLang="cs-CZ" sz="2400" dirty="0">
                <a:latin typeface="Times New Roman" panose="02020603050405020304" pitchFamily="18" charset="0"/>
                <a:cs typeface="Times New Roman" panose="02020603050405020304" pitchFamily="18" charset="0"/>
              </a:rPr>
              <a:t> </a:t>
            </a:r>
            <a:endParaRPr lang="en-US" altLang="cs-CZ" sz="2400" dirty="0">
              <a:latin typeface="Times New Roman" panose="02020603050405020304" pitchFamily="18" charset="0"/>
              <a:cs typeface="Times New Roman" panose="02020603050405020304" pitchFamily="18" charset="0"/>
            </a:endParaRPr>
          </a:p>
          <a:p>
            <a:pPr algn="just">
              <a:lnSpc>
                <a:spcPct val="90000"/>
              </a:lnSpc>
              <a:buFont typeface="Wingdings" panose="05000000000000000000" pitchFamily="2" charset="2"/>
              <a:buNone/>
            </a:pPr>
            <a:endParaRPr lang="en-US" altLang="cs-CZ" sz="2400" dirty="0">
              <a:latin typeface="Times New Roman" panose="02020603050405020304" pitchFamily="18" charset="0"/>
            </a:endParaRPr>
          </a:p>
          <a:p>
            <a:pPr>
              <a:lnSpc>
                <a:spcPct val="90000"/>
              </a:lnSpc>
              <a:buFont typeface="Wingdings" panose="05000000000000000000" pitchFamily="2" charset="2"/>
              <a:buNone/>
            </a:pPr>
            <a:endParaRPr lang="cs-CZ" altLang="cs-CZ" sz="2400" dirty="0">
              <a:latin typeface="Times New Roman" panose="02020603050405020304" pitchFamily="18" charset="0"/>
            </a:endParaRPr>
          </a:p>
          <a:p>
            <a:pPr>
              <a:lnSpc>
                <a:spcPct val="90000"/>
              </a:lnSpc>
              <a:buFont typeface="Wingdings" panose="05000000000000000000" pitchFamily="2" charset="2"/>
              <a:buNone/>
            </a:pPr>
            <a:endParaRPr lang="cs-CZ" altLang="cs-CZ" sz="2400" dirty="0"/>
          </a:p>
        </p:txBody>
      </p:sp>
      <p:sp>
        <p:nvSpPr>
          <p:cNvPr id="9222" name="Rectangle 6"/>
          <p:cNvSpPr>
            <a:spLocks noChangeArrowheads="1"/>
          </p:cNvSpPr>
          <p:nvPr/>
        </p:nvSpPr>
        <p:spPr bwMode="auto">
          <a:xfrm>
            <a:off x="3786188" y="23336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pic>
        <p:nvPicPr>
          <p:cNvPr id="922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6888" y="-2683"/>
            <a:ext cx="2297112" cy="3200400"/>
          </a:xfrm>
          <a:prstGeom prst="rect">
            <a:avLst/>
          </a:prstGeom>
          <a:noFill/>
          <a:extLst>
            <a:ext uri="{909E8E84-426E-40DD-AFC4-6F175D3DCCD1}">
              <a14:hiddenFill xmlns:a14="http://schemas.microsoft.com/office/drawing/2010/main">
                <a:solidFill>
                  <a:srgbClr val="FFFFFF"/>
                </a:solidFill>
              </a14:hiddenFill>
            </a:ext>
          </a:extLst>
        </p:spPr>
      </p:pic>
      <p:sp>
        <p:nvSpPr>
          <p:cNvPr id="2" name="Zástupný symbol pro zápatí 1"/>
          <p:cNvSpPr>
            <a:spLocks noGrp="1"/>
          </p:cNvSpPr>
          <p:nvPr>
            <p:ph type="ftr" sz="quarter" idx="11"/>
          </p:nvPr>
        </p:nvSpPr>
        <p:spPr/>
        <p:txBody>
          <a:bodyPr/>
          <a:lstStyle/>
          <a:p>
            <a:endParaRPr lang="cs-CZ" altLang="cs-CZ"/>
          </a:p>
        </p:txBody>
      </p:sp>
      <p:sp>
        <p:nvSpPr>
          <p:cNvPr id="3" name="Zástupný symbol pro číslo snímku 2"/>
          <p:cNvSpPr>
            <a:spLocks noGrp="1"/>
          </p:cNvSpPr>
          <p:nvPr>
            <p:ph type="sldNum" sz="quarter" idx="12"/>
          </p:nvPr>
        </p:nvSpPr>
        <p:spPr/>
        <p:txBody>
          <a:bodyPr/>
          <a:lstStyle/>
          <a:p>
            <a:fld id="{999096EA-6C79-41E2-A368-ABFFCB39C2F5}" type="slidenum">
              <a:rPr lang="cs-CZ" altLang="cs-CZ" smtClean="0"/>
              <a:pPr/>
              <a:t>7</a:t>
            </a:fld>
            <a:endParaRPr lang="cs-CZ" altLang="cs-CZ"/>
          </a:p>
        </p:txBody>
      </p:sp>
    </p:spTree>
    <p:extLst>
      <p:ext uri="{BB962C8B-B14F-4D97-AF65-F5344CB8AC3E}">
        <p14:creationId xmlns:p14="http://schemas.microsoft.com/office/powerpoint/2010/main" val="2051558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8859" y="590550"/>
            <a:ext cx="7793037" cy="1143000"/>
          </a:xfrm>
        </p:spPr>
        <p:txBody>
          <a:bodyPr>
            <a:normAutofit/>
          </a:bodyPr>
          <a:lstStyle/>
          <a:p>
            <a:pPr algn="l"/>
            <a:r>
              <a:rPr lang="cs-CZ" altLang="cs-CZ" sz="4000" b="1" dirty="0" smtClean="0">
                <a:solidFill>
                  <a:srgbClr val="7030A0"/>
                </a:solidFill>
              </a:rPr>
              <a:t>Z</a:t>
            </a:r>
            <a:r>
              <a:rPr lang="cs-CZ" altLang="cs-CZ" sz="4000" b="1" dirty="0" smtClean="0">
                <a:solidFill>
                  <a:srgbClr val="7030A0"/>
                </a:solidFill>
                <a:cs typeface="Times New Roman" panose="02020603050405020304" pitchFamily="18" charset="0"/>
              </a:rPr>
              <a:t>anedbá</a:t>
            </a:r>
            <a:r>
              <a:rPr lang="cs-CZ" altLang="cs-CZ" sz="4000" b="1" dirty="0" smtClean="0">
                <a:solidFill>
                  <a:srgbClr val="7030A0"/>
                </a:solidFill>
              </a:rPr>
              <a:t>ní </a:t>
            </a:r>
            <a:r>
              <a:rPr lang="cs-CZ" altLang="cs-CZ" sz="4000" b="1" dirty="0" smtClean="0">
                <a:solidFill>
                  <a:srgbClr val="7030A0"/>
                </a:solidFill>
                <a:cs typeface="Times New Roman" panose="02020603050405020304" pitchFamily="18" charset="0"/>
              </a:rPr>
              <a:t>struktur</a:t>
            </a:r>
            <a:r>
              <a:rPr lang="cs-CZ" altLang="cs-CZ" sz="4000" b="1" dirty="0" smtClean="0">
                <a:solidFill>
                  <a:srgbClr val="7030A0"/>
                </a:solidFill>
              </a:rPr>
              <a:t>y </a:t>
            </a:r>
            <a:r>
              <a:rPr lang="cs-CZ" altLang="cs-CZ" sz="4000" b="1" dirty="0">
                <a:solidFill>
                  <a:srgbClr val="7030A0"/>
                </a:solidFill>
                <a:cs typeface="Times New Roman" panose="02020603050405020304" pitchFamily="18" charset="0"/>
              </a:rPr>
              <a:t>vláken</a:t>
            </a:r>
            <a:r>
              <a:rPr lang="cs-CZ" altLang="cs-CZ" sz="4000" b="1" dirty="0">
                <a:solidFill>
                  <a:srgbClr val="7030A0"/>
                </a:solidFill>
              </a:rPr>
              <a:t> I</a:t>
            </a:r>
          </a:p>
        </p:txBody>
      </p:sp>
      <p:sp>
        <p:nvSpPr>
          <p:cNvPr id="10244" name="Rectangle 4"/>
          <p:cNvSpPr>
            <a:spLocks noGrp="1" noChangeArrowheads="1"/>
          </p:cNvSpPr>
          <p:nvPr>
            <p:ph type="body" sz="half" idx="2"/>
          </p:nvPr>
        </p:nvSpPr>
        <p:spPr>
          <a:xfrm>
            <a:off x="228600" y="2017713"/>
            <a:ext cx="8726488" cy="4114800"/>
          </a:xfrm>
        </p:spPr>
        <p:txBody>
          <a:bodyPr>
            <a:normAutofit lnSpcReduction="10000"/>
          </a:bodyPr>
          <a:lstStyle/>
          <a:p>
            <a:pPr algn="just">
              <a:lnSpc>
                <a:spcPct val="90000"/>
              </a:lnSpc>
              <a:buFont typeface="Wingdings" panose="05000000000000000000" pitchFamily="2" charset="2"/>
              <a:buNone/>
            </a:pPr>
            <a:r>
              <a:rPr lang="cs-CZ" altLang="cs-CZ" sz="2400" dirty="0" smtClean="0">
                <a:latin typeface="Times New Roman" panose="02020603050405020304" pitchFamily="18" charset="0"/>
              </a:rPr>
              <a:t>    V</a:t>
            </a:r>
            <a:r>
              <a:rPr lang="cs-CZ" altLang="cs-CZ" sz="2400" dirty="0" smtClean="0">
                <a:latin typeface="Times New Roman" panose="02020603050405020304" pitchFamily="18" charset="0"/>
                <a:cs typeface="Times New Roman" panose="02020603050405020304" pitchFamily="18" charset="0"/>
              </a:rPr>
              <a:t>lákno</a:t>
            </a:r>
            <a:r>
              <a:rPr lang="cs-CZ" altLang="cs-CZ" sz="2400" dirty="0" smtClean="0">
                <a:latin typeface="Times New Roman" panose="02020603050405020304" pitchFamily="18" charset="0"/>
              </a:rPr>
              <a:t> </a:t>
            </a:r>
            <a:r>
              <a:rPr lang="cs-CZ" altLang="cs-CZ" sz="2400" dirty="0">
                <a:latin typeface="Times New Roman" panose="02020603050405020304" pitchFamily="18" charset="0"/>
              </a:rPr>
              <a:t>je</a:t>
            </a:r>
            <a:r>
              <a:rPr lang="cs-CZ" altLang="cs-CZ" sz="2400" dirty="0">
                <a:latin typeface="Times New Roman" panose="02020603050405020304" pitchFamily="18" charset="0"/>
                <a:cs typeface="Times New Roman" panose="02020603050405020304" pitchFamily="18" charset="0"/>
              </a:rPr>
              <a:t> z pohledu mechanického působení </a:t>
            </a:r>
            <a:r>
              <a:rPr lang="cs-CZ" altLang="cs-CZ" sz="2400" dirty="0">
                <a:solidFill>
                  <a:schemeClr val="folHlink"/>
                </a:solidFill>
                <a:latin typeface="Times New Roman" panose="02020603050405020304" pitchFamily="18" charset="0"/>
                <a:cs typeface="Times New Roman" panose="02020603050405020304" pitchFamily="18" charset="0"/>
              </a:rPr>
              <a:t>homogenní těleso</a:t>
            </a:r>
            <a:r>
              <a:rPr lang="cs-CZ" altLang="cs-CZ" sz="2400" dirty="0">
                <a:latin typeface="Times New Roman" panose="02020603050405020304" pitchFamily="18" charset="0"/>
              </a:rPr>
              <a:t> </a:t>
            </a:r>
            <a:r>
              <a:rPr lang="cs-CZ" altLang="cs-CZ" sz="2400" dirty="0">
                <a:latin typeface="Times New Roman" panose="02020603050405020304" pitchFamily="18" charset="0"/>
                <a:cs typeface="Times New Roman" panose="02020603050405020304" pitchFamily="18" charset="0"/>
              </a:rPr>
              <a:t>s </a:t>
            </a:r>
            <a:r>
              <a:rPr lang="cs-CZ" altLang="cs-CZ" sz="2400" dirty="0">
                <a:solidFill>
                  <a:schemeClr val="hlink"/>
                </a:solidFill>
                <a:latin typeface="Times New Roman" panose="02020603050405020304" pitchFamily="18" charset="0"/>
                <a:cs typeface="Times New Roman" panose="02020603050405020304" pitchFamily="18" charset="0"/>
              </a:rPr>
              <a:t>(ne)lineárními viskoelastickými projevy</a:t>
            </a:r>
            <a:r>
              <a:rPr lang="cs-CZ" altLang="cs-CZ" sz="2400" dirty="0">
                <a:latin typeface="Times New Roman" panose="02020603050405020304" pitchFamily="18" charset="0"/>
                <a:cs typeface="Times New Roman" panose="02020603050405020304" pitchFamily="18" charset="0"/>
              </a:rPr>
              <a:t>. Nejjednodušší (</a:t>
            </a:r>
            <a:r>
              <a:rPr lang="cs-CZ" altLang="cs-CZ" sz="2400" b="1" dirty="0">
                <a:latin typeface="Times New Roman" panose="02020603050405020304" pitchFamily="18" charset="0"/>
                <a:cs typeface="Times New Roman" panose="02020603050405020304" pitchFamily="18" charset="0"/>
              </a:rPr>
              <a:t>pružino-pístové</a:t>
            </a:r>
            <a:r>
              <a:rPr lang="cs-CZ" altLang="cs-CZ" sz="2400" dirty="0">
                <a:latin typeface="Times New Roman" panose="02020603050405020304" pitchFamily="18" charset="0"/>
                <a:cs typeface="Times New Roman" panose="02020603050405020304" pitchFamily="18" charset="0"/>
              </a:rPr>
              <a:t>) modely vycházejí z představy formální platnosti zákonů lineární  </a:t>
            </a:r>
            <a:r>
              <a:rPr lang="cs-CZ" altLang="cs-CZ" sz="2400" dirty="0" err="1">
                <a:latin typeface="Times New Roman" panose="02020603050405020304" pitchFamily="18" charset="0"/>
                <a:cs typeface="Times New Roman" panose="02020603050405020304" pitchFamily="18" charset="0"/>
              </a:rPr>
              <a:t>viskoelasticity</a:t>
            </a:r>
            <a:r>
              <a:rPr lang="cs-CZ" altLang="cs-CZ" sz="2400" dirty="0">
                <a:latin typeface="Times New Roman" panose="02020603050405020304" pitchFamily="18" charset="0"/>
                <a:cs typeface="Times New Roman" panose="02020603050405020304" pitchFamily="18" charset="0"/>
              </a:rPr>
              <a:t>. Jsou obecně vyjádřitelné pomocí lineární diferenciální rovnice s konstantními koeficienty</a:t>
            </a:r>
            <a:endParaRPr lang="en-US" altLang="cs-CZ" sz="2400" dirty="0">
              <a:latin typeface="Times New Roman" panose="02020603050405020304" pitchFamily="18" charset="0"/>
              <a:cs typeface="Times New Roman" panose="02020603050405020304" pitchFamily="18" charset="0"/>
            </a:endParaRPr>
          </a:p>
          <a:p>
            <a:pPr algn="just">
              <a:lnSpc>
                <a:spcPct val="90000"/>
              </a:lnSpc>
              <a:buFont typeface="Wingdings" panose="05000000000000000000" pitchFamily="2" charset="2"/>
              <a:buNone/>
            </a:pPr>
            <a:r>
              <a:rPr lang="cs-CZ" altLang="cs-CZ" sz="2400" dirty="0">
                <a:latin typeface="Times New Roman" panose="02020603050405020304" pitchFamily="18" charset="0"/>
              </a:rPr>
              <a:t>	</a:t>
            </a:r>
            <a:r>
              <a:rPr lang="cs-CZ" altLang="cs-CZ" sz="2400" dirty="0" smtClean="0">
                <a:latin typeface="Times New Roman" panose="02020603050405020304" pitchFamily="18" charset="0"/>
                <a:cs typeface="Times New Roman" panose="02020603050405020304" pitchFamily="18" charset="0"/>
              </a:rPr>
              <a:t>Nejjednodušší </a:t>
            </a:r>
            <a:r>
              <a:rPr lang="cs-CZ" altLang="cs-CZ" sz="2400" dirty="0">
                <a:latin typeface="Times New Roman" panose="02020603050405020304" pitchFamily="18" charset="0"/>
                <a:cs typeface="Times New Roman" panose="02020603050405020304" pitchFamily="18" charset="0"/>
              </a:rPr>
              <a:t>nelineární viskoelastické modely využívají pružino-pístových modelů (mechanických analogů), kde je použito nelineárních </a:t>
            </a:r>
            <a:r>
              <a:rPr lang="cs-CZ" altLang="cs-CZ" sz="2400" dirty="0" err="1">
                <a:latin typeface="Times New Roman" panose="02020603050405020304" pitchFamily="18" charset="0"/>
                <a:cs typeface="Times New Roman" panose="02020603050405020304" pitchFamily="18" charset="0"/>
              </a:rPr>
              <a:t>členů.Pro</a:t>
            </a:r>
            <a:r>
              <a:rPr lang="cs-CZ" altLang="cs-CZ" sz="2400" dirty="0">
                <a:latin typeface="Times New Roman" panose="02020603050405020304" pitchFamily="18" charset="0"/>
                <a:cs typeface="Times New Roman" panose="02020603050405020304" pitchFamily="18" charset="0"/>
              </a:rPr>
              <a:t> polymerní vlákna je z této skupiny nejčastěji používán </a:t>
            </a:r>
            <a:r>
              <a:rPr lang="cs-CZ" altLang="cs-CZ" sz="2400" dirty="0" err="1">
                <a:solidFill>
                  <a:schemeClr val="hlink"/>
                </a:solidFill>
                <a:latin typeface="Times New Roman" panose="02020603050405020304" pitchFamily="18" charset="0"/>
                <a:cs typeface="Times New Roman" panose="02020603050405020304" pitchFamily="18" charset="0"/>
              </a:rPr>
              <a:t>Eyringův</a:t>
            </a:r>
            <a:r>
              <a:rPr lang="cs-CZ" altLang="cs-CZ" sz="2400" dirty="0">
                <a:solidFill>
                  <a:schemeClr val="hlink"/>
                </a:solidFill>
                <a:latin typeface="Times New Roman" panose="02020603050405020304" pitchFamily="18" charset="0"/>
                <a:cs typeface="Times New Roman" panose="02020603050405020304" pitchFamily="18" charset="0"/>
              </a:rPr>
              <a:t> </a:t>
            </a:r>
            <a:r>
              <a:rPr lang="cs-CZ" altLang="cs-CZ" sz="2400" dirty="0" err="1">
                <a:solidFill>
                  <a:schemeClr val="hlink"/>
                </a:solidFill>
                <a:latin typeface="Times New Roman" panose="02020603050405020304" pitchFamily="18" charset="0"/>
                <a:cs typeface="Times New Roman" panose="02020603050405020304" pitchFamily="18" charset="0"/>
              </a:rPr>
              <a:t>tříelementový</a:t>
            </a:r>
            <a:r>
              <a:rPr lang="cs-CZ" altLang="cs-CZ" sz="2400" dirty="0">
                <a:solidFill>
                  <a:schemeClr val="hlink"/>
                </a:solidFill>
                <a:latin typeface="Times New Roman" panose="02020603050405020304" pitchFamily="18" charset="0"/>
                <a:cs typeface="Times New Roman" panose="02020603050405020304" pitchFamily="18" charset="0"/>
              </a:rPr>
              <a:t> model</a:t>
            </a:r>
            <a:r>
              <a:rPr lang="cs-CZ" altLang="cs-CZ" sz="2400" dirty="0">
                <a:latin typeface="Times New Roman" panose="02020603050405020304" pitchFamily="18" charset="0"/>
                <a:cs typeface="Times New Roman" panose="02020603050405020304" pitchFamily="18" charset="0"/>
              </a:rPr>
              <a:t> obsahující dvě pružiny a jeden píst (plastický člen). Nelineární chování vykazuje  pouze plastický člen. Rychlost deformace se zde řídí zákonem hyperbolického </a:t>
            </a:r>
            <a:r>
              <a:rPr lang="cs-CZ" altLang="cs-CZ" sz="2400" dirty="0" err="1">
                <a:latin typeface="Times New Roman" panose="02020603050405020304" pitchFamily="18" charset="0"/>
                <a:cs typeface="Times New Roman" panose="02020603050405020304" pitchFamily="18" charset="0"/>
              </a:rPr>
              <a:t>sínu</a:t>
            </a:r>
            <a:r>
              <a:rPr lang="cs-CZ" altLang="cs-CZ" sz="2400" dirty="0">
                <a:latin typeface="Times New Roman" panose="02020603050405020304" pitchFamily="18" charset="0"/>
                <a:cs typeface="Times New Roman" panose="02020603050405020304" pitchFamily="18" charset="0"/>
              </a:rPr>
              <a:t> odvozeným z představy plastické deformace polymerních řetězců jako aktivovaného procesu </a:t>
            </a:r>
          </a:p>
        </p:txBody>
      </p:sp>
      <p:sp>
        <p:nvSpPr>
          <p:cNvPr id="10247" name="Rectangle 7"/>
          <p:cNvSpPr>
            <a:spLocks noChangeArrowheads="1"/>
          </p:cNvSpPr>
          <p:nvPr/>
        </p:nvSpPr>
        <p:spPr bwMode="auto">
          <a:xfrm>
            <a:off x="3652838" y="26527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pic>
        <p:nvPicPr>
          <p:cNvPr id="1024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228600"/>
            <a:ext cx="2209800" cy="1866900"/>
          </a:xfrm>
          <a:prstGeom prst="rect">
            <a:avLst/>
          </a:prstGeom>
          <a:noFill/>
          <a:extLst>
            <a:ext uri="{909E8E84-426E-40DD-AFC4-6F175D3DCCD1}">
              <a14:hiddenFill xmlns:a14="http://schemas.microsoft.com/office/drawing/2010/main">
                <a:solidFill>
                  <a:srgbClr val="FFFFFF"/>
                </a:solidFill>
              </a14:hiddenFill>
            </a:ext>
          </a:extLst>
        </p:spPr>
      </p:pic>
      <p:sp>
        <p:nvSpPr>
          <p:cNvPr id="2" name="Zástupný symbol pro zápatí 1"/>
          <p:cNvSpPr>
            <a:spLocks noGrp="1"/>
          </p:cNvSpPr>
          <p:nvPr>
            <p:ph type="ftr" sz="quarter" idx="11"/>
          </p:nvPr>
        </p:nvSpPr>
        <p:spPr/>
        <p:txBody>
          <a:bodyPr/>
          <a:lstStyle/>
          <a:p>
            <a:endParaRPr lang="cs-CZ" altLang="cs-CZ"/>
          </a:p>
        </p:txBody>
      </p:sp>
      <p:sp>
        <p:nvSpPr>
          <p:cNvPr id="3" name="Zástupný symbol pro číslo snímku 2"/>
          <p:cNvSpPr>
            <a:spLocks noGrp="1"/>
          </p:cNvSpPr>
          <p:nvPr>
            <p:ph type="sldNum" sz="quarter" idx="12"/>
          </p:nvPr>
        </p:nvSpPr>
        <p:spPr/>
        <p:txBody>
          <a:bodyPr/>
          <a:lstStyle/>
          <a:p>
            <a:fld id="{999096EA-6C79-41E2-A368-ABFFCB39C2F5}" type="slidenum">
              <a:rPr lang="cs-CZ" altLang="cs-CZ" smtClean="0"/>
              <a:pPr/>
              <a:t>8</a:t>
            </a:fld>
            <a:endParaRPr lang="cs-CZ" altLang="cs-CZ" dirty="0"/>
          </a:p>
        </p:txBody>
      </p:sp>
    </p:spTree>
    <p:extLst>
      <p:ext uri="{BB962C8B-B14F-4D97-AF65-F5344CB8AC3E}">
        <p14:creationId xmlns:p14="http://schemas.microsoft.com/office/powerpoint/2010/main" val="2516283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sz="half" idx="2"/>
          </p:nvPr>
        </p:nvSpPr>
        <p:spPr>
          <a:xfrm>
            <a:off x="144336" y="1971675"/>
            <a:ext cx="8650288" cy="4114800"/>
          </a:xfrm>
        </p:spPr>
        <p:txBody>
          <a:bodyPr/>
          <a:lstStyle/>
          <a:p>
            <a:pPr algn="just">
              <a:buFont typeface="Wingdings" panose="05000000000000000000" pitchFamily="2" charset="2"/>
              <a:buNone/>
            </a:pPr>
            <a:r>
              <a:rPr lang="cs-CZ" altLang="cs-CZ" sz="2400" dirty="0" smtClean="0">
                <a:latin typeface="Times New Roman" panose="02020603050405020304" pitchFamily="18" charset="0"/>
              </a:rPr>
              <a:t>     J</a:t>
            </a:r>
            <a:r>
              <a:rPr lang="cs-CZ" altLang="cs-CZ" sz="2400" dirty="0" smtClean="0">
                <a:latin typeface="Times New Roman" panose="02020603050405020304" pitchFamily="18" charset="0"/>
                <a:cs typeface="Times New Roman" panose="02020603050405020304" pitchFamily="18" charset="0"/>
              </a:rPr>
              <a:t>ednoduchý </a:t>
            </a:r>
            <a:r>
              <a:rPr lang="cs-CZ" altLang="cs-CZ" sz="2400" dirty="0">
                <a:latin typeface="Times New Roman" panose="02020603050405020304" pitchFamily="18" charset="0"/>
                <a:cs typeface="Times New Roman" panose="02020603050405020304" pitchFamily="18" charset="0"/>
              </a:rPr>
              <a:t>postup modelování nelineárního viskoelastického chování spočívá v náhradě konstant funkcemi deformace, resp. rychlosti deformace (obyčejně se volí buď polynomická nebo lineární funkce).</a:t>
            </a:r>
          </a:p>
          <a:p>
            <a:pPr algn="just">
              <a:buFont typeface="Wingdings" panose="05000000000000000000" pitchFamily="2" charset="2"/>
              <a:buNone/>
            </a:pPr>
            <a:r>
              <a:rPr lang="cs-CZ" altLang="cs-CZ" sz="2400" dirty="0" smtClean="0">
                <a:latin typeface="Times New Roman" panose="02020603050405020304" pitchFamily="18" charset="0"/>
                <a:cs typeface="Times New Roman" panose="02020603050405020304" pitchFamily="18" charset="0"/>
              </a:rPr>
              <a:t>     Rozsáhlá </a:t>
            </a:r>
            <a:r>
              <a:rPr lang="cs-CZ" altLang="cs-CZ" sz="2400" dirty="0">
                <a:latin typeface="Times New Roman" panose="02020603050405020304" pitchFamily="18" charset="0"/>
                <a:cs typeface="Times New Roman" panose="02020603050405020304" pitchFamily="18" charset="0"/>
              </a:rPr>
              <a:t>třída modelů využívá různých teorií nelineární</a:t>
            </a:r>
            <a:endParaRPr lang="cs-CZ" altLang="cs-CZ" sz="2400" dirty="0">
              <a:latin typeface="Times New Roman" panose="02020603050405020304" pitchFamily="18" charset="0"/>
            </a:endParaRPr>
          </a:p>
          <a:p>
            <a:pPr algn="just">
              <a:buFont typeface="Wingdings" panose="05000000000000000000" pitchFamily="2" charset="2"/>
              <a:buNone/>
            </a:pP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viskoelasticity</a:t>
            </a:r>
            <a:r>
              <a:rPr lang="cs-CZ" altLang="cs-CZ" sz="2400" dirty="0">
                <a:latin typeface="Times New Roman" panose="02020603050405020304" pitchFamily="18" charset="0"/>
                <a:cs typeface="Times New Roman" panose="02020603050405020304" pitchFamily="18" charset="0"/>
              </a:rPr>
              <a:t>. </a:t>
            </a:r>
            <a:endParaRPr lang="en-US" altLang="cs-CZ"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None/>
            </a:pPr>
            <a:r>
              <a:rPr lang="cs-CZ" altLang="cs-CZ" sz="2400" dirty="0" smtClean="0">
                <a:latin typeface="Times New Roman" panose="02020603050405020304" pitchFamily="18" charset="0"/>
                <a:cs typeface="Times New Roman" panose="02020603050405020304" pitchFamily="18" charset="0"/>
              </a:rPr>
              <a:t>     </a:t>
            </a:r>
            <a:r>
              <a:rPr lang="cs-CZ" altLang="cs-CZ" sz="2400" dirty="0" err="1" smtClean="0">
                <a:latin typeface="Times New Roman" panose="02020603050405020304" pitchFamily="18" charset="0"/>
                <a:cs typeface="Times New Roman" panose="02020603050405020304" pitchFamily="18" charset="0"/>
              </a:rPr>
              <a:t>Hall</a:t>
            </a:r>
            <a:r>
              <a:rPr lang="cs-CZ" altLang="cs-CZ" sz="2400" dirty="0" smtClean="0">
                <a:latin typeface="Times New Roman" panose="02020603050405020304" pitchFamily="18" charset="0"/>
                <a:cs typeface="Times New Roman" panose="02020603050405020304" pitchFamily="18" charset="0"/>
              </a:rPr>
              <a:t> </a:t>
            </a:r>
            <a:r>
              <a:rPr lang="cs-CZ" altLang="cs-CZ" sz="2400" dirty="0">
                <a:latin typeface="Times New Roman" panose="02020603050405020304" pitchFamily="18" charset="0"/>
                <a:cs typeface="Times New Roman" panose="02020603050405020304" pitchFamily="18" charset="0"/>
              </a:rPr>
              <a:t>nalezl při sledování pracovních křivek vláken empirický vztah, který ukazuje, že napětí lze vyjádřit jako součin funkce deformace a času (princip </a:t>
            </a:r>
            <a:r>
              <a:rPr lang="cs-CZ" altLang="cs-CZ" sz="2400" dirty="0" err="1">
                <a:latin typeface="Times New Roman" panose="02020603050405020304" pitchFamily="18" charset="0"/>
                <a:cs typeface="Times New Roman" panose="02020603050405020304" pitchFamily="18" charset="0"/>
              </a:rPr>
              <a:t>separability</a:t>
            </a:r>
            <a:r>
              <a:rPr lang="cs-CZ" altLang="cs-CZ" sz="2400" dirty="0">
                <a:latin typeface="Times New Roman" panose="02020603050405020304" pitchFamily="18" charset="0"/>
                <a:cs typeface="Times New Roman" panose="02020603050405020304" pitchFamily="18" charset="0"/>
              </a:rPr>
              <a:t>). </a:t>
            </a:r>
            <a:endParaRPr lang="cs-CZ" altLang="cs-CZ" sz="2400" dirty="0">
              <a:latin typeface="Times New Roman" panose="02020603050405020304" pitchFamily="18" charset="0"/>
            </a:endParaRPr>
          </a:p>
        </p:txBody>
      </p:sp>
      <p:sp>
        <p:nvSpPr>
          <p:cNvPr id="11269" name="Rectangle 5"/>
          <p:cNvSpPr>
            <a:spLocks noChangeArrowheads="1"/>
          </p:cNvSpPr>
          <p:nvPr/>
        </p:nvSpPr>
        <p:spPr bwMode="auto">
          <a:xfrm>
            <a:off x="4214813" y="2781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pic>
        <p:nvPicPr>
          <p:cNvPr id="112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5250" y="0"/>
            <a:ext cx="1133475" cy="2057400"/>
          </a:xfrm>
          <a:prstGeom prst="rect">
            <a:avLst/>
          </a:prstGeom>
          <a:noFill/>
          <a:extLst>
            <a:ext uri="{909E8E84-426E-40DD-AFC4-6F175D3DCCD1}">
              <a14:hiddenFill xmlns:a14="http://schemas.microsoft.com/office/drawing/2010/main">
                <a:solidFill>
                  <a:srgbClr val="FFFFFF"/>
                </a:solidFill>
              </a14:hiddenFill>
            </a:ext>
          </a:extLst>
        </p:spPr>
      </p:pic>
      <p:sp>
        <p:nvSpPr>
          <p:cNvPr id="11271" name="Rectangle 7"/>
          <p:cNvSpPr>
            <a:spLocks noChangeArrowheads="1"/>
          </p:cNvSpPr>
          <p:nvPr/>
        </p:nvSpPr>
        <p:spPr bwMode="auto">
          <a:xfrm>
            <a:off x="3700463" y="2800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a:p>
        </p:txBody>
      </p:sp>
      <p:pic>
        <p:nvPicPr>
          <p:cNvPr id="1127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5272088"/>
            <a:ext cx="1905000" cy="1374775"/>
          </a:xfrm>
          <a:prstGeom prst="rect">
            <a:avLst/>
          </a:prstGeom>
          <a:noFill/>
          <a:extLst>
            <a:ext uri="{909E8E84-426E-40DD-AFC4-6F175D3DCCD1}">
              <a14:hiddenFill xmlns:a14="http://schemas.microsoft.com/office/drawing/2010/main">
                <a:solidFill>
                  <a:srgbClr val="FFFFFF"/>
                </a:solidFill>
              </a14:hiddenFill>
            </a:ext>
          </a:extLst>
        </p:spPr>
      </p:pic>
      <p:sp>
        <p:nvSpPr>
          <p:cNvPr id="2" name="Zástupný symbol pro zápatí 1"/>
          <p:cNvSpPr>
            <a:spLocks noGrp="1"/>
          </p:cNvSpPr>
          <p:nvPr>
            <p:ph type="ftr" sz="quarter" idx="11"/>
          </p:nvPr>
        </p:nvSpPr>
        <p:spPr/>
        <p:txBody>
          <a:bodyPr/>
          <a:lstStyle/>
          <a:p>
            <a:endParaRPr lang="cs-CZ" altLang="cs-CZ"/>
          </a:p>
        </p:txBody>
      </p:sp>
      <p:sp>
        <p:nvSpPr>
          <p:cNvPr id="3" name="Zástupný symbol pro číslo snímku 2"/>
          <p:cNvSpPr>
            <a:spLocks noGrp="1"/>
          </p:cNvSpPr>
          <p:nvPr>
            <p:ph type="sldNum" sz="quarter" idx="12"/>
          </p:nvPr>
        </p:nvSpPr>
        <p:spPr/>
        <p:txBody>
          <a:bodyPr/>
          <a:lstStyle/>
          <a:p>
            <a:fld id="{999096EA-6C79-41E2-A368-ABFFCB39C2F5}" type="slidenum">
              <a:rPr lang="cs-CZ" altLang="cs-CZ" smtClean="0"/>
              <a:pPr/>
              <a:t>9</a:t>
            </a:fld>
            <a:endParaRPr lang="cs-CZ" altLang="cs-CZ"/>
          </a:p>
        </p:txBody>
      </p:sp>
      <p:sp>
        <p:nvSpPr>
          <p:cNvPr id="12" name="Rectangle 2"/>
          <p:cNvSpPr>
            <a:spLocks noGrp="1" noChangeArrowheads="1"/>
          </p:cNvSpPr>
          <p:nvPr>
            <p:ph type="title"/>
          </p:nvPr>
        </p:nvSpPr>
        <p:spPr>
          <a:xfrm>
            <a:off x="458859" y="590550"/>
            <a:ext cx="7793037" cy="1143000"/>
          </a:xfrm>
        </p:spPr>
        <p:txBody>
          <a:bodyPr>
            <a:normAutofit/>
          </a:bodyPr>
          <a:lstStyle/>
          <a:p>
            <a:pPr algn="l"/>
            <a:r>
              <a:rPr lang="cs-CZ" altLang="cs-CZ" sz="4000" b="1" dirty="0" smtClean="0">
                <a:solidFill>
                  <a:srgbClr val="7030A0"/>
                </a:solidFill>
              </a:rPr>
              <a:t>Z</a:t>
            </a:r>
            <a:r>
              <a:rPr lang="cs-CZ" altLang="cs-CZ" sz="4000" b="1" dirty="0" smtClean="0">
                <a:solidFill>
                  <a:srgbClr val="7030A0"/>
                </a:solidFill>
                <a:cs typeface="Times New Roman" panose="02020603050405020304" pitchFamily="18" charset="0"/>
              </a:rPr>
              <a:t>anedbá</a:t>
            </a:r>
            <a:r>
              <a:rPr lang="cs-CZ" altLang="cs-CZ" sz="4000" b="1" dirty="0" smtClean="0">
                <a:solidFill>
                  <a:srgbClr val="7030A0"/>
                </a:solidFill>
              </a:rPr>
              <a:t>ní </a:t>
            </a:r>
            <a:r>
              <a:rPr lang="cs-CZ" altLang="cs-CZ" sz="4000" b="1" dirty="0" smtClean="0">
                <a:solidFill>
                  <a:srgbClr val="7030A0"/>
                </a:solidFill>
                <a:cs typeface="Times New Roman" panose="02020603050405020304" pitchFamily="18" charset="0"/>
              </a:rPr>
              <a:t>struktur</a:t>
            </a:r>
            <a:r>
              <a:rPr lang="cs-CZ" altLang="cs-CZ" sz="4000" b="1" dirty="0" smtClean="0">
                <a:solidFill>
                  <a:srgbClr val="7030A0"/>
                </a:solidFill>
              </a:rPr>
              <a:t>y </a:t>
            </a:r>
            <a:r>
              <a:rPr lang="cs-CZ" altLang="cs-CZ" sz="4000" b="1" dirty="0">
                <a:solidFill>
                  <a:srgbClr val="7030A0"/>
                </a:solidFill>
                <a:cs typeface="Times New Roman" panose="02020603050405020304" pitchFamily="18" charset="0"/>
              </a:rPr>
              <a:t>vláken</a:t>
            </a:r>
            <a:r>
              <a:rPr lang="cs-CZ" altLang="cs-CZ" sz="4000" b="1" dirty="0">
                <a:solidFill>
                  <a:srgbClr val="7030A0"/>
                </a:solidFill>
              </a:rPr>
              <a:t> </a:t>
            </a:r>
            <a:r>
              <a:rPr lang="cs-CZ" altLang="cs-CZ" sz="4000" b="1" dirty="0" smtClean="0">
                <a:solidFill>
                  <a:srgbClr val="7030A0"/>
                </a:solidFill>
              </a:rPr>
              <a:t>II</a:t>
            </a:r>
            <a:endParaRPr lang="cs-CZ" altLang="cs-CZ" sz="4000" b="1" dirty="0">
              <a:solidFill>
                <a:srgbClr val="7030A0"/>
              </a:solidFill>
            </a:endParaRPr>
          </a:p>
        </p:txBody>
      </p:sp>
    </p:spTree>
    <p:extLst>
      <p:ext uri="{BB962C8B-B14F-4D97-AF65-F5344CB8AC3E}">
        <p14:creationId xmlns:p14="http://schemas.microsoft.com/office/powerpoint/2010/main" val="4125103110"/>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966</Words>
  <Application>Microsoft Office PowerPoint</Application>
  <PresentationFormat>Předvádění na obrazovce (4:3)</PresentationFormat>
  <Paragraphs>189</Paragraphs>
  <Slides>22</Slides>
  <Notes>1</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3</vt:i4>
      </vt:variant>
      <vt:variant>
        <vt:lpstr>Nadpisy snímků</vt:lpstr>
      </vt:variant>
      <vt:variant>
        <vt:i4>22</vt:i4>
      </vt:variant>
    </vt:vector>
  </HeadingPairs>
  <TitlesOfParts>
    <vt:vector size="30" baseType="lpstr">
      <vt:lpstr>Arial</vt:lpstr>
      <vt:lpstr>Calibri</vt:lpstr>
      <vt:lpstr>Times New Roman</vt:lpstr>
      <vt:lpstr>Wingdings</vt:lpstr>
      <vt:lpstr>Motiv systému Office</vt:lpstr>
      <vt:lpstr>Obrázek aplikace Microsoft Word</vt:lpstr>
      <vt:lpstr>Microsoft Equation 3.0</vt:lpstr>
      <vt:lpstr>SmartDraw Drawing</vt:lpstr>
      <vt:lpstr>Prezentace aplikace PowerPoint</vt:lpstr>
      <vt:lpstr>Mechanické vlastnosti</vt:lpstr>
      <vt:lpstr>Vliv struktury</vt:lpstr>
      <vt:lpstr>Typy namáhání</vt:lpstr>
      <vt:lpstr>Komplikace I</vt:lpstr>
      <vt:lpstr>Komplikace I</vt:lpstr>
      <vt:lpstr>Modely</vt:lpstr>
      <vt:lpstr>Zanedbání struktury vláken I</vt:lpstr>
      <vt:lpstr>Zanedbání struktury vláken II</vt:lpstr>
      <vt:lpstr>Strukturní modely I</vt:lpstr>
      <vt:lpstr>Strukturní modely II</vt:lpstr>
      <vt:lpstr>Vícefázové modely </vt:lpstr>
      <vt:lpstr>Seriové uspořádání</vt:lpstr>
      <vt:lpstr>Paralelní uspořádání</vt:lpstr>
      <vt:lpstr>Zatížení</vt:lpstr>
      <vt:lpstr>Deformace</vt:lpstr>
      <vt:lpstr>Poissonův poměr</vt:lpstr>
      <vt:lpstr>Počáteční modul</vt:lpstr>
      <vt:lpstr>Smykový modul</vt:lpstr>
      <vt:lpstr>Anizotropie</vt:lpstr>
      <vt:lpstr>Moduly při 250C</vt:lpstr>
      <vt:lpstr>Polymerní sítě</vt:lpstr>
    </vt:vector>
  </TitlesOfParts>
  <Company>TUL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Libor Tůma</dc:creator>
  <cp:lastModifiedBy>Mirka</cp:lastModifiedBy>
  <cp:revision>20</cp:revision>
  <dcterms:created xsi:type="dcterms:W3CDTF">2017-11-24T10:29:28Z</dcterms:created>
  <dcterms:modified xsi:type="dcterms:W3CDTF">2024-06-03T07:37:40Z</dcterms:modified>
</cp:coreProperties>
</file>