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89" r:id="rId2"/>
    <p:sldId id="290" r:id="rId3"/>
    <p:sldId id="291" r:id="rId4"/>
    <p:sldId id="292" r:id="rId5"/>
    <p:sldId id="293" r:id="rId6"/>
    <p:sldId id="294" r:id="rId7"/>
    <p:sldId id="295" r:id="rId8"/>
    <p:sldId id="296" r:id="rId9"/>
    <p:sldId id="297" r:id="rId10"/>
    <p:sldId id="298" r:id="rId11"/>
    <p:sldId id="299" r:id="rId12"/>
    <p:sldId id="300" r:id="rId13"/>
    <p:sldId id="301" r:id="rId14"/>
    <p:sldId id="302" r:id="rId15"/>
    <p:sldId id="303" r:id="rId16"/>
    <p:sldId id="304" r:id="rId17"/>
    <p:sldId id="305" r:id="rId18"/>
    <p:sldId id="310" r:id="rId19"/>
    <p:sldId id="311" r:id="rId20"/>
    <p:sldId id="314" r:id="rId21"/>
    <p:sldId id="315" r:id="rId22"/>
    <p:sldId id="316" r:id="rId23"/>
    <p:sldId id="317" r:id="rId24"/>
    <p:sldId id="318" r:id="rId25"/>
    <p:sldId id="319" r:id="rId26"/>
    <p:sldId id="320" r:id="rId27"/>
    <p:sldId id="321" r:id="rId28"/>
    <p:sldId id="322" r:id="rId29"/>
    <p:sldId id="323" r:id="rId30"/>
    <p:sldId id="324" r:id="rId3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8EC20E35-A176-4012-BC5E-935CFFF8708E}" styleName="Střední styl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58" y="1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B9446C-CBA6-48C0-9431-0DE198D8B64F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91B059-ED1E-4029-8729-389B0D8D9E5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0653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6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cs-CZ"/>
          </a:p>
        </p:txBody>
      </p:sp>
      <p:sp>
        <p:nvSpPr>
          <p:cNvPr id="16387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999AEA-15FD-4E39-9F73-E8E3F1A9D27B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Zástupný symbol pro obrázek snímku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/>
          </a:p>
        </p:txBody>
      </p:sp>
      <p:sp>
        <p:nvSpPr>
          <p:cNvPr id="55299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C1EEFD-AC7D-471B-8223-A91187519904}" type="slidenum">
              <a:rPr lang="cs-CZ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AAAD0A-6633-4A30-9746-CBBF53B908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2B56A5E-7355-424A-8CA2-83E6A48ACD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A7365F9-42D2-46E5-A081-050151897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B2B2-1980-47DB-BBDC-2E62FB7D8545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9C0D6814-3F50-430C-B470-2B4EC3A8ED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FB686A54-EE43-4C79-95C9-0C4545424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345-9685-4029-B8C8-7985D00324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6375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AF3C13-8905-4953-BC63-4EE618E2F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38104467-1156-4722-BF5C-688F66FCF5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3399225-6ED9-4569-BD31-E8EF5B75C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B2B2-1980-47DB-BBDC-2E62FB7D8545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FA47705-4EE9-4283-8AEB-224D849C1D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A198544-74A0-4036-8A4A-FFF8E60B46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345-9685-4029-B8C8-7985D00324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0348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173A918A-1438-4366-A24D-76BAA76C1D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5452460F-E38B-457D-92E2-03EE978502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FFA1590-5CE6-40EB-8B8F-E7CDDE1F0D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B2B2-1980-47DB-BBDC-2E62FB7D8545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D002DD9-1A6B-4A3B-8967-93A2948399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BA7FB47-99E2-4FA8-AB2F-A8B241AAA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345-9685-4029-B8C8-7985D00324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05912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92A1A5-1D5A-4F61-9CBE-14DFA90FE9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1DE150-E096-4B80-978F-527A49D194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D0421A2-0778-4FD8-ACB8-944981F4E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B2B2-1980-47DB-BBDC-2E62FB7D8545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CAEAE53-3831-470D-9A40-CF8D0D2408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FC08E7E-0718-44E1-A61F-52E2AC170F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345-9685-4029-B8C8-7985D00324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805916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48F6264-5EE7-496A-918C-15CDB84CED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96E87BF1-03BD-431A-B46E-B46085E81A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469A5F6-E01C-45EC-A995-2771E83315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B2B2-1980-47DB-BBDC-2E62FB7D8545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C30CD5B-B372-49FF-9516-7C92289CDC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7D7B95C-D097-4B77-9C1C-E809257B36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345-9685-4029-B8C8-7985D00324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738420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EF757B7-AA93-46C9-AF5E-5833A8FFEF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AA3BE44-FD33-4BA4-A1DF-0CAA222CABF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8553AA86-B9DB-4888-8F28-24B584E03B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B35143A4-DD0A-431C-BE7E-C1DD1494B2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B2B2-1980-47DB-BBDC-2E62FB7D8545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09699FD-E1BB-43EF-A690-64411A2BC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AF8C4D9-A857-4FB7-8771-285827FEDA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345-9685-4029-B8C8-7985D00324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5130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22DB1C8-6DE1-4FB9-953E-F77314B71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3CC05E-2391-44E1-A172-D4B2A129F6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5FC301B4-6B90-4419-A793-01C29FD493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43630C7-A764-4DD5-BE7B-109C3EEF1B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F6AF30B-D97D-4FCA-AA4F-EA076AA7A0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EF4A5E10-4995-4507-B24B-396DB463E3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B2B2-1980-47DB-BBDC-2E62FB7D8545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6344455F-3DC9-4193-9997-ACDF5D8ADC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131E066A-C732-4DD4-A372-6066F1A36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345-9685-4029-B8C8-7985D00324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442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53A5ACF-5E74-4F2B-B2AF-7B7B7D4EB7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E65226FB-5143-4814-94AD-1076864C6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B2B2-1980-47DB-BBDC-2E62FB7D8545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6EC178CA-9487-4CD2-A366-4FFC7AB68A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A312775-2EA4-497C-9EBD-5E64E4A7F5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345-9685-4029-B8C8-7985D00324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441007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34B3C23-838B-4D8D-87F1-BECF4023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B2B2-1980-47DB-BBDC-2E62FB7D8545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07F8AA73-D3C5-4722-9D82-BFE0A7144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A549761C-2A6B-4B57-9C23-D44093846B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345-9685-4029-B8C8-7985D00324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963368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A1A3C10-E9AF-45D7-9855-B85C43048F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92D0B71A-DD3D-44DA-98F2-442551264E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3056D73-90D6-49EE-906A-0B6781DEA7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D1E0926E-03A4-4468-A0B1-F94BCFF8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B2B2-1980-47DB-BBDC-2E62FB7D8545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BC8D8EF-8431-476D-A2C0-5A01210AD9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53F3947C-E1B6-4C28-B33B-C64E73E46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345-9685-4029-B8C8-7985D00324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75037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DA0075-53EF-41D5-A0A8-B1C821673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A44DA31-361C-4413-B62B-08885D3225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842BE3-73E0-446B-83EC-262F3260B9E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1275853-684B-402F-BADE-2D6591D3A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2B2B2-1980-47DB-BBDC-2E62FB7D8545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398C926-E7CC-4CF7-A2DE-98309054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8B870382-FD67-44DB-AE3E-0A4EE6FD9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008345-9685-4029-B8C8-7985D00324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12170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D0F47B9A-964B-431C-A2DB-EA97F306B9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E7D95B4-22A8-490F-87C9-8DC1487E91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9DC052E-719A-4C99-899E-3F3F9EC0FF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D2B2B2-1980-47DB-BBDC-2E62FB7D8545}" type="datetimeFigureOut">
              <a:rPr lang="cs-CZ" smtClean="0"/>
              <a:t>25.5.2020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A054F97-29E1-42AB-A9AD-FDA85DCB8DD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EAE1911-E8E9-4F1E-9ACC-CAB525BD88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008345-9685-4029-B8C8-7985D00324A6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49121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w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Text Box 2"/>
          <p:cNvSpPr txBox="1">
            <a:spLocks noChangeArrowheads="1"/>
          </p:cNvSpPr>
          <p:nvPr/>
        </p:nvSpPr>
        <p:spPr bwMode="auto">
          <a:xfrm>
            <a:off x="1828800" y="914400"/>
            <a:ext cx="8534400" cy="1892826"/>
          </a:xfrm>
          <a:prstGeom prst="rect">
            <a:avLst/>
          </a:prstGeom>
          <a:noFill/>
          <a:ln w="57150">
            <a:noFill/>
            <a:prstDash val="lgDash"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 rtl="1">
              <a:spcBef>
                <a:spcPct val="50000"/>
              </a:spcBef>
            </a:pPr>
            <a:endParaRPr lang="en-US" sz="11700">
              <a:latin typeface="Times New Roman" pitchFamily="18" charset="0"/>
              <a:ea typeface="Times New Roman (Arabic)"/>
              <a:cs typeface="Times New Roman (Arabic)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>
              <a:defRPr/>
            </a:pPr>
            <a:r>
              <a:rPr lang="cs-CZ" dirty="0" err="1"/>
              <a:t>Peripartální</a:t>
            </a:r>
            <a:r>
              <a:rPr lang="cs-CZ" dirty="0"/>
              <a:t> hemoragie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89688C-8B3E-4396-959C-2DBB90519BA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Petr Křepelka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CB4624-81B9-4D7A-A22B-9863B50EBD3D}" type="datetime1">
              <a:rPr lang="cs-CZ" smtClean="0"/>
              <a:pPr/>
              <a:t>25.5.2020</a:t>
            </a:fld>
            <a:endParaRPr lang="cs-CZ"/>
          </a:p>
        </p:txBody>
      </p:sp>
    </p:spTree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410" name="Rectangle 2"/>
          <p:cNvSpPr>
            <a:spLocks noGrp="1"/>
          </p:cNvSpPr>
          <p:nvPr>
            <p:ph type="title"/>
          </p:nvPr>
        </p:nvSpPr>
        <p:spPr bwMode="auto">
          <a:xfrm>
            <a:off x="1000451" y="1610024"/>
            <a:ext cx="5568995" cy="1457002"/>
          </a:xfrm>
        </p:spPr>
        <p:txBody>
          <a:bodyPr numCol="1" anchor="b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cs-CZ" dirty="0"/>
              <a:t>Standardizovaný rezervoár</a:t>
            </a:r>
          </a:p>
        </p:txBody>
      </p:sp>
      <p:grpSp>
        <p:nvGrpSpPr>
          <p:cNvPr id="75" name="Group 74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76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75778" name="Rectangle 3"/>
          <p:cNvSpPr>
            <a:spLocks noGrp="1"/>
          </p:cNvSpPr>
          <p:nvPr>
            <p:ph idx="1"/>
          </p:nvPr>
        </p:nvSpPr>
        <p:spPr>
          <a:xfrm>
            <a:off x="1000450" y="3067026"/>
            <a:ext cx="5568991" cy="2968014"/>
          </a:xfrm>
        </p:spPr>
        <p:txBody>
          <a:bodyPr anchor="t">
            <a:normAutofit/>
          </a:bodyPr>
          <a:lstStyle/>
          <a:p>
            <a:pPr eaLnBrk="1" hangingPunct="1"/>
            <a:r>
              <a:rPr lang="cs-CZ" sz="2000"/>
              <a:t>Rouškování </a:t>
            </a:r>
          </a:p>
          <a:p>
            <a:pPr eaLnBrk="1" hangingPunct="1"/>
            <a:r>
              <a:rPr lang="cs-CZ" sz="2000"/>
              <a:t>Kalibrovaný rezervoár</a:t>
            </a:r>
          </a:p>
          <a:p>
            <a:pPr eaLnBrk="1" hangingPunct="1"/>
            <a:r>
              <a:rPr lang="cs-CZ" sz="2000"/>
              <a:t>Měření srovnatelné se spektrofotometrií</a:t>
            </a:r>
          </a:p>
          <a:p>
            <a:pPr eaLnBrk="1" hangingPunct="1"/>
            <a:r>
              <a:rPr lang="cs-CZ" sz="2000"/>
              <a:t>4x přesnější než odhad na základě vizualizace</a:t>
            </a:r>
          </a:p>
        </p:txBody>
      </p:sp>
      <p:pic>
        <p:nvPicPr>
          <p:cNvPr id="75779" name="Picture 4"/>
          <p:cNvPicPr>
            <a:picLocks noChangeAspect="1" noChangeArrowheads="1"/>
          </p:cNvPicPr>
          <p:nvPr/>
        </p:nvPicPr>
        <p:blipFill rotWithShape="1">
          <a:blip r:embed="rId2" cstate="print"/>
          <a:srcRect l="8747" r="97"/>
          <a:stretch/>
        </p:blipFill>
        <p:spPr bwMode="auto">
          <a:xfrm>
            <a:off x="7534656" y="10"/>
            <a:ext cx="4657344" cy="6857990"/>
          </a:xfrm>
          <a:prstGeom prst="rect">
            <a:avLst/>
          </a:prstGeom>
          <a:solidFill>
            <a:schemeClr val="accent1"/>
          </a:solidFill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93CB0ED1-E60A-4BBB-897F-273A2C49DBD9}" type="datetime1">
              <a:rPr lang="cs-CZ" sz="1100">
                <a:solidFill>
                  <a:srgbClr val="FFFFFF"/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rgbClr val="FFFFFF"/>
              </a:solidFill>
            </a:endParaRP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/>
              <a:t>Etiologie PPH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r>
              <a:rPr lang="cs-CZ" sz="2400"/>
              <a:t>4 T</a:t>
            </a:r>
          </a:p>
          <a:p>
            <a:pPr lvl="1"/>
            <a:r>
              <a:rPr lang="cs-CZ" dirty="0"/>
              <a:t>Tonus</a:t>
            </a:r>
          </a:p>
          <a:p>
            <a:pPr lvl="1"/>
            <a:r>
              <a:rPr lang="cs-CZ" dirty="0"/>
              <a:t>Tkáň</a:t>
            </a:r>
          </a:p>
          <a:p>
            <a:pPr lvl="1"/>
            <a:r>
              <a:rPr lang="cs-CZ" dirty="0"/>
              <a:t>Trauma</a:t>
            </a:r>
          </a:p>
          <a:p>
            <a:pPr lvl="1"/>
            <a:r>
              <a:rPr lang="cs-CZ" dirty="0"/>
              <a:t>Trombin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8E15FD8B-1957-4043-9423-AA8792171ADA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cs-CZ" dirty="0">
                <a:latin typeface="+mn-lt"/>
              </a:rPr>
              <a:t>Tonus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>
            <a:normAutofit/>
          </a:bodyPr>
          <a:lstStyle/>
          <a:p>
            <a:r>
              <a:rPr lang="cs-CZ" sz="2400"/>
              <a:t>Mnohočetné těhotenství </a:t>
            </a:r>
          </a:p>
          <a:p>
            <a:r>
              <a:rPr lang="cs-CZ" sz="2400"/>
              <a:t>Multiparita</a:t>
            </a:r>
          </a:p>
          <a:p>
            <a:r>
              <a:rPr lang="cs-CZ" sz="2400"/>
              <a:t>Protrahovaný porod</a:t>
            </a:r>
          </a:p>
          <a:p>
            <a:r>
              <a:rPr lang="cs-CZ" sz="2400"/>
              <a:t>Chorioamniitis </a:t>
            </a:r>
          </a:p>
          <a:p>
            <a:r>
              <a:rPr lang="cs-CZ" sz="2400"/>
              <a:t>Augmentace porodu</a:t>
            </a:r>
          </a:p>
          <a:p>
            <a:r>
              <a:rPr lang="cs-CZ" sz="2400"/>
              <a:t>Tokolytika</a:t>
            </a:r>
          </a:p>
          <a:p>
            <a:endParaRPr lang="cs-CZ" sz="24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1AEA1861-ABB4-49D0-B36C-26473B5C6048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/>
          </a:bodyPr>
          <a:lstStyle/>
          <a:p>
            <a:r>
              <a:rPr lang="cs-CZ" dirty="0"/>
              <a:t>Tkáň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>
            <a:normAutofit/>
          </a:bodyPr>
          <a:lstStyle/>
          <a:p>
            <a:r>
              <a:rPr lang="cs-CZ" sz="1900"/>
              <a:t>Retence tkáně</a:t>
            </a:r>
          </a:p>
          <a:p>
            <a:pPr lvl="1"/>
            <a:r>
              <a:rPr lang="cs-CZ" sz="1900"/>
              <a:t>Placenta</a:t>
            </a:r>
          </a:p>
          <a:p>
            <a:pPr lvl="1"/>
            <a:r>
              <a:rPr lang="cs-CZ" sz="1900"/>
              <a:t>Plodové obaly</a:t>
            </a:r>
          </a:p>
          <a:p>
            <a:pPr lvl="1"/>
            <a:r>
              <a:rPr lang="cs-CZ" sz="1900"/>
              <a:t>Koagula</a:t>
            </a:r>
          </a:p>
          <a:p>
            <a:r>
              <a:rPr lang="cs-CZ" sz="1900"/>
              <a:t>Morbidně adherující placenta</a:t>
            </a:r>
          </a:p>
          <a:p>
            <a:pPr lvl="1"/>
            <a:r>
              <a:rPr lang="cs-CZ" sz="1900"/>
              <a:t>Placenta accreta</a:t>
            </a:r>
          </a:p>
          <a:p>
            <a:pPr lvl="1"/>
            <a:r>
              <a:rPr lang="cs-CZ" sz="1900"/>
              <a:t>Increta</a:t>
            </a:r>
          </a:p>
          <a:p>
            <a:pPr lvl="1"/>
            <a:r>
              <a:rPr lang="cs-CZ" sz="1900"/>
              <a:t>Percreta </a:t>
            </a:r>
          </a:p>
          <a:p>
            <a:r>
              <a:rPr lang="cs-CZ" sz="1900"/>
              <a:t>Děložní myom</a:t>
            </a:r>
          </a:p>
          <a:p>
            <a:pPr marL="0" indent="0">
              <a:buNone/>
            </a:pPr>
            <a:endParaRPr lang="cs-CZ" sz="190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6D7893DF-0468-43AE-987C-DAC42F802317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100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EBFDB7D-DD97-44CE-AFFB-458781A3DB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Placenta%20creta%20with%20uterus%20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35" r="-1" b="3465"/>
          <a:stretch/>
        </p:blipFill>
        <p:spPr bwMode="auto">
          <a:xfrm>
            <a:off x="20" y="10"/>
            <a:ext cx="9272902" cy="6857990"/>
          </a:xfrm>
          <a:custGeom>
            <a:avLst/>
            <a:gdLst/>
            <a:ahLst/>
            <a:cxnLst/>
            <a:rect l="l" t="t" r="r" b="b"/>
            <a:pathLst>
              <a:path w="9272922" h="6858000">
                <a:moveTo>
                  <a:pt x="0" y="0"/>
                </a:moveTo>
                <a:lnTo>
                  <a:pt x="1733417" y="0"/>
                </a:lnTo>
                <a:lnTo>
                  <a:pt x="3307976" y="0"/>
                </a:lnTo>
                <a:lnTo>
                  <a:pt x="8126249" y="0"/>
                </a:lnTo>
                <a:lnTo>
                  <a:pt x="8138896" y="31774"/>
                </a:lnTo>
                <a:cubicBezTo>
                  <a:pt x="9193904" y="2682457"/>
                  <a:pt x="9193904" y="2682457"/>
                  <a:pt x="9193904" y="2682457"/>
                </a:cubicBezTo>
                <a:cubicBezTo>
                  <a:pt x="9299262" y="2988100"/>
                  <a:pt x="9299262" y="3446565"/>
                  <a:pt x="9193904" y="3752208"/>
                </a:cubicBezTo>
                <a:cubicBezTo>
                  <a:pt x="8709916" y="4968215"/>
                  <a:pt x="8331802" y="5918220"/>
                  <a:pt x="8036400" y="6660411"/>
                </a:cubicBezTo>
                <a:lnTo>
                  <a:pt x="7957938" y="6857542"/>
                </a:lnTo>
                <a:lnTo>
                  <a:pt x="3307976" y="6857542"/>
                </a:lnTo>
                <a:lnTo>
                  <a:pt x="3307976" y="6858000"/>
                </a:lnTo>
                <a:lnTo>
                  <a:pt x="0" y="6858000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reeform 5">
            <a:extLst>
              <a:ext uri="{FF2B5EF4-FFF2-40B4-BE49-F238E27FC236}">
                <a16:creationId xmlns:a16="http://schemas.microsoft.com/office/drawing/2014/main" id="{50F864A1-23CF-4954-887F-3C4458622A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160561" y="1348782"/>
            <a:ext cx="935037" cy="8243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8D313E8C-7457-407E-BDA5-EACA44D38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9960661" y="1000124"/>
            <a:ext cx="762167" cy="671915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9569962" y="5519016"/>
            <a:ext cx="2184243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12615954-3074-41AB-AF1C-272272E13C70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1089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/>
          </a:bodyPr>
          <a:lstStyle/>
          <a:p>
            <a:r>
              <a:rPr lang="cs-CZ" dirty="0"/>
              <a:t>Trauma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>
            <a:normAutofit/>
          </a:bodyPr>
          <a:lstStyle/>
          <a:p>
            <a:r>
              <a:rPr lang="cs-CZ" sz="2400"/>
              <a:t>Iatrogenní (plánované)</a:t>
            </a:r>
          </a:p>
          <a:p>
            <a:pPr lvl="1"/>
            <a:r>
              <a:rPr lang="cs-CZ" dirty="0"/>
              <a:t>Episiotomie</a:t>
            </a:r>
          </a:p>
          <a:p>
            <a:pPr lvl="1"/>
            <a:r>
              <a:rPr lang="cs-CZ" dirty="0"/>
              <a:t>Císařský řez</a:t>
            </a:r>
          </a:p>
          <a:p>
            <a:r>
              <a:rPr lang="cs-CZ" sz="2400"/>
              <a:t>Spontánní (neplánované)</a:t>
            </a:r>
          </a:p>
          <a:p>
            <a:pPr lvl="1"/>
            <a:r>
              <a:rPr lang="cs-CZ" dirty="0"/>
              <a:t>Lacerace měkkých porodních cest</a:t>
            </a:r>
          </a:p>
          <a:p>
            <a:pPr lvl="1"/>
            <a:r>
              <a:rPr lang="cs-CZ" dirty="0"/>
              <a:t>Porodnické hematomy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D0342D41-5DC9-473D-B310-76203254CA1D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488846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A815F2C-4E80-4019-8E59-FAD3F7F847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009304" cy="6858000"/>
          </a:xfrm>
          <a:custGeom>
            <a:avLst/>
            <a:gdLst>
              <a:gd name="connsiteX0" fmla="*/ 8239723 w 12009304"/>
              <a:gd name="connsiteY0" fmla="*/ 5083103 h 6858000"/>
              <a:gd name="connsiteX1" fmla="*/ 9505105 w 12009304"/>
              <a:gd name="connsiteY1" fmla="*/ 5083103 h 6858000"/>
              <a:gd name="connsiteX2" fmla="*/ 9564676 w 12009304"/>
              <a:gd name="connsiteY2" fmla="*/ 5091016 h 6858000"/>
              <a:gd name="connsiteX3" fmla="*/ 9605648 w 12009304"/>
              <a:gd name="connsiteY3" fmla="*/ 5108194 h 6858000"/>
              <a:gd name="connsiteX4" fmla="*/ 9580608 w 12009304"/>
              <a:gd name="connsiteY4" fmla="*/ 5151499 h 6858000"/>
              <a:gd name="connsiteX5" fmla="*/ 8693486 w 12009304"/>
              <a:gd name="connsiteY5" fmla="*/ 6685800 h 6858000"/>
              <a:gd name="connsiteX6" fmla="*/ 8595419 w 12009304"/>
              <a:gd name="connsiteY6" fmla="*/ 6814017 h 6858000"/>
              <a:gd name="connsiteX7" fmla="*/ 8545620 w 12009304"/>
              <a:gd name="connsiteY7" fmla="*/ 6858000 h 6858000"/>
              <a:gd name="connsiteX8" fmla="*/ 7612173 w 12009304"/>
              <a:gd name="connsiteY8" fmla="*/ 6858000 h 6858000"/>
              <a:gd name="connsiteX9" fmla="*/ 7591825 w 12009304"/>
              <a:gd name="connsiteY9" fmla="*/ 6822959 h 6858000"/>
              <a:gd name="connsiteX10" fmla="*/ 7411622 w 12009304"/>
              <a:gd name="connsiteY10" fmla="*/ 6512633 h 6858000"/>
              <a:gd name="connsiteX11" fmla="*/ 7411622 w 12009304"/>
              <a:gd name="connsiteY11" fmla="*/ 6289354 h 6858000"/>
              <a:gd name="connsiteX12" fmla="*/ 8045680 w 12009304"/>
              <a:gd name="connsiteY12" fmla="*/ 5197465 h 6858000"/>
              <a:gd name="connsiteX13" fmla="*/ 8239723 w 12009304"/>
              <a:gd name="connsiteY13" fmla="*/ 5083103 h 6858000"/>
              <a:gd name="connsiteX14" fmla="*/ 10622296 w 12009304"/>
              <a:gd name="connsiteY14" fmla="*/ 1326563 h 6858000"/>
              <a:gd name="connsiteX15" fmla="*/ 11448522 w 12009304"/>
              <a:gd name="connsiteY15" fmla="*/ 1326563 h 6858000"/>
              <a:gd name="connsiteX16" fmla="*/ 11577006 w 12009304"/>
              <a:gd name="connsiteY16" fmla="*/ 1401233 h 6858000"/>
              <a:gd name="connsiteX17" fmla="*/ 11989228 w 12009304"/>
              <a:gd name="connsiteY17" fmla="*/ 2114179 h 6858000"/>
              <a:gd name="connsiteX18" fmla="*/ 11989228 w 12009304"/>
              <a:gd name="connsiteY18" fmla="*/ 2259969 h 6858000"/>
              <a:gd name="connsiteX19" fmla="*/ 11577006 w 12009304"/>
              <a:gd name="connsiteY19" fmla="*/ 2972914 h 6858000"/>
              <a:gd name="connsiteX20" fmla="*/ 11448522 w 12009304"/>
              <a:gd name="connsiteY20" fmla="*/ 3047587 h 6858000"/>
              <a:gd name="connsiteX21" fmla="*/ 10622296 w 12009304"/>
              <a:gd name="connsiteY21" fmla="*/ 3047587 h 6858000"/>
              <a:gd name="connsiteX22" fmla="*/ 10495594 w 12009304"/>
              <a:gd name="connsiteY22" fmla="*/ 2972914 h 6858000"/>
              <a:gd name="connsiteX23" fmla="*/ 10081589 w 12009304"/>
              <a:gd name="connsiteY23" fmla="*/ 2259969 h 6858000"/>
              <a:gd name="connsiteX24" fmla="*/ 10081589 w 12009304"/>
              <a:gd name="connsiteY24" fmla="*/ 2114179 h 6858000"/>
              <a:gd name="connsiteX25" fmla="*/ 10495594 w 12009304"/>
              <a:gd name="connsiteY25" fmla="*/ 1401233 h 6858000"/>
              <a:gd name="connsiteX26" fmla="*/ 10622296 w 12009304"/>
              <a:gd name="connsiteY26" fmla="*/ 1326563 h 6858000"/>
              <a:gd name="connsiteX27" fmla="*/ 0 w 12009304"/>
              <a:gd name="connsiteY27" fmla="*/ 0 h 6858000"/>
              <a:gd name="connsiteX28" fmla="*/ 4457990 w 12009304"/>
              <a:gd name="connsiteY28" fmla="*/ 0 h 6858000"/>
              <a:gd name="connsiteX29" fmla="*/ 5902610 w 12009304"/>
              <a:gd name="connsiteY29" fmla="*/ 0 h 6858000"/>
              <a:gd name="connsiteX30" fmla="*/ 8476869 w 12009304"/>
              <a:gd name="connsiteY30" fmla="*/ 0 h 6858000"/>
              <a:gd name="connsiteX31" fmla="*/ 8535933 w 12009304"/>
              <a:gd name="connsiteY31" fmla="*/ 39849 h 6858000"/>
              <a:gd name="connsiteX32" fmla="*/ 8693486 w 12009304"/>
              <a:gd name="connsiteY32" fmla="*/ 220603 h 6858000"/>
              <a:gd name="connsiteX33" fmla="*/ 10389180 w 12009304"/>
              <a:gd name="connsiteY33" fmla="*/ 3153347 h 6858000"/>
              <a:gd name="connsiteX34" fmla="*/ 10389180 w 12009304"/>
              <a:gd name="connsiteY34" fmla="*/ 3753061 h 6858000"/>
              <a:gd name="connsiteX35" fmla="*/ 9759557 w 12009304"/>
              <a:gd name="connsiteY35" fmla="*/ 4842009 h 6858000"/>
              <a:gd name="connsiteX36" fmla="*/ 9706493 w 12009304"/>
              <a:gd name="connsiteY36" fmla="*/ 4933778 h 6858000"/>
              <a:gd name="connsiteX37" fmla="*/ 9708360 w 12009304"/>
              <a:gd name="connsiteY37" fmla="*/ 4934561 h 6858000"/>
              <a:gd name="connsiteX38" fmla="*/ 9802002 w 12009304"/>
              <a:gd name="connsiteY38" fmla="*/ 5029008 h 6858000"/>
              <a:gd name="connsiteX39" fmla="*/ 10514131 w 12009304"/>
              <a:gd name="connsiteY39" fmla="*/ 6260653 h 6858000"/>
              <a:gd name="connsiteX40" fmla="*/ 10514131 w 12009304"/>
              <a:gd name="connsiteY40" fmla="*/ 6512512 h 6858000"/>
              <a:gd name="connsiteX41" fmla="*/ 10340271 w 12009304"/>
              <a:gd name="connsiteY41" fmla="*/ 6813206 h 6858000"/>
              <a:gd name="connsiteX42" fmla="*/ 10314372 w 12009304"/>
              <a:gd name="connsiteY42" fmla="*/ 6858000 h 6858000"/>
              <a:gd name="connsiteX43" fmla="*/ 10119136 w 12009304"/>
              <a:gd name="connsiteY43" fmla="*/ 6858000 h 6858000"/>
              <a:gd name="connsiteX44" fmla="*/ 10122008 w 12009304"/>
              <a:gd name="connsiteY44" fmla="*/ 6853033 h 6858000"/>
              <a:gd name="connsiteX45" fmla="*/ 10327158 w 12009304"/>
              <a:gd name="connsiteY45" fmla="*/ 6498223 h 6858000"/>
              <a:gd name="connsiteX46" fmla="*/ 10327158 w 12009304"/>
              <a:gd name="connsiteY46" fmla="*/ 6274942 h 6858000"/>
              <a:gd name="connsiteX47" fmla="*/ 9695832 w 12009304"/>
              <a:gd name="connsiteY47" fmla="*/ 5183053 h 6858000"/>
              <a:gd name="connsiteX48" fmla="*/ 9612819 w 12009304"/>
              <a:gd name="connsiteY48" fmla="*/ 5099323 h 6858000"/>
              <a:gd name="connsiteX49" fmla="*/ 9603213 w 12009304"/>
              <a:gd name="connsiteY49" fmla="*/ 5095298 h 6858000"/>
              <a:gd name="connsiteX50" fmla="*/ 9654707 w 12009304"/>
              <a:gd name="connsiteY50" fmla="*/ 5006238 h 6858000"/>
              <a:gd name="connsiteX51" fmla="*/ 9693004 w 12009304"/>
              <a:gd name="connsiteY51" fmla="*/ 4940002 h 6858000"/>
              <a:gd name="connsiteX52" fmla="*/ 9653283 w 12009304"/>
              <a:gd name="connsiteY52" fmla="*/ 4923348 h 6858000"/>
              <a:gd name="connsiteX53" fmla="*/ 9586087 w 12009304"/>
              <a:gd name="connsiteY53" fmla="*/ 4914420 h 6858000"/>
              <a:gd name="connsiteX54" fmla="*/ 8158743 w 12009304"/>
              <a:gd name="connsiteY54" fmla="*/ 4914420 h 6858000"/>
              <a:gd name="connsiteX55" fmla="*/ 7939863 w 12009304"/>
              <a:gd name="connsiteY55" fmla="*/ 5043420 h 6858000"/>
              <a:gd name="connsiteX56" fmla="*/ 7224650 w 12009304"/>
              <a:gd name="connsiteY56" fmla="*/ 6275065 h 6858000"/>
              <a:gd name="connsiteX57" fmla="*/ 7224650 w 12009304"/>
              <a:gd name="connsiteY57" fmla="*/ 6526922 h 6858000"/>
              <a:gd name="connsiteX58" fmla="*/ 7350544 w 12009304"/>
              <a:gd name="connsiteY58" fmla="*/ 6743723 h 6858000"/>
              <a:gd name="connsiteX59" fmla="*/ 7416905 w 12009304"/>
              <a:gd name="connsiteY59" fmla="*/ 6858000 h 6858000"/>
              <a:gd name="connsiteX60" fmla="*/ 5902610 w 12009304"/>
              <a:gd name="connsiteY60" fmla="*/ 6858000 h 6858000"/>
              <a:gd name="connsiteX61" fmla="*/ 4389357 w 12009304"/>
              <a:gd name="connsiteY61" fmla="*/ 6858000 h 6858000"/>
              <a:gd name="connsiteX62" fmla="*/ 0 w 12009304"/>
              <a:gd name="connsiteY62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</a:cxnLst>
            <a:rect l="l" t="t" r="r" b="b"/>
            <a:pathLst>
              <a:path w="12009304" h="6858000">
                <a:moveTo>
                  <a:pt x="8239723" y="5083103"/>
                </a:moveTo>
                <a:cubicBezTo>
                  <a:pt x="8239723" y="5083103"/>
                  <a:pt x="8239723" y="5083103"/>
                  <a:pt x="9505105" y="5083103"/>
                </a:cubicBezTo>
                <a:cubicBezTo>
                  <a:pt x="9525601" y="5083103"/>
                  <a:pt x="9545588" y="5085825"/>
                  <a:pt x="9564676" y="5091016"/>
                </a:cubicBezTo>
                <a:lnTo>
                  <a:pt x="9605648" y="5108194"/>
                </a:lnTo>
                <a:lnTo>
                  <a:pt x="9580608" y="5151499"/>
                </a:lnTo>
                <a:cubicBezTo>
                  <a:pt x="9354208" y="5543062"/>
                  <a:pt x="9064418" y="6044264"/>
                  <a:pt x="8693486" y="6685800"/>
                </a:cubicBezTo>
                <a:cubicBezTo>
                  <a:pt x="8665958" y="6733339"/>
                  <a:pt x="8632925" y="6776306"/>
                  <a:pt x="8595419" y="6814017"/>
                </a:cubicBezTo>
                <a:lnTo>
                  <a:pt x="8545620" y="6858000"/>
                </a:lnTo>
                <a:lnTo>
                  <a:pt x="7612173" y="6858000"/>
                </a:lnTo>
                <a:lnTo>
                  <a:pt x="7591825" y="6822959"/>
                </a:lnTo>
                <a:cubicBezTo>
                  <a:pt x="7538315" y="6730809"/>
                  <a:pt x="7478495" y="6627794"/>
                  <a:pt x="7411622" y="6512633"/>
                </a:cubicBezTo>
                <a:cubicBezTo>
                  <a:pt x="7370628" y="6444560"/>
                  <a:pt x="7370628" y="6357427"/>
                  <a:pt x="7411622" y="6289354"/>
                </a:cubicBezTo>
                <a:cubicBezTo>
                  <a:pt x="7411622" y="6289354"/>
                  <a:pt x="7411622" y="6289354"/>
                  <a:pt x="8045680" y="5197465"/>
                </a:cubicBezTo>
                <a:cubicBezTo>
                  <a:pt x="8083943" y="5126669"/>
                  <a:pt x="8160465" y="5083103"/>
                  <a:pt x="8239723" y="5083103"/>
                </a:cubicBezTo>
                <a:close/>
                <a:moveTo>
                  <a:pt x="10622296" y="1326563"/>
                </a:moveTo>
                <a:cubicBezTo>
                  <a:pt x="10622296" y="1326563"/>
                  <a:pt x="10622296" y="1326563"/>
                  <a:pt x="11448522" y="1326563"/>
                </a:cubicBezTo>
                <a:cubicBezTo>
                  <a:pt x="11502058" y="1326563"/>
                  <a:pt x="11550238" y="1355009"/>
                  <a:pt x="11577006" y="1401233"/>
                </a:cubicBezTo>
                <a:cubicBezTo>
                  <a:pt x="11577006" y="1401233"/>
                  <a:pt x="11577006" y="1401233"/>
                  <a:pt x="11989228" y="2114179"/>
                </a:cubicBezTo>
                <a:cubicBezTo>
                  <a:pt x="12015996" y="2158629"/>
                  <a:pt x="12015996" y="2215522"/>
                  <a:pt x="11989228" y="2259969"/>
                </a:cubicBezTo>
                <a:cubicBezTo>
                  <a:pt x="11989228" y="2259969"/>
                  <a:pt x="11989228" y="2259969"/>
                  <a:pt x="11577006" y="2972914"/>
                </a:cubicBezTo>
                <a:cubicBezTo>
                  <a:pt x="11550238" y="3019141"/>
                  <a:pt x="11502058" y="3047587"/>
                  <a:pt x="11448522" y="3047587"/>
                </a:cubicBezTo>
                <a:cubicBezTo>
                  <a:pt x="11448522" y="3047587"/>
                  <a:pt x="11448522" y="3047587"/>
                  <a:pt x="10622296" y="3047587"/>
                </a:cubicBezTo>
                <a:cubicBezTo>
                  <a:pt x="10570544" y="3047587"/>
                  <a:pt x="10520578" y="3019141"/>
                  <a:pt x="10495594" y="2972914"/>
                </a:cubicBezTo>
                <a:cubicBezTo>
                  <a:pt x="10495594" y="2972914"/>
                  <a:pt x="10495594" y="2972914"/>
                  <a:pt x="10081589" y="2259969"/>
                </a:cubicBezTo>
                <a:cubicBezTo>
                  <a:pt x="10054821" y="2215522"/>
                  <a:pt x="10054821" y="2158629"/>
                  <a:pt x="10081589" y="2114179"/>
                </a:cubicBezTo>
                <a:cubicBezTo>
                  <a:pt x="10081589" y="2114179"/>
                  <a:pt x="10081589" y="2114179"/>
                  <a:pt x="10495594" y="1401233"/>
                </a:cubicBezTo>
                <a:cubicBezTo>
                  <a:pt x="10520578" y="1355009"/>
                  <a:pt x="10570544" y="1326563"/>
                  <a:pt x="10622296" y="1326563"/>
                </a:cubicBezTo>
                <a:close/>
                <a:moveTo>
                  <a:pt x="0" y="0"/>
                </a:moveTo>
                <a:lnTo>
                  <a:pt x="4457990" y="0"/>
                </a:lnTo>
                <a:lnTo>
                  <a:pt x="5902610" y="0"/>
                </a:lnTo>
                <a:lnTo>
                  <a:pt x="8476869" y="0"/>
                </a:lnTo>
                <a:lnTo>
                  <a:pt x="8535933" y="39849"/>
                </a:lnTo>
                <a:cubicBezTo>
                  <a:pt x="8598516" y="88273"/>
                  <a:pt x="8652195" y="149296"/>
                  <a:pt x="8693486" y="220603"/>
                </a:cubicBezTo>
                <a:cubicBezTo>
                  <a:pt x="8693486" y="220603"/>
                  <a:pt x="8693486" y="220603"/>
                  <a:pt x="10389180" y="3153347"/>
                </a:cubicBezTo>
                <a:cubicBezTo>
                  <a:pt x="10499291" y="3336185"/>
                  <a:pt x="10499291" y="3570221"/>
                  <a:pt x="10389180" y="3753061"/>
                </a:cubicBezTo>
                <a:cubicBezTo>
                  <a:pt x="10389180" y="3753061"/>
                  <a:pt x="10389180" y="3753061"/>
                  <a:pt x="9759557" y="4842009"/>
                </a:cubicBezTo>
                <a:lnTo>
                  <a:pt x="9706493" y="4933778"/>
                </a:lnTo>
                <a:lnTo>
                  <a:pt x="9708360" y="4934561"/>
                </a:lnTo>
                <a:cubicBezTo>
                  <a:pt x="9746510" y="4956830"/>
                  <a:pt x="9778880" y="4989078"/>
                  <a:pt x="9802002" y="5029008"/>
                </a:cubicBezTo>
                <a:cubicBezTo>
                  <a:pt x="9802002" y="5029008"/>
                  <a:pt x="9802002" y="5029008"/>
                  <a:pt x="10514131" y="6260653"/>
                </a:cubicBezTo>
                <a:cubicBezTo>
                  <a:pt x="10560376" y="6337439"/>
                  <a:pt x="10560376" y="6435725"/>
                  <a:pt x="10514131" y="6512512"/>
                </a:cubicBezTo>
                <a:cubicBezTo>
                  <a:pt x="10514131" y="6512512"/>
                  <a:pt x="10514131" y="6512512"/>
                  <a:pt x="10340271" y="6813206"/>
                </a:cubicBezTo>
                <a:lnTo>
                  <a:pt x="10314372" y="6858000"/>
                </a:lnTo>
                <a:lnTo>
                  <a:pt x="10119136" y="6858000"/>
                </a:lnTo>
                <a:lnTo>
                  <a:pt x="10122008" y="6853033"/>
                </a:lnTo>
                <a:cubicBezTo>
                  <a:pt x="10327158" y="6498223"/>
                  <a:pt x="10327158" y="6498223"/>
                  <a:pt x="10327158" y="6498223"/>
                </a:cubicBezTo>
                <a:cubicBezTo>
                  <a:pt x="10368154" y="6430148"/>
                  <a:pt x="10368154" y="6343015"/>
                  <a:pt x="10327158" y="6274942"/>
                </a:cubicBezTo>
                <a:cubicBezTo>
                  <a:pt x="9695832" y="5183053"/>
                  <a:pt x="9695832" y="5183053"/>
                  <a:pt x="9695832" y="5183053"/>
                </a:cubicBezTo>
                <a:cubicBezTo>
                  <a:pt x="9675334" y="5147654"/>
                  <a:pt x="9646640" y="5119063"/>
                  <a:pt x="9612819" y="5099323"/>
                </a:cubicBezTo>
                <a:lnTo>
                  <a:pt x="9603213" y="5095298"/>
                </a:lnTo>
                <a:lnTo>
                  <a:pt x="9654707" y="5006238"/>
                </a:lnTo>
                <a:lnTo>
                  <a:pt x="9693004" y="4940002"/>
                </a:lnTo>
                <a:lnTo>
                  <a:pt x="9653283" y="4923348"/>
                </a:lnTo>
                <a:cubicBezTo>
                  <a:pt x="9631750" y="4917491"/>
                  <a:pt x="9609208" y="4914420"/>
                  <a:pt x="9586087" y="4914420"/>
                </a:cubicBezTo>
                <a:cubicBezTo>
                  <a:pt x="8158743" y="4914420"/>
                  <a:pt x="8158743" y="4914420"/>
                  <a:pt x="8158743" y="4914420"/>
                </a:cubicBezTo>
                <a:cubicBezTo>
                  <a:pt x="8069341" y="4914420"/>
                  <a:pt x="7983024" y="4963563"/>
                  <a:pt x="7939863" y="5043420"/>
                </a:cubicBezTo>
                <a:cubicBezTo>
                  <a:pt x="7224650" y="6275065"/>
                  <a:pt x="7224650" y="6275065"/>
                  <a:pt x="7224650" y="6275065"/>
                </a:cubicBezTo>
                <a:cubicBezTo>
                  <a:pt x="7178407" y="6351849"/>
                  <a:pt x="7178407" y="6450135"/>
                  <a:pt x="7224650" y="6526922"/>
                </a:cubicBezTo>
                <a:cubicBezTo>
                  <a:pt x="7269350" y="6603900"/>
                  <a:pt x="7311257" y="6676067"/>
                  <a:pt x="7350544" y="6743723"/>
                </a:cubicBezTo>
                <a:lnTo>
                  <a:pt x="7416905" y="6858000"/>
                </a:lnTo>
                <a:lnTo>
                  <a:pt x="5902610" y="6858000"/>
                </a:lnTo>
                <a:lnTo>
                  <a:pt x="438935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9569962" y="5519016"/>
            <a:ext cx="2184243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E5975E02-0876-422E-ABB5-9C31BFDCDAFF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Picture 4" descr="hrob_oh_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80594" y="965201"/>
            <a:ext cx="5338660" cy="4911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543984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/>
          </a:bodyPr>
          <a:lstStyle/>
          <a:p>
            <a:r>
              <a:rPr lang="cs-CZ" dirty="0" err="1"/>
              <a:t>Thrombin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>
            <a:normAutofit/>
          </a:bodyPr>
          <a:lstStyle/>
          <a:p>
            <a:r>
              <a:rPr lang="cs-CZ" sz="2400"/>
              <a:t>Koagulopatie</a:t>
            </a:r>
          </a:p>
          <a:p>
            <a:pPr lvl="1"/>
            <a:r>
              <a:rPr lang="cs-CZ" dirty="0"/>
              <a:t>Vrozené</a:t>
            </a:r>
          </a:p>
          <a:p>
            <a:pPr lvl="1"/>
            <a:r>
              <a:rPr lang="cs-CZ" dirty="0"/>
              <a:t>Získané</a:t>
            </a:r>
          </a:p>
          <a:p>
            <a:pPr lvl="2"/>
            <a:r>
              <a:rPr lang="cs-CZ" sz="2400"/>
              <a:t>Diluční koagulopatoe</a:t>
            </a:r>
          </a:p>
          <a:p>
            <a:pPr lvl="2"/>
            <a:r>
              <a:rPr lang="cs-CZ" sz="2400"/>
              <a:t>Konsumpční koagulopatie</a:t>
            </a:r>
          </a:p>
          <a:p>
            <a:pPr lvl="1"/>
            <a:r>
              <a:rPr lang="cs-CZ"/>
              <a:t>Iatrogenní</a:t>
            </a:r>
            <a:endParaRPr lang="cs-CZ" dirty="0"/>
          </a:p>
          <a:p>
            <a:pPr lvl="2"/>
            <a:r>
              <a:rPr lang="cs-CZ" sz="2400"/>
              <a:t>Antikoagulační léčba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340D00B8-C36B-43DD-97F0-EF1E8ED21E3A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7471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6919" y="2945524"/>
            <a:ext cx="6457183" cy="2274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Prevence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9573768" y="5522976"/>
            <a:ext cx="21854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28DF83E7-2298-46AA-9344-D34FE09960B1}" type="datetime1">
              <a:rPr lang="en-US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5/25/2020</a:t>
            </a:fld>
            <a:endParaRPr lang="en-US" sz="11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cs-CZ" dirty="0" err="1"/>
              <a:t>Antepartální</a:t>
            </a:r>
            <a:r>
              <a:rPr lang="cs-CZ" dirty="0"/>
              <a:t>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>
            <a:normAutofit/>
          </a:bodyPr>
          <a:lstStyle/>
          <a:p>
            <a:r>
              <a:rPr lang="cs-CZ" sz="2400"/>
              <a:t>Identifikace rizikových faktorů</a:t>
            </a:r>
          </a:p>
          <a:p>
            <a:r>
              <a:rPr lang="cs-CZ" sz="2400"/>
              <a:t>Léčba anemie</a:t>
            </a:r>
          </a:p>
          <a:p>
            <a:r>
              <a:rPr lang="cs-CZ" sz="2400"/>
              <a:t>Vyšetření poruch koagulace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9DCD449C-22EE-46C6-8D66-E89EF3496DF0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/>
          </a:bodyPr>
          <a:lstStyle/>
          <a:p>
            <a:r>
              <a:rPr lang="cs-CZ" dirty="0" err="1"/>
              <a:t>Peripartální</a:t>
            </a:r>
            <a:r>
              <a:rPr lang="cs-CZ" dirty="0"/>
              <a:t> krvácení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>
            <a:normAutofit/>
          </a:bodyPr>
          <a:lstStyle/>
          <a:p>
            <a:r>
              <a:rPr lang="cs-CZ" sz="2400"/>
              <a:t>Krvácení za porodu</a:t>
            </a:r>
          </a:p>
          <a:p>
            <a:pPr lvl="1"/>
            <a:r>
              <a:rPr lang="cs-CZ" dirty="0"/>
              <a:t>Primární </a:t>
            </a:r>
            <a:r>
              <a:rPr lang="cs-CZ"/>
              <a:t>postpartální</a:t>
            </a:r>
            <a:r>
              <a:rPr lang="cs-CZ" dirty="0"/>
              <a:t> hemoragie ≤ 24 hod</a:t>
            </a:r>
          </a:p>
          <a:p>
            <a:pPr lvl="1"/>
            <a:r>
              <a:rPr lang="cs-CZ" dirty="0"/>
              <a:t>Sekundární </a:t>
            </a:r>
            <a:r>
              <a:rPr lang="cs-CZ"/>
              <a:t>postpartální</a:t>
            </a:r>
            <a:r>
              <a:rPr lang="cs-CZ" dirty="0"/>
              <a:t> hemoragie &gt; 24 hod</a:t>
            </a: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6C62AF4A-466D-47DC-8691-ADE658FA5C53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85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122F9423-F4B1-45D4-8445-E9991ECCB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00451" y="1610024"/>
            <a:ext cx="5568995" cy="1457002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defRPr/>
            </a:pPr>
            <a:r>
              <a:rPr lang="en-US"/>
              <a:t>Zobrazovací metody</a:t>
            </a:r>
          </a:p>
        </p:txBody>
      </p:sp>
      <p:grpSp>
        <p:nvGrpSpPr>
          <p:cNvPr id="73" name="Group 72">
            <a:extLst>
              <a:ext uri="{FF2B5EF4-FFF2-40B4-BE49-F238E27FC236}">
                <a16:creationId xmlns:a16="http://schemas.microsoft.com/office/drawing/2014/main" id="{770AE191-D2EA-45C9-A44D-830C188F74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72021" y="518649"/>
            <a:ext cx="1128382" cy="847206"/>
            <a:chOff x="8183879" y="1000124"/>
            <a:chExt cx="1562267" cy="1172973"/>
          </a:xfrm>
        </p:grpSpPr>
        <p:sp>
          <p:nvSpPr>
            <p:cNvPr id="74" name="Freeform 5">
              <a:extLst>
                <a:ext uri="{FF2B5EF4-FFF2-40B4-BE49-F238E27FC236}">
                  <a16:creationId xmlns:a16="http://schemas.microsoft.com/office/drawing/2014/main" id="{23A0E4C1-B7A6-4637-AC51-4A5AE3841FF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183879" y="1348782"/>
              <a:ext cx="935037" cy="8243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Freeform 5">
              <a:extLst>
                <a:ext uri="{FF2B5EF4-FFF2-40B4-BE49-F238E27FC236}">
                  <a16:creationId xmlns:a16="http://schemas.microsoft.com/office/drawing/2014/main" id="{F4E8C039-CC58-44F3-8A7B-E0A934C1D0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983979" y="1000124"/>
              <a:ext cx="762167" cy="671915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92161" name="Rectangle 2"/>
          <p:cNvSpPr>
            <a:spLocks noChangeArrowheads="1"/>
          </p:cNvSpPr>
          <p:nvPr/>
        </p:nvSpPr>
        <p:spPr bwMode="auto">
          <a:xfrm>
            <a:off x="1000450" y="3067026"/>
            <a:ext cx="5568991" cy="296801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3429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/>
              <a:t>Placentární  abnormality</a:t>
            </a:r>
          </a:p>
          <a:p>
            <a:pPr marL="3429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/>
              <a:t> placenta previa </a:t>
            </a:r>
          </a:p>
          <a:p>
            <a:pPr marL="342900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/>
              <a:t> placenta accreta </a:t>
            </a:r>
          </a:p>
          <a:p>
            <a:pPr marL="742950" lvl="1" indent="-228600">
              <a:lnSpc>
                <a:spcPct val="9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sz="2000"/>
              <a:t>nejvýznamnější rizikové faktory pro masivní hemoragii</a:t>
            </a:r>
          </a:p>
        </p:txBody>
      </p:sp>
      <p:pic>
        <p:nvPicPr>
          <p:cNvPr id="92162" name="Picture 4" descr="placentaprevia"/>
          <p:cNvPicPr>
            <a:picLocks noChangeAspect="1" noChangeArrowheads="1"/>
          </p:cNvPicPr>
          <p:nvPr/>
        </p:nvPicPr>
        <p:blipFill rotWithShape="1">
          <a:blip r:embed="rId2" cstate="print"/>
          <a:srcRect l="1851" r="-1" b="-1"/>
          <a:stretch/>
        </p:blipFill>
        <p:spPr bwMode="auto">
          <a:xfrm>
            <a:off x="7534656" y="10"/>
            <a:ext cx="4657344" cy="6857990"/>
          </a:xfrm>
          <a:prstGeom prst="rect">
            <a:avLst/>
          </a:prstGeom>
          <a:noFill/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  <a:defRPr/>
            </a:pPr>
            <a:fld id="{DAADB817-B2F4-450F-BED7-F3ECD3DA83D1}" type="datetime1">
              <a:rPr lang="en-US" sz="1100">
                <a:solidFill>
                  <a:srgbClr val="FFFFFF"/>
                </a:solidFill>
                <a:latin typeface="Calibri" panose="020F0502020204030204"/>
              </a:rPr>
              <a:pPr algn="r">
                <a:spcAft>
                  <a:spcPts val="600"/>
                </a:spcAft>
                <a:defRPr/>
              </a:pPr>
              <a:t>5/25/2020</a:t>
            </a:fld>
            <a:endParaRPr lang="en-US" sz="1100">
              <a:solidFill>
                <a:srgbClr val="FFFFFF"/>
              </a:solidFill>
              <a:latin typeface="Calibri" panose="020F0502020204030204"/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2" name="Rectangle 71">
            <a:extLst>
              <a:ext uri="{FF2B5EF4-FFF2-40B4-BE49-F238E27FC236}">
                <a16:creationId xmlns:a16="http://schemas.microsoft.com/office/drawing/2014/main" id="{C96C8BAF-68F3-4B78-B238-35DF5D86560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4" name="Group 73">
            <a:extLst>
              <a:ext uri="{FF2B5EF4-FFF2-40B4-BE49-F238E27FC236}">
                <a16:creationId xmlns:a16="http://schemas.microsoft.com/office/drawing/2014/main" id="{4F4CD6D0-5A87-4BA2-A13A-0E40511C3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4774" y="699565"/>
            <a:ext cx="3553132" cy="5156200"/>
            <a:chOff x="7807230" y="2012810"/>
            <a:chExt cx="3251252" cy="3459865"/>
          </a:xfrm>
        </p:grpSpPr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877EAC0-2063-444D-8EE9-72FED2E03B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2C155BF8-661A-4F4A-B4EC-923105C692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5233" name="Picture 2" descr="g4a116f5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706568" y="1025353"/>
            <a:ext cx="3209544" cy="4504623"/>
          </a:xfrm>
          <a:prstGeom prst="rect">
            <a:avLst/>
          </a:prstGeom>
          <a:noFill/>
        </p:spPr>
      </p:pic>
      <p:grpSp>
        <p:nvGrpSpPr>
          <p:cNvPr id="78" name="Group 77">
            <a:extLst>
              <a:ext uri="{FF2B5EF4-FFF2-40B4-BE49-F238E27FC236}">
                <a16:creationId xmlns:a16="http://schemas.microsoft.com/office/drawing/2014/main" id="{E9537076-EF48-4F72-9164-FD8260D550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319434" y="699565"/>
            <a:ext cx="3553132" cy="5156200"/>
            <a:chOff x="7807230" y="2012810"/>
            <a:chExt cx="3251252" cy="3459865"/>
          </a:xfrm>
        </p:grpSpPr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89673CB-C48B-4D05-B6E4-B88CD5BAA0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96C31A20-B341-476E-8C04-A26C87E1494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5235" name="Picture 4" descr="g4a116f6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4487333" y="1086850"/>
            <a:ext cx="3209544" cy="4381630"/>
          </a:xfrm>
          <a:prstGeom prst="rect">
            <a:avLst/>
          </a:prstGeom>
          <a:noFill/>
        </p:spPr>
      </p:pic>
      <p:grpSp>
        <p:nvGrpSpPr>
          <p:cNvPr id="82" name="Group 81">
            <a:extLst>
              <a:ext uri="{FF2B5EF4-FFF2-40B4-BE49-F238E27FC236}">
                <a16:creationId xmlns:a16="http://schemas.microsoft.com/office/drawing/2014/main" id="{6EFC3492-86BD-4D75-B5B4-C2DBFE0BD1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8104093" y="699565"/>
            <a:ext cx="3553132" cy="5156200"/>
            <a:chOff x="7807230" y="2012810"/>
            <a:chExt cx="3251252" cy="3459865"/>
          </a:xfrm>
        </p:grpSpPr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F72E5074-2516-4705-BFF1-F508394A0A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02259E4C-F24C-4180-AEC3-76255D535E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95234" name="Picture 3" descr="OB_3_Abnormal_Placenta_Accreta"/>
          <p:cNvPicPr>
            <a:picLocks noChangeAspect="1" noChangeArrowheads="1"/>
          </p:cNvPicPr>
          <p:nvPr/>
        </p:nvPicPr>
        <p:blipFill>
          <a:blip r:embed="rId4" cstate="print"/>
          <a:stretch>
            <a:fillRect/>
          </a:stretch>
        </p:blipFill>
        <p:spPr bwMode="auto">
          <a:xfrm>
            <a:off x="8275887" y="2074086"/>
            <a:ext cx="3209544" cy="2407158"/>
          </a:xfrm>
          <a:prstGeom prst="rect">
            <a:avLst/>
          </a:prstGeom>
          <a:noFill/>
        </p:spPr>
      </p:pic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7D3D493-9482-482F-A017-96CEBC15D6BC}" type="datetime1">
              <a:rPr lang="cs-CZ" smtClean="0"/>
              <a:pPr>
                <a:spcAft>
                  <a:spcPts val="600"/>
                </a:spcAft>
              </a:pPr>
              <a:t>25.5.2020</a:t>
            </a:fld>
            <a:endParaRPr lang="cs-CZ"/>
          </a:p>
        </p:txBody>
      </p:sp>
    </p:spTree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/>
              <a:t>Intrapartální opatření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r>
              <a:rPr lang="cs-CZ" sz="2400"/>
              <a:t>Profylaktické podání uterotonik ve 3. době porodní snižuje riziko PPH o 60%</a:t>
            </a:r>
            <a:endParaRPr lang="en-US" sz="2400"/>
          </a:p>
          <a:p>
            <a:endParaRPr lang="cs-CZ" sz="240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1DC2B82D-F82D-4104-8878-AFCE016D9B02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  <p:pic>
        <p:nvPicPr>
          <p:cNvPr id="4" name="Picture 3" descr="vox5_a"/>
          <p:cNvPicPr>
            <a:picLocks noChangeAspect="1" noChangeArrowheads="1"/>
          </p:cNvPicPr>
          <p:nvPr/>
        </p:nvPicPr>
        <p:blipFill rotWithShape="1">
          <a:blip r:embed="rId2" cstate="print"/>
          <a:srcRect t="11159" r="1" b="3890"/>
          <a:stretch/>
        </p:blipFill>
        <p:spPr bwMode="auto">
          <a:xfrm>
            <a:off x="5510369" y="851517"/>
            <a:ext cx="6184807" cy="5154967"/>
          </a:xfrm>
          <a:custGeom>
            <a:avLst/>
            <a:gdLst/>
            <a:ahLst/>
            <a:cxnLst/>
            <a:rect l="l" t="t" r="r" b="b"/>
            <a:pathLst>
              <a:path w="5846002" h="4872577">
                <a:moveTo>
                  <a:pt x="343285" y="2953992"/>
                </a:moveTo>
                <a:cubicBezTo>
                  <a:pt x="343285" y="2953992"/>
                  <a:pt x="343285" y="2953992"/>
                  <a:pt x="849063" y="2953992"/>
                </a:cubicBezTo>
                <a:cubicBezTo>
                  <a:pt x="880743" y="2953992"/>
                  <a:pt x="911330" y="2971406"/>
                  <a:pt x="926624" y="2999703"/>
                </a:cubicBezTo>
                <a:cubicBezTo>
                  <a:pt x="926624" y="2999703"/>
                  <a:pt x="926624" y="2999703"/>
                  <a:pt x="1180059" y="3436136"/>
                </a:cubicBezTo>
                <a:cubicBezTo>
                  <a:pt x="1196445" y="3463345"/>
                  <a:pt x="1196445" y="3498172"/>
                  <a:pt x="1180059" y="3525382"/>
                </a:cubicBezTo>
                <a:cubicBezTo>
                  <a:pt x="1180059" y="3525382"/>
                  <a:pt x="1180059" y="3525382"/>
                  <a:pt x="926624" y="3961814"/>
                </a:cubicBezTo>
                <a:cubicBezTo>
                  <a:pt x="911330" y="3990111"/>
                  <a:pt x="880743" y="4007525"/>
                  <a:pt x="849063" y="4007525"/>
                </a:cubicBezTo>
                <a:cubicBezTo>
                  <a:pt x="849063" y="4007525"/>
                  <a:pt x="849063" y="4007525"/>
                  <a:pt x="343285" y="4007525"/>
                </a:cubicBezTo>
                <a:cubicBezTo>
                  <a:pt x="310513" y="4007525"/>
                  <a:pt x="281019" y="3990111"/>
                  <a:pt x="264633" y="3961814"/>
                </a:cubicBezTo>
                <a:cubicBezTo>
                  <a:pt x="264633" y="3961814"/>
                  <a:pt x="264633" y="3961814"/>
                  <a:pt x="12290" y="3525382"/>
                </a:cubicBezTo>
                <a:cubicBezTo>
                  <a:pt x="-4096" y="3498172"/>
                  <a:pt x="-4096" y="3463345"/>
                  <a:pt x="12290" y="3436136"/>
                </a:cubicBezTo>
                <a:cubicBezTo>
                  <a:pt x="12290" y="3436136"/>
                  <a:pt x="12290" y="3436136"/>
                  <a:pt x="264633" y="2999703"/>
                </a:cubicBezTo>
                <a:cubicBezTo>
                  <a:pt x="281019" y="2971406"/>
                  <a:pt x="310513" y="2953992"/>
                  <a:pt x="343285" y="2953992"/>
                </a:cubicBezTo>
                <a:close/>
                <a:moveTo>
                  <a:pt x="2353334" y="538808"/>
                </a:moveTo>
                <a:cubicBezTo>
                  <a:pt x="2353334" y="538808"/>
                  <a:pt x="2353334" y="538808"/>
                  <a:pt x="2613403" y="538808"/>
                </a:cubicBezTo>
                <a:lnTo>
                  <a:pt x="2643742" y="538808"/>
                </a:lnTo>
                <a:lnTo>
                  <a:pt x="2672692" y="588661"/>
                </a:lnTo>
                <a:cubicBezTo>
                  <a:pt x="2713002" y="658078"/>
                  <a:pt x="2759909" y="738855"/>
                  <a:pt x="2814491" y="832849"/>
                </a:cubicBezTo>
                <a:cubicBezTo>
                  <a:pt x="2839586" y="874521"/>
                  <a:pt x="2839586" y="927860"/>
                  <a:pt x="2814491" y="969531"/>
                </a:cubicBezTo>
                <a:cubicBezTo>
                  <a:pt x="2814491" y="969531"/>
                  <a:pt x="2814491" y="969531"/>
                  <a:pt x="2426350" y="1637936"/>
                </a:cubicBezTo>
                <a:cubicBezTo>
                  <a:pt x="2402927" y="1681274"/>
                  <a:pt x="2356083" y="1707943"/>
                  <a:pt x="2307565" y="1707943"/>
                </a:cubicBezTo>
                <a:cubicBezTo>
                  <a:pt x="2307565" y="1707943"/>
                  <a:pt x="2307565" y="1707943"/>
                  <a:pt x="1532956" y="1707943"/>
                </a:cubicBezTo>
                <a:cubicBezTo>
                  <a:pt x="1520409" y="1707943"/>
                  <a:pt x="1508175" y="1706276"/>
                  <a:pt x="1496490" y="1703099"/>
                </a:cubicBezTo>
                <a:lnTo>
                  <a:pt x="1471408" y="1692583"/>
                </a:lnTo>
                <a:lnTo>
                  <a:pt x="1486736" y="1666073"/>
                </a:lnTo>
                <a:cubicBezTo>
                  <a:pt x="1625328" y="1426376"/>
                  <a:pt x="1802725" y="1119564"/>
                  <a:pt x="2029793" y="726844"/>
                </a:cubicBezTo>
                <a:cubicBezTo>
                  <a:pt x="2097197" y="610441"/>
                  <a:pt x="2218525" y="538808"/>
                  <a:pt x="2353334" y="538808"/>
                </a:cubicBezTo>
                <a:close/>
                <a:moveTo>
                  <a:pt x="1487085" y="0"/>
                </a:moveTo>
                <a:cubicBezTo>
                  <a:pt x="1487085" y="0"/>
                  <a:pt x="1487085" y="0"/>
                  <a:pt x="2360840" y="0"/>
                </a:cubicBezTo>
                <a:cubicBezTo>
                  <a:pt x="2415568" y="0"/>
                  <a:pt x="2468407" y="30084"/>
                  <a:pt x="2494828" y="78969"/>
                </a:cubicBezTo>
                <a:cubicBezTo>
                  <a:pt x="2494828" y="78969"/>
                  <a:pt x="2494828" y="78969"/>
                  <a:pt x="2729665" y="483373"/>
                </a:cubicBezTo>
                <a:lnTo>
                  <a:pt x="2756194" y="529058"/>
                </a:lnTo>
                <a:lnTo>
                  <a:pt x="2735320" y="529058"/>
                </a:lnTo>
                <a:lnTo>
                  <a:pt x="2636659" y="529058"/>
                </a:lnTo>
                <a:lnTo>
                  <a:pt x="2593799" y="455250"/>
                </a:lnTo>
                <a:cubicBezTo>
                  <a:pt x="2430052" y="173267"/>
                  <a:pt x="2430052" y="173267"/>
                  <a:pt x="2430052" y="173267"/>
                </a:cubicBezTo>
                <a:cubicBezTo>
                  <a:pt x="2406629" y="129929"/>
                  <a:pt x="2359785" y="103259"/>
                  <a:pt x="2311267" y="103259"/>
                </a:cubicBezTo>
                <a:cubicBezTo>
                  <a:pt x="1536658" y="103259"/>
                  <a:pt x="1536658" y="103259"/>
                  <a:pt x="1536658" y="103259"/>
                </a:cubicBezTo>
                <a:cubicBezTo>
                  <a:pt x="1486468" y="103259"/>
                  <a:pt x="1441296" y="129929"/>
                  <a:pt x="1416201" y="173267"/>
                </a:cubicBezTo>
                <a:cubicBezTo>
                  <a:pt x="1029733" y="841671"/>
                  <a:pt x="1029733" y="841671"/>
                  <a:pt x="1029733" y="841671"/>
                </a:cubicBezTo>
                <a:cubicBezTo>
                  <a:pt x="1004637" y="883343"/>
                  <a:pt x="1004637" y="936682"/>
                  <a:pt x="1029733" y="978353"/>
                </a:cubicBezTo>
                <a:cubicBezTo>
                  <a:pt x="1416201" y="1646758"/>
                  <a:pt x="1416201" y="1646758"/>
                  <a:pt x="1416201" y="1646758"/>
                </a:cubicBezTo>
                <a:cubicBezTo>
                  <a:pt x="1428749" y="1668427"/>
                  <a:pt x="1446315" y="1685929"/>
                  <a:pt x="1467019" y="1698013"/>
                </a:cubicBezTo>
                <a:lnTo>
                  <a:pt x="1472899" y="1700478"/>
                </a:lnTo>
                <a:lnTo>
                  <a:pt x="1441377" y="1754996"/>
                </a:lnTo>
                <a:lnTo>
                  <a:pt x="1417933" y="1795543"/>
                </a:lnTo>
                <a:lnTo>
                  <a:pt x="1442249" y="1805738"/>
                </a:lnTo>
                <a:cubicBezTo>
                  <a:pt x="1455430" y="1809322"/>
                  <a:pt x="1469230" y="1811202"/>
                  <a:pt x="1483383" y="1811202"/>
                </a:cubicBezTo>
                <a:cubicBezTo>
                  <a:pt x="2357138" y="1811202"/>
                  <a:pt x="2357138" y="1811202"/>
                  <a:pt x="2357138" y="1811202"/>
                </a:cubicBezTo>
                <a:cubicBezTo>
                  <a:pt x="2411866" y="1811202"/>
                  <a:pt x="2464705" y="1781120"/>
                  <a:pt x="2491126" y="1732235"/>
                </a:cubicBezTo>
                <a:cubicBezTo>
                  <a:pt x="2928947" y="978278"/>
                  <a:pt x="2928947" y="978278"/>
                  <a:pt x="2928947" y="978278"/>
                </a:cubicBezTo>
                <a:cubicBezTo>
                  <a:pt x="2957254" y="931274"/>
                  <a:pt x="2957254" y="871108"/>
                  <a:pt x="2928947" y="824102"/>
                </a:cubicBezTo>
                <a:cubicBezTo>
                  <a:pt x="2874220" y="729858"/>
                  <a:pt x="2826333" y="647394"/>
                  <a:pt x="2784432" y="575238"/>
                </a:cubicBezTo>
                <a:lnTo>
                  <a:pt x="2763277" y="538808"/>
                </a:lnTo>
                <a:lnTo>
                  <a:pt x="2861280" y="538808"/>
                </a:lnTo>
                <a:cubicBezTo>
                  <a:pt x="3166048" y="538808"/>
                  <a:pt x="3653676" y="538808"/>
                  <a:pt x="4433881" y="538808"/>
                </a:cubicBezTo>
                <a:cubicBezTo>
                  <a:pt x="4564197" y="538808"/>
                  <a:pt x="4690018" y="610441"/>
                  <a:pt x="4752929" y="726844"/>
                </a:cubicBezTo>
                <a:cubicBezTo>
                  <a:pt x="4752929" y="726844"/>
                  <a:pt x="4752929" y="726844"/>
                  <a:pt x="5795449" y="2522134"/>
                </a:cubicBezTo>
                <a:cubicBezTo>
                  <a:pt x="5862854" y="2634060"/>
                  <a:pt x="5862854" y="2777325"/>
                  <a:pt x="5795449" y="2889251"/>
                </a:cubicBezTo>
                <a:cubicBezTo>
                  <a:pt x="5795449" y="2889251"/>
                  <a:pt x="5795449" y="2889251"/>
                  <a:pt x="4752929" y="4684542"/>
                </a:cubicBezTo>
                <a:cubicBezTo>
                  <a:pt x="4690018" y="4800945"/>
                  <a:pt x="4564197" y="4872577"/>
                  <a:pt x="4433881" y="4872577"/>
                </a:cubicBezTo>
                <a:cubicBezTo>
                  <a:pt x="4433881" y="4872577"/>
                  <a:pt x="4433881" y="4872577"/>
                  <a:pt x="2353334" y="4872577"/>
                </a:cubicBezTo>
                <a:cubicBezTo>
                  <a:pt x="2218525" y="4872577"/>
                  <a:pt x="2097197" y="4800945"/>
                  <a:pt x="2029793" y="4684542"/>
                </a:cubicBezTo>
                <a:cubicBezTo>
                  <a:pt x="2029793" y="4684542"/>
                  <a:pt x="2029793" y="4684542"/>
                  <a:pt x="991766" y="2889251"/>
                </a:cubicBezTo>
                <a:cubicBezTo>
                  <a:pt x="924361" y="2777325"/>
                  <a:pt x="924361" y="2634060"/>
                  <a:pt x="991766" y="2522134"/>
                </a:cubicBezTo>
                <a:cubicBezTo>
                  <a:pt x="991766" y="2522134"/>
                  <a:pt x="991766" y="2522134"/>
                  <a:pt x="1377193" y="1855530"/>
                </a:cubicBezTo>
                <a:lnTo>
                  <a:pt x="1409676" y="1799352"/>
                </a:lnTo>
                <a:lnTo>
                  <a:pt x="1408533" y="1798873"/>
                </a:lnTo>
                <a:cubicBezTo>
                  <a:pt x="1385179" y="1785241"/>
                  <a:pt x="1365364" y="1765500"/>
                  <a:pt x="1351210" y="1741057"/>
                </a:cubicBezTo>
                <a:cubicBezTo>
                  <a:pt x="1351210" y="1741057"/>
                  <a:pt x="1351210" y="1741057"/>
                  <a:pt x="915276" y="987100"/>
                </a:cubicBezTo>
                <a:cubicBezTo>
                  <a:pt x="886968" y="940096"/>
                  <a:pt x="886968" y="879930"/>
                  <a:pt x="915276" y="832924"/>
                </a:cubicBezTo>
                <a:cubicBezTo>
                  <a:pt x="915276" y="832924"/>
                  <a:pt x="915276" y="832924"/>
                  <a:pt x="1351210" y="78969"/>
                </a:cubicBezTo>
                <a:cubicBezTo>
                  <a:pt x="1379517" y="30084"/>
                  <a:pt x="1430471" y="0"/>
                  <a:pt x="1487085" y="0"/>
                </a:cubicBezTo>
                <a:close/>
              </a:path>
            </a:pathLst>
          </a:custGeom>
          <a:noFill/>
        </p:spPr>
      </p:pic>
    </p:spTree>
  </p:cSld>
  <p:clrMapOvr>
    <a:masterClrMapping/>
  </p:clrMapOvr>
  <p:transition spd="slow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56919" y="2945524"/>
            <a:ext cx="6457183" cy="2274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7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Terapie </a:t>
            </a: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9573768" y="5522976"/>
            <a:ext cx="21854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16EE4F21-3E34-413C-B675-8DF80A6523AB}" type="datetime1">
              <a:rPr lang="en-US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5/25/2020</a:t>
            </a:fld>
            <a:endParaRPr lang="en-US" sz="11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19288" y="228600"/>
            <a:ext cx="8424862" cy="5937250"/>
            <a:chOff x="-3" y="-3"/>
            <a:chExt cx="3858" cy="3199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3852" cy="3193"/>
              <a:chOff x="0" y="0"/>
              <a:chExt cx="3852" cy="3193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852" cy="413"/>
                <a:chOff x="0" y="0"/>
                <a:chExt cx="3852" cy="413"/>
              </a:xfrm>
            </p:grpSpPr>
            <p:sp>
              <p:nvSpPr>
                <p:cNvPr id="99351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796" cy="41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sz="2000" b="1">
                      <a:latin typeface="Cambria" pitchFamily="18" charset="0"/>
                      <a:cs typeface="Times New Roman" pitchFamily="18" charset="0"/>
                    </a:rPr>
                    <a:t>Postupná opatření v léčbě  PPH</a:t>
                  </a:r>
                  <a:endParaRPr lang="cs-CZ" b="1">
                    <a:latin typeface="Cambria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99352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852" cy="41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413"/>
                <a:ext cx="3852" cy="949"/>
                <a:chOff x="0" y="413"/>
                <a:chExt cx="3852" cy="949"/>
              </a:xfrm>
            </p:grpSpPr>
            <p:sp>
              <p:nvSpPr>
                <p:cNvPr id="99349" name="Rectangle 8"/>
                <p:cNvSpPr>
                  <a:spLocks noChangeArrowheads="1"/>
                </p:cNvSpPr>
                <p:nvPr/>
              </p:nvSpPr>
              <p:spPr bwMode="auto">
                <a:xfrm>
                  <a:off x="28" y="413"/>
                  <a:ext cx="3796" cy="9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Diagnostická kritéria PPH</a:t>
                  </a:r>
                </a:p>
                <a:p>
                  <a:pPr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Krevní ztráta převyšuje </a:t>
                  </a:r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500 ml</a:t>
                  </a:r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 při vaginálním porodu a </a:t>
                  </a:r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1000 ml</a:t>
                  </a:r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 při porodu císařským řezem.</a:t>
                  </a:r>
                </a:p>
                <a:p>
                  <a:pPr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Kritické krvácení.</a:t>
                  </a:r>
                </a:p>
                <a:p>
                  <a:pPr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Krevní ztráta nastává poměrně </a:t>
                  </a:r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rychle</a:t>
                  </a:r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, krvácení </a:t>
                  </a:r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progreduje</a:t>
                  </a:r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 či nastává </a:t>
                  </a:r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opakovaně</a:t>
                  </a:r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.</a:t>
                  </a:r>
                </a:p>
                <a:p>
                  <a:pPr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Rozvíjí se hemoragický </a:t>
                  </a:r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šok</a:t>
                  </a:r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.</a:t>
                  </a:r>
                </a:p>
                <a:p>
                  <a:pPr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Rozvíjí se </a:t>
                  </a:r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koagulopatie</a:t>
                  </a:r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 diluční či konzumpční.</a:t>
                  </a:r>
                </a:p>
                <a:p>
                  <a:pPr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99350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413"/>
                  <a:ext cx="3852" cy="94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0" y="1362"/>
                <a:ext cx="3852" cy="393"/>
                <a:chOff x="0" y="1362"/>
                <a:chExt cx="3852" cy="393"/>
              </a:xfrm>
            </p:grpSpPr>
            <p:sp>
              <p:nvSpPr>
                <p:cNvPr id="99347" name="Rectangle 11"/>
                <p:cNvSpPr>
                  <a:spLocks noChangeArrowheads="1"/>
                </p:cNvSpPr>
                <p:nvPr/>
              </p:nvSpPr>
              <p:spPr bwMode="auto">
                <a:xfrm>
                  <a:off x="28" y="1362"/>
                  <a:ext cx="3796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b="1">
                      <a:latin typeface="Cambria" pitchFamily="18" charset="0"/>
                      <a:cs typeface="Times New Roman" pitchFamily="18" charset="0"/>
                    </a:rPr>
                    <a:t>1. Úvodní zhodnocení a léčba</a:t>
                  </a:r>
                  <a:endParaRPr lang="cs-CZ" sz="1600" b="1">
                    <a:latin typeface="Cambria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99348" name="Rectangle 12"/>
                <p:cNvSpPr>
                  <a:spLocks noChangeArrowheads="1"/>
                </p:cNvSpPr>
                <p:nvPr/>
              </p:nvSpPr>
              <p:spPr bwMode="auto">
                <a:xfrm>
                  <a:off x="0" y="1362"/>
                  <a:ext cx="3852" cy="3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0" y="1755"/>
                <a:ext cx="1284" cy="1064"/>
                <a:chOff x="0" y="1755"/>
                <a:chExt cx="1284" cy="1064"/>
              </a:xfrm>
            </p:grpSpPr>
            <p:sp>
              <p:nvSpPr>
                <p:cNvPr id="99345" name="Rectangle 14"/>
                <p:cNvSpPr>
                  <a:spLocks noChangeArrowheads="1"/>
                </p:cNvSpPr>
                <p:nvPr/>
              </p:nvSpPr>
              <p:spPr bwMode="auto">
                <a:xfrm>
                  <a:off x="28" y="1755"/>
                  <a:ext cx="1228" cy="1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Zajištění pacientky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IV kanyla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Močový katétr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O</a:t>
                  </a:r>
                  <a:r>
                    <a:rPr lang="cs-CZ" sz="1600" baseline="-30000">
                      <a:latin typeface="Cambria" pitchFamily="18" charset="0"/>
                      <a:cs typeface="Times New Roman" pitchFamily="18" charset="0"/>
                    </a:rPr>
                    <a:t>2</a:t>
                  </a:r>
                  <a:endParaRPr lang="cs-CZ" sz="1600">
                    <a:latin typeface="Cambria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Monitorování TK,P,pO</a:t>
                  </a:r>
                  <a:r>
                    <a:rPr lang="cs-CZ" sz="1600" baseline="-30000">
                      <a:latin typeface="Cambria" pitchFamily="18" charset="0"/>
                      <a:cs typeface="Times New Roman" pitchFamily="18" charset="0"/>
                    </a:rPr>
                    <a:t>2</a:t>
                  </a:r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, bilance tekutin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Kvantifikace krevních ztrát</a:t>
                  </a: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99346" name="Rectangle 15"/>
                <p:cNvSpPr>
                  <a:spLocks noChangeArrowheads="1"/>
                </p:cNvSpPr>
                <p:nvPr/>
              </p:nvSpPr>
              <p:spPr bwMode="auto">
                <a:xfrm>
                  <a:off x="0" y="1755"/>
                  <a:ext cx="1284" cy="10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1284" y="1755"/>
                <a:ext cx="1284" cy="1064"/>
                <a:chOff x="1284" y="1755"/>
                <a:chExt cx="1284" cy="1064"/>
              </a:xfrm>
            </p:grpSpPr>
            <p:sp>
              <p:nvSpPr>
                <p:cNvPr id="99343" name="Rectangle 17"/>
                <p:cNvSpPr>
                  <a:spLocks noChangeArrowheads="1"/>
                </p:cNvSpPr>
                <p:nvPr/>
              </p:nvSpPr>
              <p:spPr bwMode="auto">
                <a:xfrm>
                  <a:off x="1312" y="1755"/>
                  <a:ext cx="1228" cy="1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Laboratorní vyšetření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Bed-side (Protrombinový test)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Komplexní hemokoagulační vyšetření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Krevní skupina+Rh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Křížový pokus</a:t>
                  </a: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99344" name="Rectangle 18"/>
                <p:cNvSpPr>
                  <a:spLocks noChangeArrowheads="1"/>
                </p:cNvSpPr>
                <p:nvPr/>
              </p:nvSpPr>
              <p:spPr bwMode="auto">
                <a:xfrm>
                  <a:off x="1284" y="1755"/>
                  <a:ext cx="1284" cy="10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2568" y="1755"/>
                <a:ext cx="1284" cy="1064"/>
                <a:chOff x="2568" y="1755"/>
                <a:chExt cx="1284" cy="1064"/>
              </a:xfrm>
            </p:grpSpPr>
            <p:sp>
              <p:nvSpPr>
                <p:cNvPr id="99341" name="Rectangle 20"/>
                <p:cNvSpPr>
                  <a:spLocks noChangeArrowheads="1"/>
                </p:cNvSpPr>
                <p:nvPr/>
              </p:nvSpPr>
              <p:spPr bwMode="auto">
                <a:xfrm>
                  <a:off x="2596" y="1755"/>
                  <a:ext cx="1228" cy="106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Zjištění příčiny krvácení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Vyšetřit dělohu (tonus, tkáň)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Vyšetřit porodní cesty (trauma)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Zhodnocení anamnézy (trombin, rizikové faktory)</a:t>
                  </a: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99342" name="Rectangle 21"/>
                <p:cNvSpPr>
                  <a:spLocks noChangeArrowheads="1"/>
                </p:cNvSpPr>
                <p:nvPr/>
              </p:nvSpPr>
              <p:spPr bwMode="auto">
                <a:xfrm>
                  <a:off x="2568" y="1755"/>
                  <a:ext cx="1284" cy="106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10" name="Group 22"/>
              <p:cNvGrpSpPr>
                <a:grpSpLocks/>
              </p:cNvGrpSpPr>
              <p:nvPr/>
            </p:nvGrpSpPr>
            <p:grpSpPr bwMode="auto">
              <a:xfrm>
                <a:off x="0" y="2819"/>
                <a:ext cx="3852" cy="374"/>
                <a:chOff x="0" y="2819"/>
                <a:chExt cx="3852" cy="374"/>
              </a:xfrm>
            </p:grpSpPr>
            <p:sp>
              <p:nvSpPr>
                <p:cNvPr id="99339" name="Rectangle 23"/>
                <p:cNvSpPr>
                  <a:spLocks noChangeArrowheads="1"/>
                </p:cNvSpPr>
                <p:nvPr/>
              </p:nvSpPr>
              <p:spPr bwMode="auto">
                <a:xfrm>
                  <a:off x="28" y="2819"/>
                  <a:ext cx="3796" cy="37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Prevence diluční koagulopatie a DIC</a:t>
                  </a:r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99340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2819"/>
                  <a:ext cx="3852" cy="374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</p:grpSp>
        <p:sp>
          <p:nvSpPr>
            <p:cNvPr id="99331" name="Rectangle 25"/>
            <p:cNvSpPr>
              <a:spLocks noChangeArrowheads="1"/>
            </p:cNvSpPr>
            <p:nvPr/>
          </p:nvSpPr>
          <p:spPr bwMode="auto">
            <a:xfrm>
              <a:off x="-3" y="-3"/>
              <a:ext cx="3858" cy="3199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latin typeface="Cambria" pitchFamily="18" charset="0"/>
              </a:endParaRPr>
            </a:p>
          </p:txBody>
        </p:sp>
      </p:grpSp>
      <p:sp>
        <p:nvSpPr>
          <p:cNvPr id="26" name="Zástupný symbol pro datum 2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1F9E4D-677A-4749-B318-DE5D9F0A0A43}" type="datetime1">
              <a:rPr lang="cs-CZ" smtClean="0"/>
              <a:pPr/>
              <a:t>25.5.2020</a:t>
            </a:fld>
            <a:endParaRPr lang="cs-CZ"/>
          </a:p>
        </p:txBody>
      </p:sp>
    </p:spTree>
  </p:cSld>
  <p:clrMapOvr>
    <a:masterClrMapping/>
  </p:clrMapOvr>
  <p:transition spd="slow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208214" y="333375"/>
            <a:ext cx="8137525" cy="5861050"/>
            <a:chOff x="-3" y="-3"/>
            <a:chExt cx="3915" cy="2901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3909" cy="2895"/>
              <a:chOff x="0" y="0"/>
              <a:chExt cx="3909" cy="2895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909" cy="393"/>
                <a:chOff x="0" y="0"/>
                <a:chExt cx="3909" cy="393"/>
              </a:xfrm>
            </p:grpSpPr>
            <p:sp>
              <p:nvSpPr>
                <p:cNvPr id="100374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853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b="1">
                      <a:latin typeface="Cambria" pitchFamily="18" charset="0"/>
                      <a:cs typeface="Times New Roman" pitchFamily="18" charset="0"/>
                    </a:rPr>
                    <a:t>2. Cílená léčebná opatření</a:t>
                  </a:r>
                  <a:endParaRPr lang="cs-CZ" sz="1600" b="1">
                    <a:latin typeface="Cambria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0375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09" cy="3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393"/>
                <a:ext cx="3741" cy="1737"/>
                <a:chOff x="0" y="393"/>
                <a:chExt cx="3741" cy="1737"/>
              </a:xfrm>
            </p:grpSpPr>
            <p:grpSp>
              <p:nvGrpSpPr>
                <p:cNvPr id="6" name="Group 8"/>
                <p:cNvGrpSpPr>
                  <a:grpSpLocks/>
                </p:cNvGrpSpPr>
                <p:nvPr/>
              </p:nvGrpSpPr>
              <p:grpSpPr bwMode="auto">
                <a:xfrm>
                  <a:off x="28" y="393"/>
                  <a:ext cx="3685" cy="1737"/>
                  <a:chOff x="0" y="939"/>
                  <a:chExt cx="3685" cy="1737"/>
                </a:xfrm>
              </p:grpSpPr>
              <p:sp>
                <p:nvSpPr>
                  <p:cNvPr id="100372" name="Rectangle 9"/>
                  <p:cNvSpPr>
                    <a:spLocks noChangeArrowheads="1"/>
                  </p:cNvSpPr>
                  <p:nvPr/>
                </p:nvSpPr>
                <p:spPr bwMode="auto">
                  <a:xfrm>
                    <a:off x="0" y="939"/>
                    <a:ext cx="3685" cy="3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bIns="0">
                    <a:spAutoFit/>
                  </a:bodyPr>
                  <a:lstStyle/>
                  <a:p>
                    <a:pPr algn="ctr"/>
                    <a:r>
                      <a:rPr lang="cs-CZ" sz="1600" b="1">
                        <a:latin typeface="Cambria" pitchFamily="18" charset="0"/>
                        <a:cs typeface="Times New Roman" pitchFamily="18" charset="0"/>
                      </a:rPr>
                      <a:t>Zajistit a udržet kontrakci dělohy</a:t>
                    </a:r>
                  </a:p>
                  <a:p>
                    <a:pPr algn="ctr" eaLnBrk="0" hangingPunct="0"/>
                    <a:endParaRPr lang="cs-CZ" sz="3200">
                      <a:latin typeface="Cambria" pitchFamily="18" charset="0"/>
                    </a:endParaRPr>
                  </a:p>
                </p:txBody>
              </p:sp>
              <p:sp>
                <p:nvSpPr>
                  <p:cNvPr id="100373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1313"/>
                    <a:ext cx="3685" cy="1363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bIns="0">
                    <a:spAutoFit/>
                  </a:bodyPr>
                  <a:lstStyle/>
                  <a:p>
                    <a:endParaRPr lang="cs-CZ" sz="1600" b="1">
                      <a:latin typeface="Cambria" pitchFamily="18" charset="0"/>
                      <a:cs typeface="Times New Roman" pitchFamily="18" charset="0"/>
                    </a:endParaRPr>
                  </a:p>
                  <a:p>
                    <a:r>
                      <a:rPr lang="cs-CZ" sz="1600" b="1">
                        <a:latin typeface="Cambria" pitchFamily="18" charset="0"/>
                        <a:cs typeface="Times New Roman" pitchFamily="18" charset="0"/>
                      </a:rPr>
                      <a:t>Uterotonika</a:t>
                    </a:r>
                  </a:p>
                  <a:p>
                    <a:pPr eaLnBrk="0" hangingPunct="0"/>
                    <a:r>
                      <a:rPr lang="cs-CZ" sz="1600" b="1">
                        <a:latin typeface="Cambria" pitchFamily="18" charset="0"/>
                        <a:cs typeface="Times New Roman" pitchFamily="18" charset="0"/>
                      </a:rPr>
                      <a:t> </a:t>
                    </a:r>
                    <a:endParaRPr lang="cs-CZ" sz="1600">
                      <a:latin typeface="Cambria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r>
                      <a:rPr lang="cs-CZ" sz="1600" b="1">
                        <a:latin typeface="Cambria" pitchFamily="18" charset="0"/>
                        <a:cs typeface="Times New Roman" pitchFamily="18" charset="0"/>
                      </a:rPr>
                      <a:t>Oxytocin</a:t>
                    </a:r>
                    <a:r>
                      <a:rPr lang="cs-CZ" sz="1600">
                        <a:latin typeface="Cambria" pitchFamily="18" charset="0"/>
                        <a:cs typeface="Times New Roman" pitchFamily="18" charset="0"/>
                      </a:rPr>
                      <a:t> 20 IU v 1000 ml inf.</a:t>
                    </a:r>
                  </a:p>
                  <a:p>
                    <a:pPr eaLnBrk="0" hangingPunct="0"/>
                    <a:r>
                      <a:rPr lang="cs-CZ" sz="1600">
                        <a:latin typeface="Cambria" pitchFamily="18" charset="0"/>
                        <a:cs typeface="Times New Roman" pitchFamily="18" charset="0"/>
                      </a:rPr>
                      <a:t>                10 IU intramyometrálně</a:t>
                    </a:r>
                  </a:p>
                  <a:p>
                    <a:pPr eaLnBrk="0" hangingPunct="0"/>
                    <a:r>
                      <a:rPr lang="cs-CZ" sz="1600" b="1">
                        <a:latin typeface="Cambria" pitchFamily="18" charset="0"/>
                        <a:cs typeface="Times New Roman" pitchFamily="18" charset="0"/>
                      </a:rPr>
                      <a:t>Methylergometrin</a:t>
                    </a:r>
                    <a:r>
                      <a:rPr lang="cs-CZ" sz="1600">
                        <a:latin typeface="Cambria" pitchFamily="18" charset="0"/>
                        <a:cs typeface="Times New Roman" pitchFamily="18" charset="0"/>
                      </a:rPr>
                      <a:t> 0,2 mg i.v., i.m.,intramyometrálně (do celk.dávky 1,25 mg)</a:t>
                    </a:r>
                  </a:p>
                  <a:p>
                    <a:pPr eaLnBrk="0" hangingPunct="0"/>
                    <a:r>
                      <a:rPr lang="cs-CZ" sz="1600" b="1">
                        <a:latin typeface="Cambria" pitchFamily="18" charset="0"/>
                        <a:cs typeface="Times New Roman" pitchFamily="18" charset="0"/>
                      </a:rPr>
                      <a:t>Carboprost</a:t>
                    </a:r>
                    <a:r>
                      <a:rPr lang="cs-CZ" sz="1600">
                        <a:latin typeface="Cambria" pitchFamily="18" charset="0"/>
                        <a:cs typeface="Times New Roman" pitchFamily="18" charset="0"/>
                      </a:rPr>
                      <a:t> 0,25 mg i.v., i.m.,intramyometrálně (do celk.dávky 2 mg)</a:t>
                    </a:r>
                  </a:p>
                  <a:p>
                    <a:pPr eaLnBrk="0" hangingPunct="0"/>
                    <a:r>
                      <a:rPr lang="cs-CZ" sz="1600">
                        <a:latin typeface="Cambria" pitchFamily="18" charset="0"/>
                        <a:cs typeface="Times New Roman" pitchFamily="18" charset="0"/>
                      </a:rPr>
                      <a:t>Misoprostol – po porodu plodu  1000 μg rektálně (</a:t>
                    </a:r>
                    <a:r>
                      <a:rPr lang="cs-CZ" sz="1600" i="1">
                        <a:latin typeface="Cambria" pitchFamily="18" charset="0"/>
                        <a:cs typeface="Times New Roman" pitchFamily="18" charset="0"/>
                      </a:rPr>
                      <a:t>V ČR není v současné době k dispozici).</a:t>
                    </a:r>
                    <a:endParaRPr lang="cs-CZ" sz="1600">
                      <a:latin typeface="Cambria" pitchFamily="18" charset="0"/>
                      <a:cs typeface="Times New Roman" pitchFamily="18" charset="0"/>
                    </a:endParaRPr>
                  </a:p>
                  <a:p>
                    <a:pPr eaLnBrk="0" hangingPunct="0"/>
                    <a:endParaRPr lang="cs-CZ" sz="3200">
                      <a:latin typeface="Cambria" pitchFamily="18" charset="0"/>
                    </a:endParaRPr>
                  </a:p>
                </p:txBody>
              </p:sp>
            </p:grpSp>
            <p:sp>
              <p:nvSpPr>
                <p:cNvPr id="100371" name="Rectangle 11"/>
                <p:cNvSpPr>
                  <a:spLocks noChangeArrowheads="1"/>
                </p:cNvSpPr>
                <p:nvPr/>
              </p:nvSpPr>
              <p:spPr bwMode="auto">
                <a:xfrm>
                  <a:off x="0" y="393"/>
                  <a:ext cx="3741" cy="155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7" name="Group 12"/>
              <p:cNvGrpSpPr>
                <a:grpSpLocks/>
              </p:cNvGrpSpPr>
              <p:nvPr/>
            </p:nvGrpSpPr>
            <p:grpSpPr bwMode="auto">
              <a:xfrm>
                <a:off x="0" y="1946"/>
                <a:ext cx="948" cy="949"/>
                <a:chOff x="0" y="1946"/>
                <a:chExt cx="948" cy="949"/>
              </a:xfrm>
            </p:grpSpPr>
            <p:sp>
              <p:nvSpPr>
                <p:cNvPr id="100368" name="Rectangle 13"/>
                <p:cNvSpPr>
                  <a:spLocks noChangeArrowheads="1"/>
                </p:cNvSpPr>
                <p:nvPr/>
              </p:nvSpPr>
              <p:spPr bwMode="auto">
                <a:xfrm>
                  <a:off x="28" y="1946"/>
                  <a:ext cx="892" cy="9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Tonus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Masáž dělohy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Komprese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 </a:t>
                  </a: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0369" name="Rectangle 14"/>
                <p:cNvSpPr>
                  <a:spLocks noChangeArrowheads="1"/>
                </p:cNvSpPr>
                <p:nvPr/>
              </p:nvSpPr>
              <p:spPr bwMode="auto">
                <a:xfrm>
                  <a:off x="0" y="1946"/>
                  <a:ext cx="948" cy="94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8" name="Group 15"/>
              <p:cNvGrpSpPr>
                <a:grpSpLocks/>
              </p:cNvGrpSpPr>
              <p:nvPr/>
            </p:nvGrpSpPr>
            <p:grpSpPr bwMode="auto">
              <a:xfrm>
                <a:off x="948" y="1946"/>
                <a:ext cx="992" cy="949"/>
                <a:chOff x="948" y="1946"/>
                <a:chExt cx="992" cy="949"/>
              </a:xfrm>
            </p:grpSpPr>
            <p:sp>
              <p:nvSpPr>
                <p:cNvPr id="100366" name="Rectangle 16"/>
                <p:cNvSpPr>
                  <a:spLocks noChangeArrowheads="1"/>
                </p:cNvSpPr>
                <p:nvPr/>
              </p:nvSpPr>
              <p:spPr bwMode="auto">
                <a:xfrm>
                  <a:off x="976" y="1946"/>
                  <a:ext cx="936" cy="9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Trauma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Identifikace poranění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Ošetření – hemostáza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Korekce inverze</a:t>
                  </a: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0367" name="Rectangle 17"/>
                <p:cNvSpPr>
                  <a:spLocks noChangeArrowheads="1"/>
                </p:cNvSpPr>
                <p:nvPr/>
              </p:nvSpPr>
              <p:spPr bwMode="auto">
                <a:xfrm>
                  <a:off x="948" y="1946"/>
                  <a:ext cx="992" cy="94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9" name="Group 18"/>
              <p:cNvGrpSpPr>
                <a:grpSpLocks/>
              </p:cNvGrpSpPr>
              <p:nvPr/>
            </p:nvGrpSpPr>
            <p:grpSpPr bwMode="auto">
              <a:xfrm>
                <a:off x="1940" y="1946"/>
                <a:ext cx="926" cy="949"/>
                <a:chOff x="1940" y="1946"/>
                <a:chExt cx="926" cy="949"/>
              </a:xfrm>
            </p:grpSpPr>
            <p:sp>
              <p:nvSpPr>
                <p:cNvPr id="100364" name="Rectangle 19"/>
                <p:cNvSpPr>
                  <a:spLocks noChangeArrowheads="1"/>
                </p:cNvSpPr>
                <p:nvPr/>
              </p:nvSpPr>
              <p:spPr bwMode="auto">
                <a:xfrm>
                  <a:off x="1968" y="1946"/>
                  <a:ext cx="870" cy="9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Tkáň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Manuální, instrumentální revise dutiny děložní</a:t>
                  </a: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0365" name="Rectangle 20"/>
                <p:cNvSpPr>
                  <a:spLocks noChangeArrowheads="1"/>
                </p:cNvSpPr>
                <p:nvPr/>
              </p:nvSpPr>
              <p:spPr bwMode="auto">
                <a:xfrm>
                  <a:off x="1940" y="1946"/>
                  <a:ext cx="926" cy="94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10" name="Group 21"/>
              <p:cNvGrpSpPr>
                <a:grpSpLocks/>
              </p:cNvGrpSpPr>
              <p:nvPr/>
            </p:nvGrpSpPr>
            <p:grpSpPr bwMode="auto">
              <a:xfrm>
                <a:off x="2866" y="1946"/>
                <a:ext cx="1043" cy="949"/>
                <a:chOff x="2866" y="1946"/>
                <a:chExt cx="1043" cy="949"/>
              </a:xfrm>
            </p:grpSpPr>
            <p:sp>
              <p:nvSpPr>
                <p:cNvPr id="100362" name="Rectangle 22"/>
                <p:cNvSpPr>
                  <a:spLocks noChangeArrowheads="1"/>
                </p:cNvSpPr>
                <p:nvPr/>
              </p:nvSpPr>
              <p:spPr bwMode="auto">
                <a:xfrm>
                  <a:off x="2894" y="1946"/>
                  <a:ext cx="987" cy="9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Trombin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(klinický hematolog)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Plazma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AT III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Fibrinogen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Miniheparinizace</a:t>
                  </a: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0363" name="Rectangle 23"/>
                <p:cNvSpPr>
                  <a:spLocks noChangeArrowheads="1"/>
                </p:cNvSpPr>
                <p:nvPr/>
              </p:nvSpPr>
              <p:spPr bwMode="auto">
                <a:xfrm>
                  <a:off x="2866" y="1946"/>
                  <a:ext cx="1043" cy="94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</p:grpSp>
        <p:sp>
          <p:nvSpPr>
            <p:cNvPr id="100355" name="Rectangle 24"/>
            <p:cNvSpPr>
              <a:spLocks noChangeArrowheads="1"/>
            </p:cNvSpPr>
            <p:nvPr/>
          </p:nvSpPr>
          <p:spPr bwMode="auto">
            <a:xfrm>
              <a:off x="-3" y="-3"/>
              <a:ext cx="3915" cy="2901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latin typeface="Cambria" pitchFamily="18" charset="0"/>
              </a:endParaRPr>
            </a:p>
          </p:txBody>
        </p:sp>
      </p:grp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0A006B-6286-4C83-ACF8-9E946A62A62B}" type="datetime1">
              <a:rPr lang="cs-CZ" smtClean="0"/>
              <a:pPr/>
              <a:t>25.5.2020</a:t>
            </a:fld>
            <a:endParaRPr lang="cs-CZ"/>
          </a:p>
        </p:txBody>
      </p:sp>
    </p:spTree>
  </p:cSld>
  <p:clrMapOvr>
    <a:masterClrMapping/>
  </p:clrMapOvr>
  <p:transition spd="slow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828800" y="1295400"/>
            <a:ext cx="8382000" cy="3657600"/>
            <a:chOff x="-3" y="-3"/>
            <a:chExt cx="3859" cy="134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3853" cy="1342"/>
              <a:chOff x="0" y="0"/>
              <a:chExt cx="3853" cy="1342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853" cy="393"/>
                <a:chOff x="0" y="0"/>
                <a:chExt cx="3853" cy="393"/>
              </a:xfrm>
            </p:grpSpPr>
            <p:sp>
              <p:nvSpPr>
                <p:cNvPr id="101390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797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b="1">
                      <a:latin typeface="Cambria" pitchFamily="18" charset="0"/>
                      <a:cs typeface="Times New Roman" pitchFamily="18" charset="0"/>
                    </a:rPr>
                    <a:t>3. Nezvladatelná PPH</a:t>
                  </a:r>
                  <a:endParaRPr lang="cs-CZ" sz="1600" b="1">
                    <a:latin typeface="Cambria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1391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853" cy="3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393"/>
                <a:ext cx="1308" cy="949"/>
                <a:chOff x="0" y="393"/>
                <a:chExt cx="1308" cy="949"/>
              </a:xfrm>
            </p:grpSpPr>
            <p:sp>
              <p:nvSpPr>
                <p:cNvPr id="101388" name="Rectangle 8"/>
                <p:cNvSpPr>
                  <a:spLocks noChangeArrowheads="1"/>
                </p:cNvSpPr>
                <p:nvPr/>
              </p:nvSpPr>
              <p:spPr bwMode="auto">
                <a:xfrm>
                  <a:off x="28" y="393"/>
                  <a:ext cx="1252" cy="9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Organizační opatření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Zavolat pomoc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Konsiliáři 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Opakovat laboratorní vyšetřní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Resuscitační opatření</a:t>
                  </a: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1389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393"/>
                  <a:ext cx="1308" cy="94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1308" y="393"/>
                <a:ext cx="1352" cy="949"/>
                <a:chOff x="1308" y="393"/>
                <a:chExt cx="1352" cy="949"/>
              </a:xfrm>
            </p:grpSpPr>
            <p:sp>
              <p:nvSpPr>
                <p:cNvPr id="101386" name="Rectangle 11"/>
                <p:cNvSpPr>
                  <a:spLocks noChangeArrowheads="1"/>
                </p:cNvSpPr>
                <p:nvPr/>
              </p:nvSpPr>
              <p:spPr bwMode="auto">
                <a:xfrm>
                  <a:off x="1336" y="393"/>
                  <a:ext cx="1296" cy="9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Lokální omezení krvácení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Manuální komprese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Tamponáda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Hemostyptika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Terapeutická embolizace</a:t>
                  </a: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1387" name="Rectangle 12"/>
                <p:cNvSpPr>
                  <a:spLocks noChangeArrowheads="1"/>
                </p:cNvSpPr>
                <p:nvPr/>
              </p:nvSpPr>
              <p:spPr bwMode="auto">
                <a:xfrm>
                  <a:off x="1308" y="393"/>
                  <a:ext cx="1352" cy="94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2660" y="393"/>
                <a:ext cx="1193" cy="949"/>
                <a:chOff x="2660" y="393"/>
                <a:chExt cx="1193" cy="949"/>
              </a:xfrm>
            </p:grpSpPr>
            <p:sp>
              <p:nvSpPr>
                <p:cNvPr id="101384" name="Rectangle 14"/>
                <p:cNvSpPr>
                  <a:spLocks noChangeArrowheads="1"/>
                </p:cNvSpPr>
                <p:nvPr/>
              </p:nvSpPr>
              <p:spPr bwMode="auto">
                <a:xfrm>
                  <a:off x="2688" y="393"/>
                  <a:ext cx="1137" cy="949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algn="ctr"/>
                  <a:r>
                    <a:rPr lang="cs-CZ" sz="1600" b="1">
                      <a:latin typeface="Cambria" pitchFamily="18" charset="0"/>
                      <a:cs typeface="Times New Roman" pitchFamily="18" charset="0"/>
                    </a:rPr>
                    <a:t>Podpora oběhu a koagulace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Krystaloidy</a:t>
                  </a:r>
                </a:p>
                <a:p>
                  <a:pPr algn="ctr"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Krevní deriváty</a:t>
                  </a: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1385" name="Rectangle 15"/>
                <p:cNvSpPr>
                  <a:spLocks noChangeArrowheads="1"/>
                </p:cNvSpPr>
                <p:nvPr/>
              </p:nvSpPr>
              <p:spPr bwMode="auto">
                <a:xfrm>
                  <a:off x="2660" y="393"/>
                  <a:ext cx="1193" cy="949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</p:grpSp>
        <p:sp>
          <p:nvSpPr>
            <p:cNvPr id="101379" name="Rectangle 16"/>
            <p:cNvSpPr>
              <a:spLocks noChangeArrowheads="1"/>
            </p:cNvSpPr>
            <p:nvPr/>
          </p:nvSpPr>
          <p:spPr bwMode="auto">
            <a:xfrm>
              <a:off x="-3" y="-3"/>
              <a:ext cx="3859" cy="134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latin typeface="Cambria" pitchFamily="18" charset="0"/>
              </a:endParaRPr>
            </a:p>
          </p:txBody>
        </p:sp>
      </p:grpSp>
      <p:sp>
        <p:nvSpPr>
          <p:cNvPr id="17" name="Zástupný symbol pro datum 1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351FCC-A5C7-4247-9E87-2FE6D4620AD3}" type="datetime1">
              <a:rPr lang="cs-CZ" smtClean="0"/>
              <a:pPr/>
              <a:t>25.5.2020</a:t>
            </a:fld>
            <a:endParaRPr lang="cs-CZ"/>
          </a:p>
        </p:txBody>
      </p:sp>
    </p:spTree>
  </p:cSld>
  <p:clrMapOvr>
    <a:masterClrMapping/>
  </p:clrMapOvr>
  <p:transition spd="slow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1981200" y="1295400"/>
            <a:ext cx="8229600" cy="4267200"/>
            <a:chOff x="-3" y="-3"/>
            <a:chExt cx="3915" cy="2058"/>
          </a:xfrm>
        </p:grpSpPr>
        <p:grpSp>
          <p:nvGrpSpPr>
            <p:cNvPr id="3" name="Group 3"/>
            <p:cNvGrpSpPr>
              <a:grpSpLocks/>
            </p:cNvGrpSpPr>
            <p:nvPr/>
          </p:nvGrpSpPr>
          <p:grpSpPr bwMode="auto">
            <a:xfrm>
              <a:off x="0" y="0"/>
              <a:ext cx="3909" cy="2052"/>
              <a:chOff x="0" y="0"/>
              <a:chExt cx="3909" cy="2052"/>
            </a:xfrm>
          </p:grpSpPr>
          <p:grpSp>
            <p:nvGrpSpPr>
              <p:cNvPr id="4" name="Group 4"/>
              <p:cNvGrpSpPr>
                <a:grpSpLocks/>
              </p:cNvGrpSpPr>
              <p:nvPr/>
            </p:nvGrpSpPr>
            <p:grpSpPr bwMode="auto">
              <a:xfrm>
                <a:off x="0" y="0"/>
                <a:ext cx="3909" cy="393"/>
                <a:chOff x="0" y="0"/>
                <a:chExt cx="3909" cy="393"/>
              </a:xfrm>
            </p:grpSpPr>
            <p:sp>
              <p:nvSpPr>
                <p:cNvPr id="102426" name="Rectangle 5"/>
                <p:cNvSpPr>
                  <a:spLocks noChangeArrowheads="1"/>
                </p:cNvSpPr>
                <p:nvPr/>
              </p:nvSpPr>
              <p:spPr bwMode="auto">
                <a:xfrm>
                  <a:off x="28" y="0"/>
                  <a:ext cx="3853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b="1">
                      <a:latin typeface="Cambria" pitchFamily="18" charset="0"/>
                      <a:cs typeface="Times New Roman" pitchFamily="18" charset="0"/>
                    </a:rPr>
                    <a:t>4. Chirurgická léčba</a:t>
                  </a:r>
                  <a:endParaRPr lang="cs-CZ" sz="1600" b="1">
                    <a:latin typeface="Cambria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2427" name="Rectangle 6"/>
                <p:cNvSpPr>
                  <a:spLocks noChangeArrowheads="1"/>
                </p:cNvSpPr>
                <p:nvPr/>
              </p:nvSpPr>
              <p:spPr bwMode="auto">
                <a:xfrm>
                  <a:off x="0" y="0"/>
                  <a:ext cx="3909" cy="3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5" name="Group 7"/>
              <p:cNvGrpSpPr>
                <a:grpSpLocks/>
              </p:cNvGrpSpPr>
              <p:nvPr/>
            </p:nvGrpSpPr>
            <p:grpSpPr bwMode="auto">
              <a:xfrm>
                <a:off x="0" y="393"/>
                <a:ext cx="948" cy="748"/>
                <a:chOff x="0" y="393"/>
                <a:chExt cx="948" cy="748"/>
              </a:xfrm>
            </p:grpSpPr>
            <p:sp>
              <p:nvSpPr>
                <p:cNvPr id="102424" name="Rectangle 8"/>
                <p:cNvSpPr>
                  <a:spLocks noChangeArrowheads="1"/>
                </p:cNvSpPr>
                <p:nvPr/>
              </p:nvSpPr>
              <p:spPr bwMode="auto">
                <a:xfrm>
                  <a:off x="28" y="393"/>
                  <a:ext cx="892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Ošetření poranění</a:t>
                  </a:r>
                </a:p>
                <a:p>
                  <a:pPr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2425" name="Rectangle 9"/>
                <p:cNvSpPr>
                  <a:spLocks noChangeArrowheads="1"/>
                </p:cNvSpPr>
                <p:nvPr/>
              </p:nvSpPr>
              <p:spPr bwMode="auto">
                <a:xfrm>
                  <a:off x="0" y="393"/>
                  <a:ext cx="948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6" name="Group 10"/>
              <p:cNvGrpSpPr>
                <a:grpSpLocks/>
              </p:cNvGrpSpPr>
              <p:nvPr/>
            </p:nvGrpSpPr>
            <p:grpSpPr bwMode="auto">
              <a:xfrm>
                <a:off x="948" y="393"/>
                <a:ext cx="992" cy="748"/>
                <a:chOff x="948" y="393"/>
                <a:chExt cx="992" cy="748"/>
              </a:xfrm>
            </p:grpSpPr>
            <p:sp>
              <p:nvSpPr>
                <p:cNvPr id="102422" name="Rectangle 11"/>
                <p:cNvSpPr>
                  <a:spLocks noChangeArrowheads="1"/>
                </p:cNvSpPr>
                <p:nvPr/>
              </p:nvSpPr>
              <p:spPr bwMode="auto">
                <a:xfrm>
                  <a:off x="976" y="393"/>
                  <a:ext cx="936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Postupná devaskularizace</a:t>
                  </a:r>
                </a:p>
                <a:p>
                  <a:pPr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Ligace aa.uterinae</a:t>
                  </a:r>
                </a:p>
                <a:p>
                  <a:pPr eaLnBrk="0" hangingPunct="0"/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LAH</a:t>
                  </a:r>
                </a:p>
                <a:p>
                  <a:pPr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2423" name="Rectangle 12"/>
                <p:cNvSpPr>
                  <a:spLocks noChangeArrowheads="1"/>
                </p:cNvSpPr>
                <p:nvPr/>
              </p:nvSpPr>
              <p:spPr bwMode="auto">
                <a:xfrm>
                  <a:off x="948" y="393"/>
                  <a:ext cx="992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7" name="Group 13"/>
              <p:cNvGrpSpPr>
                <a:grpSpLocks/>
              </p:cNvGrpSpPr>
              <p:nvPr/>
            </p:nvGrpSpPr>
            <p:grpSpPr bwMode="auto">
              <a:xfrm>
                <a:off x="1940" y="393"/>
                <a:ext cx="926" cy="748"/>
                <a:chOff x="1940" y="393"/>
                <a:chExt cx="926" cy="748"/>
              </a:xfrm>
            </p:grpSpPr>
            <p:sp>
              <p:nvSpPr>
                <p:cNvPr id="102420" name="Rectangle 14"/>
                <p:cNvSpPr>
                  <a:spLocks noChangeArrowheads="1"/>
                </p:cNvSpPr>
                <p:nvPr/>
              </p:nvSpPr>
              <p:spPr bwMode="auto">
                <a:xfrm>
                  <a:off x="1968" y="393"/>
                  <a:ext cx="870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B-Lynch steh</a:t>
                  </a:r>
                </a:p>
                <a:p>
                  <a:pPr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2421" name="Rectangle 15"/>
                <p:cNvSpPr>
                  <a:spLocks noChangeArrowheads="1"/>
                </p:cNvSpPr>
                <p:nvPr/>
              </p:nvSpPr>
              <p:spPr bwMode="auto">
                <a:xfrm>
                  <a:off x="1940" y="393"/>
                  <a:ext cx="926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8" name="Group 16"/>
              <p:cNvGrpSpPr>
                <a:grpSpLocks/>
              </p:cNvGrpSpPr>
              <p:nvPr/>
            </p:nvGrpSpPr>
            <p:grpSpPr bwMode="auto">
              <a:xfrm>
                <a:off x="2866" y="393"/>
                <a:ext cx="1043" cy="748"/>
                <a:chOff x="2866" y="393"/>
                <a:chExt cx="1043" cy="748"/>
              </a:xfrm>
            </p:grpSpPr>
            <p:sp>
              <p:nvSpPr>
                <p:cNvPr id="102418" name="Rectangle 17"/>
                <p:cNvSpPr>
                  <a:spLocks noChangeArrowheads="1"/>
                </p:cNvSpPr>
                <p:nvPr/>
              </p:nvSpPr>
              <p:spPr bwMode="auto">
                <a:xfrm>
                  <a:off x="2894" y="393"/>
                  <a:ext cx="987" cy="74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Hysterektomnie</a:t>
                  </a:r>
                </a:p>
                <a:p>
                  <a:pPr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2419" name="Rectangle 18"/>
                <p:cNvSpPr>
                  <a:spLocks noChangeArrowheads="1"/>
                </p:cNvSpPr>
                <p:nvPr/>
              </p:nvSpPr>
              <p:spPr bwMode="auto">
                <a:xfrm>
                  <a:off x="2866" y="393"/>
                  <a:ext cx="1043" cy="74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9" name="Group 19"/>
              <p:cNvGrpSpPr>
                <a:grpSpLocks/>
              </p:cNvGrpSpPr>
              <p:nvPr/>
            </p:nvGrpSpPr>
            <p:grpSpPr bwMode="auto">
              <a:xfrm>
                <a:off x="0" y="1141"/>
                <a:ext cx="3909" cy="393"/>
                <a:chOff x="0" y="1141"/>
                <a:chExt cx="3909" cy="393"/>
              </a:xfrm>
            </p:grpSpPr>
            <p:sp>
              <p:nvSpPr>
                <p:cNvPr id="102416" name="Rectangle 20"/>
                <p:cNvSpPr>
                  <a:spLocks noChangeArrowheads="1"/>
                </p:cNvSpPr>
                <p:nvPr/>
              </p:nvSpPr>
              <p:spPr bwMode="auto">
                <a:xfrm>
                  <a:off x="28" y="1141"/>
                  <a:ext cx="3853" cy="39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bIns="0"/>
                <a:lstStyle/>
                <a:p>
                  <a:pPr algn="ctr"/>
                  <a:r>
                    <a:rPr lang="cs-CZ" b="1">
                      <a:latin typeface="Cambria" pitchFamily="18" charset="0"/>
                      <a:cs typeface="Times New Roman" pitchFamily="18" charset="0"/>
                    </a:rPr>
                    <a:t>5. Posthysterektomické krvácení</a:t>
                  </a:r>
                  <a:endParaRPr lang="cs-CZ" sz="1600" b="1">
                    <a:latin typeface="Cambria" pitchFamily="18" charset="0"/>
                    <a:cs typeface="Times New Roman" pitchFamily="18" charset="0"/>
                  </a:endParaRPr>
                </a:p>
                <a:p>
                  <a:pPr algn="ctr"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2417" name="Rectangle 21"/>
                <p:cNvSpPr>
                  <a:spLocks noChangeArrowheads="1"/>
                </p:cNvSpPr>
                <p:nvPr/>
              </p:nvSpPr>
              <p:spPr bwMode="auto">
                <a:xfrm>
                  <a:off x="0" y="1141"/>
                  <a:ext cx="3909" cy="393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10" name="Group 22"/>
              <p:cNvGrpSpPr>
                <a:grpSpLocks/>
              </p:cNvGrpSpPr>
              <p:nvPr/>
            </p:nvGrpSpPr>
            <p:grpSpPr bwMode="auto">
              <a:xfrm>
                <a:off x="0" y="1534"/>
                <a:ext cx="1940" cy="518"/>
                <a:chOff x="0" y="1534"/>
                <a:chExt cx="1940" cy="518"/>
              </a:xfrm>
            </p:grpSpPr>
            <p:sp>
              <p:nvSpPr>
                <p:cNvPr id="102414" name="Rectangle 23"/>
                <p:cNvSpPr>
                  <a:spLocks noChangeArrowheads="1"/>
                </p:cNvSpPr>
                <p:nvPr/>
              </p:nvSpPr>
              <p:spPr bwMode="auto">
                <a:xfrm>
                  <a:off x="28" y="1534"/>
                  <a:ext cx="1884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Abdominální tamponáda</a:t>
                  </a:r>
                </a:p>
                <a:p>
                  <a:pPr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2415" name="Rectangle 24"/>
                <p:cNvSpPr>
                  <a:spLocks noChangeArrowheads="1"/>
                </p:cNvSpPr>
                <p:nvPr/>
              </p:nvSpPr>
              <p:spPr bwMode="auto">
                <a:xfrm>
                  <a:off x="0" y="1534"/>
                  <a:ext cx="1940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  <p:grpSp>
            <p:nvGrpSpPr>
              <p:cNvPr id="11" name="Group 25"/>
              <p:cNvGrpSpPr>
                <a:grpSpLocks/>
              </p:cNvGrpSpPr>
              <p:nvPr/>
            </p:nvGrpSpPr>
            <p:grpSpPr bwMode="auto">
              <a:xfrm>
                <a:off x="1940" y="1534"/>
                <a:ext cx="1969" cy="518"/>
                <a:chOff x="1940" y="1534"/>
                <a:chExt cx="1969" cy="518"/>
              </a:xfrm>
            </p:grpSpPr>
            <p:sp>
              <p:nvSpPr>
                <p:cNvPr id="102412" name="Rectangle 26"/>
                <p:cNvSpPr>
                  <a:spLocks noChangeArrowheads="1"/>
                </p:cNvSpPr>
                <p:nvPr/>
              </p:nvSpPr>
              <p:spPr bwMode="auto">
                <a:xfrm>
                  <a:off x="1968" y="1534"/>
                  <a:ext cx="1913" cy="518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r>
                    <a:rPr lang="cs-CZ" sz="1600">
                      <a:latin typeface="Cambria" pitchFamily="18" charset="0"/>
                      <a:cs typeface="Times New Roman" pitchFamily="18" charset="0"/>
                    </a:rPr>
                    <a:t>Perkutánní transarteriální terapeutická  embolizace</a:t>
                  </a:r>
                </a:p>
                <a:p>
                  <a:pPr eaLnBrk="0" hangingPunct="0"/>
                  <a:endParaRPr lang="cs-CZ" sz="3200">
                    <a:latin typeface="Cambria" pitchFamily="18" charset="0"/>
                  </a:endParaRPr>
                </a:p>
              </p:txBody>
            </p:sp>
            <p:sp>
              <p:nvSpPr>
                <p:cNvPr id="102413" name="Rectangle 27"/>
                <p:cNvSpPr>
                  <a:spLocks noChangeArrowheads="1"/>
                </p:cNvSpPr>
                <p:nvPr/>
              </p:nvSpPr>
              <p:spPr bwMode="auto">
                <a:xfrm>
                  <a:off x="1940" y="1534"/>
                  <a:ext cx="1969" cy="518"/>
                </a:xfrm>
                <a:prstGeom prst="rect">
                  <a:avLst/>
                </a:prstGeom>
                <a:noFill/>
                <a:ln w="7">
                  <a:solidFill>
                    <a:srgbClr val="A0A0A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endParaRPr lang="cs-CZ">
                    <a:latin typeface="Cambria" pitchFamily="18" charset="0"/>
                  </a:endParaRPr>
                </a:p>
              </p:txBody>
            </p:sp>
          </p:grpSp>
        </p:grpSp>
        <p:sp>
          <p:nvSpPr>
            <p:cNvPr id="102403" name="Rectangle 28"/>
            <p:cNvSpPr>
              <a:spLocks noChangeArrowheads="1"/>
            </p:cNvSpPr>
            <p:nvPr/>
          </p:nvSpPr>
          <p:spPr bwMode="auto">
            <a:xfrm>
              <a:off x="-3" y="-3"/>
              <a:ext cx="3915" cy="2058"/>
            </a:xfrm>
            <a:prstGeom prst="rect">
              <a:avLst/>
            </a:prstGeom>
            <a:noFill/>
            <a:ln w="9525">
              <a:solidFill>
                <a:srgbClr val="A0A0A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cs-CZ">
                <a:latin typeface="Cambria" pitchFamily="18" charset="0"/>
              </a:endParaRPr>
            </a:p>
          </p:txBody>
        </p:sp>
      </p:grpSp>
      <p:sp>
        <p:nvSpPr>
          <p:cNvPr id="29" name="Zástupný symbol pro datum 2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5CEC-F5DC-4980-A873-5289E73DEA20}" type="datetime1">
              <a:rPr lang="cs-CZ" smtClean="0"/>
              <a:pPr/>
              <a:t>25.5.2020</a:t>
            </a:fld>
            <a:endParaRPr lang="cs-CZ"/>
          </a:p>
        </p:txBody>
      </p:sp>
    </p:spTree>
  </p:cSld>
  <p:clrMapOvr>
    <a:masterClrMapping/>
  </p:clrMapOvr>
  <p:transition spd="slow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08914" y="321734"/>
            <a:ext cx="3723339" cy="2905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90309" y="3631096"/>
            <a:ext cx="4160548" cy="2760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799448F2-0E5B-42DA-B2D1-11A14E947B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E8A7552-20E1-4F34-ADAB-C1DB6634D4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6308034" y="6356350"/>
            <a:ext cx="2743200" cy="365125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AB1B1E56-2610-4B83-8DD4-947370B1EA97}" type="datetime1">
              <a:rPr lang="cs-CZ" smtClean="0"/>
              <a:pPr>
                <a:spcAft>
                  <a:spcPts val="600"/>
                </a:spcAft>
              </a:pPr>
              <a:t>25.5.2020</a:t>
            </a:fld>
            <a:endParaRPr lang="cs-CZ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08034" y="1097754"/>
            <a:ext cx="5426764" cy="45178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231638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/>
              <a:t>Nezvladatelná PPH</a:t>
            </a:r>
          </a:p>
        </p:txBody>
      </p:sp>
      <p:sp>
        <p:nvSpPr>
          <p:cNvPr id="103426" name="Rectangle 3"/>
          <p:cNvSpPr>
            <a:spLocks noGrp="1" noChangeArrowheads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200"/>
              <a:t>Krvácení nereaguje na běžná opatření</a:t>
            </a:r>
          </a:p>
          <a:p>
            <a:pPr eaLnBrk="1" hangingPunct="1"/>
            <a:r>
              <a:rPr lang="cs-CZ" sz="2200"/>
              <a:t>Příhoda bezprostředně ohrožující život rodičky</a:t>
            </a:r>
          </a:p>
          <a:p>
            <a:pPr eaLnBrk="1" hangingPunct="1"/>
            <a:r>
              <a:rPr lang="cs-CZ" sz="2200"/>
              <a:t>Nutnost chirurgické intervence</a:t>
            </a:r>
          </a:p>
          <a:p>
            <a:pPr eaLnBrk="1" hangingPunct="1"/>
            <a:r>
              <a:rPr lang="cs-CZ" sz="2200"/>
              <a:t>Kooperace konsiliářů – ARO, hematologie, event.chirurgie</a:t>
            </a:r>
          </a:p>
          <a:p>
            <a:pPr eaLnBrk="1" hangingPunct="1"/>
            <a:r>
              <a:rPr lang="cs-CZ" sz="2200"/>
              <a:t>Zajistit dostatečné množství krevních derivátů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70C6AAC6-0614-4FCD-85AE-7723F95EAA30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0" name="Rectangle 6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1" name="Nadpis 1"/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/>
          </a:bodyPr>
          <a:lstStyle/>
          <a:p>
            <a:r>
              <a:rPr lang="cs-CZ"/>
              <a:t>Peripartální krevní ztráta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1700"/>
              <a:t>Adaptační mechanizmy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sz="1700"/>
              <a:t>Zvýšení objemu plazmy o 42%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sz="1700"/>
              <a:t>Zvýšení objemu formovaných elementů o 24%</a:t>
            </a:r>
          </a:p>
          <a:p>
            <a:pPr lvl="1">
              <a:buFont typeface="Arial" pitchFamily="34" charset="0"/>
              <a:buChar char="–"/>
              <a:defRPr/>
            </a:pPr>
            <a:r>
              <a:rPr lang="cs-CZ" sz="1700"/>
              <a:t>Zvýšení koncentrace koagulačních faktorů (finrinogen, VII, VIII, IX, X)</a:t>
            </a:r>
          </a:p>
          <a:p>
            <a:pPr>
              <a:defRPr/>
            </a:pPr>
            <a:r>
              <a:rPr lang="cs-CZ" sz="1700"/>
              <a:t>Průměrná krevní ztráta 300-363 ml</a:t>
            </a:r>
          </a:p>
          <a:p>
            <a:pPr>
              <a:defRPr/>
            </a:pPr>
            <a:r>
              <a:rPr lang="cs-CZ" sz="1700"/>
              <a:t>Nadprůměrná krevní ztráta (u primipar, vícečetného těhotenství, indukce porodu, epidurální analgesie, operativního vaginálního porodu a poranění měkkých porodních cest)</a:t>
            </a:r>
          </a:p>
        </p:txBody>
      </p:sp>
      <p:sp>
        <p:nvSpPr>
          <p:cNvPr id="72" name="Freeform: Shape 7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7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ED49D055-D986-49A3-B6D7-D5F3708ABC7C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76005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F9E488-0718-4E1E-9D12-26779F6062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D20AEB5B-DFC7-42B4-9FAA-6B95E01D0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15124" y="0"/>
            <a:ext cx="7476877" cy="6858000"/>
          </a:xfrm>
          <a:custGeom>
            <a:avLst/>
            <a:gdLst>
              <a:gd name="connsiteX0" fmla="*/ 637332 w 7476877"/>
              <a:gd name="connsiteY0" fmla="*/ 4332728 h 6858000"/>
              <a:gd name="connsiteX1" fmla="*/ 1576347 w 7476877"/>
              <a:gd name="connsiteY1" fmla="*/ 4332728 h 6858000"/>
              <a:gd name="connsiteX2" fmla="*/ 1720345 w 7476877"/>
              <a:gd name="connsiteY2" fmla="*/ 4419228 h 6858000"/>
              <a:gd name="connsiteX3" fmla="*/ 2190864 w 7476877"/>
              <a:gd name="connsiteY3" fmla="*/ 5245095 h 6858000"/>
              <a:gd name="connsiteX4" fmla="*/ 2190864 w 7476877"/>
              <a:gd name="connsiteY4" fmla="*/ 5413976 h 6858000"/>
              <a:gd name="connsiteX5" fmla="*/ 1720345 w 7476877"/>
              <a:gd name="connsiteY5" fmla="*/ 6239844 h 6858000"/>
              <a:gd name="connsiteX6" fmla="*/ 1576347 w 7476877"/>
              <a:gd name="connsiteY6" fmla="*/ 6326343 h 6858000"/>
              <a:gd name="connsiteX7" fmla="*/ 637332 w 7476877"/>
              <a:gd name="connsiteY7" fmla="*/ 6326343 h 6858000"/>
              <a:gd name="connsiteX8" fmla="*/ 491309 w 7476877"/>
              <a:gd name="connsiteY8" fmla="*/ 6239844 h 6858000"/>
              <a:gd name="connsiteX9" fmla="*/ 22817 w 7476877"/>
              <a:gd name="connsiteY9" fmla="*/ 5413976 h 6858000"/>
              <a:gd name="connsiteX10" fmla="*/ 22817 w 7476877"/>
              <a:gd name="connsiteY10" fmla="*/ 5245095 h 6858000"/>
              <a:gd name="connsiteX11" fmla="*/ 491309 w 7476877"/>
              <a:gd name="connsiteY11" fmla="*/ 4419228 h 6858000"/>
              <a:gd name="connsiteX12" fmla="*/ 637332 w 7476877"/>
              <a:gd name="connsiteY12" fmla="*/ 4332728 h 6858000"/>
              <a:gd name="connsiteX13" fmla="*/ 3853980 w 7476877"/>
              <a:gd name="connsiteY13" fmla="*/ 0 h 6858000"/>
              <a:gd name="connsiteX14" fmla="*/ 5043644 w 7476877"/>
              <a:gd name="connsiteY14" fmla="*/ 0 h 6858000"/>
              <a:gd name="connsiteX15" fmla="*/ 5083740 w 7476877"/>
              <a:gd name="connsiteY15" fmla="*/ 70378 h 6858000"/>
              <a:gd name="connsiteX16" fmla="*/ 5225307 w 7476877"/>
              <a:gd name="connsiteY16" fmla="*/ 318859 h 6858000"/>
              <a:gd name="connsiteX17" fmla="*/ 5225307 w 7476877"/>
              <a:gd name="connsiteY17" fmla="*/ 577503 h 6858000"/>
              <a:gd name="connsiteX18" fmla="*/ 4504695 w 7476877"/>
              <a:gd name="connsiteY18" fmla="*/ 1842337 h 6858000"/>
              <a:gd name="connsiteX19" fmla="*/ 4284162 w 7476877"/>
              <a:gd name="connsiteY19" fmla="*/ 1974811 h 6858000"/>
              <a:gd name="connsiteX20" fmla="*/ 2846045 w 7476877"/>
              <a:gd name="connsiteY20" fmla="*/ 1974811 h 6858000"/>
              <a:gd name="connsiteX21" fmla="*/ 2778342 w 7476877"/>
              <a:gd name="connsiteY21" fmla="*/ 1965645 h 6858000"/>
              <a:gd name="connsiteX22" fmla="*/ 2731777 w 7476877"/>
              <a:gd name="connsiteY22" fmla="*/ 1945746 h 6858000"/>
              <a:gd name="connsiteX23" fmla="*/ 2760233 w 7476877"/>
              <a:gd name="connsiteY23" fmla="*/ 1895581 h 6858000"/>
              <a:gd name="connsiteX24" fmla="*/ 3768459 w 7476877"/>
              <a:gd name="connsiteY24" fmla="*/ 118263 h 6858000"/>
              <a:gd name="connsiteX25" fmla="*/ 3819932 w 7476877"/>
              <a:gd name="connsiteY25" fmla="*/ 39732 h 6858000"/>
              <a:gd name="connsiteX26" fmla="*/ 1880237 w 7476877"/>
              <a:gd name="connsiteY26" fmla="*/ 0 h 6858000"/>
              <a:gd name="connsiteX27" fmla="*/ 2102124 w 7476877"/>
              <a:gd name="connsiteY27" fmla="*/ 0 h 6858000"/>
              <a:gd name="connsiteX28" fmla="*/ 2086946 w 7476877"/>
              <a:gd name="connsiteY28" fmla="*/ 26756 h 6858000"/>
              <a:gd name="connsiteX29" fmla="*/ 1911773 w 7476877"/>
              <a:gd name="connsiteY29" fmla="*/ 335552 h 6858000"/>
              <a:gd name="connsiteX30" fmla="*/ 1911773 w 7476877"/>
              <a:gd name="connsiteY30" fmla="*/ 594199 h 6858000"/>
              <a:gd name="connsiteX31" fmla="*/ 2629280 w 7476877"/>
              <a:gd name="connsiteY31" fmla="*/ 1859030 h 6858000"/>
              <a:gd name="connsiteX32" fmla="*/ 2723627 w 7476877"/>
              <a:gd name="connsiteY32" fmla="*/ 1956020 h 6858000"/>
              <a:gd name="connsiteX33" fmla="*/ 2734544 w 7476877"/>
              <a:gd name="connsiteY33" fmla="*/ 1960685 h 6858000"/>
              <a:gd name="connsiteX34" fmla="*/ 2676021 w 7476877"/>
              <a:gd name="connsiteY34" fmla="*/ 2063851 h 6858000"/>
              <a:gd name="connsiteX35" fmla="*/ 2632495 w 7476877"/>
              <a:gd name="connsiteY35" fmla="*/ 2140578 h 6858000"/>
              <a:gd name="connsiteX36" fmla="*/ 2677641 w 7476877"/>
              <a:gd name="connsiteY36" fmla="*/ 2159871 h 6858000"/>
              <a:gd name="connsiteX37" fmla="*/ 2754009 w 7476877"/>
              <a:gd name="connsiteY37" fmla="*/ 2170210 h 6858000"/>
              <a:gd name="connsiteX38" fmla="*/ 4376198 w 7476877"/>
              <a:gd name="connsiteY38" fmla="*/ 2170210 h 6858000"/>
              <a:gd name="connsiteX39" fmla="*/ 4624956 w 7476877"/>
              <a:gd name="connsiteY39" fmla="*/ 2020780 h 6858000"/>
              <a:gd name="connsiteX40" fmla="*/ 5437803 w 7476877"/>
              <a:gd name="connsiteY40" fmla="*/ 594055 h 6858000"/>
              <a:gd name="connsiteX41" fmla="*/ 5437803 w 7476877"/>
              <a:gd name="connsiteY41" fmla="*/ 302307 h 6858000"/>
              <a:gd name="connsiteX42" fmla="*/ 5294722 w 7476877"/>
              <a:gd name="connsiteY42" fmla="*/ 51168 h 6858000"/>
              <a:gd name="connsiteX43" fmla="*/ 5265570 w 7476877"/>
              <a:gd name="connsiteY43" fmla="*/ 0 h 6858000"/>
              <a:gd name="connsiteX44" fmla="*/ 7476877 w 7476877"/>
              <a:gd name="connsiteY44" fmla="*/ 0 h 6858000"/>
              <a:gd name="connsiteX45" fmla="*/ 7476877 w 7476877"/>
              <a:gd name="connsiteY45" fmla="*/ 6858000 h 6858000"/>
              <a:gd name="connsiteX46" fmla="*/ 3343303 w 7476877"/>
              <a:gd name="connsiteY46" fmla="*/ 6858000 h 6858000"/>
              <a:gd name="connsiteX47" fmla="*/ 3297958 w 7476877"/>
              <a:gd name="connsiteY47" fmla="*/ 6778065 h 6858000"/>
              <a:gd name="connsiteX48" fmla="*/ 1841286 w 7476877"/>
              <a:gd name="connsiteY48" fmla="*/ 4210218 h 6858000"/>
              <a:gd name="connsiteX49" fmla="*/ 1841286 w 7476877"/>
              <a:gd name="connsiteY49" fmla="*/ 3515516 h 6858000"/>
              <a:gd name="connsiteX50" fmla="*/ 2556859 w 7476877"/>
              <a:gd name="connsiteY50" fmla="*/ 2254092 h 6858000"/>
              <a:gd name="connsiteX51" fmla="*/ 2617166 w 7476877"/>
              <a:gd name="connsiteY51" fmla="*/ 2147787 h 6858000"/>
              <a:gd name="connsiteX52" fmla="*/ 2615044 w 7476877"/>
              <a:gd name="connsiteY52" fmla="*/ 2146880 h 6858000"/>
              <a:gd name="connsiteX53" fmla="*/ 2508620 w 7476877"/>
              <a:gd name="connsiteY53" fmla="*/ 2037473 h 6858000"/>
              <a:gd name="connsiteX54" fmla="*/ 1699276 w 7476877"/>
              <a:gd name="connsiteY54" fmla="*/ 610749 h 6858000"/>
              <a:gd name="connsiteX55" fmla="*/ 1699276 w 7476877"/>
              <a:gd name="connsiteY55" fmla="*/ 319000 h 6858000"/>
              <a:gd name="connsiteX56" fmla="*/ 1843322 w 7476877"/>
              <a:gd name="connsiteY56" fmla="*/ 6507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</a:cxnLst>
            <a:rect l="l" t="t" r="r" b="b"/>
            <a:pathLst>
              <a:path w="7476877" h="6858000">
                <a:moveTo>
                  <a:pt x="637332" y="4332728"/>
                </a:moveTo>
                <a:cubicBezTo>
                  <a:pt x="637332" y="4332728"/>
                  <a:pt x="637332" y="4332728"/>
                  <a:pt x="1576347" y="4332728"/>
                </a:cubicBezTo>
                <a:cubicBezTo>
                  <a:pt x="1635163" y="4332728"/>
                  <a:pt x="1691949" y="4365681"/>
                  <a:pt x="1720345" y="4419228"/>
                </a:cubicBezTo>
                <a:cubicBezTo>
                  <a:pt x="1720345" y="4419228"/>
                  <a:pt x="1720345" y="4419228"/>
                  <a:pt x="2190864" y="5245095"/>
                </a:cubicBezTo>
                <a:cubicBezTo>
                  <a:pt x="2221287" y="5296583"/>
                  <a:pt x="2221287" y="5362488"/>
                  <a:pt x="2190864" y="5413976"/>
                </a:cubicBezTo>
                <a:cubicBezTo>
                  <a:pt x="2190864" y="5413976"/>
                  <a:pt x="2190864" y="5413976"/>
                  <a:pt x="1720345" y="6239844"/>
                </a:cubicBezTo>
                <a:cubicBezTo>
                  <a:pt x="1691949" y="6293391"/>
                  <a:pt x="1635163" y="6326343"/>
                  <a:pt x="1576347" y="6326343"/>
                </a:cubicBezTo>
                <a:cubicBezTo>
                  <a:pt x="1576347" y="6326343"/>
                  <a:pt x="1576347" y="6326343"/>
                  <a:pt x="637332" y="6326343"/>
                </a:cubicBezTo>
                <a:cubicBezTo>
                  <a:pt x="576490" y="6326343"/>
                  <a:pt x="521732" y="6293391"/>
                  <a:pt x="491309" y="6239844"/>
                </a:cubicBezTo>
                <a:cubicBezTo>
                  <a:pt x="491309" y="6239844"/>
                  <a:pt x="491309" y="6239844"/>
                  <a:pt x="22817" y="5413976"/>
                </a:cubicBezTo>
                <a:cubicBezTo>
                  <a:pt x="-7605" y="5362488"/>
                  <a:pt x="-7605" y="5296583"/>
                  <a:pt x="22817" y="5245095"/>
                </a:cubicBezTo>
                <a:cubicBezTo>
                  <a:pt x="22817" y="5245095"/>
                  <a:pt x="22817" y="5245095"/>
                  <a:pt x="491309" y="4419228"/>
                </a:cubicBezTo>
                <a:cubicBezTo>
                  <a:pt x="521732" y="4365681"/>
                  <a:pt x="576490" y="4332728"/>
                  <a:pt x="637332" y="4332728"/>
                </a:cubicBezTo>
                <a:close/>
                <a:moveTo>
                  <a:pt x="3853980" y="0"/>
                </a:moveTo>
                <a:lnTo>
                  <a:pt x="5043644" y="0"/>
                </a:lnTo>
                <a:lnTo>
                  <a:pt x="5083740" y="70378"/>
                </a:lnTo>
                <a:cubicBezTo>
                  <a:pt x="5127533" y="147245"/>
                  <a:pt x="5174639" y="229925"/>
                  <a:pt x="5225307" y="318859"/>
                </a:cubicBezTo>
                <a:cubicBezTo>
                  <a:pt x="5271897" y="397715"/>
                  <a:pt x="5271897" y="498649"/>
                  <a:pt x="5225307" y="577503"/>
                </a:cubicBezTo>
                <a:cubicBezTo>
                  <a:pt x="5225307" y="577503"/>
                  <a:pt x="5225307" y="577503"/>
                  <a:pt x="4504695" y="1842337"/>
                </a:cubicBezTo>
                <a:cubicBezTo>
                  <a:pt x="4461209" y="1924345"/>
                  <a:pt x="4374239" y="1974811"/>
                  <a:pt x="4284162" y="1974811"/>
                </a:cubicBezTo>
                <a:cubicBezTo>
                  <a:pt x="4284162" y="1974811"/>
                  <a:pt x="4284162" y="1974811"/>
                  <a:pt x="2846045" y="1974811"/>
                </a:cubicBezTo>
                <a:cubicBezTo>
                  <a:pt x="2822750" y="1974811"/>
                  <a:pt x="2800035" y="1971656"/>
                  <a:pt x="2778342" y="1965645"/>
                </a:cubicBezTo>
                <a:lnTo>
                  <a:pt x="2731777" y="1945746"/>
                </a:lnTo>
                <a:lnTo>
                  <a:pt x="2760233" y="1895581"/>
                </a:lnTo>
                <a:cubicBezTo>
                  <a:pt x="3017539" y="1441999"/>
                  <a:pt x="3346890" y="861413"/>
                  <a:pt x="3768459" y="118263"/>
                </a:cubicBezTo>
                <a:cubicBezTo>
                  <a:pt x="3784101" y="90729"/>
                  <a:pt x="3801308" y="64519"/>
                  <a:pt x="3819932" y="39732"/>
                </a:cubicBezTo>
                <a:close/>
                <a:moveTo>
                  <a:pt x="1880237" y="0"/>
                </a:moveTo>
                <a:lnTo>
                  <a:pt x="2102124" y="0"/>
                </a:lnTo>
                <a:lnTo>
                  <a:pt x="2086946" y="26756"/>
                </a:lnTo>
                <a:cubicBezTo>
                  <a:pt x="1911773" y="335552"/>
                  <a:pt x="1911773" y="335552"/>
                  <a:pt x="1911773" y="335552"/>
                </a:cubicBezTo>
                <a:cubicBezTo>
                  <a:pt x="1865182" y="414408"/>
                  <a:pt x="1865182" y="515344"/>
                  <a:pt x="1911773" y="594199"/>
                </a:cubicBezTo>
                <a:cubicBezTo>
                  <a:pt x="2629280" y="1859030"/>
                  <a:pt x="2629280" y="1859030"/>
                  <a:pt x="2629280" y="1859030"/>
                </a:cubicBezTo>
                <a:cubicBezTo>
                  <a:pt x="2652576" y="1900035"/>
                  <a:pt x="2685189" y="1933154"/>
                  <a:pt x="2723627" y="1956020"/>
                </a:cubicBezTo>
                <a:lnTo>
                  <a:pt x="2734544" y="1960685"/>
                </a:lnTo>
                <a:lnTo>
                  <a:pt x="2676021" y="2063851"/>
                </a:lnTo>
                <a:lnTo>
                  <a:pt x="2632495" y="2140578"/>
                </a:lnTo>
                <a:lnTo>
                  <a:pt x="2677641" y="2159871"/>
                </a:lnTo>
                <a:cubicBezTo>
                  <a:pt x="2702113" y="2166652"/>
                  <a:pt x="2727732" y="2170210"/>
                  <a:pt x="2754009" y="2170210"/>
                </a:cubicBezTo>
                <a:cubicBezTo>
                  <a:pt x="4376198" y="2170210"/>
                  <a:pt x="4376198" y="2170210"/>
                  <a:pt x="4376198" y="2170210"/>
                </a:cubicBezTo>
                <a:cubicBezTo>
                  <a:pt x="4477805" y="2170210"/>
                  <a:pt x="4575904" y="2113286"/>
                  <a:pt x="4624956" y="2020780"/>
                </a:cubicBezTo>
                <a:cubicBezTo>
                  <a:pt x="5437803" y="594055"/>
                  <a:pt x="5437803" y="594055"/>
                  <a:pt x="5437803" y="594055"/>
                </a:cubicBezTo>
                <a:cubicBezTo>
                  <a:pt x="5490358" y="505109"/>
                  <a:pt x="5490358" y="391256"/>
                  <a:pt x="5437803" y="302307"/>
                </a:cubicBezTo>
                <a:cubicBezTo>
                  <a:pt x="5387000" y="213137"/>
                  <a:pt x="5339373" y="129540"/>
                  <a:pt x="5294722" y="51168"/>
                </a:cubicBezTo>
                <a:lnTo>
                  <a:pt x="5265570" y="0"/>
                </a:lnTo>
                <a:lnTo>
                  <a:pt x="7476877" y="0"/>
                </a:lnTo>
                <a:lnTo>
                  <a:pt x="7476877" y="6858000"/>
                </a:lnTo>
                <a:lnTo>
                  <a:pt x="3343303" y="6858000"/>
                </a:lnTo>
                <a:lnTo>
                  <a:pt x="3297958" y="6778065"/>
                </a:lnTo>
                <a:cubicBezTo>
                  <a:pt x="3015657" y="6280421"/>
                  <a:pt x="2563976" y="5484189"/>
                  <a:pt x="1841286" y="4210218"/>
                </a:cubicBezTo>
                <a:cubicBezTo>
                  <a:pt x="1716144" y="3998418"/>
                  <a:pt x="1716144" y="3727316"/>
                  <a:pt x="1841286" y="3515516"/>
                </a:cubicBezTo>
                <a:cubicBezTo>
                  <a:pt x="1841286" y="3515516"/>
                  <a:pt x="1841286" y="3515516"/>
                  <a:pt x="2556859" y="2254092"/>
                </a:cubicBezTo>
                <a:lnTo>
                  <a:pt x="2617166" y="2147787"/>
                </a:lnTo>
                <a:lnTo>
                  <a:pt x="2615044" y="2146880"/>
                </a:lnTo>
                <a:cubicBezTo>
                  <a:pt x="2571686" y="2121084"/>
                  <a:pt x="2534897" y="2083728"/>
                  <a:pt x="2508620" y="2037473"/>
                </a:cubicBezTo>
                <a:cubicBezTo>
                  <a:pt x="2508620" y="2037473"/>
                  <a:pt x="2508620" y="2037473"/>
                  <a:pt x="1699276" y="610749"/>
                </a:cubicBezTo>
                <a:cubicBezTo>
                  <a:pt x="1646720" y="521803"/>
                  <a:pt x="1646720" y="407950"/>
                  <a:pt x="1699276" y="319000"/>
                </a:cubicBezTo>
                <a:cubicBezTo>
                  <a:pt x="1699276" y="319000"/>
                  <a:pt x="1699276" y="319000"/>
                  <a:pt x="1843322" y="65075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356919" y="2945524"/>
            <a:ext cx="6457183" cy="2274388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defRPr/>
            </a:pP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Děkuji za pozornost…</a:t>
            </a:r>
            <a:b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5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petr.krepelka@upmd.eu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4B93721-934F-4F1E-A868-0B2BA110D3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41960" y="561256"/>
            <a:ext cx="1128382" cy="847206"/>
            <a:chOff x="7393391" y="1075612"/>
            <a:chExt cx="1128382" cy="847206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99494AF8-52DE-4016-B1B9-5D16974BAE2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393391" y="1327438"/>
              <a:ext cx="675351" cy="595380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">
              <a:extLst>
                <a:ext uri="{FF2B5EF4-FFF2-40B4-BE49-F238E27FC236}">
                  <a16:creationId xmlns:a16="http://schemas.microsoft.com/office/drawing/2014/main" id="{C27115E3-8DBD-460F-8EAD-44E1261741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971281" y="1075612"/>
              <a:ext cx="550492" cy="485306"/>
            </a:xfrm>
            <a:custGeom>
              <a:avLst/>
              <a:gdLst>
                <a:gd name="T0" fmla="*/ 225 w 785"/>
                <a:gd name="T1" fmla="*/ 692 h 692"/>
                <a:gd name="T2" fmla="*/ 177 w 785"/>
                <a:gd name="T3" fmla="*/ 665 h 692"/>
                <a:gd name="T4" fmla="*/ 9 w 785"/>
                <a:gd name="T5" fmla="*/ 374 h 692"/>
                <a:gd name="T6" fmla="*/ 9 w 785"/>
                <a:gd name="T7" fmla="*/ 318 h 692"/>
                <a:gd name="T8" fmla="*/ 177 w 785"/>
                <a:gd name="T9" fmla="*/ 27 h 692"/>
                <a:gd name="T10" fmla="*/ 225 w 785"/>
                <a:gd name="T11" fmla="*/ 0 h 692"/>
                <a:gd name="T12" fmla="*/ 561 w 785"/>
                <a:gd name="T13" fmla="*/ 0 h 692"/>
                <a:gd name="T14" fmla="*/ 609 w 785"/>
                <a:gd name="T15" fmla="*/ 27 h 692"/>
                <a:gd name="T16" fmla="*/ 777 w 785"/>
                <a:gd name="T17" fmla="*/ 318 h 692"/>
                <a:gd name="T18" fmla="*/ 777 w 785"/>
                <a:gd name="T19" fmla="*/ 374 h 692"/>
                <a:gd name="T20" fmla="*/ 609 w 785"/>
                <a:gd name="T21" fmla="*/ 665 h 692"/>
                <a:gd name="T22" fmla="*/ 561 w 785"/>
                <a:gd name="T23" fmla="*/ 692 h 692"/>
                <a:gd name="T24" fmla="*/ 225 w 785"/>
                <a:gd name="T25" fmla="*/ 692 h 6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785" h="692">
                  <a:moveTo>
                    <a:pt x="225" y="692"/>
                  </a:moveTo>
                  <a:cubicBezTo>
                    <a:pt x="207" y="692"/>
                    <a:pt x="185" y="680"/>
                    <a:pt x="177" y="665"/>
                  </a:cubicBezTo>
                  <a:cubicBezTo>
                    <a:pt x="9" y="374"/>
                    <a:pt x="9" y="374"/>
                    <a:pt x="9" y="374"/>
                  </a:cubicBezTo>
                  <a:cubicBezTo>
                    <a:pt x="0" y="358"/>
                    <a:pt x="0" y="334"/>
                    <a:pt x="9" y="318"/>
                  </a:cubicBezTo>
                  <a:cubicBezTo>
                    <a:pt x="177" y="27"/>
                    <a:pt x="177" y="27"/>
                    <a:pt x="177" y="27"/>
                  </a:cubicBezTo>
                  <a:cubicBezTo>
                    <a:pt x="185" y="12"/>
                    <a:pt x="207" y="0"/>
                    <a:pt x="225" y="0"/>
                  </a:cubicBezTo>
                  <a:cubicBezTo>
                    <a:pt x="561" y="0"/>
                    <a:pt x="561" y="0"/>
                    <a:pt x="561" y="0"/>
                  </a:cubicBezTo>
                  <a:cubicBezTo>
                    <a:pt x="578" y="0"/>
                    <a:pt x="600" y="12"/>
                    <a:pt x="609" y="27"/>
                  </a:cubicBezTo>
                  <a:cubicBezTo>
                    <a:pt x="777" y="318"/>
                    <a:pt x="777" y="318"/>
                    <a:pt x="777" y="318"/>
                  </a:cubicBezTo>
                  <a:cubicBezTo>
                    <a:pt x="785" y="334"/>
                    <a:pt x="785" y="358"/>
                    <a:pt x="777" y="374"/>
                  </a:cubicBezTo>
                  <a:cubicBezTo>
                    <a:pt x="609" y="665"/>
                    <a:pt x="609" y="665"/>
                    <a:pt x="609" y="665"/>
                  </a:cubicBezTo>
                  <a:cubicBezTo>
                    <a:pt x="600" y="680"/>
                    <a:pt x="578" y="692"/>
                    <a:pt x="561" y="692"/>
                  </a:cubicBezTo>
                  <a:lnTo>
                    <a:pt x="225" y="692"/>
                  </a:lnTo>
                  <a:close/>
                </a:path>
              </a:pathLst>
            </a:custGeom>
            <a:noFill/>
            <a:ln w="28575" cmpd="sng">
              <a:solidFill>
                <a:schemeClr val="tx1"/>
              </a:soli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9573768" y="5522976"/>
            <a:ext cx="2185416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>
              <a:spcAft>
                <a:spcPts val="600"/>
              </a:spcAft>
            </a:pPr>
            <a:fld id="{7143FB09-59B6-4378-9BCC-7F2C7B06D50B}" type="datetime1">
              <a:rPr lang="en-US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5/25/2020</a:t>
            </a:fld>
            <a:endParaRPr lang="en-US" sz="11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cs-CZ" dirty="0"/>
              <a:t>PPH - definice 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 rtlCol="0">
            <a:normAutofit/>
          </a:bodyPr>
          <a:lstStyle/>
          <a:p>
            <a:pPr>
              <a:defRPr/>
            </a:pPr>
            <a:r>
              <a:rPr lang="cs-CZ" sz="1300"/>
              <a:t>Krevní ztráta během 24 hodin po porodu</a:t>
            </a:r>
          </a:p>
          <a:p>
            <a:pPr>
              <a:defRPr/>
            </a:pPr>
            <a:r>
              <a:rPr lang="cs-CZ" sz="1300"/>
              <a:t>&gt;500 ml porodu, &gt;1000 ml po S.C.</a:t>
            </a:r>
          </a:p>
          <a:p>
            <a:pPr>
              <a:defRPr/>
            </a:pPr>
            <a:r>
              <a:rPr lang="cs-CZ" sz="1300"/>
              <a:t>Krvácení trvá – opakuje se – destabilizuje oběh či hemokoagulační stav pacientky</a:t>
            </a:r>
          </a:p>
          <a:p>
            <a:pPr>
              <a:defRPr/>
            </a:pPr>
            <a:endParaRPr lang="cs-CZ" sz="1300"/>
          </a:p>
          <a:p>
            <a:pPr>
              <a:defRPr/>
            </a:pPr>
            <a:r>
              <a:rPr lang="cs-CZ" sz="1300"/>
              <a:t>Další definice</a:t>
            </a:r>
          </a:p>
          <a:p>
            <a:pPr>
              <a:defRPr/>
            </a:pPr>
            <a:r>
              <a:rPr lang="cs-CZ" sz="1300"/>
              <a:t>Ztráta větší než průměrná</a:t>
            </a:r>
          </a:p>
          <a:p>
            <a:pPr>
              <a:defRPr/>
            </a:pPr>
            <a:r>
              <a:rPr lang="cs-CZ" sz="1300"/>
              <a:t>Vyžadující podání krevní transfúze </a:t>
            </a:r>
          </a:p>
          <a:p>
            <a:pPr>
              <a:defRPr/>
            </a:pPr>
            <a:r>
              <a:rPr lang="cs-CZ" sz="1300"/>
              <a:t>Negativně ovlivňující koncengtraci Hb a počet Ery</a:t>
            </a:r>
          </a:p>
          <a:p>
            <a:pPr>
              <a:defRPr/>
            </a:pPr>
            <a:r>
              <a:rPr lang="cs-CZ" sz="1300"/>
              <a:t>Způsobuje závažnou mateřskou morbiditu</a:t>
            </a:r>
          </a:p>
          <a:p>
            <a:pPr>
              <a:defRPr/>
            </a:pPr>
            <a:endParaRPr lang="cs-CZ" sz="130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C4C38355-C3FA-4ACD-9828-FCC3BC316A0E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 spd="slow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/>
              <a:t>Kritické krvácení</a:t>
            </a:r>
          </a:p>
        </p:txBody>
      </p:sp>
      <p:sp>
        <p:nvSpPr>
          <p:cNvPr id="67586" name="Zástupný symbol pro obsah 2"/>
          <p:cNvSpPr>
            <a:spLocks noGrp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/>
              <a:t>Ztráta cirkulujícího volumu, nebo transfúze &gt;10 U EM/24 hod. (MacPhail)</a:t>
            </a:r>
          </a:p>
          <a:p>
            <a:pPr eaLnBrk="1" hangingPunct="1"/>
            <a:r>
              <a:rPr lang="cs-CZ" sz="2400"/>
              <a:t>Ztráta &gt;150 ml/min. (50% volumu/20 min.) </a:t>
            </a:r>
          </a:p>
          <a:p>
            <a:pPr eaLnBrk="1" hangingPunct="1"/>
            <a:r>
              <a:rPr lang="cs-CZ" sz="2400"/>
              <a:t>Náhlá ztráta &gt; 1500-2000 ml</a:t>
            </a:r>
          </a:p>
          <a:p>
            <a:pPr eaLnBrk="1" hangingPunct="1"/>
            <a:endParaRPr lang="cs-CZ" sz="240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2EAC06FC-8315-4B40-9B5C-FD954704B974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62A38935-BB53-4DF7-A56E-48DD25B685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510370" y="851518"/>
            <a:ext cx="6184806" cy="5154967"/>
          </a:xfrm>
          <a:custGeom>
            <a:avLst/>
            <a:gdLst>
              <a:gd name="connsiteX0" fmla="*/ 363179 w 6184806"/>
              <a:gd name="connsiteY0" fmla="*/ 3125191 h 5154967"/>
              <a:gd name="connsiteX1" fmla="*/ 898270 w 6184806"/>
              <a:gd name="connsiteY1" fmla="*/ 3125191 h 5154967"/>
              <a:gd name="connsiteX2" fmla="*/ 980326 w 6184806"/>
              <a:gd name="connsiteY2" fmla="*/ 3173551 h 5154967"/>
              <a:gd name="connsiteX3" fmla="*/ 1248448 w 6184806"/>
              <a:gd name="connsiteY3" fmla="*/ 3635277 h 5154967"/>
              <a:gd name="connsiteX4" fmla="*/ 1248448 w 6184806"/>
              <a:gd name="connsiteY4" fmla="*/ 3729695 h 5154967"/>
              <a:gd name="connsiteX5" fmla="*/ 980326 w 6184806"/>
              <a:gd name="connsiteY5" fmla="*/ 4191421 h 5154967"/>
              <a:gd name="connsiteX6" fmla="*/ 898270 w 6184806"/>
              <a:gd name="connsiteY6" fmla="*/ 4239781 h 5154967"/>
              <a:gd name="connsiteX7" fmla="*/ 363179 w 6184806"/>
              <a:gd name="connsiteY7" fmla="*/ 4239781 h 5154967"/>
              <a:gd name="connsiteX8" fmla="*/ 279969 w 6184806"/>
              <a:gd name="connsiteY8" fmla="*/ 4191421 h 5154967"/>
              <a:gd name="connsiteX9" fmla="*/ 13002 w 6184806"/>
              <a:gd name="connsiteY9" fmla="*/ 3729695 h 5154967"/>
              <a:gd name="connsiteX10" fmla="*/ 13002 w 6184806"/>
              <a:gd name="connsiteY10" fmla="*/ 3635277 h 5154967"/>
              <a:gd name="connsiteX11" fmla="*/ 279969 w 6184806"/>
              <a:gd name="connsiteY11" fmla="*/ 3173551 h 5154967"/>
              <a:gd name="connsiteX12" fmla="*/ 363179 w 6184806"/>
              <a:gd name="connsiteY12" fmla="*/ 3125191 h 5154967"/>
              <a:gd name="connsiteX13" fmla="*/ 2489721 w 6184806"/>
              <a:gd name="connsiteY13" fmla="*/ 570035 h 5154967"/>
              <a:gd name="connsiteX14" fmla="*/ 2764862 w 6184806"/>
              <a:gd name="connsiteY14" fmla="*/ 570035 h 5154967"/>
              <a:gd name="connsiteX15" fmla="*/ 2796959 w 6184806"/>
              <a:gd name="connsiteY15" fmla="*/ 570035 h 5154967"/>
              <a:gd name="connsiteX16" fmla="*/ 2827587 w 6184806"/>
              <a:gd name="connsiteY16" fmla="*/ 622777 h 5154967"/>
              <a:gd name="connsiteX17" fmla="*/ 2977604 w 6184806"/>
              <a:gd name="connsiteY17" fmla="*/ 881117 h 5154967"/>
              <a:gd name="connsiteX18" fmla="*/ 2977604 w 6184806"/>
              <a:gd name="connsiteY18" fmla="*/ 1025720 h 5154967"/>
              <a:gd name="connsiteX19" fmla="*/ 2566968 w 6184806"/>
              <a:gd name="connsiteY19" fmla="*/ 1732863 h 5154967"/>
              <a:gd name="connsiteX20" fmla="*/ 2441299 w 6184806"/>
              <a:gd name="connsiteY20" fmla="*/ 1806927 h 5154967"/>
              <a:gd name="connsiteX21" fmla="*/ 1621798 w 6184806"/>
              <a:gd name="connsiteY21" fmla="*/ 1806927 h 5154967"/>
              <a:gd name="connsiteX22" fmla="*/ 1583218 w 6184806"/>
              <a:gd name="connsiteY22" fmla="*/ 1801802 h 5154967"/>
              <a:gd name="connsiteX23" fmla="*/ 1556683 w 6184806"/>
              <a:gd name="connsiteY23" fmla="*/ 1790677 h 5154967"/>
              <a:gd name="connsiteX24" fmla="*/ 1572899 w 6184806"/>
              <a:gd name="connsiteY24" fmla="*/ 1762631 h 5154967"/>
              <a:gd name="connsiteX25" fmla="*/ 2147429 w 6184806"/>
              <a:gd name="connsiteY25" fmla="*/ 768968 h 5154967"/>
              <a:gd name="connsiteX26" fmla="*/ 2489721 w 6184806"/>
              <a:gd name="connsiteY26" fmla="*/ 570035 h 5154967"/>
              <a:gd name="connsiteX27" fmla="*/ 1573268 w 6184806"/>
              <a:gd name="connsiteY27" fmla="*/ 0 h 5154967"/>
              <a:gd name="connsiteX28" fmla="*/ 2497662 w 6184806"/>
              <a:gd name="connsiteY28" fmla="*/ 0 h 5154967"/>
              <a:gd name="connsiteX29" fmla="*/ 2639415 w 6184806"/>
              <a:gd name="connsiteY29" fmla="*/ 83546 h 5154967"/>
              <a:gd name="connsiteX30" fmla="*/ 2887862 w 6184806"/>
              <a:gd name="connsiteY30" fmla="*/ 511387 h 5154967"/>
              <a:gd name="connsiteX31" fmla="*/ 2915928 w 6184806"/>
              <a:gd name="connsiteY31" fmla="*/ 559720 h 5154967"/>
              <a:gd name="connsiteX32" fmla="*/ 2893844 w 6184806"/>
              <a:gd name="connsiteY32" fmla="*/ 559720 h 5154967"/>
              <a:gd name="connsiteX33" fmla="*/ 2789466 w 6184806"/>
              <a:gd name="connsiteY33" fmla="*/ 559720 h 5154967"/>
              <a:gd name="connsiteX34" fmla="*/ 2744122 w 6184806"/>
              <a:gd name="connsiteY34" fmla="*/ 481634 h 5154967"/>
              <a:gd name="connsiteX35" fmla="*/ 2570885 w 6184806"/>
              <a:gd name="connsiteY35" fmla="*/ 183309 h 5154967"/>
              <a:gd name="connsiteX36" fmla="*/ 2445216 w 6184806"/>
              <a:gd name="connsiteY36" fmla="*/ 109244 h 5154967"/>
              <a:gd name="connsiteX37" fmla="*/ 1625714 w 6184806"/>
              <a:gd name="connsiteY37" fmla="*/ 109244 h 5154967"/>
              <a:gd name="connsiteX38" fmla="*/ 1498276 w 6184806"/>
              <a:gd name="connsiteY38" fmla="*/ 183309 h 5154967"/>
              <a:gd name="connsiteX39" fmla="*/ 1089410 w 6184806"/>
              <a:gd name="connsiteY39" fmla="*/ 890450 h 5154967"/>
              <a:gd name="connsiteX40" fmla="*/ 1089410 w 6184806"/>
              <a:gd name="connsiteY40" fmla="*/ 1035054 h 5154967"/>
              <a:gd name="connsiteX41" fmla="*/ 1498276 w 6184806"/>
              <a:gd name="connsiteY41" fmla="*/ 1742196 h 5154967"/>
              <a:gd name="connsiteX42" fmla="*/ 1552039 w 6184806"/>
              <a:gd name="connsiteY42" fmla="*/ 1796421 h 5154967"/>
              <a:gd name="connsiteX43" fmla="*/ 1558260 w 6184806"/>
              <a:gd name="connsiteY43" fmla="*/ 1799029 h 5154967"/>
              <a:gd name="connsiteX44" fmla="*/ 1524911 w 6184806"/>
              <a:gd name="connsiteY44" fmla="*/ 1856707 h 5154967"/>
              <a:gd name="connsiteX45" fmla="*/ 1500108 w 6184806"/>
              <a:gd name="connsiteY45" fmla="*/ 1899604 h 5154967"/>
              <a:gd name="connsiteX46" fmla="*/ 1525834 w 6184806"/>
              <a:gd name="connsiteY46" fmla="*/ 1910390 h 5154967"/>
              <a:gd name="connsiteX47" fmla="*/ 1569352 w 6184806"/>
              <a:gd name="connsiteY47" fmla="*/ 1916170 h 5154967"/>
              <a:gd name="connsiteX48" fmla="*/ 2493745 w 6184806"/>
              <a:gd name="connsiteY48" fmla="*/ 1916170 h 5154967"/>
              <a:gd name="connsiteX49" fmla="*/ 2635498 w 6184806"/>
              <a:gd name="connsiteY49" fmla="*/ 1832627 h 5154967"/>
              <a:gd name="connsiteX50" fmla="*/ 3098693 w 6184806"/>
              <a:gd name="connsiteY50" fmla="*/ 1034974 h 5154967"/>
              <a:gd name="connsiteX51" fmla="*/ 3098693 w 6184806"/>
              <a:gd name="connsiteY51" fmla="*/ 871863 h 5154967"/>
              <a:gd name="connsiteX52" fmla="*/ 2945803 w 6184806"/>
              <a:gd name="connsiteY52" fmla="*/ 608576 h 5154967"/>
              <a:gd name="connsiteX53" fmla="*/ 2923422 w 6184806"/>
              <a:gd name="connsiteY53" fmla="*/ 570035 h 5154967"/>
              <a:gd name="connsiteX54" fmla="*/ 3027104 w 6184806"/>
              <a:gd name="connsiteY54" fmla="*/ 570035 h 5154967"/>
              <a:gd name="connsiteX55" fmla="*/ 4690846 w 6184806"/>
              <a:gd name="connsiteY55" fmla="*/ 570035 h 5154967"/>
              <a:gd name="connsiteX56" fmla="*/ 5028384 w 6184806"/>
              <a:gd name="connsiteY56" fmla="*/ 768968 h 5154967"/>
              <a:gd name="connsiteX57" fmla="*/ 6131323 w 6184806"/>
              <a:gd name="connsiteY57" fmla="*/ 2668304 h 5154967"/>
              <a:gd name="connsiteX58" fmla="*/ 6131323 w 6184806"/>
              <a:gd name="connsiteY58" fmla="*/ 3056698 h 5154967"/>
              <a:gd name="connsiteX59" fmla="*/ 5028384 w 6184806"/>
              <a:gd name="connsiteY59" fmla="*/ 4956035 h 5154967"/>
              <a:gd name="connsiteX60" fmla="*/ 4690846 w 6184806"/>
              <a:gd name="connsiteY60" fmla="*/ 5154967 h 5154967"/>
              <a:gd name="connsiteX61" fmla="*/ 2489721 w 6184806"/>
              <a:gd name="connsiteY61" fmla="*/ 5154967 h 5154967"/>
              <a:gd name="connsiteX62" fmla="*/ 2147429 w 6184806"/>
              <a:gd name="connsiteY62" fmla="*/ 4956035 h 5154967"/>
              <a:gd name="connsiteX63" fmla="*/ 1049243 w 6184806"/>
              <a:gd name="connsiteY63" fmla="*/ 3056698 h 5154967"/>
              <a:gd name="connsiteX64" fmla="*/ 1049243 w 6184806"/>
              <a:gd name="connsiteY64" fmla="*/ 2668304 h 5154967"/>
              <a:gd name="connsiteX65" fmla="*/ 1457007 w 6184806"/>
              <a:gd name="connsiteY65" fmla="*/ 1963067 h 5154967"/>
              <a:gd name="connsiteX66" fmla="*/ 1491373 w 6184806"/>
              <a:gd name="connsiteY66" fmla="*/ 1903634 h 5154967"/>
              <a:gd name="connsiteX67" fmla="*/ 1490164 w 6184806"/>
              <a:gd name="connsiteY67" fmla="*/ 1903127 h 5154967"/>
              <a:gd name="connsiteX68" fmla="*/ 1429519 w 6184806"/>
              <a:gd name="connsiteY68" fmla="*/ 1841960 h 5154967"/>
              <a:gd name="connsiteX69" fmla="*/ 968320 w 6184806"/>
              <a:gd name="connsiteY69" fmla="*/ 1044307 h 5154967"/>
              <a:gd name="connsiteX70" fmla="*/ 968320 w 6184806"/>
              <a:gd name="connsiteY70" fmla="*/ 881196 h 5154967"/>
              <a:gd name="connsiteX71" fmla="*/ 1429519 w 6184806"/>
              <a:gd name="connsiteY71" fmla="*/ 83546 h 5154967"/>
              <a:gd name="connsiteX72" fmla="*/ 1573268 w 6184806"/>
              <a:gd name="connsiteY72" fmla="*/ 0 h 51549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6184806" h="5154967">
                <a:moveTo>
                  <a:pt x="363179" y="3125191"/>
                </a:moveTo>
                <a:cubicBezTo>
                  <a:pt x="363179" y="3125191"/>
                  <a:pt x="363179" y="3125191"/>
                  <a:pt x="898270" y="3125191"/>
                </a:cubicBezTo>
                <a:cubicBezTo>
                  <a:pt x="931786" y="3125191"/>
                  <a:pt x="964145" y="3143614"/>
                  <a:pt x="980326" y="3173551"/>
                </a:cubicBezTo>
                <a:cubicBezTo>
                  <a:pt x="980326" y="3173551"/>
                  <a:pt x="980326" y="3173551"/>
                  <a:pt x="1248448" y="3635277"/>
                </a:cubicBezTo>
                <a:cubicBezTo>
                  <a:pt x="1265784" y="3664063"/>
                  <a:pt x="1265784" y="3700909"/>
                  <a:pt x="1248448" y="3729695"/>
                </a:cubicBezTo>
                <a:cubicBezTo>
                  <a:pt x="1248448" y="3729695"/>
                  <a:pt x="1248448" y="3729695"/>
                  <a:pt x="980326" y="4191421"/>
                </a:cubicBezTo>
                <a:cubicBezTo>
                  <a:pt x="964145" y="4221358"/>
                  <a:pt x="931786" y="4239781"/>
                  <a:pt x="898270" y="4239781"/>
                </a:cubicBezTo>
                <a:cubicBezTo>
                  <a:pt x="898270" y="4239781"/>
                  <a:pt x="898270" y="4239781"/>
                  <a:pt x="363179" y="4239781"/>
                </a:cubicBezTo>
                <a:cubicBezTo>
                  <a:pt x="328508" y="4239781"/>
                  <a:pt x="297305" y="4221358"/>
                  <a:pt x="279969" y="4191421"/>
                </a:cubicBezTo>
                <a:cubicBezTo>
                  <a:pt x="279969" y="4191421"/>
                  <a:pt x="279969" y="4191421"/>
                  <a:pt x="13002" y="3729695"/>
                </a:cubicBezTo>
                <a:cubicBezTo>
                  <a:pt x="-4334" y="3700909"/>
                  <a:pt x="-4334" y="3664063"/>
                  <a:pt x="13002" y="3635277"/>
                </a:cubicBezTo>
                <a:cubicBezTo>
                  <a:pt x="13002" y="3635277"/>
                  <a:pt x="13002" y="3635277"/>
                  <a:pt x="279969" y="3173551"/>
                </a:cubicBezTo>
                <a:cubicBezTo>
                  <a:pt x="297305" y="3143614"/>
                  <a:pt x="328508" y="3125191"/>
                  <a:pt x="363179" y="3125191"/>
                </a:cubicBezTo>
                <a:close/>
                <a:moveTo>
                  <a:pt x="2489721" y="570035"/>
                </a:moveTo>
                <a:cubicBezTo>
                  <a:pt x="2489721" y="570035"/>
                  <a:pt x="2489721" y="570035"/>
                  <a:pt x="2764862" y="570035"/>
                </a:cubicBezTo>
                <a:lnTo>
                  <a:pt x="2796959" y="570035"/>
                </a:lnTo>
                <a:lnTo>
                  <a:pt x="2827587" y="622777"/>
                </a:lnTo>
                <a:cubicBezTo>
                  <a:pt x="2870233" y="696217"/>
                  <a:pt x="2919858" y="781675"/>
                  <a:pt x="2977604" y="881117"/>
                </a:cubicBezTo>
                <a:cubicBezTo>
                  <a:pt x="3004153" y="925204"/>
                  <a:pt x="3004153" y="981634"/>
                  <a:pt x="2977604" y="1025720"/>
                </a:cubicBezTo>
                <a:cubicBezTo>
                  <a:pt x="2977604" y="1025720"/>
                  <a:pt x="2977604" y="1025720"/>
                  <a:pt x="2566968" y="1732863"/>
                </a:cubicBezTo>
                <a:cubicBezTo>
                  <a:pt x="2542188" y="1778712"/>
                  <a:pt x="2492629" y="1806927"/>
                  <a:pt x="2441299" y="1806927"/>
                </a:cubicBezTo>
                <a:cubicBezTo>
                  <a:pt x="2441299" y="1806927"/>
                  <a:pt x="2441299" y="1806927"/>
                  <a:pt x="1621798" y="1806927"/>
                </a:cubicBezTo>
                <a:cubicBezTo>
                  <a:pt x="1608523" y="1806927"/>
                  <a:pt x="1595580" y="1805163"/>
                  <a:pt x="1583218" y="1801802"/>
                </a:cubicBezTo>
                <a:lnTo>
                  <a:pt x="1556683" y="1790677"/>
                </a:lnTo>
                <a:lnTo>
                  <a:pt x="1572899" y="1762631"/>
                </a:lnTo>
                <a:cubicBezTo>
                  <a:pt x="1719523" y="1509042"/>
                  <a:pt x="1907201" y="1184448"/>
                  <a:pt x="2147429" y="768968"/>
                </a:cubicBezTo>
                <a:cubicBezTo>
                  <a:pt x="2218739" y="645819"/>
                  <a:pt x="2347099" y="570035"/>
                  <a:pt x="2489721" y="570035"/>
                </a:cubicBezTo>
                <a:close/>
                <a:moveTo>
                  <a:pt x="1573268" y="0"/>
                </a:moveTo>
                <a:cubicBezTo>
                  <a:pt x="1573268" y="0"/>
                  <a:pt x="1573268" y="0"/>
                  <a:pt x="2497662" y="0"/>
                </a:cubicBezTo>
                <a:cubicBezTo>
                  <a:pt x="2555561" y="0"/>
                  <a:pt x="2611463" y="31828"/>
                  <a:pt x="2639415" y="83546"/>
                </a:cubicBezTo>
                <a:cubicBezTo>
                  <a:pt x="2639415" y="83546"/>
                  <a:pt x="2639415" y="83546"/>
                  <a:pt x="2887862" y="511387"/>
                </a:cubicBezTo>
                <a:lnTo>
                  <a:pt x="2915928" y="559720"/>
                </a:lnTo>
                <a:lnTo>
                  <a:pt x="2893844" y="559720"/>
                </a:lnTo>
                <a:lnTo>
                  <a:pt x="2789466" y="559720"/>
                </a:lnTo>
                <a:lnTo>
                  <a:pt x="2744122" y="481634"/>
                </a:lnTo>
                <a:cubicBezTo>
                  <a:pt x="2570885" y="183309"/>
                  <a:pt x="2570885" y="183309"/>
                  <a:pt x="2570885" y="183309"/>
                </a:cubicBezTo>
                <a:cubicBezTo>
                  <a:pt x="2546104" y="137459"/>
                  <a:pt x="2496545" y="109244"/>
                  <a:pt x="2445216" y="109244"/>
                </a:cubicBezTo>
                <a:cubicBezTo>
                  <a:pt x="1625714" y="109244"/>
                  <a:pt x="1625714" y="109244"/>
                  <a:pt x="1625714" y="109244"/>
                </a:cubicBezTo>
                <a:cubicBezTo>
                  <a:pt x="1572615" y="109244"/>
                  <a:pt x="1524825" y="137459"/>
                  <a:pt x="1498276" y="183309"/>
                </a:cubicBezTo>
                <a:cubicBezTo>
                  <a:pt x="1089410" y="890450"/>
                  <a:pt x="1089410" y="890450"/>
                  <a:pt x="1089410" y="890450"/>
                </a:cubicBezTo>
                <a:cubicBezTo>
                  <a:pt x="1062860" y="934537"/>
                  <a:pt x="1062860" y="990968"/>
                  <a:pt x="1089410" y="1035054"/>
                </a:cubicBezTo>
                <a:cubicBezTo>
                  <a:pt x="1498276" y="1742196"/>
                  <a:pt x="1498276" y="1742196"/>
                  <a:pt x="1498276" y="1742196"/>
                </a:cubicBezTo>
                <a:cubicBezTo>
                  <a:pt x="1511551" y="1765121"/>
                  <a:pt x="1530135" y="1783637"/>
                  <a:pt x="1552039" y="1796421"/>
                </a:cubicBezTo>
                <a:lnTo>
                  <a:pt x="1558260" y="1799029"/>
                </a:lnTo>
                <a:lnTo>
                  <a:pt x="1524911" y="1856707"/>
                </a:lnTo>
                <a:lnTo>
                  <a:pt x="1500108" y="1899604"/>
                </a:lnTo>
                <a:lnTo>
                  <a:pt x="1525834" y="1910390"/>
                </a:lnTo>
                <a:cubicBezTo>
                  <a:pt x="1539779" y="1914181"/>
                  <a:pt x="1554378" y="1916170"/>
                  <a:pt x="1569352" y="1916170"/>
                </a:cubicBezTo>
                <a:cubicBezTo>
                  <a:pt x="2493745" y="1916170"/>
                  <a:pt x="2493745" y="1916170"/>
                  <a:pt x="2493745" y="1916170"/>
                </a:cubicBezTo>
                <a:cubicBezTo>
                  <a:pt x="2551645" y="1916170"/>
                  <a:pt x="2607546" y="1884345"/>
                  <a:pt x="2635498" y="1832627"/>
                </a:cubicBezTo>
                <a:cubicBezTo>
                  <a:pt x="3098693" y="1034974"/>
                  <a:pt x="3098693" y="1034974"/>
                  <a:pt x="3098693" y="1034974"/>
                </a:cubicBezTo>
                <a:cubicBezTo>
                  <a:pt x="3128641" y="985246"/>
                  <a:pt x="3128641" y="921593"/>
                  <a:pt x="3098693" y="871863"/>
                </a:cubicBezTo>
                <a:cubicBezTo>
                  <a:pt x="3040794" y="772157"/>
                  <a:pt x="2990132" y="684914"/>
                  <a:pt x="2945803" y="608576"/>
                </a:cubicBezTo>
                <a:lnTo>
                  <a:pt x="2923422" y="570035"/>
                </a:lnTo>
                <a:lnTo>
                  <a:pt x="3027104" y="570035"/>
                </a:lnTo>
                <a:cubicBezTo>
                  <a:pt x="3349535" y="570035"/>
                  <a:pt x="3865424" y="570035"/>
                  <a:pt x="4690846" y="570035"/>
                </a:cubicBezTo>
                <a:cubicBezTo>
                  <a:pt x="4828714" y="570035"/>
                  <a:pt x="4961827" y="645819"/>
                  <a:pt x="5028384" y="768968"/>
                </a:cubicBezTo>
                <a:cubicBezTo>
                  <a:pt x="5028384" y="768968"/>
                  <a:pt x="5028384" y="768968"/>
                  <a:pt x="6131323" y="2668304"/>
                </a:cubicBezTo>
                <a:cubicBezTo>
                  <a:pt x="6202634" y="2786717"/>
                  <a:pt x="6202634" y="2938285"/>
                  <a:pt x="6131323" y="3056698"/>
                </a:cubicBezTo>
                <a:cubicBezTo>
                  <a:pt x="6131323" y="3056698"/>
                  <a:pt x="6131323" y="3056698"/>
                  <a:pt x="5028384" y="4956035"/>
                </a:cubicBezTo>
                <a:cubicBezTo>
                  <a:pt x="4961827" y="5079184"/>
                  <a:pt x="4828714" y="5154967"/>
                  <a:pt x="4690846" y="5154967"/>
                </a:cubicBezTo>
                <a:cubicBezTo>
                  <a:pt x="4690846" y="5154967"/>
                  <a:pt x="4690846" y="5154967"/>
                  <a:pt x="2489721" y="5154967"/>
                </a:cubicBezTo>
                <a:cubicBezTo>
                  <a:pt x="2347099" y="5154967"/>
                  <a:pt x="2218739" y="5079184"/>
                  <a:pt x="2147429" y="4956035"/>
                </a:cubicBezTo>
                <a:cubicBezTo>
                  <a:pt x="2147429" y="4956035"/>
                  <a:pt x="2147429" y="4956035"/>
                  <a:pt x="1049243" y="3056698"/>
                </a:cubicBezTo>
                <a:cubicBezTo>
                  <a:pt x="977932" y="2938285"/>
                  <a:pt x="977932" y="2786717"/>
                  <a:pt x="1049243" y="2668304"/>
                </a:cubicBezTo>
                <a:cubicBezTo>
                  <a:pt x="1049243" y="2668304"/>
                  <a:pt x="1049243" y="2668304"/>
                  <a:pt x="1457007" y="1963067"/>
                </a:cubicBezTo>
                <a:lnTo>
                  <a:pt x="1491373" y="1903634"/>
                </a:lnTo>
                <a:lnTo>
                  <a:pt x="1490164" y="1903127"/>
                </a:lnTo>
                <a:cubicBezTo>
                  <a:pt x="1465456" y="1888705"/>
                  <a:pt x="1444493" y="1867820"/>
                  <a:pt x="1429519" y="1841960"/>
                </a:cubicBezTo>
                <a:cubicBezTo>
                  <a:pt x="1429519" y="1841960"/>
                  <a:pt x="1429519" y="1841960"/>
                  <a:pt x="968320" y="1044307"/>
                </a:cubicBezTo>
                <a:cubicBezTo>
                  <a:pt x="938371" y="994579"/>
                  <a:pt x="938371" y="930926"/>
                  <a:pt x="968320" y="881196"/>
                </a:cubicBezTo>
                <a:cubicBezTo>
                  <a:pt x="968320" y="881196"/>
                  <a:pt x="968320" y="881196"/>
                  <a:pt x="1429519" y="83546"/>
                </a:cubicBezTo>
                <a:cubicBezTo>
                  <a:pt x="1459466" y="31828"/>
                  <a:pt x="1513373" y="0"/>
                  <a:pt x="1573268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65199" y="851517"/>
            <a:ext cx="5130795" cy="146177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4000"/>
              <a:t>Diagnostika PPH</a:t>
            </a:r>
          </a:p>
        </p:txBody>
      </p:sp>
      <p:sp>
        <p:nvSpPr>
          <p:cNvPr id="69634" name="Rectangle 3"/>
          <p:cNvSpPr>
            <a:spLocks noGrp="1" noChangeArrowheads="1"/>
          </p:cNvSpPr>
          <p:nvPr>
            <p:ph idx="1"/>
          </p:nvPr>
        </p:nvSpPr>
        <p:spPr>
          <a:xfrm>
            <a:off x="965200" y="2470248"/>
            <a:ext cx="4048344" cy="3536236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/>
              <a:t>Klinické sledování</a:t>
            </a:r>
          </a:p>
          <a:p>
            <a:pPr eaLnBrk="1" hangingPunct="1"/>
            <a:r>
              <a:rPr lang="cs-CZ" sz="2400"/>
              <a:t>Kvantitativní metody</a:t>
            </a:r>
          </a:p>
          <a:p>
            <a:pPr eaLnBrk="1" hangingPunct="1"/>
            <a:r>
              <a:rPr lang="cs-CZ" sz="2400"/>
              <a:t>Rezervoárová metoda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F19DFD70-1AC2-46A7-A6D3-A572D9CBB8B6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0" name="Rectangle 179">
            <a:extLst>
              <a:ext uri="{FF2B5EF4-FFF2-40B4-BE49-F238E27FC236}">
                <a16:creationId xmlns:a16="http://schemas.microsoft.com/office/drawing/2014/main" id="{6B1F108D-1A97-4116-9C32-E0CD6F62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935" y="854168"/>
            <a:ext cx="3527117" cy="2665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Hodnocení klinického stavu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276E0C7-D588-440B-8F4A-876392DB7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6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BDEA8D4-D640-4088-B589-8760DC70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655" y="854168"/>
            <a:ext cx="7151345" cy="608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708A22B1-9011-459B-BCED-99F879F1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655" y="6022991"/>
            <a:ext cx="7151345" cy="608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D0EF305-E931-422D-967D-EC4E04AE68ED}" type="datetime1">
              <a:rPr lang="en-US" smtClean="0"/>
              <a:pPr>
                <a:spcAft>
                  <a:spcPts val="600"/>
                </a:spcAft>
              </a:pPr>
              <a:t>5/25/2020</a:t>
            </a:fld>
            <a:endParaRPr lang="en-US"/>
          </a:p>
        </p:txBody>
      </p:sp>
      <p:graphicFrame>
        <p:nvGraphicFramePr>
          <p:cNvPr id="23599" name="Group 4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3583666058"/>
              </p:ext>
            </p:extLst>
          </p:nvPr>
        </p:nvGraphicFramePr>
        <p:xfrm>
          <a:off x="5350685" y="1465238"/>
          <a:ext cx="6595296" cy="4028755"/>
        </p:xfrm>
        <a:graphic>
          <a:graphicData uri="http://schemas.openxmlformats.org/drawingml/2006/table">
            <a:tbl>
              <a:tblPr firstRow="1" bandRow="1">
                <a:tableStyleId>{8EC20E35-A176-4012-BC5E-935CFFF8708E}</a:tableStyleId>
              </a:tblPr>
              <a:tblGrid>
                <a:gridCol w="137497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09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0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867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3068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8366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II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III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IV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% ztráta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20-25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30-35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40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36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norm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100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120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140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5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TK systol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norm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norm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70-80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60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663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TK stř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0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TKD+1/3(TKS-TKD)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80-90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80-90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50-70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50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557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2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Perfuse tkání</a:t>
                      </a:r>
                      <a:endParaRPr kumimoji="0" lang="cs-CZ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Posturální hypotenze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Periferní vasokonstrikce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Bledost, neklid,oligurie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Kolaps, </a:t>
                      </a:r>
                      <a:r>
                        <a:rPr kumimoji="0" lang="cs-CZ" sz="1400" b="0" u="none" strike="noStrike" cap="none" normalizeH="0" baseline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anurie,lapavé</a:t>
                      </a:r>
                      <a:r>
                        <a:rPr kumimoji="0" lang="cs-CZ" sz="1400" b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</a:rPr>
                        <a:t> dýchání</a:t>
                      </a:r>
                      <a:endParaRPr kumimoji="0" lang="cs-CZ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79725" marR="79725" marT="39862" marB="39862"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0" name="Rectangle 179">
            <a:extLst>
              <a:ext uri="{FF2B5EF4-FFF2-40B4-BE49-F238E27FC236}">
                <a16:creationId xmlns:a16="http://schemas.microsoft.com/office/drawing/2014/main" id="{6B1F108D-1A97-4116-9C32-E0CD6F6278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793935" y="854168"/>
            <a:ext cx="3527117" cy="2665681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defRPr/>
            </a:pPr>
            <a:r>
              <a:rPr lang="en-US" sz="3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Hodnocení klinického stavu</a:t>
            </a:r>
          </a:p>
        </p:txBody>
      </p:sp>
      <p:sp>
        <p:nvSpPr>
          <p:cNvPr id="182" name="Rectangle 181">
            <a:extLst>
              <a:ext uri="{FF2B5EF4-FFF2-40B4-BE49-F238E27FC236}">
                <a16:creationId xmlns:a16="http://schemas.microsoft.com/office/drawing/2014/main" id="{3276E0C7-D588-440B-8F4A-876392DB7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643658" y="3396997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4" name="Rectangle 183">
            <a:extLst>
              <a:ext uri="{FF2B5EF4-FFF2-40B4-BE49-F238E27FC236}">
                <a16:creationId xmlns:a16="http://schemas.microsoft.com/office/drawing/2014/main" id="{5BDEA8D4-D640-4088-B589-8760DC702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655" y="854168"/>
            <a:ext cx="7151345" cy="608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6" name="Rectangle 185">
            <a:extLst>
              <a:ext uri="{FF2B5EF4-FFF2-40B4-BE49-F238E27FC236}">
                <a16:creationId xmlns:a16="http://schemas.microsoft.com/office/drawing/2014/main" id="{708A22B1-9011-459B-BCED-99F879F1E9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40655" y="6022991"/>
            <a:ext cx="7151345" cy="6088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9E5282DD-7C3E-4C97-A19E-775D6C8A0984}" type="datetime1">
              <a:rPr lang="en-US" smtClean="0"/>
              <a:pPr>
                <a:spcAft>
                  <a:spcPts val="600"/>
                </a:spcAft>
              </a:pPr>
              <a:t>5/25/2020</a:t>
            </a:fld>
            <a:endParaRPr lang="en-US"/>
          </a:p>
        </p:txBody>
      </p:sp>
      <p:graphicFrame>
        <p:nvGraphicFramePr>
          <p:cNvPr id="23599" name="Group 47"/>
          <p:cNvGraphicFramePr>
            <a:graphicFrameLocks noGrp="1"/>
          </p:cNvGraphicFramePr>
          <p:nvPr>
            <p:ph idx="4294967295"/>
            <p:extLst>
              <p:ext uri="{D42A27DB-BD31-4B8C-83A1-F6EECF244321}">
                <p14:modId xmlns:p14="http://schemas.microsoft.com/office/powerpoint/2010/main" val="417111701"/>
              </p:ext>
            </p:extLst>
          </p:nvPr>
        </p:nvGraphicFramePr>
        <p:xfrm>
          <a:off x="5350685" y="1663955"/>
          <a:ext cx="6595295" cy="3631321"/>
        </p:xfrm>
        <a:graphic>
          <a:graphicData uri="http://schemas.openxmlformats.org/drawingml/2006/table">
            <a:tbl>
              <a:tblPr firstRow="1" bandRow="1">
                <a:noFill/>
              </a:tblPr>
              <a:tblGrid>
                <a:gridCol w="13778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1557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2480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47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295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0891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6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98795" marR="119277" marT="119277" marB="119277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</a:t>
                      </a:r>
                    </a:p>
                  </a:txBody>
                  <a:tcPr marL="198795" marR="119277" marT="119277" marB="119277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II</a:t>
                      </a:r>
                    </a:p>
                  </a:txBody>
                  <a:tcPr marL="198795" marR="119277" marT="119277" marB="119277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III</a:t>
                      </a:r>
                    </a:p>
                  </a:txBody>
                  <a:tcPr marL="198795" marR="119277" marT="119277" marB="119277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IV</a:t>
                      </a:r>
                    </a:p>
                  </a:txBody>
                  <a:tcPr marL="198795" marR="119277" marT="119277" marB="119277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8F9A9D">
                          <a:alpha val="60000"/>
                        </a:srgbClr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% ztráta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15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20-25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30-35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40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2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norm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100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120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140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2409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TK systol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norm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norm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70-80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549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TK stř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TKD+1/3(TKS-TKD)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sz="1200" b="0" i="0" u="none" strike="noStrike" cap="none" normalizeH="0" baseline="0">
                        <a:ln>
                          <a:noFill/>
                        </a:ln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80-90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80-90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50-70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50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951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Perfuse tkání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Posturální hypotenze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Periferní vasokonstrikce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Bledost, neklid,oligurie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Kolaps, </a:t>
                      </a:r>
                      <a:r>
                        <a:rPr kumimoji="0" lang="cs-CZ" sz="1200" b="0" i="0" u="none" strike="noStrike" cap="none" normalizeH="0" baseline="0" err="1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anurie,lapavé</a:t>
                      </a:r>
                      <a:r>
                        <a:rPr kumimoji="0" lang="cs-CZ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effectLst/>
                          <a:latin typeface="+mn-lt"/>
                        </a:rPr>
                        <a:t> dýchání</a:t>
                      </a:r>
                    </a:p>
                  </a:txBody>
                  <a:tcPr marL="198795" marR="103373" marT="103373" marB="103373" horzOverflow="overflow">
                    <a:lnL w="12700" cmpd="sng">
                      <a:noFill/>
                      <a:prstDash val="solid"/>
                    </a:lnL>
                    <a:lnR w="12700" cmpd="sng">
                      <a:noFill/>
                      <a:prstDash val="soli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</a:lnT>
                    <a:lnB w="12700" cmpd="sng">
                      <a:noFill/>
                      <a:prstDash val="soli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B4BCBE">
                        <a:alpha val="34902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5" name="Rectangle 134">
            <a:extLst>
              <a:ext uri="{FF2B5EF4-FFF2-40B4-BE49-F238E27FC236}">
                <a16:creationId xmlns:a16="http://schemas.microsoft.com/office/drawing/2014/main" id="{91F32EBA-ED97-466E-8CFA-8382584155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286933" y="1327438"/>
            <a:ext cx="6247722" cy="1461778"/>
          </a:xfrm>
        </p:spPr>
        <p:txBody>
          <a:bodyPr anchor="t">
            <a:normAutofit/>
          </a:bodyPr>
          <a:lstStyle/>
          <a:p>
            <a:pPr>
              <a:defRPr/>
            </a:pPr>
            <a:r>
              <a:rPr lang="cs-CZ"/>
              <a:t>Kvantitativní metody</a:t>
            </a:r>
          </a:p>
        </p:txBody>
      </p:sp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1286934" y="2946169"/>
            <a:ext cx="6247722" cy="3088871"/>
          </a:xfrm>
        </p:spPr>
        <p:txBody>
          <a:bodyPr>
            <a:normAutofit/>
          </a:bodyPr>
          <a:lstStyle/>
          <a:p>
            <a:pPr eaLnBrk="1" hangingPunct="1"/>
            <a:r>
              <a:rPr lang="cs-CZ" sz="2400"/>
              <a:t>Vizuální hodnocení </a:t>
            </a:r>
          </a:p>
          <a:p>
            <a:pPr lvl="1" eaLnBrk="1" hangingPunct="1"/>
            <a:r>
              <a:rPr lang="cs-CZ"/>
              <a:t>Simulace</a:t>
            </a:r>
          </a:p>
          <a:p>
            <a:pPr lvl="2" eaLnBrk="1" hangingPunct="1"/>
            <a:r>
              <a:rPr lang="cs-CZ" sz="2400"/>
              <a:t>Standardizovaný konteiner</a:t>
            </a:r>
          </a:p>
          <a:p>
            <a:pPr lvl="2" eaLnBrk="1" hangingPunct="1"/>
            <a:r>
              <a:rPr lang="cs-CZ" sz="2400"/>
              <a:t>Standardizované roušky</a:t>
            </a:r>
          </a:p>
          <a:p>
            <a:pPr eaLnBrk="1" hangingPunct="1"/>
            <a:r>
              <a:rPr lang="cs-CZ" sz="2400"/>
              <a:t>Stanovení hmotnosti tamponů a roušek</a:t>
            </a:r>
          </a:p>
          <a:p>
            <a:pPr eaLnBrk="1" hangingPunct="1"/>
            <a:r>
              <a:rPr lang="cs-CZ" sz="2400"/>
              <a:t>Změny Hb a Htk</a:t>
            </a:r>
          </a:p>
          <a:p>
            <a:pPr eaLnBrk="1" hangingPunct="1"/>
            <a:r>
              <a:rPr lang="cs-CZ" sz="2400"/>
              <a:t>Hematinová metoda - spektrofotometrie</a:t>
            </a:r>
          </a:p>
          <a:p>
            <a:pPr eaLnBrk="1" hangingPunct="1"/>
            <a:endParaRPr lang="cs-CZ" sz="2400"/>
          </a:p>
        </p:txBody>
      </p:sp>
      <p:sp>
        <p:nvSpPr>
          <p:cNvPr id="137" name="Freeform: Shape 136">
            <a:extLst>
              <a:ext uri="{FF2B5EF4-FFF2-40B4-BE49-F238E27FC236}">
                <a16:creationId xmlns:a16="http://schemas.microsoft.com/office/drawing/2014/main" id="{0F06C9D3-00DF-4B71-AE88-29075022FC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219545" y="1333265"/>
            <a:ext cx="2926988" cy="2594434"/>
          </a:xfrm>
          <a:custGeom>
            <a:avLst/>
            <a:gdLst>
              <a:gd name="connsiteX0" fmla="*/ 853538 w 2991693"/>
              <a:gd name="connsiteY0" fmla="*/ 0 h 2651787"/>
              <a:gd name="connsiteX1" fmla="*/ 2141030 w 2991693"/>
              <a:gd name="connsiteY1" fmla="*/ 0 h 2651787"/>
              <a:gd name="connsiteX2" fmla="*/ 2324957 w 2991693"/>
              <a:gd name="connsiteY2" fmla="*/ 103466 h 2651787"/>
              <a:gd name="connsiteX3" fmla="*/ 2968702 w 2991693"/>
              <a:gd name="connsiteY3" fmla="*/ 1218596 h 2651787"/>
              <a:gd name="connsiteX4" fmla="*/ 2968702 w 2991693"/>
              <a:gd name="connsiteY4" fmla="*/ 1433192 h 2651787"/>
              <a:gd name="connsiteX5" fmla="*/ 2324957 w 2991693"/>
              <a:gd name="connsiteY5" fmla="*/ 2548321 h 2651787"/>
              <a:gd name="connsiteX6" fmla="*/ 2141030 w 2991693"/>
              <a:gd name="connsiteY6" fmla="*/ 2651787 h 2651787"/>
              <a:gd name="connsiteX7" fmla="*/ 853538 w 2991693"/>
              <a:gd name="connsiteY7" fmla="*/ 2651787 h 2651787"/>
              <a:gd name="connsiteX8" fmla="*/ 669612 w 2991693"/>
              <a:gd name="connsiteY8" fmla="*/ 2548321 h 2651787"/>
              <a:gd name="connsiteX9" fmla="*/ 25866 w 2991693"/>
              <a:gd name="connsiteY9" fmla="*/ 1433192 h 2651787"/>
              <a:gd name="connsiteX10" fmla="*/ 25866 w 2991693"/>
              <a:gd name="connsiteY10" fmla="*/ 1218596 h 2651787"/>
              <a:gd name="connsiteX11" fmla="*/ 669612 w 2991693"/>
              <a:gd name="connsiteY11" fmla="*/ 103466 h 2651787"/>
              <a:gd name="connsiteX12" fmla="*/ 853538 w 2991693"/>
              <a:gd name="connsiteY12" fmla="*/ 0 h 26517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2991693" h="2651787">
                <a:moveTo>
                  <a:pt x="853538" y="0"/>
                </a:moveTo>
                <a:cubicBezTo>
                  <a:pt x="2141030" y="0"/>
                  <a:pt x="2141030" y="0"/>
                  <a:pt x="2141030" y="0"/>
                </a:cubicBezTo>
                <a:cubicBezTo>
                  <a:pt x="2206170" y="0"/>
                  <a:pt x="2290471" y="45985"/>
                  <a:pt x="2324957" y="103466"/>
                </a:cubicBezTo>
                <a:cubicBezTo>
                  <a:pt x="2968702" y="1218596"/>
                  <a:pt x="2968702" y="1218596"/>
                  <a:pt x="2968702" y="1218596"/>
                </a:cubicBezTo>
                <a:cubicBezTo>
                  <a:pt x="2999357" y="1279909"/>
                  <a:pt x="2999357" y="1371878"/>
                  <a:pt x="2968702" y="1433192"/>
                </a:cubicBezTo>
                <a:cubicBezTo>
                  <a:pt x="2324957" y="2548321"/>
                  <a:pt x="2324957" y="2548321"/>
                  <a:pt x="2324957" y="2548321"/>
                </a:cubicBezTo>
                <a:cubicBezTo>
                  <a:pt x="2290471" y="2605803"/>
                  <a:pt x="2206170" y="2651787"/>
                  <a:pt x="2141030" y="2651787"/>
                </a:cubicBezTo>
                <a:lnTo>
                  <a:pt x="853538" y="2651787"/>
                </a:lnTo>
                <a:cubicBezTo>
                  <a:pt x="784566" y="2651787"/>
                  <a:pt x="700266" y="2605803"/>
                  <a:pt x="669612" y="2548321"/>
                </a:cubicBezTo>
                <a:cubicBezTo>
                  <a:pt x="25866" y="1433192"/>
                  <a:pt x="25866" y="1433192"/>
                  <a:pt x="25866" y="1433192"/>
                </a:cubicBezTo>
                <a:cubicBezTo>
                  <a:pt x="-8621" y="1371878"/>
                  <a:pt x="-8621" y="1279909"/>
                  <a:pt x="25866" y="1218596"/>
                </a:cubicBezTo>
                <a:cubicBezTo>
                  <a:pt x="669612" y="103466"/>
                  <a:pt x="669612" y="103466"/>
                  <a:pt x="669612" y="103466"/>
                </a:cubicBezTo>
                <a:cubicBezTo>
                  <a:pt x="700266" y="45985"/>
                  <a:pt x="784566" y="0"/>
                  <a:pt x="853538" y="0"/>
                </a:cubicBezTo>
                <a:close/>
              </a:path>
            </a:pathLst>
          </a:custGeom>
          <a:noFill/>
          <a:ln w="50800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9" name="Freeform 5">
            <a:extLst>
              <a:ext uri="{FF2B5EF4-FFF2-40B4-BE49-F238E27FC236}">
                <a16:creationId xmlns:a16="http://schemas.microsoft.com/office/drawing/2014/main" id="{4300F7B2-2FBB-4B65-B588-6331766027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7575032" y="1327438"/>
            <a:ext cx="675351" cy="595380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41" name="Freeform 5">
            <a:extLst>
              <a:ext uri="{FF2B5EF4-FFF2-40B4-BE49-F238E27FC236}">
                <a16:creationId xmlns:a16="http://schemas.microsoft.com/office/drawing/2014/main" id="{EFA5A327-531A-495C-BCA7-27F04811AF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8152922" y="1075612"/>
            <a:ext cx="550492" cy="485306"/>
          </a:xfrm>
          <a:custGeom>
            <a:avLst/>
            <a:gdLst>
              <a:gd name="T0" fmla="*/ 225 w 785"/>
              <a:gd name="T1" fmla="*/ 692 h 692"/>
              <a:gd name="T2" fmla="*/ 177 w 785"/>
              <a:gd name="T3" fmla="*/ 665 h 692"/>
              <a:gd name="T4" fmla="*/ 9 w 785"/>
              <a:gd name="T5" fmla="*/ 374 h 692"/>
              <a:gd name="T6" fmla="*/ 9 w 785"/>
              <a:gd name="T7" fmla="*/ 318 h 692"/>
              <a:gd name="T8" fmla="*/ 177 w 785"/>
              <a:gd name="T9" fmla="*/ 27 h 692"/>
              <a:gd name="T10" fmla="*/ 225 w 785"/>
              <a:gd name="T11" fmla="*/ 0 h 692"/>
              <a:gd name="T12" fmla="*/ 561 w 785"/>
              <a:gd name="T13" fmla="*/ 0 h 692"/>
              <a:gd name="T14" fmla="*/ 609 w 785"/>
              <a:gd name="T15" fmla="*/ 27 h 692"/>
              <a:gd name="T16" fmla="*/ 777 w 785"/>
              <a:gd name="T17" fmla="*/ 318 h 692"/>
              <a:gd name="T18" fmla="*/ 777 w 785"/>
              <a:gd name="T19" fmla="*/ 374 h 692"/>
              <a:gd name="T20" fmla="*/ 609 w 785"/>
              <a:gd name="T21" fmla="*/ 665 h 692"/>
              <a:gd name="T22" fmla="*/ 561 w 785"/>
              <a:gd name="T23" fmla="*/ 692 h 692"/>
              <a:gd name="T24" fmla="*/ 225 w 785"/>
              <a:gd name="T25" fmla="*/ 692 h 6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785" h="692">
                <a:moveTo>
                  <a:pt x="225" y="692"/>
                </a:moveTo>
                <a:cubicBezTo>
                  <a:pt x="207" y="692"/>
                  <a:pt x="185" y="680"/>
                  <a:pt x="177" y="665"/>
                </a:cubicBezTo>
                <a:cubicBezTo>
                  <a:pt x="9" y="374"/>
                  <a:pt x="9" y="374"/>
                  <a:pt x="9" y="374"/>
                </a:cubicBezTo>
                <a:cubicBezTo>
                  <a:pt x="0" y="358"/>
                  <a:pt x="0" y="334"/>
                  <a:pt x="9" y="318"/>
                </a:cubicBezTo>
                <a:cubicBezTo>
                  <a:pt x="177" y="27"/>
                  <a:pt x="177" y="27"/>
                  <a:pt x="177" y="27"/>
                </a:cubicBezTo>
                <a:cubicBezTo>
                  <a:pt x="185" y="12"/>
                  <a:pt x="207" y="0"/>
                  <a:pt x="225" y="0"/>
                </a:cubicBezTo>
                <a:cubicBezTo>
                  <a:pt x="561" y="0"/>
                  <a:pt x="561" y="0"/>
                  <a:pt x="561" y="0"/>
                </a:cubicBezTo>
                <a:cubicBezTo>
                  <a:pt x="578" y="0"/>
                  <a:pt x="600" y="12"/>
                  <a:pt x="609" y="27"/>
                </a:cubicBezTo>
                <a:cubicBezTo>
                  <a:pt x="777" y="318"/>
                  <a:pt x="777" y="318"/>
                  <a:pt x="777" y="318"/>
                </a:cubicBezTo>
                <a:cubicBezTo>
                  <a:pt x="785" y="334"/>
                  <a:pt x="785" y="358"/>
                  <a:pt x="777" y="374"/>
                </a:cubicBezTo>
                <a:cubicBezTo>
                  <a:pt x="609" y="665"/>
                  <a:pt x="609" y="665"/>
                  <a:pt x="609" y="665"/>
                </a:cubicBezTo>
                <a:cubicBezTo>
                  <a:pt x="600" y="680"/>
                  <a:pt x="578" y="692"/>
                  <a:pt x="561" y="692"/>
                </a:cubicBezTo>
                <a:lnTo>
                  <a:pt x="225" y="692"/>
                </a:lnTo>
                <a:close/>
              </a:path>
            </a:pathLst>
          </a:custGeom>
          <a:noFill/>
          <a:ln w="28575" cmpd="sng">
            <a:solidFill>
              <a:schemeClr val="tx1"/>
            </a:solidFill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10522424" y="5522976"/>
            <a:ext cx="1236760" cy="365125"/>
          </a:xfrm>
        </p:spPr>
        <p:txBody>
          <a:bodyPr>
            <a:normAutofit/>
          </a:bodyPr>
          <a:lstStyle/>
          <a:p>
            <a:pPr algn="r">
              <a:spcAft>
                <a:spcPts val="600"/>
              </a:spcAft>
            </a:pPr>
            <a:fld id="{82313EE3-5BA1-4EA9-946F-A1CE78042C65}" type="datetime1">
              <a:rPr lang="cs-CZ" sz="1100">
                <a:solidFill>
                  <a:schemeClr val="tx1">
                    <a:alpha val="80000"/>
                  </a:schemeClr>
                </a:solidFill>
              </a:rPr>
              <a:pPr algn="r">
                <a:spcAft>
                  <a:spcPts val="600"/>
                </a:spcAft>
              </a:pPr>
              <a:t>25.5.2020</a:t>
            </a:fld>
            <a:endParaRPr lang="cs-CZ" sz="1100">
              <a:solidFill>
                <a:schemeClr val="tx1">
                  <a:alpha val="80000"/>
                </a:schemeClr>
              </a:solidFill>
            </a:endParaRP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801</Words>
  <Application>Microsoft Office PowerPoint</Application>
  <PresentationFormat>Širokoúhlá obrazovka</PresentationFormat>
  <Paragraphs>270</Paragraphs>
  <Slides>30</Slides>
  <Notes>3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Cambria</vt:lpstr>
      <vt:lpstr>Times New Roman</vt:lpstr>
      <vt:lpstr>Motiv Office</vt:lpstr>
      <vt:lpstr>Peripartální hemoragie</vt:lpstr>
      <vt:lpstr>Peripartální krvácení</vt:lpstr>
      <vt:lpstr>Peripartální krevní ztráta</vt:lpstr>
      <vt:lpstr>PPH - definice </vt:lpstr>
      <vt:lpstr>Kritické krvácení</vt:lpstr>
      <vt:lpstr>Diagnostika PPH</vt:lpstr>
      <vt:lpstr>Hodnocení klinického stavu</vt:lpstr>
      <vt:lpstr>Hodnocení klinického stavu</vt:lpstr>
      <vt:lpstr>Kvantitativní metody</vt:lpstr>
      <vt:lpstr>Standardizovaný rezervoár</vt:lpstr>
      <vt:lpstr>Etiologie PPH</vt:lpstr>
      <vt:lpstr>Tonus</vt:lpstr>
      <vt:lpstr>Tkáň</vt:lpstr>
      <vt:lpstr>Prezentace aplikace PowerPoint</vt:lpstr>
      <vt:lpstr>Trauma</vt:lpstr>
      <vt:lpstr>Prezentace aplikace PowerPoint</vt:lpstr>
      <vt:lpstr>Thrombin</vt:lpstr>
      <vt:lpstr>Prevence </vt:lpstr>
      <vt:lpstr>Antepartální opatření</vt:lpstr>
      <vt:lpstr>Zobrazovací metody</vt:lpstr>
      <vt:lpstr>Prezentace aplikace PowerPoint</vt:lpstr>
      <vt:lpstr>Intrapartální opatření</vt:lpstr>
      <vt:lpstr>Terapie 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Nezvladatelná PPH</vt:lpstr>
      <vt:lpstr>Děkuji za pozornost… petr.krepelka@upmd.eu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Peripartální hemoragie</dc:title>
  <dc:creator>Petr Křepelka</dc:creator>
  <cp:lastModifiedBy>Petr Křepelka</cp:lastModifiedBy>
  <cp:revision>1</cp:revision>
  <dcterms:created xsi:type="dcterms:W3CDTF">2020-05-25T08:33:11Z</dcterms:created>
  <dcterms:modified xsi:type="dcterms:W3CDTF">2020-05-25T08:33:41Z</dcterms:modified>
</cp:coreProperties>
</file>