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7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298" y="-7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967B-9A0B-4490-98C1-A949C4893385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75D0-E64E-48B8-A14C-49ED8C8F8A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041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967B-9A0B-4490-98C1-A949C4893385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75D0-E64E-48B8-A14C-49ED8C8F8A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62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967B-9A0B-4490-98C1-A949C4893385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75D0-E64E-48B8-A14C-49ED8C8F8A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5254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3135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813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3917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2406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02229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7556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2060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554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967B-9A0B-4490-98C1-A949C4893385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75D0-E64E-48B8-A14C-49ED8C8F8A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5847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51166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10624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60000"/>
                  <a:lumOff val="4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69909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03479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61396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96948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24075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22397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49292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9249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967B-9A0B-4490-98C1-A949C4893385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75D0-E64E-48B8-A14C-49ED8C8F8A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617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58702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27647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56772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61606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10942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823194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2545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86894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90C226">
                  <a:lumMod val="60000"/>
                  <a:lumOff val="4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69563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5251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967B-9A0B-4490-98C1-A949C4893385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75D0-E64E-48B8-A14C-49ED8C8F8A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17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578052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46824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99566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7502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967B-9A0B-4490-98C1-A949C4893385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75D0-E64E-48B8-A14C-49ED8C8F8A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34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967B-9A0B-4490-98C1-A949C4893385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75D0-E64E-48B8-A14C-49ED8C8F8A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819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967B-9A0B-4490-98C1-A949C4893385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75D0-E64E-48B8-A14C-49ED8C8F8A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564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967B-9A0B-4490-98C1-A949C4893385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75D0-E64E-48B8-A14C-49ED8C8F8A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92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967B-9A0B-4490-98C1-A949C4893385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D75D0-E64E-48B8-A14C-49ED8C8F8A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7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6967B-9A0B-4490-98C1-A949C4893385}" type="datetimeFigureOut">
              <a:rPr lang="cs-CZ" smtClean="0"/>
              <a:t>09.11.2021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D75D0-E64E-48B8-A14C-49ED8C8F8A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21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8230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A8AA0-8A46-4AD0-9594-87D6F506D31D}" type="datetimeFigureOut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09.11.2021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A55A49-0474-49E4-B357-A226BCF0E33C}" type="slidenum">
              <a:rPr kumimoji="0" lang="cs-CZ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900" b="0" i="0" u="none" strike="noStrike" kern="1200" cap="none" spc="0" normalizeH="0" baseline="0" noProof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671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238540"/>
            <a:ext cx="7766936" cy="834886"/>
          </a:xfrm>
        </p:spPr>
        <p:txBody>
          <a:bodyPr/>
          <a:lstStyle/>
          <a:p>
            <a:pPr algn="l"/>
            <a:r>
              <a:rPr lang="cs-CZ" sz="4000" dirty="0" smtClean="0"/>
              <a:t>Názvosloví III – akrobat.cvičení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1415332"/>
            <a:ext cx="7766936" cy="5343277"/>
          </a:xfrm>
        </p:spPr>
        <p:txBody>
          <a:bodyPr>
            <a:normAutofit lnSpcReduction="10000"/>
          </a:bodyPr>
          <a:lstStyle/>
          <a:p>
            <a:pPr algn="l">
              <a:tabLst>
                <a:tab pos="182563" algn="l"/>
              </a:tabLst>
            </a:pPr>
            <a:r>
              <a:rPr lang="cs-CZ" sz="2800" dirty="0" smtClean="0"/>
              <a:t>AC –jsou vybraná (obtížná) cvičení, která technikou provedení přesahují obsah cvičení prostných.</a:t>
            </a:r>
          </a:p>
          <a:p>
            <a:pPr algn="l">
              <a:tabLst>
                <a:tab pos="182563" algn="l"/>
              </a:tabLst>
            </a:pPr>
            <a:r>
              <a:rPr lang="cs-CZ" sz="2800" dirty="0" smtClean="0"/>
              <a:t>Názvosloví AC – využívá, klasických gymnastických názvů, názvů z artistiky a názvů značkových.</a:t>
            </a:r>
          </a:p>
          <a:p>
            <a:pPr algn="l">
              <a:tabLst>
                <a:tab pos="182563" algn="l"/>
              </a:tabLst>
            </a:pPr>
            <a:r>
              <a:rPr lang="cs-CZ" sz="2800" dirty="0" smtClean="0"/>
              <a:t>Pohybový obsah AC:</a:t>
            </a:r>
          </a:p>
          <a:p>
            <a:pPr algn="l">
              <a:tabLst>
                <a:tab pos="182563" algn="l"/>
              </a:tabLst>
            </a:pPr>
            <a:r>
              <a:rPr lang="cs-CZ" sz="2800" dirty="0" smtClean="0"/>
              <a:t>a/ pohyby celého těla – </a:t>
            </a:r>
            <a:r>
              <a:rPr lang="cs-CZ" sz="2800" b="1" dirty="0" smtClean="0"/>
              <a:t>pády, mety, převraty a </a:t>
            </a:r>
          </a:p>
          <a:p>
            <a:pPr algn="l">
              <a:tabLst>
                <a:tab pos="182563" algn="l"/>
              </a:tabLst>
            </a:pPr>
            <a:r>
              <a:rPr lang="cs-CZ" sz="2800" b="1" dirty="0"/>
              <a:t> akrobatické </a:t>
            </a:r>
            <a:r>
              <a:rPr lang="cs-CZ" sz="2800" b="1" dirty="0" smtClean="0"/>
              <a:t>skoky;</a:t>
            </a:r>
          </a:p>
          <a:p>
            <a:pPr algn="l">
              <a:tabLst>
                <a:tab pos="182563" algn="l"/>
              </a:tabLst>
            </a:pPr>
            <a:r>
              <a:rPr lang="cs-CZ" sz="2800" dirty="0" smtClean="0"/>
              <a:t>b/ polohy celého těla – </a:t>
            </a:r>
            <a:r>
              <a:rPr lang="cs-CZ" sz="2800" b="1" dirty="0" smtClean="0"/>
              <a:t>rovnovážné postoje a</a:t>
            </a:r>
          </a:p>
          <a:p>
            <a:pPr algn="l">
              <a:tabLst>
                <a:tab pos="182563" algn="l"/>
              </a:tabLst>
            </a:pPr>
            <a:r>
              <a:rPr lang="cs-CZ" sz="2800" b="1" dirty="0"/>
              <a:t> </a:t>
            </a:r>
            <a:r>
              <a:rPr lang="cs-CZ" sz="2800" b="1" dirty="0" smtClean="0"/>
              <a:t>    kleky,</a:t>
            </a:r>
            <a:r>
              <a:rPr lang="cs-CZ" sz="2800" dirty="0" smtClean="0"/>
              <a:t> </a:t>
            </a:r>
            <a:r>
              <a:rPr lang="cs-CZ" sz="2800" b="1" dirty="0" smtClean="0"/>
              <a:t>AC v sedu a v lehu, AC v podporu;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88442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54442"/>
            <a:ext cx="10515600" cy="73152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Pády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4833" y="1152940"/>
            <a:ext cx="10515600" cy="5001370"/>
          </a:xfrm>
        </p:spPr>
        <p:txBody>
          <a:bodyPr>
            <a:normAutofit fontScale="25000" lnSpcReduction="20000"/>
          </a:bodyPr>
          <a:lstStyle/>
          <a:p>
            <a:r>
              <a:rPr lang="cs-CZ" sz="9600" b="1" dirty="0"/>
              <a:t>Def.: </a:t>
            </a:r>
            <a:r>
              <a:rPr lang="cs-CZ" sz="9600" b="1" dirty="0" smtClean="0"/>
              <a:t>Pády</a:t>
            </a:r>
            <a:r>
              <a:rPr lang="cs-CZ" sz="9600" dirty="0" smtClean="0"/>
              <a:t> </a:t>
            </a:r>
            <a:r>
              <a:rPr lang="cs-CZ" sz="9600" dirty="0"/>
              <a:t>jsou </a:t>
            </a:r>
            <a:r>
              <a:rPr lang="cs-CZ" sz="9600" dirty="0" smtClean="0"/>
              <a:t>pohyby celého těla, s </a:t>
            </a:r>
            <a:r>
              <a:rPr lang="cs-CZ" sz="9600" dirty="0"/>
              <a:t>hlavním </a:t>
            </a:r>
            <a:r>
              <a:rPr lang="cs-CZ" sz="9600" dirty="0" smtClean="0"/>
              <a:t>znakem přechodu z vyšších poloh do nižších působením váhy těla.</a:t>
            </a:r>
            <a:endParaRPr lang="cs-CZ" sz="9600" dirty="0"/>
          </a:p>
          <a:p>
            <a:pPr marL="0" indent="0">
              <a:buNone/>
            </a:pPr>
            <a:r>
              <a:rPr lang="cs-CZ" sz="9600" dirty="0"/>
              <a:t>              </a:t>
            </a:r>
          </a:p>
          <a:p>
            <a:r>
              <a:rPr lang="cs-CZ" sz="9600" b="1" dirty="0" smtClean="0"/>
              <a:t>Rozdělení pádů:</a:t>
            </a:r>
          </a:p>
          <a:p>
            <a:pPr marL="0" indent="0">
              <a:buNone/>
            </a:pPr>
            <a:r>
              <a:rPr lang="cs-CZ" sz="9600" b="1" dirty="0"/>
              <a:t> </a:t>
            </a:r>
            <a:r>
              <a:rPr lang="cs-CZ" sz="9600" b="1" dirty="0" smtClean="0"/>
              <a:t>    </a:t>
            </a:r>
            <a:r>
              <a:rPr lang="cs-CZ" sz="9600" dirty="0" smtClean="0"/>
              <a:t>podle směru – na pády vpřed, vzad a stranou (vpravo či vlevo);   </a:t>
            </a:r>
          </a:p>
          <a:p>
            <a:pPr marL="0" indent="0">
              <a:buNone/>
            </a:pPr>
            <a:r>
              <a:rPr lang="cs-CZ" sz="9600" dirty="0"/>
              <a:t> </a:t>
            </a:r>
            <a:r>
              <a:rPr lang="cs-CZ" sz="9600" dirty="0" smtClean="0"/>
              <a:t>    podle tvaru páteře – prohnutě, toporně, schylmo.</a:t>
            </a:r>
            <a:endParaRPr lang="cs-CZ" sz="9600" b="1" dirty="0" smtClean="0"/>
          </a:p>
          <a:p>
            <a:pPr marL="0" indent="0">
              <a:buNone/>
            </a:pPr>
            <a:r>
              <a:rPr lang="cs-CZ" sz="9600" b="1" dirty="0" smtClean="0"/>
              <a:t>    </a:t>
            </a:r>
          </a:p>
          <a:p>
            <a:pPr marL="0" indent="0">
              <a:buNone/>
            </a:pPr>
            <a:r>
              <a:rPr lang="cs-CZ" sz="9600" b="1" dirty="0"/>
              <a:t> </a:t>
            </a:r>
            <a:r>
              <a:rPr lang="cs-CZ" sz="9600" b="1" dirty="0" smtClean="0"/>
              <a:t>    Popis</a:t>
            </a:r>
            <a:r>
              <a:rPr lang="cs-CZ" sz="9600" b="1" dirty="0"/>
              <a:t>:</a:t>
            </a:r>
            <a:r>
              <a:rPr lang="cs-CZ" sz="9600" dirty="0"/>
              <a:t> opisujeme 7. pádem slovo pád s udáním směru a tvaru páteře.</a:t>
            </a:r>
          </a:p>
          <a:p>
            <a:pPr marL="0" indent="0">
              <a:buNone/>
            </a:pPr>
            <a:endParaRPr lang="cs-CZ" sz="9600" dirty="0" smtClean="0"/>
          </a:p>
          <a:p>
            <a:r>
              <a:rPr lang="cs-CZ" sz="9600" b="1" dirty="0" smtClean="0"/>
              <a:t>Schéma popisu: </a:t>
            </a:r>
            <a:r>
              <a:rPr lang="cs-CZ" sz="9600" dirty="0" smtClean="0"/>
              <a:t>výchozí poloha – pohyb – výsledná poloha.</a:t>
            </a:r>
          </a:p>
          <a:p>
            <a:pPr marL="0" indent="0">
              <a:buNone/>
            </a:pPr>
            <a:r>
              <a:rPr lang="cs-CZ" sz="9600" dirty="0" smtClean="0"/>
              <a:t>      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smtClean="0"/>
              <a:t>           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</a:t>
            </a:r>
          </a:p>
          <a:p>
            <a:pPr marL="0" indent="0">
              <a:buNone/>
            </a:pPr>
            <a:r>
              <a:rPr lang="cs-CZ" sz="44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61232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06734"/>
            <a:ext cx="10515600" cy="667909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Mety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4833" y="1152940"/>
            <a:ext cx="10515600" cy="5001370"/>
          </a:xfrm>
        </p:spPr>
        <p:txBody>
          <a:bodyPr>
            <a:normAutofit fontScale="25000" lnSpcReduction="20000"/>
          </a:bodyPr>
          <a:lstStyle/>
          <a:p>
            <a:r>
              <a:rPr lang="cs-CZ" sz="8000" b="1" dirty="0"/>
              <a:t>Def.: </a:t>
            </a:r>
            <a:r>
              <a:rPr lang="cs-CZ" sz="8000" b="1" dirty="0" smtClean="0"/>
              <a:t>Mety</a:t>
            </a:r>
            <a:r>
              <a:rPr lang="cs-CZ" sz="8000" dirty="0" smtClean="0"/>
              <a:t> </a:t>
            </a:r>
            <a:r>
              <a:rPr lang="cs-CZ" sz="8000" dirty="0"/>
              <a:t>jsou </a:t>
            </a:r>
            <a:r>
              <a:rPr lang="cs-CZ" sz="8000" dirty="0" smtClean="0"/>
              <a:t>pohyby celého těla, s </a:t>
            </a:r>
            <a:r>
              <a:rPr lang="cs-CZ" sz="8000" dirty="0"/>
              <a:t>hlavním </a:t>
            </a:r>
            <a:r>
              <a:rPr lang="cs-CZ" sz="8000" dirty="0" smtClean="0"/>
              <a:t>znakem přechodu nohama</a:t>
            </a:r>
          </a:p>
          <a:p>
            <a:pPr marL="0" indent="0">
              <a:buNone/>
            </a:pPr>
            <a:r>
              <a:rPr lang="cs-CZ" sz="8000" dirty="0"/>
              <a:t> </a:t>
            </a:r>
            <a:r>
              <a:rPr lang="cs-CZ" sz="8000" dirty="0" smtClean="0"/>
              <a:t>    nad základnou, přes myšlenou spojnici rukou, spočívajících na </a:t>
            </a:r>
          </a:p>
          <a:p>
            <a:pPr marL="0" indent="0">
              <a:buNone/>
            </a:pPr>
            <a:r>
              <a:rPr lang="cs-CZ" sz="8000" dirty="0"/>
              <a:t> </a:t>
            </a:r>
            <a:r>
              <a:rPr lang="cs-CZ" sz="8000" dirty="0" smtClean="0"/>
              <a:t>    základně.           </a:t>
            </a:r>
            <a:endParaRPr lang="cs-CZ" sz="8000" dirty="0"/>
          </a:p>
          <a:p>
            <a:r>
              <a:rPr lang="cs-CZ" sz="8000" b="1" dirty="0" smtClean="0"/>
              <a:t>Rozdělení metů:</a:t>
            </a:r>
          </a:p>
          <a:p>
            <a:pPr marL="0" indent="0">
              <a:buNone/>
            </a:pPr>
            <a:r>
              <a:rPr lang="cs-CZ" sz="8000" b="1" dirty="0"/>
              <a:t> </a:t>
            </a:r>
            <a:r>
              <a:rPr lang="cs-CZ" sz="8000" b="1" dirty="0" smtClean="0"/>
              <a:t>    </a:t>
            </a:r>
            <a:r>
              <a:rPr lang="cs-CZ" sz="8000" dirty="0" smtClean="0"/>
              <a:t>podle přivrácení nohou k základně a počátečního směru pohybu nohou na mety:</a:t>
            </a:r>
          </a:p>
          <a:p>
            <a:pPr marL="0" indent="0">
              <a:buNone/>
            </a:pPr>
            <a:r>
              <a:rPr lang="cs-CZ" sz="8000" dirty="0"/>
              <a:t> </a:t>
            </a:r>
            <a:r>
              <a:rPr lang="cs-CZ" sz="8000" dirty="0" smtClean="0"/>
              <a:t>    </a:t>
            </a:r>
            <a:r>
              <a:rPr lang="cs-CZ" sz="8000" b="1" dirty="0" smtClean="0"/>
              <a:t>únožmo, přednožmo, zánožmo, odbočmo, skrčmo, schylmo a roznožmo</a:t>
            </a:r>
            <a:r>
              <a:rPr lang="cs-CZ" sz="8000" dirty="0" smtClean="0"/>
              <a:t>;</a:t>
            </a:r>
          </a:p>
          <a:p>
            <a:pPr marL="0" indent="0">
              <a:buNone/>
            </a:pPr>
            <a:r>
              <a:rPr lang="cs-CZ" sz="8000" dirty="0"/>
              <a:t> </a:t>
            </a:r>
            <a:r>
              <a:rPr lang="cs-CZ" sz="8000" dirty="0" smtClean="0"/>
              <a:t>    podle rozsahu a dráhy pohybu nohou na:</a:t>
            </a:r>
          </a:p>
          <a:p>
            <a:pPr marL="0" indent="0">
              <a:buNone/>
            </a:pPr>
            <a:r>
              <a:rPr lang="cs-CZ" sz="8000" dirty="0"/>
              <a:t> </a:t>
            </a:r>
            <a:r>
              <a:rPr lang="cs-CZ" sz="8000" dirty="0" smtClean="0"/>
              <a:t>    </a:t>
            </a:r>
            <a:r>
              <a:rPr lang="cs-CZ" sz="8000" b="1" dirty="0" smtClean="0"/>
              <a:t>výšvihy, přešvihy, kola a stříže;</a:t>
            </a:r>
          </a:p>
          <a:p>
            <a:pPr marL="0" indent="0">
              <a:buNone/>
            </a:pPr>
            <a:r>
              <a:rPr lang="cs-CZ" sz="8000" b="1" dirty="0"/>
              <a:t> </a:t>
            </a:r>
            <a:r>
              <a:rPr lang="cs-CZ" sz="8000" b="1" dirty="0" smtClean="0"/>
              <a:t>    </a:t>
            </a:r>
            <a:r>
              <a:rPr lang="cs-CZ" sz="8000" dirty="0" smtClean="0"/>
              <a:t>podle směru provedení na mety:</a:t>
            </a:r>
          </a:p>
          <a:p>
            <a:pPr marL="0" indent="0">
              <a:buNone/>
            </a:pPr>
            <a:r>
              <a:rPr lang="cs-CZ" sz="8000" b="1" dirty="0"/>
              <a:t> </a:t>
            </a:r>
            <a:r>
              <a:rPr lang="cs-CZ" sz="8000" b="1" dirty="0" smtClean="0"/>
              <a:t>    vpřed a vzad.</a:t>
            </a:r>
          </a:p>
          <a:p>
            <a:pPr>
              <a:lnSpc>
                <a:spcPct val="170000"/>
              </a:lnSpc>
            </a:pPr>
            <a:r>
              <a:rPr lang="cs-CZ" sz="8000" b="1" dirty="0" smtClean="0"/>
              <a:t>Popis: </a:t>
            </a:r>
            <a:r>
              <a:rPr lang="cs-CZ" sz="8000" dirty="0"/>
              <a:t>výchozí poloha – </a:t>
            </a:r>
            <a:r>
              <a:rPr lang="cs-CZ" sz="8000" dirty="0" smtClean="0"/>
              <a:t>průběh pohybu 7. pádem u přešvihů a 1. pádem u ostatních metů </a:t>
            </a:r>
            <a:r>
              <a:rPr lang="cs-CZ" sz="8000" dirty="0"/>
              <a:t>– výsledná </a:t>
            </a:r>
            <a:r>
              <a:rPr lang="cs-CZ" sz="8000" dirty="0" smtClean="0"/>
              <a:t>poloha s předložkou do.</a:t>
            </a:r>
            <a:endParaRPr lang="cs-CZ" sz="8000" dirty="0"/>
          </a:p>
          <a:p>
            <a:pPr marL="0" indent="0">
              <a:buNone/>
            </a:pPr>
            <a:r>
              <a:rPr lang="cs-CZ" sz="7200" dirty="0"/>
              <a:t>       </a:t>
            </a:r>
          </a:p>
          <a:p>
            <a:pPr marL="0" indent="0">
              <a:buNone/>
            </a:pPr>
            <a:endParaRPr lang="cs-CZ" sz="7200" b="1" dirty="0" smtClean="0"/>
          </a:p>
          <a:p>
            <a:pPr marL="0" indent="0">
              <a:buNone/>
            </a:pPr>
            <a:endParaRPr lang="cs-CZ" sz="7200" b="1" dirty="0" smtClean="0"/>
          </a:p>
          <a:p>
            <a:pPr marL="0" indent="0">
              <a:buNone/>
            </a:pPr>
            <a:endParaRPr lang="cs-CZ" sz="7200" b="1" dirty="0"/>
          </a:p>
          <a:p>
            <a:pPr marL="0" indent="0">
              <a:buNone/>
            </a:pPr>
            <a:endParaRPr lang="cs-CZ" sz="7200" b="1" dirty="0" smtClean="0"/>
          </a:p>
          <a:p>
            <a:pPr marL="0" indent="0">
              <a:buNone/>
            </a:pPr>
            <a:r>
              <a:rPr lang="cs-CZ" sz="7200" b="1" dirty="0" smtClean="0"/>
              <a:t> </a:t>
            </a:r>
          </a:p>
          <a:p>
            <a:pPr marL="0" indent="0">
              <a:buNone/>
            </a:pPr>
            <a:endParaRPr lang="cs-CZ" sz="7200" b="1" dirty="0" smtClean="0"/>
          </a:p>
          <a:p>
            <a:pPr marL="0" indent="0">
              <a:buNone/>
            </a:pPr>
            <a:r>
              <a:rPr lang="cs-CZ" sz="7200" b="1" dirty="0" smtClean="0"/>
              <a:t> 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</a:t>
            </a:r>
          </a:p>
          <a:p>
            <a:pPr marL="0" indent="0">
              <a:buNone/>
            </a:pPr>
            <a:r>
              <a:rPr lang="cs-CZ" sz="7200" dirty="0" smtClean="0"/>
              <a:t>                                                                           </a:t>
            </a:r>
          </a:p>
          <a:p>
            <a:pPr marL="0" indent="0">
              <a:buNone/>
            </a:pPr>
            <a:endParaRPr lang="cs-CZ" sz="7200" b="1" dirty="0" smtClean="0"/>
          </a:p>
          <a:p>
            <a:pPr marL="0" indent="0">
              <a:buNone/>
            </a:pPr>
            <a:r>
              <a:rPr lang="cs-CZ" sz="7200" b="1" dirty="0" smtClean="0"/>
              <a:t>    </a:t>
            </a:r>
          </a:p>
          <a:p>
            <a:pPr marL="0" indent="0">
              <a:buNone/>
            </a:pPr>
            <a:r>
              <a:rPr lang="cs-CZ" sz="7200" b="1" dirty="0"/>
              <a:t> </a:t>
            </a:r>
            <a:r>
              <a:rPr lang="cs-CZ" sz="7200" b="1" dirty="0" smtClean="0"/>
              <a:t>    </a:t>
            </a:r>
            <a:endParaRPr lang="cs-CZ" sz="7200" dirty="0" smtClean="0"/>
          </a:p>
          <a:p>
            <a:r>
              <a:rPr lang="cs-CZ" sz="7200" b="1" dirty="0" smtClean="0"/>
              <a:t>Schéma popisu: </a:t>
            </a:r>
            <a:r>
              <a:rPr lang="cs-CZ" sz="7200" dirty="0" smtClean="0"/>
              <a:t>výchozí poloha – pohyb – výsledná poloha</a:t>
            </a:r>
          </a:p>
          <a:p>
            <a:pPr marL="0" indent="0">
              <a:buNone/>
            </a:pPr>
            <a:r>
              <a:rPr lang="cs-CZ" sz="7200" dirty="0" smtClean="0"/>
              <a:t>      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smtClean="0"/>
              <a:t>           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</a:t>
            </a:r>
          </a:p>
          <a:p>
            <a:pPr marL="0" indent="0">
              <a:buNone/>
            </a:pPr>
            <a:r>
              <a:rPr lang="cs-CZ" sz="44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2332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39471"/>
            <a:ext cx="10515600" cy="707665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Převraty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4833" y="1622066"/>
            <a:ext cx="10515600" cy="453224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cs-CZ" sz="9600" b="1" dirty="0"/>
              <a:t>Def.: </a:t>
            </a:r>
            <a:r>
              <a:rPr lang="cs-CZ" sz="9600" b="1" dirty="0" smtClean="0"/>
              <a:t>Převraty</a:t>
            </a:r>
            <a:r>
              <a:rPr lang="cs-CZ" sz="9600" dirty="0" smtClean="0"/>
              <a:t> </a:t>
            </a:r>
            <a:r>
              <a:rPr lang="cs-CZ" sz="9600" dirty="0"/>
              <a:t>jsou </a:t>
            </a:r>
            <a:r>
              <a:rPr lang="cs-CZ" sz="9600" dirty="0" smtClean="0"/>
              <a:t>pohyby celého těla, s </a:t>
            </a:r>
            <a:r>
              <a:rPr lang="cs-CZ" sz="9600" dirty="0"/>
              <a:t>hlavním </a:t>
            </a:r>
            <a:r>
              <a:rPr lang="cs-CZ" sz="9600" dirty="0" smtClean="0"/>
              <a:t>znakem převrácení těla kolem pravolevé nebo předozadní osy.</a:t>
            </a:r>
            <a:endParaRPr lang="cs-CZ" sz="9600" dirty="0"/>
          </a:p>
          <a:p>
            <a:r>
              <a:rPr lang="cs-CZ" sz="9600" b="1" dirty="0" smtClean="0"/>
              <a:t>Rozdělení převratů:</a:t>
            </a:r>
          </a:p>
          <a:p>
            <a:pPr marL="0" indent="0">
              <a:buNone/>
            </a:pPr>
            <a:r>
              <a:rPr lang="cs-CZ" sz="9600" b="1" dirty="0"/>
              <a:t> </a:t>
            </a:r>
            <a:r>
              <a:rPr lang="cs-CZ" sz="9600" b="1" dirty="0" smtClean="0"/>
              <a:t>    </a:t>
            </a:r>
            <a:r>
              <a:rPr lang="cs-CZ" sz="9600" dirty="0" smtClean="0"/>
              <a:t>podle </a:t>
            </a:r>
            <a:r>
              <a:rPr lang="cs-CZ" sz="9600" dirty="0"/>
              <a:t>opory o </a:t>
            </a:r>
            <a:r>
              <a:rPr lang="cs-CZ" sz="9600" dirty="0" smtClean="0"/>
              <a:t>základnu a tvaru těla na: </a:t>
            </a:r>
            <a:r>
              <a:rPr lang="cs-CZ" sz="9600" b="1" dirty="0" smtClean="0"/>
              <a:t>kotouly, překoty, přemety a </a:t>
            </a:r>
          </a:p>
          <a:p>
            <a:pPr marL="0" indent="0">
              <a:buNone/>
            </a:pPr>
            <a:r>
              <a:rPr lang="cs-CZ" sz="9600" b="1" dirty="0"/>
              <a:t> </a:t>
            </a:r>
            <a:r>
              <a:rPr lang="cs-CZ" sz="9600" b="1" dirty="0" smtClean="0"/>
              <a:t>    salta;</a:t>
            </a:r>
          </a:p>
          <a:p>
            <a:pPr marL="0" indent="0">
              <a:buNone/>
            </a:pPr>
            <a:r>
              <a:rPr lang="cs-CZ" sz="9600" dirty="0"/>
              <a:t> </a:t>
            </a:r>
            <a:r>
              <a:rPr lang="cs-CZ" sz="9600" dirty="0" smtClean="0"/>
              <a:t>   </a:t>
            </a:r>
            <a:r>
              <a:rPr lang="cs-CZ" sz="9600" b="1" dirty="0" smtClean="0"/>
              <a:t> </a:t>
            </a:r>
            <a:r>
              <a:rPr lang="cs-CZ" sz="9600" dirty="0" smtClean="0"/>
              <a:t>v provedení: </a:t>
            </a:r>
            <a:r>
              <a:rPr lang="cs-CZ" sz="9600" b="1" dirty="0" smtClean="0"/>
              <a:t>skrčmo, schylmo, toporně a prohnutě</a:t>
            </a:r>
            <a:r>
              <a:rPr lang="cs-CZ" sz="9600" dirty="0" smtClean="0"/>
              <a:t>;</a:t>
            </a:r>
          </a:p>
          <a:p>
            <a:pPr marL="0" indent="0">
              <a:buNone/>
            </a:pPr>
            <a:r>
              <a:rPr lang="cs-CZ" sz="9600" dirty="0"/>
              <a:t> </a:t>
            </a:r>
            <a:r>
              <a:rPr lang="cs-CZ" sz="9600" dirty="0" smtClean="0"/>
              <a:t>    podle směru provedení na převraty: </a:t>
            </a:r>
            <a:r>
              <a:rPr lang="cs-CZ" sz="9600" b="1" dirty="0" smtClean="0"/>
              <a:t>vpřed, vzad a stranou.</a:t>
            </a:r>
            <a:endParaRPr lang="cs-CZ" sz="9600" dirty="0" smtClean="0"/>
          </a:p>
          <a:p>
            <a:pPr>
              <a:lnSpc>
                <a:spcPct val="170000"/>
              </a:lnSpc>
            </a:pPr>
            <a:r>
              <a:rPr lang="cs-CZ" sz="9600" b="1" dirty="0" smtClean="0"/>
              <a:t>Popis: </a:t>
            </a:r>
            <a:r>
              <a:rPr lang="cs-CZ" sz="9600" dirty="0"/>
              <a:t>výchozí poloha – </a:t>
            </a:r>
            <a:r>
              <a:rPr lang="cs-CZ" sz="9600" dirty="0" smtClean="0"/>
              <a:t>průběh pohybu v 1. pádě </a:t>
            </a:r>
            <a:r>
              <a:rPr lang="cs-CZ" sz="9600" dirty="0"/>
              <a:t>– výsledná </a:t>
            </a:r>
            <a:r>
              <a:rPr lang="cs-CZ" sz="9600" dirty="0" smtClean="0"/>
              <a:t>poloha s předložkou do.</a:t>
            </a:r>
            <a:endParaRPr lang="cs-CZ" sz="9600" dirty="0"/>
          </a:p>
          <a:p>
            <a:pPr marL="0" indent="0">
              <a:buNone/>
            </a:pPr>
            <a:r>
              <a:rPr lang="cs-CZ" sz="9600" dirty="0"/>
              <a:t>       </a:t>
            </a:r>
          </a:p>
          <a:p>
            <a:pPr marL="0" indent="0">
              <a:buNone/>
            </a:pPr>
            <a:endParaRPr lang="cs-CZ" sz="7200" b="1" dirty="0" smtClean="0"/>
          </a:p>
          <a:p>
            <a:pPr marL="0" indent="0">
              <a:buNone/>
            </a:pPr>
            <a:endParaRPr lang="cs-CZ" sz="7200" b="1" dirty="0" smtClean="0"/>
          </a:p>
          <a:p>
            <a:pPr marL="0" indent="0">
              <a:buNone/>
            </a:pPr>
            <a:endParaRPr lang="cs-CZ" sz="7200" b="1" dirty="0"/>
          </a:p>
          <a:p>
            <a:pPr marL="0" indent="0">
              <a:buNone/>
            </a:pPr>
            <a:endParaRPr lang="cs-CZ" sz="7200" b="1" dirty="0" smtClean="0"/>
          </a:p>
          <a:p>
            <a:pPr marL="0" indent="0">
              <a:buNone/>
            </a:pPr>
            <a:r>
              <a:rPr lang="cs-CZ" sz="7200" b="1" dirty="0" smtClean="0"/>
              <a:t> </a:t>
            </a:r>
          </a:p>
          <a:p>
            <a:pPr marL="0" indent="0">
              <a:buNone/>
            </a:pPr>
            <a:endParaRPr lang="cs-CZ" sz="7200" b="1" dirty="0" smtClean="0"/>
          </a:p>
          <a:p>
            <a:pPr marL="0" indent="0">
              <a:buNone/>
            </a:pPr>
            <a:r>
              <a:rPr lang="cs-CZ" sz="7200" b="1" dirty="0" smtClean="0"/>
              <a:t> 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</a:t>
            </a:r>
          </a:p>
          <a:p>
            <a:pPr marL="0" indent="0">
              <a:buNone/>
            </a:pPr>
            <a:r>
              <a:rPr lang="cs-CZ" sz="7200" dirty="0" smtClean="0"/>
              <a:t>                                                                           </a:t>
            </a:r>
          </a:p>
          <a:p>
            <a:pPr marL="0" indent="0">
              <a:buNone/>
            </a:pPr>
            <a:endParaRPr lang="cs-CZ" sz="7200" b="1" dirty="0" smtClean="0"/>
          </a:p>
          <a:p>
            <a:pPr marL="0" indent="0">
              <a:buNone/>
            </a:pPr>
            <a:r>
              <a:rPr lang="cs-CZ" sz="7200" b="1" dirty="0" smtClean="0"/>
              <a:t>    </a:t>
            </a:r>
          </a:p>
          <a:p>
            <a:pPr marL="0" indent="0">
              <a:buNone/>
            </a:pPr>
            <a:r>
              <a:rPr lang="cs-CZ" sz="7200" b="1" dirty="0"/>
              <a:t> </a:t>
            </a:r>
            <a:r>
              <a:rPr lang="cs-CZ" sz="7200" b="1" dirty="0" smtClean="0"/>
              <a:t>    </a:t>
            </a:r>
            <a:endParaRPr lang="cs-CZ" sz="7200" dirty="0" smtClean="0"/>
          </a:p>
          <a:p>
            <a:r>
              <a:rPr lang="cs-CZ" sz="7200" b="1" dirty="0" smtClean="0"/>
              <a:t>Schéma popisu: </a:t>
            </a:r>
            <a:r>
              <a:rPr lang="cs-CZ" sz="7200" dirty="0" smtClean="0"/>
              <a:t>výchozí poloha – pohyb – výsledná poloha</a:t>
            </a:r>
          </a:p>
          <a:p>
            <a:pPr marL="0" indent="0">
              <a:buNone/>
            </a:pPr>
            <a:r>
              <a:rPr lang="cs-CZ" sz="7200" dirty="0" smtClean="0"/>
              <a:t>      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smtClean="0"/>
              <a:t>           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</a:t>
            </a:r>
          </a:p>
          <a:p>
            <a:pPr marL="0" indent="0">
              <a:buNone/>
            </a:pPr>
            <a:r>
              <a:rPr lang="cs-CZ" sz="44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50135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39471"/>
            <a:ext cx="10515600" cy="707665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Akrobatické skoky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4833" y="1614116"/>
            <a:ext cx="10515600" cy="454019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cs-CZ" sz="9600" b="1" dirty="0"/>
              <a:t>Def.: </a:t>
            </a:r>
            <a:r>
              <a:rPr lang="cs-CZ" sz="9600" b="1" dirty="0" smtClean="0"/>
              <a:t>Akrobatické skoky</a:t>
            </a:r>
            <a:r>
              <a:rPr lang="cs-CZ" sz="9600" dirty="0" smtClean="0"/>
              <a:t> </a:t>
            </a:r>
            <a:r>
              <a:rPr lang="cs-CZ" sz="9600" dirty="0"/>
              <a:t>jsou </a:t>
            </a:r>
            <a:r>
              <a:rPr lang="cs-CZ" sz="9600" dirty="0" smtClean="0"/>
              <a:t>pohyby celého těla, s </a:t>
            </a:r>
            <a:r>
              <a:rPr lang="cs-CZ" sz="9600" dirty="0"/>
              <a:t>hlavním </a:t>
            </a:r>
            <a:r>
              <a:rPr lang="cs-CZ" sz="9600" dirty="0" smtClean="0"/>
              <a:t>znakem dočasného oddálení těla od základny a v letové fázi bez převrácení těla. AS jsou zpravidla provázeny pohyby paží, nohou a trupu.</a:t>
            </a:r>
            <a:endParaRPr lang="cs-CZ" sz="9600" dirty="0"/>
          </a:p>
          <a:p>
            <a:r>
              <a:rPr lang="cs-CZ" sz="9600" b="1" dirty="0" smtClean="0"/>
              <a:t>Rozdělení akrobatických skoků:</a:t>
            </a:r>
          </a:p>
          <a:p>
            <a:pPr marL="0" indent="0">
              <a:buNone/>
            </a:pPr>
            <a:r>
              <a:rPr lang="cs-CZ" sz="9600" b="1" dirty="0"/>
              <a:t> </a:t>
            </a:r>
            <a:r>
              <a:rPr lang="cs-CZ" sz="9600" b="1" dirty="0" smtClean="0"/>
              <a:t>    </a:t>
            </a:r>
            <a:r>
              <a:rPr lang="cs-CZ" sz="9600" dirty="0" smtClean="0"/>
              <a:t>podle účasti nohou na odrazu na AS: odrazem </a:t>
            </a:r>
            <a:r>
              <a:rPr lang="cs-CZ" sz="9600" b="1" dirty="0" smtClean="0"/>
              <a:t>jednonož</a:t>
            </a:r>
            <a:r>
              <a:rPr lang="cs-CZ" sz="9600" dirty="0" smtClean="0"/>
              <a:t> nebo </a:t>
            </a:r>
            <a:r>
              <a:rPr lang="cs-CZ" sz="9600" b="1" dirty="0" smtClean="0"/>
              <a:t>obounož</a:t>
            </a:r>
            <a:r>
              <a:rPr lang="cs-CZ" sz="9600" dirty="0" smtClean="0"/>
              <a:t>;</a:t>
            </a:r>
          </a:p>
          <a:p>
            <a:pPr marL="0" indent="0">
              <a:buNone/>
            </a:pPr>
            <a:r>
              <a:rPr lang="cs-CZ" sz="9600" dirty="0"/>
              <a:t> </a:t>
            </a:r>
            <a:r>
              <a:rPr lang="cs-CZ" sz="9600" dirty="0" smtClean="0"/>
              <a:t>    podle směru provedení na AS: </a:t>
            </a:r>
            <a:r>
              <a:rPr lang="cs-CZ" sz="9600" b="1" dirty="0" smtClean="0"/>
              <a:t>vpřed, vzad a stranou </a:t>
            </a:r>
            <a:r>
              <a:rPr lang="cs-CZ" sz="9600" dirty="0" smtClean="0"/>
              <a:t>nebo</a:t>
            </a:r>
            <a:r>
              <a:rPr lang="cs-CZ" sz="9600" b="1" dirty="0" smtClean="0"/>
              <a:t> na místě</a:t>
            </a:r>
            <a:r>
              <a:rPr lang="cs-CZ" sz="9600" dirty="0" smtClean="0"/>
              <a:t> </a:t>
            </a:r>
          </a:p>
          <a:p>
            <a:pPr marL="0" indent="0">
              <a:buNone/>
            </a:pPr>
            <a:r>
              <a:rPr lang="cs-CZ" sz="9600" b="1" dirty="0"/>
              <a:t> </a:t>
            </a:r>
            <a:r>
              <a:rPr lang="cs-CZ" sz="9600" b="1" dirty="0" smtClean="0"/>
              <a:t>    Popis: </a:t>
            </a:r>
            <a:r>
              <a:rPr lang="cs-CZ" sz="9600" dirty="0"/>
              <a:t>výchozí poloha – </a:t>
            </a:r>
            <a:r>
              <a:rPr lang="cs-CZ" sz="9600" dirty="0" smtClean="0"/>
              <a:t>průběh pohybu v 1. pádě </a:t>
            </a:r>
            <a:r>
              <a:rPr lang="cs-CZ" sz="9600" dirty="0"/>
              <a:t>– výsledná </a:t>
            </a:r>
            <a:r>
              <a:rPr lang="cs-CZ" sz="9600" dirty="0" smtClean="0"/>
              <a:t>poloha.</a:t>
            </a:r>
          </a:p>
          <a:p>
            <a:pPr marL="0" indent="0">
              <a:buNone/>
            </a:pPr>
            <a:r>
              <a:rPr lang="cs-CZ" sz="9600" dirty="0"/>
              <a:t> </a:t>
            </a:r>
            <a:r>
              <a:rPr lang="cs-CZ" sz="9600" dirty="0" smtClean="0"/>
              <a:t>    Poměrně často se u akrobatických skoků využívá v jejich popisu  </a:t>
            </a:r>
          </a:p>
          <a:p>
            <a:pPr marL="0" indent="0">
              <a:buNone/>
            </a:pPr>
            <a:r>
              <a:rPr lang="cs-CZ" sz="9600" b="1" dirty="0"/>
              <a:t> </a:t>
            </a:r>
            <a:r>
              <a:rPr lang="cs-CZ" sz="9600" b="1" dirty="0" smtClean="0"/>
              <a:t>    značkových názvů.</a:t>
            </a:r>
            <a:endParaRPr lang="cs-CZ" sz="9600" dirty="0"/>
          </a:p>
          <a:p>
            <a:pPr marL="0" indent="0">
              <a:buNone/>
            </a:pPr>
            <a:r>
              <a:rPr lang="cs-CZ" sz="9600" dirty="0"/>
              <a:t>       </a:t>
            </a:r>
          </a:p>
          <a:p>
            <a:pPr marL="0" indent="0">
              <a:buNone/>
            </a:pPr>
            <a:endParaRPr lang="cs-CZ" sz="9600" b="1" dirty="0" smtClean="0"/>
          </a:p>
          <a:p>
            <a:pPr marL="0" indent="0">
              <a:buNone/>
            </a:pPr>
            <a:endParaRPr lang="cs-CZ" sz="7200" b="1" dirty="0" smtClean="0"/>
          </a:p>
          <a:p>
            <a:pPr marL="0" indent="0">
              <a:buNone/>
            </a:pPr>
            <a:endParaRPr lang="cs-CZ" sz="7200" b="1" dirty="0"/>
          </a:p>
          <a:p>
            <a:pPr marL="0" indent="0">
              <a:buNone/>
            </a:pPr>
            <a:endParaRPr lang="cs-CZ" sz="7200" b="1" dirty="0" smtClean="0"/>
          </a:p>
          <a:p>
            <a:pPr marL="0" indent="0">
              <a:buNone/>
            </a:pPr>
            <a:r>
              <a:rPr lang="cs-CZ" sz="7200" b="1" dirty="0" smtClean="0"/>
              <a:t> </a:t>
            </a:r>
          </a:p>
          <a:p>
            <a:pPr marL="0" indent="0">
              <a:buNone/>
            </a:pPr>
            <a:endParaRPr lang="cs-CZ" sz="7200" b="1" dirty="0" smtClean="0"/>
          </a:p>
          <a:p>
            <a:pPr marL="0" indent="0">
              <a:buNone/>
            </a:pPr>
            <a:r>
              <a:rPr lang="cs-CZ" sz="7200" b="1" dirty="0" smtClean="0"/>
              <a:t> 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</a:t>
            </a:r>
          </a:p>
          <a:p>
            <a:pPr marL="0" indent="0">
              <a:buNone/>
            </a:pPr>
            <a:r>
              <a:rPr lang="cs-CZ" sz="7200" dirty="0" smtClean="0"/>
              <a:t>                                                                           </a:t>
            </a:r>
          </a:p>
          <a:p>
            <a:pPr marL="0" indent="0">
              <a:buNone/>
            </a:pPr>
            <a:endParaRPr lang="cs-CZ" sz="7200" b="1" dirty="0" smtClean="0"/>
          </a:p>
          <a:p>
            <a:pPr marL="0" indent="0">
              <a:buNone/>
            </a:pPr>
            <a:r>
              <a:rPr lang="cs-CZ" sz="7200" b="1" dirty="0" smtClean="0"/>
              <a:t>    </a:t>
            </a:r>
          </a:p>
          <a:p>
            <a:pPr marL="0" indent="0">
              <a:buNone/>
            </a:pPr>
            <a:r>
              <a:rPr lang="cs-CZ" sz="7200" b="1" dirty="0"/>
              <a:t> </a:t>
            </a:r>
            <a:r>
              <a:rPr lang="cs-CZ" sz="7200" b="1" dirty="0" smtClean="0"/>
              <a:t>    </a:t>
            </a:r>
            <a:endParaRPr lang="cs-CZ" sz="7200" dirty="0" smtClean="0"/>
          </a:p>
          <a:p>
            <a:r>
              <a:rPr lang="cs-CZ" sz="7200" b="1" dirty="0" smtClean="0"/>
              <a:t>Schéma popisu: </a:t>
            </a:r>
            <a:r>
              <a:rPr lang="cs-CZ" sz="7200" dirty="0" smtClean="0"/>
              <a:t>výchozí poloha – pohyb – výsledná poloha</a:t>
            </a:r>
          </a:p>
          <a:p>
            <a:pPr marL="0" indent="0">
              <a:buNone/>
            </a:pPr>
            <a:r>
              <a:rPr lang="cs-CZ" sz="7200" dirty="0" smtClean="0"/>
              <a:t>      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smtClean="0"/>
              <a:t>           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</a:t>
            </a:r>
          </a:p>
          <a:p>
            <a:pPr marL="0" indent="0">
              <a:buNone/>
            </a:pPr>
            <a:r>
              <a:rPr lang="cs-CZ" sz="44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5415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39471"/>
            <a:ext cx="10515600" cy="707665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Rovnovážné postoje a kleky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4833" y="1645920"/>
            <a:ext cx="10515600" cy="450838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cs-CZ" sz="8000" b="1" dirty="0"/>
              <a:t>Def.: </a:t>
            </a:r>
            <a:r>
              <a:rPr lang="cs-CZ" sz="8000" b="1" dirty="0" smtClean="0"/>
              <a:t>Rovnovážné postoje a kleky</a:t>
            </a:r>
            <a:r>
              <a:rPr lang="cs-CZ" sz="8000" dirty="0" smtClean="0"/>
              <a:t> jsou statické polohy těla ve stoji, v podřepu nebo v dřepu, většinou na jedné noze.</a:t>
            </a:r>
          </a:p>
          <a:p>
            <a:pPr>
              <a:lnSpc>
                <a:spcPct val="170000"/>
              </a:lnSpc>
            </a:pPr>
            <a:r>
              <a:rPr lang="cs-CZ" sz="8000" b="1" dirty="0" err="1"/>
              <a:t>Def</a:t>
            </a:r>
            <a:r>
              <a:rPr lang="cs-CZ" sz="8000" b="1" dirty="0"/>
              <a:t>.: Rovnovážné </a:t>
            </a:r>
            <a:r>
              <a:rPr lang="cs-CZ" sz="8000" b="1" dirty="0" smtClean="0"/>
              <a:t>kleky</a:t>
            </a:r>
            <a:r>
              <a:rPr lang="cs-CZ" sz="8000" dirty="0" smtClean="0"/>
              <a:t> jsou takové polohy těla, které se od normálních kleků liší labilitou a technickou náročností jejich provedení.</a:t>
            </a:r>
            <a:endParaRPr lang="cs-CZ" sz="8000" dirty="0"/>
          </a:p>
          <a:p>
            <a:r>
              <a:rPr lang="cs-CZ" sz="8000" b="1" dirty="0" smtClean="0"/>
              <a:t>Popis: </a:t>
            </a:r>
            <a:r>
              <a:rPr lang="cs-CZ" sz="8000" dirty="0" smtClean="0"/>
              <a:t>Pro rovnovážné postoje a kleky se zpravidla využívá </a:t>
            </a:r>
            <a:r>
              <a:rPr lang="cs-CZ" sz="8000" b="1" dirty="0" smtClean="0"/>
              <a:t>značkových názvů.</a:t>
            </a:r>
          </a:p>
          <a:p>
            <a:pPr marL="0" indent="0">
              <a:buNone/>
            </a:pPr>
            <a:r>
              <a:rPr lang="cs-CZ" sz="8000" dirty="0"/>
              <a:t> </a:t>
            </a:r>
            <a:r>
              <a:rPr lang="cs-CZ" sz="8000" dirty="0" smtClean="0"/>
              <a:t>    Např. </a:t>
            </a:r>
            <a:r>
              <a:rPr lang="cs-CZ" sz="8000" b="1" dirty="0" smtClean="0"/>
              <a:t>Váha</a:t>
            </a:r>
            <a:r>
              <a:rPr lang="cs-CZ" sz="8000" dirty="0" smtClean="0"/>
              <a:t>- popisuje vychýlení trupu na jednu stranu a nohy na stranu opačnou.</a:t>
            </a:r>
          </a:p>
          <a:p>
            <a:pPr marL="0" indent="0">
              <a:buNone/>
            </a:pPr>
            <a:r>
              <a:rPr lang="cs-CZ" sz="8000" b="1" dirty="0"/>
              <a:t> </a:t>
            </a:r>
            <a:r>
              <a:rPr lang="cs-CZ" sz="8000" b="1" dirty="0" smtClean="0"/>
              <a:t>    </a:t>
            </a:r>
            <a:r>
              <a:rPr lang="cs-CZ" sz="8000" dirty="0" smtClean="0"/>
              <a:t>Je třeba popsat stojnou nohu, případně míru její pokrčení, vychýlení a míru klonu </a:t>
            </a:r>
          </a:p>
          <a:p>
            <a:pPr marL="0" indent="0">
              <a:buNone/>
            </a:pPr>
            <a:r>
              <a:rPr lang="cs-CZ" sz="8000" dirty="0"/>
              <a:t> </a:t>
            </a:r>
            <a:r>
              <a:rPr lang="cs-CZ" sz="8000" dirty="0" smtClean="0"/>
              <a:t>    trupu a směr vychýlené nohy. (Váha předklonmo na levé, s pravou v zanožení).</a:t>
            </a:r>
          </a:p>
          <a:p>
            <a:pPr marL="0" indent="0">
              <a:buNone/>
            </a:pPr>
            <a:r>
              <a:rPr lang="cs-CZ" sz="8000" dirty="0"/>
              <a:t> </a:t>
            </a:r>
            <a:r>
              <a:rPr lang="cs-CZ" sz="8000" dirty="0" smtClean="0"/>
              <a:t>    Př. Klek přednožný pravou a záklon se vzpažením zevnitř.  </a:t>
            </a:r>
            <a:endParaRPr lang="cs-CZ" sz="8000" dirty="0"/>
          </a:p>
          <a:p>
            <a:pPr marL="0" indent="0">
              <a:buNone/>
            </a:pPr>
            <a:endParaRPr lang="cs-CZ" sz="8000" b="1" dirty="0" smtClean="0"/>
          </a:p>
          <a:p>
            <a:pPr marL="0" indent="0">
              <a:buNone/>
            </a:pPr>
            <a:endParaRPr lang="cs-CZ" sz="7200" b="1" dirty="0" smtClean="0"/>
          </a:p>
          <a:p>
            <a:pPr marL="0" indent="0">
              <a:buNone/>
            </a:pPr>
            <a:endParaRPr lang="cs-CZ" sz="7200" b="1" dirty="0"/>
          </a:p>
          <a:p>
            <a:pPr marL="0" indent="0">
              <a:buNone/>
            </a:pPr>
            <a:endParaRPr lang="cs-CZ" sz="7200" b="1" dirty="0" smtClean="0"/>
          </a:p>
          <a:p>
            <a:pPr marL="0" indent="0">
              <a:buNone/>
            </a:pPr>
            <a:r>
              <a:rPr lang="cs-CZ" sz="7200" b="1" dirty="0" smtClean="0"/>
              <a:t> </a:t>
            </a:r>
          </a:p>
          <a:p>
            <a:pPr marL="0" indent="0">
              <a:buNone/>
            </a:pPr>
            <a:endParaRPr lang="cs-CZ" sz="7200" b="1" dirty="0" smtClean="0"/>
          </a:p>
          <a:p>
            <a:pPr marL="0" indent="0">
              <a:buNone/>
            </a:pPr>
            <a:r>
              <a:rPr lang="cs-CZ" sz="7200" b="1" dirty="0" smtClean="0"/>
              <a:t> 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</a:t>
            </a:r>
          </a:p>
          <a:p>
            <a:pPr marL="0" indent="0">
              <a:buNone/>
            </a:pPr>
            <a:r>
              <a:rPr lang="cs-CZ" sz="7200" dirty="0" smtClean="0"/>
              <a:t>                                                                           </a:t>
            </a:r>
          </a:p>
          <a:p>
            <a:pPr marL="0" indent="0">
              <a:buNone/>
            </a:pPr>
            <a:endParaRPr lang="cs-CZ" sz="7200" b="1" dirty="0" smtClean="0"/>
          </a:p>
          <a:p>
            <a:pPr marL="0" indent="0">
              <a:buNone/>
            </a:pPr>
            <a:r>
              <a:rPr lang="cs-CZ" sz="7200" b="1" dirty="0" smtClean="0"/>
              <a:t>    </a:t>
            </a:r>
          </a:p>
          <a:p>
            <a:pPr marL="0" indent="0">
              <a:buNone/>
            </a:pPr>
            <a:r>
              <a:rPr lang="cs-CZ" sz="7200" b="1" dirty="0"/>
              <a:t> </a:t>
            </a:r>
            <a:r>
              <a:rPr lang="cs-CZ" sz="7200" b="1" dirty="0" smtClean="0"/>
              <a:t>    </a:t>
            </a:r>
            <a:endParaRPr lang="cs-CZ" sz="7200" dirty="0" smtClean="0"/>
          </a:p>
          <a:p>
            <a:r>
              <a:rPr lang="cs-CZ" sz="7200" b="1" dirty="0" smtClean="0"/>
              <a:t>Schéma popisu: </a:t>
            </a:r>
            <a:r>
              <a:rPr lang="cs-CZ" sz="7200" dirty="0" smtClean="0"/>
              <a:t>výchozí poloha – pohyb – výsledná poloha</a:t>
            </a:r>
          </a:p>
          <a:p>
            <a:pPr marL="0" indent="0">
              <a:buNone/>
            </a:pPr>
            <a:r>
              <a:rPr lang="cs-CZ" sz="7200" dirty="0" smtClean="0"/>
              <a:t>      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smtClean="0"/>
              <a:t>           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</a:t>
            </a:r>
          </a:p>
          <a:p>
            <a:pPr marL="0" indent="0">
              <a:buNone/>
            </a:pPr>
            <a:r>
              <a:rPr lang="cs-CZ" sz="44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19361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39471"/>
            <a:ext cx="10515600" cy="707665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Akrobat. cvičení v sedu a v lehu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4833" y="1836752"/>
            <a:ext cx="10515600" cy="431755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cs-CZ" sz="9600" b="1" dirty="0"/>
              <a:t>Def.: </a:t>
            </a:r>
            <a:r>
              <a:rPr lang="cs-CZ" sz="9600" b="1" dirty="0" smtClean="0"/>
              <a:t>AC v sedu</a:t>
            </a:r>
            <a:r>
              <a:rPr lang="cs-CZ" sz="9600" dirty="0" smtClean="0"/>
              <a:t> jsou polohy celého těla, při nichž tělo spočívá na základně hýžděmi nebo vnitřní či zadní stranou stehen.</a:t>
            </a:r>
          </a:p>
          <a:p>
            <a:pPr>
              <a:lnSpc>
                <a:spcPct val="170000"/>
              </a:lnSpc>
            </a:pPr>
            <a:r>
              <a:rPr lang="cs-CZ" sz="9600" b="1" dirty="0" err="1"/>
              <a:t>Def</a:t>
            </a:r>
            <a:r>
              <a:rPr lang="cs-CZ" sz="9600" b="1" dirty="0"/>
              <a:t>.: AC </a:t>
            </a:r>
            <a:r>
              <a:rPr lang="cs-CZ" sz="9600" b="1" dirty="0" smtClean="0"/>
              <a:t>v lehu </a:t>
            </a:r>
            <a:r>
              <a:rPr lang="cs-CZ" sz="9600" dirty="0"/>
              <a:t>jsou polohy celého těla</a:t>
            </a:r>
            <a:r>
              <a:rPr lang="cs-CZ" sz="9600" dirty="0" smtClean="0"/>
              <a:t>, které vyžadují zvláštní dovednost podmíněnou velkou pohyblivostí kyčelních kloubů.</a:t>
            </a:r>
            <a:endParaRPr lang="cs-CZ" sz="9600" dirty="0"/>
          </a:p>
          <a:p>
            <a:r>
              <a:rPr lang="cs-CZ" sz="9600" b="1" dirty="0" smtClean="0"/>
              <a:t>Popis: V</a:t>
            </a:r>
            <a:r>
              <a:rPr lang="cs-CZ" sz="9600" dirty="0" smtClean="0"/>
              <a:t>yužívá často </a:t>
            </a:r>
            <a:r>
              <a:rPr lang="cs-CZ" sz="9600" b="1" dirty="0"/>
              <a:t>značkových názvů</a:t>
            </a:r>
            <a:r>
              <a:rPr lang="cs-CZ" sz="9600" b="1" dirty="0" smtClean="0"/>
              <a:t>.</a:t>
            </a:r>
          </a:p>
          <a:p>
            <a:pPr marL="0" indent="0">
              <a:buNone/>
            </a:pPr>
            <a:r>
              <a:rPr lang="cs-CZ" sz="9600" b="1" dirty="0"/>
              <a:t> </a:t>
            </a:r>
            <a:r>
              <a:rPr lang="cs-CZ" sz="9600" b="1" dirty="0" smtClean="0"/>
              <a:t>    </a:t>
            </a:r>
            <a:r>
              <a:rPr lang="cs-CZ" sz="9600" dirty="0" smtClean="0"/>
              <a:t>Např. </a:t>
            </a:r>
            <a:r>
              <a:rPr lang="cs-CZ" sz="9600" b="1" dirty="0" smtClean="0"/>
              <a:t>Bočný rozštěp </a:t>
            </a:r>
            <a:r>
              <a:rPr lang="cs-CZ" sz="9600" dirty="0" smtClean="0"/>
              <a:t>(sed roznožný pravou vpřed).</a:t>
            </a:r>
          </a:p>
          <a:p>
            <a:pPr marL="0" indent="0">
              <a:buNone/>
            </a:pPr>
            <a:r>
              <a:rPr lang="cs-CZ" sz="9600" b="1" dirty="0"/>
              <a:t> </a:t>
            </a:r>
            <a:r>
              <a:rPr lang="cs-CZ" sz="9600" b="1" dirty="0" smtClean="0"/>
              <a:t>    </a:t>
            </a:r>
            <a:r>
              <a:rPr lang="cs-CZ" sz="9600" dirty="0" smtClean="0"/>
              <a:t>Př. Hluboký leh vznesmo, s dotekem špiček základny.</a:t>
            </a:r>
            <a:endParaRPr lang="cs-CZ" sz="9600" b="1" dirty="0" smtClean="0"/>
          </a:p>
          <a:p>
            <a:pPr marL="0" indent="0">
              <a:buNone/>
            </a:pPr>
            <a:r>
              <a:rPr lang="cs-CZ" sz="9600" b="1" dirty="0"/>
              <a:t> </a:t>
            </a:r>
            <a:r>
              <a:rPr lang="cs-CZ" sz="9600" b="1" dirty="0" smtClean="0"/>
              <a:t>    </a:t>
            </a:r>
            <a:endParaRPr lang="cs-CZ" sz="9600" b="1" dirty="0"/>
          </a:p>
          <a:p>
            <a:endParaRPr lang="cs-CZ" sz="7200" b="1" dirty="0" smtClean="0"/>
          </a:p>
          <a:p>
            <a:pPr marL="0" indent="0">
              <a:buNone/>
            </a:pPr>
            <a:endParaRPr lang="cs-CZ" sz="7200" b="1" dirty="0"/>
          </a:p>
          <a:p>
            <a:pPr marL="0" indent="0">
              <a:buNone/>
            </a:pPr>
            <a:endParaRPr lang="cs-CZ" sz="7200" b="1" dirty="0" smtClean="0"/>
          </a:p>
          <a:p>
            <a:pPr marL="0" indent="0">
              <a:buNone/>
            </a:pPr>
            <a:r>
              <a:rPr lang="cs-CZ" sz="7200" b="1" dirty="0" smtClean="0"/>
              <a:t> </a:t>
            </a:r>
          </a:p>
          <a:p>
            <a:pPr marL="0" indent="0">
              <a:buNone/>
            </a:pPr>
            <a:endParaRPr lang="cs-CZ" sz="7200" b="1" dirty="0" smtClean="0"/>
          </a:p>
          <a:p>
            <a:pPr marL="0" indent="0">
              <a:buNone/>
            </a:pPr>
            <a:r>
              <a:rPr lang="cs-CZ" sz="7200" b="1" dirty="0" smtClean="0"/>
              <a:t> 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</a:t>
            </a:r>
          </a:p>
          <a:p>
            <a:pPr marL="0" indent="0">
              <a:buNone/>
            </a:pPr>
            <a:r>
              <a:rPr lang="cs-CZ" sz="7200" dirty="0" smtClean="0"/>
              <a:t>                                                                           </a:t>
            </a:r>
          </a:p>
          <a:p>
            <a:pPr marL="0" indent="0">
              <a:buNone/>
            </a:pPr>
            <a:endParaRPr lang="cs-CZ" sz="7200" b="1" dirty="0" smtClean="0"/>
          </a:p>
          <a:p>
            <a:pPr marL="0" indent="0">
              <a:buNone/>
            </a:pPr>
            <a:r>
              <a:rPr lang="cs-CZ" sz="7200" b="1" dirty="0" smtClean="0"/>
              <a:t>    </a:t>
            </a:r>
          </a:p>
          <a:p>
            <a:pPr marL="0" indent="0">
              <a:buNone/>
            </a:pPr>
            <a:r>
              <a:rPr lang="cs-CZ" sz="7200" b="1" dirty="0"/>
              <a:t> </a:t>
            </a:r>
            <a:r>
              <a:rPr lang="cs-CZ" sz="7200" b="1" dirty="0" smtClean="0"/>
              <a:t>    </a:t>
            </a:r>
            <a:endParaRPr lang="cs-CZ" sz="7200" dirty="0" smtClean="0"/>
          </a:p>
          <a:p>
            <a:r>
              <a:rPr lang="cs-CZ" sz="7200" b="1" dirty="0" smtClean="0"/>
              <a:t>Schéma popisu: </a:t>
            </a:r>
            <a:r>
              <a:rPr lang="cs-CZ" sz="7200" dirty="0" smtClean="0"/>
              <a:t>výchozí poloha – pohyb – výsledná poloha</a:t>
            </a:r>
          </a:p>
          <a:p>
            <a:pPr marL="0" indent="0">
              <a:buNone/>
            </a:pPr>
            <a:r>
              <a:rPr lang="cs-CZ" sz="7200" dirty="0" smtClean="0"/>
              <a:t>      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smtClean="0"/>
              <a:t>           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</a:t>
            </a:r>
          </a:p>
          <a:p>
            <a:pPr marL="0" indent="0">
              <a:buNone/>
            </a:pPr>
            <a:r>
              <a:rPr lang="cs-CZ" sz="44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39346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89329"/>
            <a:ext cx="10515600" cy="771276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Akrobat. cvičení v podporu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4833" y="2130950"/>
            <a:ext cx="10515600" cy="402335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cs-CZ" sz="9600" b="1" dirty="0"/>
              <a:t>Def.: </a:t>
            </a:r>
            <a:r>
              <a:rPr lang="cs-CZ" sz="9600" b="1" dirty="0" smtClean="0"/>
              <a:t>AC v podporu</a:t>
            </a:r>
            <a:r>
              <a:rPr lang="cs-CZ" sz="9600" dirty="0" smtClean="0"/>
              <a:t> jsou polohy celého těla, v podporu prostém nebo smíšeném vyžadující zvláštní dovednost.</a:t>
            </a:r>
          </a:p>
          <a:p>
            <a:r>
              <a:rPr lang="cs-CZ" sz="9600" b="1" dirty="0" smtClean="0"/>
              <a:t>Popis: V</a:t>
            </a:r>
            <a:r>
              <a:rPr lang="cs-CZ" sz="9600" dirty="0" smtClean="0"/>
              <a:t>yužívá často </a:t>
            </a:r>
            <a:r>
              <a:rPr lang="cs-CZ" sz="9600" b="1" dirty="0"/>
              <a:t>značkových názvů</a:t>
            </a:r>
            <a:r>
              <a:rPr lang="cs-CZ" sz="9600" b="1" dirty="0" smtClean="0"/>
              <a:t>.</a:t>
            </a:r>
          </a:p>
          <a:p>
            <a:pPr marL="0" indent="0">
              <a:buNone/>
            </a:pPr>
            <a:r>
              <a:rPr lang="cs-CZ" sz="9600" b="1" dirty="0"/>
              <a:t> </a:t>
            </a:r>
            <a:r>
              <a:rPr lang="cs-CZ" sz="9600" b="1" dirty="0" smtClean="0"/>
              <a:t>    </a:t>
            </a:r>
            <a:r>
              <a:rPr lang="cs-CZ" sz="9600" dirty="0" smtClean="0"/>
              <a:t>Např. </a:t>
            </a:r>
            <a:r>
              <a:rPr lang="cs-CZ" sz="9600" b="1" dirty="0" smtClean="0"/>
              <a:t>Stoj na rukou, stoj na hlavě, stoj na předloktí, most</a:t>
            </a:r>
            <a:r>
              <a:rPr lang="cs-CZ" sz="9600" dirty="0" smtClean="0"/>
              <a:t>(vzpor </a:t>
            </a:r>
          </a:p>
          <a:p>
            <a:pPr marL="0" indent="0">
              <a:buNone/>
            </a:pPr>
            <a:r>
              <a:rPr lang="cs-CZ" sz="9600" dirty="0"/>
              <a:t> </a:t>
            </a:r>
            <a:r>
              <a:rPr lang="cs-CZ" sz="9600" dirty="0" smtClean="0"/>
              <a:t>    vzadu stojmo), </a:t>
            </a:r>
            <a:r>
              <a:rPr lang="cs-CZ" sz="9600" b="1" dirty="0" smtClean="0"/>
              <a:t>přednos ve vzporu.  </a:t>
            </a:r>
          </a:p>
          <a:p>
            <a:pPr marL="0" indent="0">
              <a:buNone/>
            </a:pPr>
            <a:endParaRPr lang="cs-CZ" sz="9600" b="1" dirty="0"/>
          </a:p>
          <a:p>
            <a:pPr marL="0" indent="0">
              <a:buNone/>
            </a:pPr>
            <a:endParaRPr lang="cs-CZ" sz="11200" b="1" dirty="0" smtClean="0"/>
          </a:p>
          <a:p>
            <a:pPr marL="0" indent="0">
              <a:buNone/>
            </a:pPr>
            <a:r>
              <a:rPr lang="cs-CZ" sz="11200" b="1" dirty="0" smtClean="0"/>
              <a:t> </a:t>
            </a:r>
          </a:p>
          <a:p>
            <a:pPr marL="0" indent="0">
              <a:buNone/>
            </a:pPr>
            <a:endParaRPr lang="cs-CZ" sz="7200" b="1" dirty="0" smtClean="0"/>
          </a:p>
          <a:p>
            <a:pPr marL="0" indent="0">
              <a:buNone/>
            </a:pPr>
            <a:r>
              <a:rPr lang="cs-CZ" sz="7200" b="1" dirty="0" smtClean="0"/>
              <a:t> </a:t>
            </a:r>
          </a:p>
          <a:p>
            <a:pPr marL="0" indent="0">
              <a:buNone/>
            </a:pPr>
            <a:r>
              <a:rPr lang="cs-CZ" sz="7200" dirty="0"/>
              <a:t> </a:t>
            </a:r>
            <a:r>
              <a:rPr lang="cs-CZ" sz="7200" dirty="0" smtClean="0"/>
              <a:t>    </a:t>
            </a:r>
          </a:p>
          <a:p>
            <a:pPr marL="0" indent="0">
              <a:buNone/>
            </a:pPr>
            <a:r>
              <a:rPr lang="cs-CZ" sz="7200" dirty="0" smtClean="0"/>
              <a:t>                                                                           </a:t>
            </a:r>
          </a:p>
          <a:p>
            <a:pPr marL="0" indent="0">
              <a:buNone/>
            </a:pPr>
            <a:endParaRPr lang="cs-CZ" sz="7200" b="1" dirty="0" smtClean="0"/>
          </a:p>
          <a:p>
            <a:pPr marL="0" indent="0">
              <a:buNone/>
            </a:pPr>
            <a:r>
              <a:rPr lang="cs-CZ" sz="7200" b="1" dirty="0" smtClean="0"/>
              <a:t>    </a:t>
            </a:r>
          </a:p>
          <a:p>
            <a:pPr marL="0" indent="0">
              <a:buNone/>
            </a:pPr>
            <a:r>
              <a:rPr lang="cs-CZ" sz="7200" b="1" dirty="0"/>
              <a:t> </a:t>
            </a:r>
            <a:r>
              <a:rPr lang="cs-CZ" sz="7200" b="1" dirty="0" smtClean="0"/>
              <a:t>    </a:t>
            </a:r>
            <a:endParaRPr lang="cs-CZ" sz="7200" dirty="0" smtClean="0"/>
          </a:p>
          <a:p>
            <a:r>
              <a:rPr lang="cs-CZ" sz="7200" b="1" dirty="0" smtClean="0"/>
              <a:t>Schéma popisu: </a:t>
            </a:r>
            <a:r>
              <a:rPr lang="cs-CZ" sz="7200" dirty="0" smtClean="0"/>
              <a:t>výchozí poloha – pohyb – výsledná poloha</a:t>
            </a:r>
          </a:p>
          <a:p>
            <a:pPr marL="0" indent="0">
              <a:buNone/>
            </a:pPr>
            <a:r>
              <a:rPr lang="cs-CZ" sz="7200" dirty="0" smtClean="0"/>
              <a:t>      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smtClean="0"/>
              <a:t>           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</a:t>
            </a:r>
          </a:p>
          <a:p>
            <a:pPr marL="0" indent="0">
              <a:buNone/>
            </a:pPr>
            <a:r>
              <a:rPr lang="cs-CZ" sz="44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10212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1_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861</Words>
  <Application>Microsoft Office PowerPoint</Application>
  <PresentationFormat>Širokoúhlá obrazovka</PresentationFormat>
  <Paragraphs>179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3</vt:lpstr>
      <vt:lpstr>Motiv Office</vt:lpstr>
      <vt:lpstr>Fazeta</vt:lpstr>
      <vt:lpstr>1_Fazeta</vt:lpstr>
      <vt:lpstr>Názvosloví III – akrobat.cvičení</vt:lpstr>
      <vt:lpstr>Pády</vt:lpstr>
      <vt:lpstr>Mety</vt:lpstr>
      <vt:lpstr>Převraty</vt:lpstr>
      <vt:lpstr>Akrobatické skoky</vt:lpstr>
      <vt:lpstr>Rovnovážné postoje a kleky</vt:lpstr>
      <vt:lpstr>Akrobat. cvičení v sedu a v lehu</vt:lpstr>
      <vt:lpstr>Akrobat. cvičení v podporu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Názvosloví III – akrobat.cvičení</dc:title>
  <dc:creator>Jiří Dygrín</dc:creator>
  <cp:lastModifiedBy>Jiří Dygrín</cp:lastModifiedBy>
  <cp:revision>1</cp:revision>
  <dcterms:created xsi:type="dcterms:W3CDTF">2021-11-09T11:33:46Z</dcterms:created>
  <dcterms:modified xsi:type="dcterms:W3CDTF">2021-11-09T11:35:58Z</dcterms:modified>
</cp:coreProperties>
</file>