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321" r:id="rId10"/>
    <p:sldId id="317" r:id="rId11"/>
    <p:sldId id="318" r:id="rId12"/>
    <p:sldId id="319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23" r:id="rId21"/>
    <p:sldId id="286" r:id="rId22"/>
    <p:sldId id="324" r:id="rId23"/>
    <p:sldId id="292" r:id="rId24"/>
    <p:sldId id="289" r:id="rId25"/>
    <p:sldId id="290" r:id="rId26"/>
    <p:sldId id="291" r:id="rId27"/>
    <p:sldId id="294" r:id="rId28"/>
    <p:sldId id="32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CD71-E452-4C15-9F99-C51751D26FF7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0905-2E1C-4413-B860-3F7461525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59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D8FC2-41C6-4B00-AD45-A0AE43CC34EC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49898-90B3-4486-B522-69B46577F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6FA9B2-3343-4980-8B96-F3D0B80CF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1D76C6-1754-4496-A5C3-B98FFBF9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6437B9-5993-4B2D-9032-0F73CF82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D0E4BE-6A7A-417E-84A9-7F5B8503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11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2770D-F00F-4A57-8CB9-DBEFBB87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287617-AE4C-412D-91A3-C6BB03FA8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3DCA4E-C904-4119-9456-85B1BBDE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F1E62C-43B6-4B02-B440-EEA846EC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028F04-9FA3-4541-974C-E35BAADD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25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E74D29-6B9B-424E-9012-D637B0835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BF32B7-D0FB-46AF-95ED-B9DCAC787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021ABE-0D83-470C-A036-405C0522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179E34-A2CA-47B5-A71F-9853C11C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7E0C35-DD38-4AC8-9735-EE5FF19F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70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1AF919E-3D54-4902-A436-6CA6F52B03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257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4C3591B-ECE9-430E-AA65-440769D7EE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459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EF09301-0730-44D4-A987-464A77E5D6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3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DC1EDA-D3EE-4BA9-9E35-A8B3FD8ABF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21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EEB762-C5A6-43C1-A730-69189345EC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183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17161E-69FC-48EE-B2AD-41DF716B0D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62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649D3-311A-45F1-A8D0-6247ABE8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92974-832A-40E1-A42C-A468EAA0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BF6157-0C05-4509-A0AB-CBE703D7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81630-B175-4BDC-B5C7-95B5C15B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02546-AAE0-4C57-B691-FDCBAB20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27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99B71-6F14-4CD6-8099-D10FD2BB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E9D3D-BDE6-46EF-8B29-AFA4B8B6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025F7A-C7F5-4803-836B-751E14E1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A989E0-02CE-4FDE-96DF-3F0B4796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B197B7-9D48-40C1-B7C0-56F150ED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2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878A2-A86F-4F83-929B-A24BB7EC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C1B07-AB4D-4C18-A8B0-2B6F77870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A67C19-2368-4159-A344-6B9F5A452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3DB3CD-77FA-4EFB-A0DD-2A0BD67E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9B0ED1-9131-4FF3-B545-9889826A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5246E1-7E6C-45CC-B075-37DA0FC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2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B4C29-5941-4696-9E3B-D71A6B56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2D1312-070C-4197-837C-C9013AD14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7667A2-888C-498B-808B-1BE515875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DB8749-2B65-4510-8D90-2B64C91FD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EEFA93-0275-4346-81CF-1949A10A6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BB3182-E253-48D3-AECE-CC484980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08FC44-8E4A-48E3-8FA4-C1F1C4E1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1816DE-6514-43E5-A8F6-36F8DE11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8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83E16-9DC0-48D0-A97D-97544C2F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D1CF89-3F58-41C7-B631-7F4355DF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080D05-3B92-46B9-8D94-2B66CEB3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16B13-17F0-47B4-8076-24705970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79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8E5109-387B-490D-8E75-81857ED5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7788D3-631A-4BDF-87E2-A191476D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261144-20D6-4613-A70F-1F737E25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4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87B8F-F8D6-4CAB-95F6-A27C1CF5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17FE8-0AC7-4CA3-AEFE-0EFF5B22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128FA4-EA64-44FB-AC40-59706F37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EFD5FD-C196-485E-8F6F-12DBA7C4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C025D1-612A-413A-A6E8-BD1C13CC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5031E4-5BFC-49E7-9E00-30578941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73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EFE9D-29BE-40CB-A9DF-9778D4E4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FB0688-AAAA-4D86-BD2B-0172EE511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564BCA-86AD-4BFB-AC3C-EDBF74F5C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A4C2DF-E48F-4825-B5BE-70D55EC3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C93D2A-3408-4947-AAD5-AFC7E909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4E47F7-4771-4B88-9FB5-6D586BE2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6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1001D1-6506-4391-9F7E-B577C449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A0CE15-02F3-44CC-B54D-27C7204CD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E2771B-2BD6-4DA2-8E73-CDB4F54C9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0B20-E6B4-4396-AFF2-06D0CDE08E2B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912F88-ED44-4A40-B19D-232ABE01C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57382B-C387-42FF-BC80-7D4BEFE71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1447-6186-4351-8058-15C186ABB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72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66"/>
                </a:solidFill>
              </a:rPr>
              <a:t>Vyšetření těhotné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CCB09ED6-8384-4CAA-9F90-ED0F1892D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Křepelka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/>
              <a:t>Vzdálenost krční rýhy od horního okraje spony</a:t>
            </a:r>
          </a:p>
        </p:txBody>
      </p:sp>
      <p:pic>
        <p:nvPicPr>
          <p:cNvPr id="137220" name="Picture 4" descr="Hlava naléhá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139" y="1739900"/>
            <a:ext cx="3373437" cy="4497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916613" y="1890713"/>
            <a:ext cx="4038600" cy="4525962"/>
          </a:xfrm>
        </p:spPr>
        <p:txBody>
          <a:bodyPr/>
          <a:lstStyle/>
          <a:p>
            <a:r>
              <a:rPr lang="cs-CZ" altLang="cs-CZ"/>
              <a:t>Krční rýha 4 prsty nad sponou</a:t>
            </a:r>
          </a:p>
          <a:p>
            <a:pPr>
              <a:buFont typeface="Wingdings" pitchFamily="2" charset="2"/>
              <a:buChar char="Ø"/>
            </a:pPr>
            <a:r>
              <a:rPr lang="cs-CZ" altLang="cs-CZ"/>
              <a:t>Hlava naléhá</a:t>
            </a:r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 flipV="1">
            <a:off x="2279650" y="1881189"/>
            <a:ext cx="1728788" cy="9366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>
            <a:off x="3648075" y="2097088"/>
            <a:ext cx="1079500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971926" y="227647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4 prsty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/>
              <a:t>Vzdálenost krční rýhy od horního okraje spony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16613" y="1890713"/>
            <a:ext cx="4038600" cy="4525962"/>
          </a:xfrm>
        </p:spPr>
        <p:txBody>
          <a:bodyPr/>
          <a:lstStyle/>
          <a:p>
            <a:r>
              <a:rPr lang="cs-CZ" altLang="cs-CZ"/>
              <a:t>Krční rýha 3 prsty nad sponou</a:t>
            </a:r>
          </a:p>
          <a:p>
            <a:pPr>
              <a:buFont typeface="Wingdings" pitchFamily="2" charset="2"/>
              <a:buChar char="Ø"/>
            </a:pPr>
            <a:r>
              <a:rPr lang="cs-CZ" altLang="cs-CZ"/>
              <a:t>Hlava malým oddílem vstouplá</a:t>
            </a:r>
          </a:p>
        </p:txBody>
      </p:sp>
      <p:pic>
        <p:nvPicPr>
          <p:cNvPr id="141322" name="Picture 10" descr="Hlava MO vstouplá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9" y="1520826"/>
            <a:ext cx="3563937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23" name="Line 11"/>
          <p:cNvSpPr>
            <a:spLocks noChangeShapeType="1"/>
          </p:cNvSpPr>
          <p:nvPr/>
        </p:nvSpPr>
        <p:spPr bwMode="auto">
          <a:xfrm flipV="1">
            <a:off x="2279650" y="2024064"/>
            <a:ext cx="1728788" cy="9366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3684589" y="2241550"/>
            <a:ext cx="935037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935414" y="2347914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3 prsty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/>
              <a:t>Vzdálenost krční rýhy od horního okraje spony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16613" y="1890713"/>
            <a:ext cx="4038600" cy="4525962"/>
          </a:xfrm>
        </p:spPr>
        <p:txBody>
          <a:bodyPr/>
          <a:lstStyle/>
          <a:p>
            <a:r>
              <a:rPr lang="cs-CZ" altLang="cs-CZ"/>
              <a:t>Krční rýha 2 prsty nad sponou</a:t>
            </a:r>
          </a:p>
          <a:p>
            <a:pPr>
              <a:buFont typeface="Wingdings" pitchFamily="2" charset="2"/>
              <a:buChar char="Ø"/>
            </a:pPr>
            <a:r>
              <a:rPr lang="cs-CZ" altLang="cs-CZ"/>
              <a:t>Hlava velkým oddílem vstouplá</a:t>
            </a:r>
          </a:p>
        </p:txBody>
      </p:sp>
      <p:pic>
        <p:nvPicPr>
          <p:cNvPr id="142345" name="Picture 9" descr="Hlava VO vstouplá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9" y="1882776"/>
            <a:ext cx="3527425" cy="457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3719513" y="2852738"/>
            <a:ext cx="1008062" cy="4683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4295776" y="3068639"/>
            <a:ext cx="3603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4295776" y="296068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2 prsty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Budinův hmat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55788"/>
            <a:ext cx="4038600" cy="4525962"/>
          </a:xfrm>
        </p:spPr>
        <p:txBody>
          <a:bodyPr/>
          <a:lstStyle/>
          <a:p>
            <a:r>
              <a:rPr lang="cs-CZ" altLang="cs-CZ"/>
              <a:t>Uložení hřbetu a malých částí plodu</a:t>
            </a:r>
          </a:p>
        </p:txBody>
      </p:sp>
      <p:pic>
        <p:nvPicPr>
          <p:cNvPr id="65544" name="Picture 8" descr="Budinův hma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4" y="1747838"/>
            <a:ext cx="3551237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Poslech srdeční akce plodu</a:t>
            </a:r>
          </a:p>
        </p:txBody>
      </p:sp>
      <p:sp>
        <p:nvSpPr>
          <p:cNvPr id="70686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981200" y="1747838"/>
            <a:ext cx="8229600" cy="4525962"/>
          </a:xfrm>
        </p:spPr>
        <p:txBody>
          <a:bodyPr/>
          <a:lstStyle/>
          <a:p>
            <a:r>
              <a:rPr lang="cs-CZ" altLang="cs-CZ"/>
              <a:t>Stetoskop</a:t>
            </a:r>
          </a:p>
          <a:p>
            <a:r>
              <a:rPr lang="cs-CZ" altLang="cs-CZ"/>
              <a:t>Ultrazvukový detektor ozev plodu</a:t>
            </a:r>
          </a:p>
          <a:p>
            <a:r>
              <a:rPr lang="cs-CZ" altLang="cs-CZ"/>
              <a:t>Kardiotokograf (dokumentace)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0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0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Maxima slyšitelnosti ozev</a:t>
            </a:r>
          </a:p>
        </p:txBody>
      </p:sp>
      <p:pic>
        <p:nvPicPr>
          <p:cNvPr id="72707" name="Picture 3" descr="Poslechová místa oz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2201">
            <a:off x="4540251" y="1747838"/>
            <a:ext cx="310356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2" name="Picture 18" descr="PPHL-post-I-méně obyč-še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9" y="4267200"/>
            <a:ext cx="168433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859714" y="360838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PPHL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640014" y="360838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PPHL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post.II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208214" y="1874839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Vpravo – post. II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8148638" y="1874839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Vlevo – post. I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>
            <a:off x="4224339" y="4616450"/>
            <a:ext cx="1476375" cy="541338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6564314" y="4616451"/>
            <a:ext cx="1368425" cy="504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2724" name="Picture 20" descr="PPHL-post-II-obyč-še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414" y="4229101"/>
            <a:ext cx="16859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26" name="AutoShape 22"/>
          <p:cNvSpPr>
            <a:spLocks noChangeArrowheads="1"/>
          </p:cNvSpPr>
          <p:nvPr/>
        </p:nvSpPr>
        <p:spPr bwMode="auto">
          <a:xfrm>
            <a:off x="3179764" y="5229226"/>
            <a:ext cx="142875" cy="1444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7" name="AutoShape 23"/>
          <p:cNvSpPr>
            <a:spLocks noChangeArrowheads="1"/>
          </p:cNvSpPr>
          <p:nvPr/>
        </p:nvSpPr>
        <p:spPr bwMode="auto">
          <a:xfrm>
            <a:off x="8796339" y="5229226"/>
            <a:ext cx="142875" cy="1444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6" grpId="0" animBg="1"/>
      <p:bldP spid="727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Maxima slyšitelnosti ozev</a:t>
            </a:r>
          </a:p>
        </p:txBody>
      </p:sp>
      <p:pic>
        <p:nvPicPr>
          <p:cNvPr id="73731" name="Picture 3" descr="Poslechová místa oz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2201">
            <a:off x="4511676" y="1736726"/>
            <a:ext cx="31035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6" name="Picture 18" descr="Poloha příčná-post-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9714" y="3644900"/>
            <a:ext cx="190817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896226" y="303371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Poloha příčná post.I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208214" y="1874839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Vpravo – post. II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8148638" y="1874839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Vlevo – post. I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>
            <a:off x="4511675" y="4329113"/>
            <a:ext cx="1404938" cy="1079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6275389" y="4329114"/>
            <a:ext cx="1296987" cy="71437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3748" name="Picture 20" descr="Poloha příčná-post-II-dorsopo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8" y="3546476"/>
            <a:ext cx="18097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2424114" y="304006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Poloha příčná post.II</a:t>
            </a:r>
          </a:p>
        </p:txBody>
      </p:sp>
      <p:sp>
        <p:nvSpPr>
          <p:cNvPr id="73751" name="AutoShape 23"/>
          <p:cNvSpPr>
            <a:spLocks noChangeArrowheads="1"/>
          </p:cNvSpPr>
          <p:nvPr/>
        </p:nvSpPr>
        <p:spPr bwMode="auto">
          <a:xfrm>
            <a:off x="3071814" y="4365626"/>
            <a:ext cx="142875" cy="1444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>
            <a:off x="8940801" y="4400551"/>
            <a:ext cx="142875" cy="1444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44" grpId="0" animBg="1"/>
      <p:bldP spid="73745" grpId="0" animBg="1"/>
      <p:bldP spid="737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Maxima slyšitelnosti ozev</a:t>
            </a:r>
          </a:p>
        </p:txBody>
      </p:sp>
      <p:pic>
        <p:nvPicPr>
          <p:cNvPr id="74755" name="Picture 3" descr="Poslechová místa oz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2201">
            <a:off x="4576763" y="1747838"/>
            <a:ext cx="3103562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0" name="Picture 18" descr="PPKP úplný-post-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3363" y="2528889"/>
            <a:ext cx="1771650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896226" y="479742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PPKP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711451" y="480377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PPKP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post.II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208214" y="1874839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Vpravo – post. II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8148638" y="1874839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Vlevo – post. I</a:t>
            </a: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 flipV="1">
            <a:off x="4800601" y="3644901"/>
            <a:ext cx="900113" cy="3603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6527801" y="3608389"/>
            <a:ext cx="936625" cy="396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4775" name="Picture 23" descr="PPKP úplný-post-I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0" y="2492376"/>
            <a:ext cx="17732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76" name="AutoShape 24"/>
          <p:cNvSpPr>
            <a:spLocks noChangeArrowheads="1"/>
          </p:cNvSpPr>
          <p:nvPr/>
        </p:nvSpPr>
        <p:spPr bwMode="auto">
          <a:xfrm>
            <a:off x="8905876" y="3321051"/>
            <a:ext cx="142875" cy="1444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777" name="AutoShape 25"/>
          <p:cNvSpPr>
            <a:spLocks noChangeArrowheads="1"/>
          </p:cNvSpPr>
          <p:nvPr/>
        </p:nvSpPr>
        <p:spPr bwMode="auto">
          <a:xfrm>
            <a:off x="3216276" y="3284538"/>
            <a:ext cx="142875" cy="1444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6" grpId="0" animBg="1"/>
      <p:bldP spid="747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Maxima slyšitelnosti ozev</a:t>
            </a:r>
          </a:p>
        </p:txBody>
      </p:sp>
      <p:pic>
        <p:nvPicPr>
          <p:cNvPr id="75779" name="Picture 3" descr="Poslechová místa oze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2201">
            <a:off x="4543426" y="1736726"/>
            <a:ext cx="31035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859714" y="53086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PPHL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711451" y="5343525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PPHL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post.II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932739" y="27511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PPKP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674939" y="275113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PPKP</a:t>
            </a:r>
          </a:p>
          <a:p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post.II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8075614" y="40767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Poloha příčná post.I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351089" y="40481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Poloha příčná post.II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208214" y="1874839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Vpravo – post. II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8148638" y="1874839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Vlevo – post. I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3935413" y="4616451"/>
            <a:ext cx="1765300" cy="10080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6564313" y="4616451"/>
            <a:ext cx="1655762" cy="100806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 flipV="1">
            <a:off x="3935413" y="3033713"/>
            <a:ext cx="1765300" cy="9715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V="1">
            <a:off x="6527801" y="3105151"/>
            <a:ext cx="1692275" cy="90011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3900489" y="4329113"/>
            <a:ext cx="2016125" cy="144462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6275388" y="4329113"/>
            <a:ext cx="1981200" cy="1079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Pelvimetrie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7238" y="2032001"/>
            <a:ext cx="8208962" cy="265747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42925" indent="77788" algn="ctr">
              <a:spcBef>
                <a:spcPct val="0"/>
              </a:spcBef>
              <a:buNone/>
            </a:pPr>
            <a:endParaRPr lang="cs-CZ" altLang="cs-CZ" sz="900"/>
          </a:p>
          <a:p>
            <a:pPr marL="542925" indent="77788">
              <a:spcBef>
                <a:spcPct val="0"/>
              </a:spcBef>
              <a:buNone/>
            </a:pPr>
            <a:r>
              <a:rPr lang="cs-CZ" altLang="cs-CZ"/>
              <a:t>Distantia bispinalis		25-26cm</a:t>
            </a:r>
          </a:p>
          <a:p>
            <a:pPr marL="542925" indent="77788">
              <a:buNone/>
            </a:pPr>
            <a:r>
              <a:rPr lang="cs-CZ" altLang="cs-CZ"/>
              <a:t>Distantia bicristalis		28-29cm</a:t>
            </a:r>
          </a:p>
          <a:p>
            <a:pPr marL="542925" indent="77788">
              <a:buNone/>
            </a:pPr>
            <a:r>
              <a:rPr lang="cs-CZ" altLang="cs-CZ"/>
              <a:t>Distantia bitrochanterica	31-32cm</a:t>
            </a:r>
          </a:p>
          <a:p>
            <a:pPr marL="542925" indent="77788">
              <a:buNone/>
            </a:pPr>
            <a:r>
              <a:rPr lang="cs-CZ" altLang="cs-CZ"/>
              <a:t>Conjugata externa		19-20cm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Příjem rodičky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Rodinná, osobní anamnéza</a:t>
            </a:r>
          </a:p>
          <a:p>
            <a:r>
              <a:rPr lang="cs-CZ" altLang="cs-CZ"/>
              <a:t>Porodnická anamnéza</a:t>
            </a:r>
          </a:p>
          <a:p>
            <a:pPr lvl="1"/>
            <a:r>
              <a:rPr lang="cs-CZ" altLang="cs-CZ"/>
              <a:t>Minulé gravidity</a:t>
            </a:r>
          </a:p>
          <a:p>
            <a:pPr lvl="1"/>
            <a:r>
              <a:rPr lang="cs-CZ" altLang="cs-CZ"/>
              <a:t>Průběh porodů</a:t>
            </a:r>
          </a:p>
          <a:p>
            <a:pPr lvl="1"/>
            <a:r>
              <a:rPr lang="cs-CZ" altLang="cs-CZ"/>
              <a:t>Nynější těhotenství</a:t>
            </a:r>
          </a:p>
          <a:p>
            <a:r>
              <a:rPr lang="cs-CZ" altLang="cs-CZ"/>
              <a:t>Celkový stav</a:t>
            </a:r>
          </a:p>
          <a:p>
            <a:r>
              <a:rPr lang="cs-CZ" altLang="cs-CZ"/>
              <a:t>Porodnické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ek obrázku pro pelvimet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pelvimet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i1.wp.com/austos.com/wp-content/uploads/2013/12/ae-et073r-martin-pelvimeter-graduated-in-centime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764704"/>
            <a:ext cx="7734117" cy="2808312"/>
          </a:xfrm>
          <a:prstGeom prst="rect">
            <a:avLst/>
          </a:prstGeom>
          <a:noFill/>
        </p:spPr>
      </p:pic>
      <p:pic>
        <p:nvPicPr>
          <p:cNvPr id="1032" name="Picture 8" descr="http://intranet.tdmu.edu.ua/data/kafedra/oski/%D0%B0%D0%BB%D0%B3%D0%BE%D1%80%D0%B8%D1%82%D0%BC%D0%B8%20%D0%B4%D0%BB%D1%8F%20%D0%BF%D1%96%D0%B4%D0%B3%D0%BE%D1%82%D0%BE%D0%B2%D0%BA%D0%B8%20%D0%B4%D0%BE%20%D0%BE%D1%81%D0%BA%D1%96/English/5%20%D0%BA%D1%83%D1%80%D1%81/Obstetrics%20and%20Gynecology/ALGORITHM.files/image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4077072"/>
            <a:ext cx="3216376" cy="2780928"/>
          </a:xfrm>
          <a:prstGeom prst="rect">
            <a:avLst/>
          </a:prstGeom>
          <a:noFill/>
        </p:spPr>
      </p:pic>
      <p:pic>
        <p:nvPicPr>
          <p:cNvPr id="1034" name="Picture 10" descr="http://intranet.tdmu.edu.ua/data/kafedra/oski/%D0%B0%D0%BB%D0%B3%D0%BE%D1%80%D0%B8%D1%82%D0%BC%D0%B8%20%D0%B4%D0%BB%D1%8F%20%D0%BF%D1%96%D0%B4%D0%B3%D0%BE%D1%82%D0%BE%D0%B2%D0%BA%D0%B8%20%D0%B4%D0%BE%20%D0%BE%D1%81%D0%BA%D1%96/English/5%20%D0%BA%D1%83%D1%80%D1%81/Obstetrics%20and%20Gynecology/ALGORITHM.files/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3990976"/>
            <a:ext cx="26670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4000"/>
              <a:t>Vaginální vyšetření – porodní cesty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Stav přední klenby poševní</a:t>
            </a:r>
          </a:p>
          <a:p>
            <a:pPr lvl="1"/>
            <a:r>
              <a:rPr lang="cs-CZ" altLang="cs-CZ"/>
              <a:t>Prázdná, plná, nevyvinutá, vyvinutá</a:t>
            </a:r>
          </a:p>
          <a:p>
            <a:r>
              <a:rPr lang="cs-CZ" altLang="cs-CZ"/>
              <a:t>Charakteristiky děložního hrdla</a:t>
            </a:r>
          </a:p>
          <a:p>
            <a:pPr lvl="1"/>
            <a:r>
              <a:rPr lang="cs-CZ" altLang="cs-CZ"/>
              <a:t>Lokalizace, konzistence, zkrácení, dilatace</a:t>
            </a:r>
          </a:p>
          <a:p>
            <a:r>
              <a:rPr lang="cs-CZ" altLang="cs-CZ"/>
              <a:t>Vnitřní vyšetření malé pánve</a:t>
            </a:r>
          </a:p>
          <a:p>
            <a:pPr lvl="1"/>
            <a:r>
              <a:rPr lang="cs-CZ" altLang="cs-CZ"/>
              <a:t>Prostornost pánve</a:t>
            </a:r>
          </a:p>
          <a:p>
            <a:pPr lvl="1"/>
            <a:r>
              <a:rPr lang="cs-CZ" altLang="cs-CZ"/>
              <a:t>Přítomnost překážek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7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7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ntranet.tdmu.edu.ua/data/kafedra/oski/%D0%B0%D0%BB%D0%B3%D0%BE%D1%80%D0%B8%D1%82%D0%BC%D0%B8%20%D0%B4%D0%BB%D1%8F%20%D0%BF%D1%96%D0%B4%D0%B3%D0%BE%D1%82%D0%BE%D0%B2%D0%BA%D0%B8%20%D0%B4%D0%BE%20%D0%BE%D1%81%D0%BA%D1%96/English/5%20%D0%BA%D1%83%D1%80%D1%81/Obstetrics%20and%20Gynecology/ALGORITHM.files/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732" y="1484784"/>
            <a:ext cx="4932548" cy="3982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Cervix-skóre /</a:t>
            </a:r>
            <a:r>
              <a:rPr lang="cs-CZ" altLang="cs-CZ" dirty="0" err="1"/>
              <a:t>Bishopovo</a:t>
            </a:r>
            <a:r>
              <a:rPr lang="cs-CZ" altLang="cs-CZ" dirty="0"/>
              <a:t>/</a:t>
            </a:r>
          </a:p>
        </p:txBody>
      </p:sp>
      <p:graphicFrame>
        <p:nvGraphicFramePr>
          <p:cNvPr id="95613" name="Group 381"/>
          <p:cNvGraphicFramePr>
            <a:graphicFrameLocks noGrp="1"/>
          </p:cNvGraphicFramePr>
          <p:nvPr>
            <p:ph idx="1"/>
          </p:nvPr>
        </p:nvGraphicFramePr>
        <p:xfrm>
          <a:off x="1990725" y="1873250"/>
          <a:ext cx="8205788" cy="3562350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Klenba poševní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prázdná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plná nevyvinutá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plná vyvinutá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Lokalizace čípku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sakrálně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mediálně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ventrálně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Konzistence čípku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tuhá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polotuhá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měkká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Zkrácení hrdla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Dilatace hrdla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0,5cm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0,5-1,5cm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1,5cm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4000"/>
              <a:t>Změny děložního hrdla za porodu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5800" y="1676400"/>
            <a:ext cx="7772400" cy="7810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/>
              <a:t>zkracování hrdla děložního</a:t>
            </a:r>
          </a:p>
          <a:p>
            <a:pPr>
              <a:lnSpc>
                <a:spcPct val="140000"/>
              </a:lnSpc>
            </a:pPr>
            <a:endParaRPr lang="cs-CZ" altLang="cs-CZ"/>
          </a:p>
          <a:p>
            <a:pPr>
              <a:lnSpc>
                <a:spcPct val="140000"/>
              </a:lnSpc>
            </a:pPr>
            <a:endParaRPr lang="cs-CZ" altLang="cs-CZ"/>
          </a:p>
        </p:txBody>
      </p:sp>
      <p:pic>
        <p:nvPicPr>
          <p:cNvPr id="92164" name="Picture 4" descr="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209800"/>
            <a:ext cx="510540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5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564064"/>
            <a:ext cx="5105400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643813" y="1871663"/>
            <a:ext cx="2570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400">
                <a:latin typeface="Tahoma" pitchFamily="34" charset="0"/>
              </a:rPr>
              <a:t>splynutí zevní a vnitřní branky děložního hrdla = </a:t>
            </a:r>
            <a:r>
              <a:rPr lang="cs-CZ" altLang="cs-CZ" sz="2400" u="sng">
                <a:latin typeface="Tahoma" pitchFamily="34" charset="0"/>
              </a:rPr>
              <a:t>vznik porodnické branky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678738" y="4545013"/>
            <a:ext cx="241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400">
                <a:latin typeface="Tahoma" pitchFamily="34" charset="0"/>
              </a:rPr>
              <a:t>úplné otevření porodnické branky =</a:t>
            </a:r>
          </a:p>
          <a:p>
            <a:pPr algn="l"/>
            <a:r>
              <a:rPr lang="cs-CZ" altLang="cs-CZ" sz="2400" u="sng">
                <a:latin typeface="Tahoma" pitchFamily="34" charset="0"/>
              </a:rPr>
              <a:t>zánik branky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955800" y="4005263"/>
            <a:ext cx="53276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100000"/>
              </a:spcBef>
              <a:buFontTx/>
              <a:buChar char="•"/>
            </a:pPr>
            <a:r>
              <a:rPr lang="cs-CZ" altLang="cs-CZ" sz="2800"/>
              <a:t>otevírání porodnické branky</a:t>
            </a:r>
          </a:p>
          <a:p>
            <a:pPr>
              <a:spcBef>
                <a:spcPct val="50000"/>
              </a:spcBef>
            </a:pPr>
            <a:endParaRPr lang="cs-CZ" altLang="cs-CZ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4000"/>
              <a:t>Vaginální vyšetření – plodové vejce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Naléhající část</a:t>
            </a:r>
          </a:p>
          <a:p>
            <a:pPr lvl="1"/>
            <a:r>
              <a:rPr lang="cs-CZ" altLang="cs-CZ"/>
              <a:t>Hlava – švy a fontanely </a:t>
            </a:r>
          </a:p>
          <a:p>
            <a:pPr lvl="1"/>
            <a:r>
              <a:rPr lang="cs-CZ" altLang="cs-CZ"/>
              <a:t>Konec pánevní – genitoanální rýha, kostrč</a:t>
            </a:r>
          </a:p>
          <a:p>
            <a:pPr lvl="1"/>
            <a:r>
              <a:rPr lang="cs-CZ" altLang="cs-CZ"/>
              <a:t>Malé části, pupečník</a:t>
            </a:r>
          </a:p>
          <a:p>
            <a:r>
              <a:rPr lang="cs-CZ" altLang="cs-CZ"/>
              <a:t>Prezentace  velké části plodu</a:t>
            </a:r>
          </a:p>
          <a:p>
            <a:pPr lvl="1"/>
            <a:r>
              <a:rPr lang="cs-CZ" altLang="cs-CZ"/>
              <a:t>Vyjádřeno vzhledem k pánevním rovinám</a:t>
            </a:r>
          </a:p>
          <a:p>
            <a:r>
              <a:rPr lang="cs-CZ" altLang="cs-CZ"/>
              <a:t>Vak blan</a:t>
            </a:r>
          </a:p>
          <a:p>
            <a:pPr lvl="1"/>
            <a:r>
              <a:rPr lang="cs-CZ" altLang="cs-CZ"/>
              <a:t>Přítomen, nepřítomen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Amnioskopie</a:t>
            </a:r>
          </a:p>
        </p:txBody>
      </p:sp>
      <p:pic>
        <p:nvPicPr>
          <p:cNvPr id="94214" name="Picture 6" descr="Amnioskop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4314" y="2371726"/>
            <a:ext cx="3862387" cy="3578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992314" y="1855788"/>
            <a:ext cx="5076825" cy="4525962"/>
          </a:xfrm>
          <a:noFill/>
          <a:ln/>
        </p:spPr>
        <p:txBody>
          <a:bodyPr/>
          <a:lstStyle/>
          <a:p>
            <a:r>
              <a:rPr lang="cs-CZ" altLang="cs-CZ"/>
              <a:t>Vyšetření barvy a kvality </a:t>
            </a:r>
            <a:r>
              <a:rPr lang="cs-CZ" altLang="cs-CZ" u="sng"/>
              <a:t>přední</a:t>
            </a:r>
            <a:r>
              <a:rPr lang="cs-CZ" altLang="cs-CZ"/>
              <a:t> vody  plodové</a:t>
            </a:r>
          </a:p>
          <a:p>
            <a:r>
              <a:rPr lang="cs-CZ" altLang="cs-CZ"/>
              <a:t>Podmínka - dilatace hrdla minimálně 1cm</a:t>
            </a:r>
          </a:p>
          <a:p>
            <a:r>
              <a:rPr lang="cs-CZ" altLang="cs-CZ"/>
              <a:t>Rizika:</a:t>
            </a:r>
          </a:p>
          <a:p>
            <a:pPr lvl="1">
              <a:spcBef>
                <a:spcPct val="10000"/>
              </a:spcBef>
            </a:pPr>
            <a:r>
              <a:rPr lang="cs-CZ" altLang="cs-CZ"/>
              <a:t>Odtok VP</a:t>
            </a:r>
          </a:p>
          <a:p>
            <a:pPr lvl="1">
              <a:spcBef>
                <a:spcPct val="10000"/>
              </a:spcBef>
            </a:pPr>
            <a:r>
              <a:rPr lang="cs-CZ" altLang="cs-CZ"/>
              <a:t>Předčasná děložní činnost</a:t>
            </a:r>
          </a:p>
          <a:p>
            <a:pPr lvl="1">
              <a:spcBef>
                <a:spcPct val="10000"/>
              </a:spcBef>
            </a:pPr>
            <a:r>
              <a:rPr lang="cs-CZ" altLang="cs-CZ"/>
              <a:t>Infekce</a:t>
            </a:r>
          </a:p>
          <a:p>
            <a:pPr lvl="1">
              <a:spcBef>
                <a:spcPct val="10000"/>
              </a:spcBef>
            </a:pPr>
            <a:r>
              <a:rPr lang="cs-CZ" altLang="cs-CZ"/>
              <a:t>Krvácení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Ostatní vyšetření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Celkový stav</a:t>
            </a:r>
          </a:p>
          <a:p>
            <a:pPr lvl="1"/>
            <a:r>
              <a:rPr lang="cs-CZ" altLang="cs-CZ"/>
              <a:t>TK, TF, TT</a:t>
            </a:r>
          </a:p>
          <a:p>
            <a:pPr lvl="1"/>
            <a:r>
              <a:rPr lang="cs-CZ" altLang="cs-CZ"/>
              <a:t>Moč chemicky (B,C) - papírkem</a:t>
            </a:r>
          </a:p>
          <a:p>
            <a:pPr lvl="1"/>
            <a:r>
              <a:rPr lang="cs-CZ" altLang="cs-CZ"/>
              <a:t>Hmotnost, výška</a:t>
            </a:r>
          </a:p>
          <a:p>
            <a:pPr lvl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cs-CZ" altLang="cs-CZ"/>
          </a:p>
          <a:p>
            <a:r>
              <a:rPr lang="cs-CZ" altLang="cs-CZ"/>
              <a:t>Porodnická vyšetření</a:t>
            </a:r>
          </a:p>
          <a:p>
            <a:pPr lvl="1"/>
            <a:r>
              <a:rPr lang="cs-CZ" altLang="cs-CZ"/>
              <a:t>Temesváryho zkouška / Kittrichova zkouška</a:t>
            </a:r>
          </a:p>
          <a:p>
            <a:pPr lvl="1"/>
            <a:r>
              <a:rPr lang="cs-CZ" altLang="cs-CZ"/>
              <a:t>UZ vag. / abd. </a:t>
            </a:r>
          </a:p>
          <a:p>
            <a:r>
              <a:rPr lang="cs-CZ" altLang="cs-CZ"/>
              <a:t>Mikrobiologická vyšetření</a:t>
            </a:r>
          </a:p>
          <a:p>
            <a:r>
              <a:rPr lang="cs-CZ" altLang="cs-CZ"/>
              <a:t>Laboratorní vyšetření</a:t>
            </a: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2027238" y="3608388"/>
            <a:ext cx="80645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2" name="AutoShape 6"/>
          <p:cNvSpPr>
            <a:spLocks/>
          </p:cNvSpPr>
          <p:nvPr/>
        </p:nvSpPr>
        <p:spPr bwMode="auto">
          <a:xfrm>
            <a:off x="8904289" y="3860800"/>
            <a:ext cx="395287" cy="2413000"/>
          </a:xfrm>
          <a:prstGeom prst="rightBrace">
            <a:avLst>
              <a:gd name="adj1" fmla="val 508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 rot="5400000">
            <a:off x="8458200" y="4999038"/>
            <a:ext cx="2325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dle aktuálního stavu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4589198-D38D-412E-90F2-95839A84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613275"/>
            <a:ext cx="10515600" cy="1325563"/>
          </a:xfrm>
        </p:spPr>
        <p:txBody>
          <a:bodyPr/>
          <a:lstStyle/>
          <a:p>
            <a:r>
              <a:rPr lang="cs-CZ" dirty="0"/>
              <a:t>… 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198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Porodnické vyšetření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276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Zevní vyšetření</a:t>
            </a:r>
          </a:p>
          <a:p>
            <a:pPr lvl="1">
              <a:lnSpc>
                <a:spcPct val="90000"/>
              </a:lnSpc>
            </a:pPr>
            <a:r>
              <a:rPr lang="cs-CZ" altLang="cs-CZ" dirty="0" err="1"/>
              <a:t>aspekce</a:t>
            </a:r>
            <a:r>
              <a:rPr lang="cs-CZ" altLang="cs-CZ" dirty="0"/>
              <a:t>, palpace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Srdeční akce plodu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poslech ozev, </a:t>
            </a:r>
            <a:r>
              <a:rPr lang="cs-CZ" altLang="cs-CZ" dirty="0" err="1"/>
              <a:t>kardiotokografie</a:t>
            </a:r>
            <a:r>
              <a:rPr lang="cs-CZ" altLang="cs-CZ" dirty="0"/>
              <a:t> (CTG)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Vnitřní (vaginální) vyšetření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cs-CZ" altLang="cs-CZ" dirty="0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100264" y="4329113"/>
            <a:ext cx="81359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19289" y="4473576"/>
            <a:ext cx="835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992313" y="4473576"/>
            <a:ext cx="7993062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3200"/>
              <a:t>Pelvimetrie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3200"/>
              <a:t>Vyšetření v zrcadlech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3200"/>
              <a:t>Amnioskopie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animBg="1"/>
      <p:bldP spid="471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Palpace fundu děložního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889126"/>
            <a:ext cx="4367213" cy="3916363"/>
          </a:xfrm>
        </p:spPr>
        <p:txBody>
          <a:bodyPr/>
          <a:lstStyle/>
          <a:p>
            <a:r>
              <a:rPr lang="cs-CZ" altLang="cs-CZ" dirty="0"/>
              <a:t>Velikost dělohy</a:t>
            </a:r>
          </a:p>
          <a:p>
            <a:pPr>
              <a:spcBef>
                <a:spcPct val="30000"/>
              </a:spcBef>
            </a:pPr>
            <a:r>
              <a:rPr lang="cs-CZ" altLang="cs-CZ" dirty="0"/>
              <a:t>Vzdálenost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cs-CZ" altLang="cs-CZ" dirty="0"/>
              <a:t>	spona-fundus (SF)</a:t>
            </a:r>
          </a:p>
          <a:p>
            <a:pPr>
              <a:spcBef>
                <a:spcPct val="30000"/>
              </a:spcBef>
            </a:pPr>
            <a:r>
              <a:rPr lang="cs-CZ" altLang="cs-CZ" dirty="0" err="1"/>
              <a:t>Gravidogram</a:t>
            </a:r>
            <a:r>
              <a:rPr lang="cs-CZ" altLang="cs-CZ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/>
              <a:t>	(SF v kombinaci s hmotnostním přírůstkem)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Leopoldův hmat I</a:t>
            </a:r>
          </a:p>
        </p:txBody>
      </p:sp>
      <p:pic>
        <p:nvPicPr>
          <p:cNvPr id="48134" name="Picture 6" descr="Hmat na fund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62113"/>
            <a:ext cx="4038600" cy="4430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Palpace děložních hran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1" y="1890713"/>
            <a:ext cx="3535363" cy="4525962"/>
          </a:xfrm>
        </p:spPr>
        <p:txBody>
          <a:bodyPr/>
          <a:lstStyle/>
          <a:p>
            <a:r>
              <a:rPr lang="cs-CZ" altLang="cs-CZ" dirty="0"/>
              <a:t>Děložní tvar</a:t>
            </a:r>
          </a:p>
          <a:p>
            <a:pPr lvl="1"/>
            <a:r>
              <a:rPr lang="cs-CZ" altLang="cs-CZ" dirty="0"/>
              <a:t>hruškovitý</a:t>
            </a:r>
          </a:p>
          <a:p>
            <a:pPr lvl="1"/>
            <a:r>
              <a:rPr lang="cs-CZ" altLang="cs-CZ" dirty="0"/>
              <a:t>ovoidní</a:t>
            </a:r>
          </a:p>
          <a:p>
            <a:pPr lvl="1"/>
            <a:r>
              <a:rPr lang="cs-CZ" altLang="cs-CZ" dirty="0"/>
              <a:t>kulovitý</a:t>
            </a:r>
          </a:p>
          <a:p>
            <a:pPr>
              <a:spcBef>
                <a:spcPct val="30000"/>
              </a:spcBef>
            </a:pPr>
            <a:r>
              <a:rPr lang="cs-CZ" altLang="cs-CZ" dirty="0"/>
              <a:t>Děložní verze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/>
              <a:t>	(DVT, SVT)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Leopoldův hmat II</a:t>
            </a:r>
          </a:p>
        </p:txBody>
      </p:sp>
      <p:pic>
        <p:nvPicPr>
          <p:cNvPr id="55302" name="Picture 6" descr="Hmat na hra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8838" y="1903413"/>
            <a:ext cx="4038600" cy="408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Pawlikův hmat – 1. fáze</a:t>
            </a:r>
          </a:p>
        </p:txBody>
      </p:sp>
      <p:pic>
        <p:nvPicPr>
          <p:cNvPr id="57350" name="Picture 6" descr="Pawlikův hmat 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26" y="3249614"/>
            <a:ext cx="2574925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5" name="Picture 11" descr="Pawlikův hmat 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6013" y="1916114"/>
            <a:ext cx="30226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7034214" y="4581525"/>
            <a:ext cx="5746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955801" y="1879600"/>
            <a:ext cx="4906963" cy="10810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/>
              <a:t>Obsah dolního děložního segmentu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992314" y="2889250"/>
            <a:ext cx="259238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800" dirty="0"/>
              <a:t>Velikost, tvar, konzistence naléhající části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800" dirty="0"/>
              <a:t>Leopoldův hmat III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dirty="0" err="1"/>
              <a:t>Pawlikův</a:t>
            </a:r>
            <a:r>
              <a:rPr lang="cs-CZ" altLang="cs-CZ" dirty="0"/>
              <a:t> hmat – 2. fáze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89125"/>
            <a:ext cx="4038600" cy="1360488"/>
          </a:xfrm>
        </p:spPr>
        <p:txBody>
          <a:bodyPr/>
          <a:lstStyle/>
          <a:p>
            <a:r>
              <a:rPr lang="cs-CZ" altLang="cs-CZ" dirty="0"/>
              <a:t>Průběh krční rýhy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/>
              <a:t>	(u PPHL)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Leopoldův hmat IV</a:t>
            </a:r>
          </a:p>
        </p:txBody>
      </p:sp>
      <p:pic>
        <p:nvPicPr>
          <p:cNvPr id="61447" name="Picture 7" descr="Pawlikův hmat 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3357564"/>
            <a:ext cx="2832100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" name="Picture 8" descr="Pawlikův hmat 2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7914" y="2133600"/>
            <a:ext cx="2797175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/>
              <a:t>Pawlikův hmat – 3. fáze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90713"/>
            <a:ext cx="4038600" cy="4525962"/>
          </a:xfrm>
        </p:spPr>
        <p:txBody>
          <a:bodyPr/>
          <a:lstStyle/>
          <a:p>
            <a:r>
              <a:rPr lang="cs-CZ" altLang="cs-CZ"/>
              <a:t>Vztah hlavičky k rovině pánevního vchodu</a:t>
            </a:r>
          </a:p>
          <a:p>
            <a:r>
              <a:rPr lang="cs-CZ" altLang="cs-CZ"/>
              <a:t>Vzdálenost krční rýhy od horního okraje spony</a:t>
            </a:r>
          </a:p>
        </p:txBody>
      </p:sp>
      <p:pic>
        <p:nvPicPr>
          <p:cNvPr id="63494" name="Picture 6" descr="Pawlikův hmat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1819276"/>
            <a:ext cx="33813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b/Handgriffe.JPG/640px-Handgrif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"/>
            <a:ext cx="5976664" cy="68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69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559</Words>
  <Application>Microsoft Office PowerPoint</Application>
  <PresentationFormat>Širokoúhlá obrazovka</PresentationFormat>
  <Paragraphs>171</Paragraphs>
  <Slides>28</Slides>
  <Notes>1</Notes>
  <HiddenSlides>3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Motiv Office</vt:lpstr>
      <vt:lpstr>Vyšetření těhotné</vt:lpstr>
      <vt:lpstr>Příjem rodičky</vt:lpstr>
      <vt:lpstr>Porodnické vyšetření</vt:lpstr>
      <vt:lpstr>Palpace fundu děložního</vt:lpstr>
      <vt:lpstr>Palpace děložních hran</vt:lpstr>
      <vt:lpstr>Pawlikův hmat – 1. fáze</vt:lpstr>
      <vt:lpstr>Pawlikův hmat – 2. fáze</vt:lpstr>
      <vt:lpstr>Pawlikův hmat – 3. fáze</vt:lpstr>
      <vt:lpstr>Prezentace aplikace PowerPoint</vt:lpstr>
      <vt:lpstr>Vzdálenost krční rýhy od horního okraje spony</vt:lpstr>
      <vt:lpstr>Vzdálenost krční rýhy od horního okraje spony</vt:lpstr>
      <vt:lpstr>Vzdálenost krční rýhy od horního okraje spony</vt:lpstr>
      <vt:lpstr>Budinův hmat</vt:lpstr>
      <vt:lpstr>Poslech srdeční akce plodu</vt:lpstr>
      <vt:lpstr>Maxima slyšitelnosti ozev</vt:lpstr>
      <vt:lpstr>Maxima slyšitelnosti ozev</vt:lpstr>
      <vt:lpstr>Maxima slyšitelnosti ozev</vt:lpstr>
      <vt:lpstr>Maxima slyšitelnosti ozev</vt:lpstr>
      <vt:lpstr>Pelvimetrie</vt:lpstr>
      <vt:lpstr>Prezentace aplikace PowerPoint</vt:lpstr>
      <vt:lpstr>Vaginální vyšetření – porodní cesty</vt:lpstr>
      <vt:lpstr>Prezentace aplikace PowerPoint</vt:lpstr>
      <vt:lpstr>Cervix-skóre /Bishopovo/</vt:lpstr>
      <vt:lpstr>Změny děložního hrdla za porodu</vt:lpstr>
      <vt:lpstr>Vaginální vyšetření – plodové vejce</vt:lpstr>
      <vt:lpstr>Amnioskopie</vt:lpstr>
      <vt:lpstr>Ostatní vyšetření</vt:lpstr>
      <vt:lpstr>…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těhotné</dc:title>
  <dc:creator>Křepelka, Petr</dc:creator>
  <cp:lastModifiedBy>Křepelka, Petr</cp:lastModifiedBy>
  <cp:revision>1</cp:revision>
  <dcterms:created xsi:type="dcterms:W3CDTF">2020-05-22T08:15:16Z</dcterms:created>
  <dcterms:modified xsi:type="dcterms:W3CDTF">2020-05-22T08:17:52Z</dcterms:modified>
</cp:coreProperties>
</file>