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7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4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C2E0AC-7039-4023-B8A3-F6D732DB0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A155CEF-F9CB-4F01-A763-6FED62CF41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EE626D-258A-446E-BA2C-FCFC0CE33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3955-D688-49EB-BF0A-B9AFD886C4E4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2B5BEC-4936-4420-99CD-1DBAA8842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BDD4151-794C-4DB6-91DD-78D890555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19BE-A8A6-427F-BAA6-021190A885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91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1C0E6A-424A-4BB4-8934-1804E963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C86294-2DBB-4FD1-9BE2-329A0DFE8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AC5F94-77F7-4329-B165-B9EB55E1D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3955-D688-49EB-BF0A-B9AFD886C4E4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6F133D-792A-499A-9332-A07B5E4A2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8BCEB8-F2D0-4423-8993-4137DB59D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19BE-A8A6-427F-BAA6-021190A885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73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857B303-1A4F-48AC-8533-6A7201E50D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B3534AF-9EC6-4A21-8486-AF6C3B535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AF6D11-65D8-45E0-BACA-C81462169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3955-D688-49EB-BF0A-B9AFD886C4E4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4576893-5918-4529-AF5C-DE2FEC90B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4E9154-E789-4461-B7AE-EBE4B8966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19BE-A8A6-427F-BAA6-021190A885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740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84A8D-A879-4508-92F3-FD2C22EAB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3D2C86-C349-4E90-95AB-E2664FC50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A91723F-C46C-4794-AD9E-3C4D31883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3955-D688-49EB-BF0A-B9AFD886C4E4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C50AB6D-3146-444E-A359-BCD763FE8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85E62FF-E4F1-4902-A99E-33DEE4B5C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19BE-A8A6-427F-BAA6-021190A885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77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F0F086-8FFC-49D6-8A06-553312841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B7BCA3A-FFD4-404B-8176-3E195A350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ACB431E-E723-4D31-B441-88D8A373A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3955-D688-49EB-BF0A-B9AFD886C4E4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2F775B-20B2-4787-95CE-AF40CF4E5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D5FA3B-41AE-4871-ADAE-7EB590727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19BE-A8A6-427F-BAA6-021190A885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51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907967-0F07-4DB0-BC5C-B637E9553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27A402-AFF6-43AA-BA0D-1E735C2276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113E0C5-ADDA-449D-9EB1-F4B7D4E9E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BC80B1D-14AC-4A4F-88E9-36E4C0358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3955-D688-49EB-BF0A-B9AFD886C4E4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628A4F-24CF-4025-A4A8-B7B65FEB8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018D84B-DE44-422C-AEB3-1278511F1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19BE-A8A6-427F-BAA6-021190A885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529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674C6A-409D-4480-8578-29AB30C35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488D5DA-EEB5-44FE-A466-992BBF42AB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BA6CB2A-E97E-480D-8554-F1AD88848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96587AE-36DB-4543-AB39-3B35476D08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953426E-11CF-4CB2-8201-098CD6E0F4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0BA34E9-B8DF-4561-8B08-DBA272177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3955-D688-49EB-BF0A-B9AFD886C4E4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B1CFC8D-DFA4-427B-BFA8-981CB5B8F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A092759-0619-4591-B7F5-E30E1BEE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19BE-A8A6-427F-BAA6-021190A885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433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FCE414-534B-4923-906A-587194256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964E721-D410-450B-BDFE-4B6D996FC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3955-D688-49EB-BF0A-B9AFD886C4E4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CEC6277-757B-455F-9DE3-065C08883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6C9E837-8417-4B75-89B7-921B9D85F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19BE-A8A6-427F-BAA6-021190A885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781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9C43221-E8AD-4854-9DEE-D3A533789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3955-D688-49EB-BF0A-B9AFD886C4E4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431EABC-AD3E-4AAB-B28D-C48452BE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5F6E394-93D8-4CC8-8C0F-5D1146687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19BE-A8A6-427F-BAA6-021190A885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79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A74F9F-6FDA-43DF-849A-13DFF9283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553AF8-5A93-439A-9CD7-B6A01AACE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D5D143A-A73D-4850-961F-E33B0971D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31E337-07CE-4267-B1B0-30CA13A1B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3955-D688-49EB-BF0A-B9AFD886C4E4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A82D99A-0C2F-4F2A-A6BD-7B18DAC04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AA4B270-9859-4029-88FF-3BA440B08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19BE-A8A6-427F-BAA6-021190A885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110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130AC4-F0EF-497C-A4E4-1EBD608C8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A858328-81CA-4629-8A66-3EE9F811B7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5E7FC15-241C-41C6-A4F1-521B0C746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0BCA9B1-4C9A-4584-95EE-3E336498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93955-D688-49EB-BF0A-B9AFD886C4E4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752DD48-2C43-431E-98D0-D31E36845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D8CC4FE-2E3E-4085-B60E-F8E5A1AD3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219BE-A8A6-427F-BAA6-021190A885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355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E1C0C2F-6150-4D36-860C-AC5814DF8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831EAB1-FCCE-476F-B8AF-42A503938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8C24417-01E6-4EF5-9DD0-769FDCDC71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93955-D688-49EB-BF0A-B9AFD886C4E4}" type="datetimeFigureOut">
              <a:rPr lang="cs-CZ" smtClean="0"/>
              <a:t>04.07.2023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46AF77-2521-4E83-9F21-9611FF1D54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17E8A2-DC48-4A3B-A054-B190B9983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219BE-A8A6-427F-BAA6-021190A885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1851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939344" y="3234750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7030A0"/>
                </a:solidFill>
              </a:rPr>
              <a:t>Fyzikální principy tvorby </a:t>
            </a:r>
            <a:r>
              <a:rPr lang="cs-CZ" b="1" dirty="0" err="1">
                <a:solidFill>
                  <a:srgbClr val="7030A0"/>
                </a:solidFill>
              </a:rPr>
              <a:t>nanovláken</a:t>
            </a:r>
            <a:r>
              <a:rPr lang="cs-CZ" b="1" dirty="0">
                <a:solidFill>
                  <a:srgbClr val="7030A0"/>
                </a:solidFill>
              </a:rPr>
              <a:t> pro FT 2022</a:t>
            </a:r>
            <a:endParaRPr lang="cs-CZ" dirty="0">
              <a:solidFill>
                <a:srgbClr val="7030A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2939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chemeClr val="tx1"/>
                </a:solidFill>
              </a:rPr>
              <a:t>doc. Ing. Pavel Pokorný, Ph.D.</a:t>
            </a: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2424" y="2579065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3180502" y="1515051"/>
            <a:ext cx="658622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A2: Rozvoj v oblasti distanční výuky, online výuky a </a:t>
            </a:r>
            <a:r>
              <a:rPr lang="cs-CZ" sz="1400" b="1" u="sng" dirty="0" err="1"/>
              <a:t>blended</a:t>
            </a:r>
            <a:r>
              <a:rPr lang="cs-CZ" sz="1400" b="1" u="sng" dirty="0"/>
              <a:t> learning</a:t>
            </a:r>
          </a:p>
          <a:p>
            <a:pPr algn="ctr"/>
            <a:endParaRPr lang="cs-CZ" sz="800" dirty="0"/>
          </a:p>
          <a:p>
            <a:pPr algn="ctr"/>
            <a:r>
              <a:rPr lang="cs-CZ" b="1" dirty="0"/>
              <a:t>NPO_TUL_MSMT-16598/2022</a:t>
            </a:r>
          </a:p>
          <a:p>
            <a:endParaRPr lang="cs-CZ" dirty="0"/>
          </a:p>
        </p:txBody>
      </p:sp>
      <p:pic>
        <p:nvPicPr>
          <p:cNvPr id="16" name="Obrázek 15" descr="https://opp.cuni.cz/OPP-85-version1-_npo1_252_67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Skupina 8">
            <a:extLst>
              <a:ext uri="{FF2B5EF4-FFF2-40B4-BE49-F238E27FC236}">
                <a16:creationId xmlns:a16="http://schemas.microsoft.com/office/drawing/2014/main" id="{739EF1FB-8854-461B-90E3-74FC937459A9}"/>
              </a:ext>
            </a:extLst>
          </p:cNvPr>
          <p:cNvGrpSpPr/>
          <p:nvPr/>
        </p:nvGrpSpPr>
        <p:grpSpPr>
          <a:xfrm>
            <a:off x="1078567" y="1357748"/>
            <a:ext cx="10162086" cy="4362438"/>
            <a:chOff x="117987" y="1386348"/>
            <a:chExt cx="11312013" cy="5718260"/>
          </a:xfrm>
        </p:grpSpPr>
        <p:pic>
          <p:nvPicPr>
            <p:cNvPr id="10" name="Obrázek 9">
              <a:extLst>
                <a:ext uri="{FF2B5EF4-FFF2-40B4-BE49-F238E27FC236}">
                  <a16:creationId xmlns:a16="http://schemas.microsoft.com/office/drawing/2014/main" id="{52708929-DC5E-406C-BD25-2EB39F5AD06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784032" y="2535170"/>
              <a:ext cx="5645968" cy="2990558"/>
            </a:xfrm>
            <a:prstGeom prst="rect">
              <a:avLst/>
            </a:prstGeom>
          </p:spPr>
        </p:pic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424045C8-2EE8-44E4-B04C-ABD53D1FE786}"/>
                </a:ext>
              </a:extLst>
            </p:cNvPr>
            <p:cNvSpPr txBox="1"/>
            <p:nvPr/>
          </p:nvSpPr>
          <p:spPr>
            <a:xfrm>
              <a:off x="117987" y="1386348"/>
              <a:ext cx="5407742" cy="30469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/>
                <a:t>Intenzita elektrického pole je gradientem potenciálu.</a:t>
              </a:r>
            </a:p>
            <a:p>
              <a:endParaRPr lang="cs-CZ" sz="2400" b="1" dirty="0"/>
            </a:p>
            <a:p>
              <a:endParaRPr lang="cs-CZ" sz="2400" b="1" dirty="0"/>
            </a:p>
            <a:p>
              <a:endParaRPr lang="cs-CZ" sz="2400" b="1" dirty="0"/>
            </a:p>
            <a:p>
              <a:endParaRPr lang="cs-CZ" sz="2400" b="1" dirty="0"/>
            </a:p>
            <a:p>
              <a:r>
                <a:rPr lang="cs-CZ" sz="2400" b="1" dirty="0"/>
                <a:t>Siločáry jsou vždy kolmo na </a:t>
              </a:r>
              <a:r>
                <a:rPr lang="cs-CZ" sz="2400" b="1" dirty="0" err="1"/>
                <a:t>ekvipotenciály</a:t>
              </a:r>
              <a:r>
                <a:rPr lang="cs-CZ" sz="2400" b="1" dirty="0"/>
                <a:t>.</a:t>
              </a:r>
            </a:p>
          </p:txBody>
        </p:sp>
        <p:sp>
          <p:nvSpPr>
            <p:cNvPr id="13" name="Zahnutá šipka doprava 8">
              <a:extLst>
                <a:ext uri="{FF2B5EF4-FFF2-40B4-BE49-F238E27FC236}">
                  <a16:creationId xmlns:a16="http://schemas.microsoft.com/office/drawing/2014/main" id="{E61B7B08-DC4E-40BE-BAC2-CFA46E52B97A}"/>
                </a:ext>
              </a:extLst>
            </p:cNvPr>
            <p:cNvSpPr/>
            <p:nvPr/>
          </p:nvSpPr>
          <p:spPr>
            <a:xfrm rot="16200000">
              <a:off x="4082153" y="3250462"/>
              <a:ext cx="1573161" cy="6135132"/>
            </a:xfrm>
            <a:prstGeom prst="curvedRightArrow">
              <a:avLst>
                <a:gd name="adj1" fmla="val 12431"/>
                <a:gd name="adj2" fmla="val 50000"/>
                <a:gd name="adj3" fmla="val 16636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  <p:sp>
          <p:nvSpPr>
            <p:cNvPr id="14" name="Zahnutá šipka doprava 9">
              <a:extLst>
                <a:ext uri="{FF2B5EF4-FFF2-40B4-BE49-F238E27FC236}">
                  <a16:creationId xmlns:a16="http://schemas.microsoft.com/office/drawing/2014/main" id="{A4B20020-AEBA-48FA-B6FB-AACDA85CF027}"/>
                </a:ext>
              </a:extLst>
            </p:cNvPr>
            <p:cNvSpPr/>
            <p:nvPr/>
          </p:nvSpPr>
          <p:spPr>
            <a:xfrm rot="4669095" flipV="1">
              <a:off x="3844172" y="-610547"/>
              <a:ext cx="1255809" cy="6827381"/>
            </a:xfrm>
            <a:prstGeom prst="curvedRightArrow">
              <a:avLst>
                <a:gd name="adj1" fmla="val 12431"/>
                <a:gd name="adj2" fmla="val 74905"/>
                <a:gd name="adj3" fmla="val 2766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9199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5113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91C898E9-2B10-4F9A-96E8-9370F3A0E0F9}"/>
              </a:ext>
            </a:extLst>
          </p:cNvPr>
          <p:cNvSpPr txBox="1"/>
          <p:nvPr/>
        </p:nvSpPr>
        <p:spPr>
          <a:xfrm>
            <a:off x="1991544" y="2348881"/>
            <a:ext cx="83529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 </a:t>
            </a:r>
          </a:p>
          <a:p>
            <a:pPr marL="514350" indent="-514350">
              <a:buAutoNum type="arabicPeriod"/>
            </a:pPr>
            <a:endParaRPr lang="cs-CZ" sz="2800" b="1" dirty="0"/>
          </a:p>
          <a:p>
            <a:pPr algn="ctr"/>
            <a:r>
              <a:rPr lang="cs-CZ" sz="2800" b="1" dirty="0"/>
              <a:t>Pojem elektrického pole, jeho zobrazení a funkce. Pojem potenciálu, Gaussův zákon, Maxwellovy  rovnice a jejich využití.</a:t>
            </a:r>
          </a:p>
        </p:txBody>
      </p:sp>
    </p:spTree>
    <p:extLst>
      <p:ext uri="{BB962C8B-B14F-4D97-AF65-F5344CB8AC3E}">
        <p14:creationId xmlns:p14="http://schemas.microsoft.com/office/powerpoint/2010/main" val="2471427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1BDD304B-AB6B-4393-8EC6-8AFDFB4A33C0}"/>
              </a:ext>
            </a:extLst>
          </p:cNvPr>
          <p:cNvSpPr txBox="1"/>
          <p:nvPr/>
        </p:nvSpPr>
        <p:spPr>
          <a:xfrm>
            <a:off x="415636" y="1140979"/>
            <a:ext cx="1125912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Co je to „pole“?</a:t>
            </a:r>
          </a:p>
          <a:p>
            <a:endParaRPr lang="cs-CZ" sz="2400" dirty="0"/>
          </a:p>
          <a:p>
            <a:r>
              <a:rPr lang="cs-CZ" sz="2400" b="1" dirty="0"/>
              <a:t>Je to prostor, ve kterém se odehrávají děje podle daných přírodních pravidel a je popsáno určitým způsobem.</a:t>
            </a:r>
          </a:p>
          <a:p>
            <a:endParaRPr lang="cs-CZ" sz="2400" b="1" dirty="0"/>
          </a:p>
          <a:p>
            <a:r>
              <a:rPr lang="cs-CZ" sz="2400" b="1" dirty="0"/>
              <a:t>Příklad bramborové pole:</a:t>
            </a:r>
          </a:p>
          <a:p>
            <a:endParaRPr lang="cs-CZ" sz="2400" b="1" dirty="0"/>
          </a:p>
          <a:p>
            <a:r>
              <a:rPr lang="cs-CZ" sz="2400" dirty="0"/>
              <a:t>Popis geografický – souřadnice, výměra a polohopisný – nadmořská výška, terénní zvlněnost. Tím je definován prostor, ve kterém se odehrává pěstění brambor.</a:t>
            </a:r>
          </a:p>
          <a:p>
            <a:endParaRPr lang="cs-CZ" sz="2400" dirty="0"/>
          </a:p>
          <a:p>
            <a:r>
              <a:rPr lang="cs-CZ" sz="2400" dirty="0"/>
              <a:t>Popis funkční – návod na pěstování brambor, agrotechnické lhůty, použitá technika, sadba brambor.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1129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95292906-83D4-4FF0-A565-4980C55E591A}"/>
              </a:ext>
            </a:extLst>
          </p:cNvPr>
          <p:cNvSpPr txBox="1"/>
          <p:nvPr/>
        </p:nvSpPr>
        <p:spPr>
          <a:xfrm>
            <a:off x="489527" y="1274618"/>
            <a:ext cx="11379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Proč potřebujeme fyzikální pole při tvorbě </a:t>
            </a:r>
            <a:r>
              <a:rPr lang="cs-CZ" sz="2400" b="1" dirty="0" err="1"/>
              <a:t>nanovláken</a:t>
            </a:r>
            <a:r>
              <a:rPr lang="cs-CZ" sz="2400" b="1" dirty="0"/>
              <a:t>? A jaká pole?</a:t>
            </a:r>
          </a:p>
          <a:p>
            <a:endParaRPr lang="cs-CZ" sz="2400" b="1" dirty="0"/>
          </a:p>
          <a:p>
            <a:r>
              <a:rPr lang="cs-CZ" sz="2400" b="1" dirty="0"/>
              <a:t>Elektromagnetické pole – speciálně pole elektrické pro </a:t>
            </a:r>
            <a:r>
              <a:rPr lang="cs-CZ" sz="2400" b="1" dirty="0" err="1"/>
              <a:t>elektrospinning</a:t>
            </a:r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Tíhové pole – odehrávají se v něm všechny zvlákňovací děje a nic s tím nemůžeme udělat</a:t>
            </a:r>
          </a:p>
          <a:p>
            <a:endParaRPr lang="cs-CZ" sz="2400" b="1" dirty="0"/>
          </a:p>
          <a:p>
            <a:r>
              <a:rPr lang="cs-CZ" sz="2400" b="1" dirty="0"/>
              <a:t>Silové pole – například pole odstředivých sil při odstředivém zvlákňování</a:t>
            </a:r>
          </a:p>
          <a:p>
            <a:endParaRPr lang="cs-CZ" sz="2400" b="1" dirty="0"/>
          </a:p>
          <a:p>
            <a:r>
              <a:rPr lang="cs-CZ" sz="2400" b="1" dirty="0"/>
              <a:t>A podobně….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6130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05A19EE5-5F68-4287-93AA-1EE5EE19650E}"/>
              </a:ext>
            </a:extLst>
          </p:cNvPr>
          <p:cNvSpPr txBox="1"/>
          <p:nvPr/>
        </p:nvSpPr>
        <p:spPr>
          <a:xfrm>
            <a:off x="315878" y="1653310"/>
            <a:ext cx="1153621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Elektromagnetické pole je prostor, ve kterém se odehrávají děje spojené se silovým působením elektrických nábojů.</a:t>
            </a:r>
          </a:p>
          <a:p>
            <a:pPr algn="ctr"/>
            <a:endParaRPr lang="cs-CZ" sz="2800" b="1" dirty="0"/>
          </a:p>
          <a:p>
            <a:pPr algn="ctr"/>
            <a:endParaRPr lang="cs-CZ" sz="2800" b="1" dirty="0"/>
          </a:p>
          <a:p>
            <a:pPr algn="ctr"/>
            <a:endParaRPr lang="cs-CZ" b="1" dirty="0"/>
          </a:p>
          <a:p>
            <a:pPr algn="ctr"/>
            <a:endParaRPr lang="cs-CZ" sz="3600" b="1" dirty="0">
              <a:solidFill>
                <a:srgbClr val="FF0000"/>
              </a:solidFill>
            </a:endParaRPr>
          </a:p>
          <a:p>
            <a:pPr algn="ctr"/>
            <a:r>
              <a:rPr lang="cs-CZ" sz="3600" b="1" dirty="0">
                <a:solidFill>
                  <a:srgbClr val="FF0000"/>
                </a:solidFill>
              </a:rPr>
              <a:t>Elektřina a magnetismus jsou dvě strany jedné mince!!!</a:t>
            </a:r>
          </a:p>
          <a:p>
            <a:endParaRPr lang="cs-CZ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FDD1A7C5-37E0-4D5E-B193-33AE5D7D914F}"/>
              </a:ext>
            </a:extLst>
          </p:cNvPr>
          <p:cNvSpPr/>
          <p:nvPr/>
        </p:nvSpPr>
        <p:spPr>
          <a:xfrm rot="5400000">
            <a:off x="5440220" y="3038755"/>
            <a:ext cx="1043709" cy="69272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940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64E512BF-22B9-45FE-9E26-BC6163FF1295}"/>
                  </a:ext>
                </a:extLst>
              </p:cNvPr>
              <p:cNvSpPr txBox="1"/>
              <p:nvPr/>
            </p:nvSpPr>
            <p:spPr>
              <a:xfrm>
                <a:off x="477520" y="852488"/>
                <a:ext cx="11348720" cy="46624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b="1" dirty="0"/>
                  <a:t>Zákon zachování elektrického náboje</a:t>
                </a:r>
              </a:p>
              <a:p>
                <a:endParaRPr lang="cs-CZ" sz="2000" dirty="0"/>
              </a:p>
              <a:p>
                <a:r>
                  <a:rPr lang="cs-CZ" sz="2000" dirty="0"/>
                  <a:t>Každá z fyzikálních interakcí má svůj charakteristický náboj, který určuje míru vzájemné interakce jednotlivých těles. U gravitační interakce je oním „nábojem“ hmotnost těles, </a:t>
                </a:r>
                <a:br>
                  <a:rPr lang="cs-CZ" sz="2000" dirty="0"/>
                </a:br>
                <a:r>
                  <a:rPr lang="cs-CZ" sz="2000" dirty="0"/>
                  <a:t>u elektromagnetické interakce jde o elektrický náboj atd.</a:t>
                </a:r>
              </a:p>
              <a:p>
                <a:endParaRPr lang="cs-CZ" sz="2000" dirty="0"/>
              </a:p>
              <a:p>
                <a:r>
                  <a:rPr lang="cs-CZ" sz="2000" dirty="0"/>
                  <a:t>Zaveďme nejprve hustotu náboje a tok náboje vztahy:</a:t>
                </a:r>
              </a:p>
              <a:p>
                <a:endParaRPr lang="cs-CZ" sz="20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cs-CZ" sz="20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cs-CZ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𝑄</m:t>
                              </m:r>
                            </m:num>
                            <m:den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∆</m:t>
                              </m:r>
                              <m:r>
                                <a:rPr lang="cs-CZ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cs-CZ" sz="2000" dirty="0"/>
              </a:p>
              <a:p>
                <a:endParaRPr lang="cs-CZ" sz="20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b="1" i="1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cs-CZ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cs-CZ" sz="2000" i="1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cs-CZ" sz="2000" b="1" i="1">
                          <a:latin typeface="Cambria Math" panose="02040503050406030204" pitchFamily="18" charset="0"/>
                        </a:rPr>
                        <m:t>𝒖</m:t>
                      </m:r>
                    </m:oMath>
                  </m:oMathPara>
                </a14:m>
                <a:endParaRPr lang="cs-CZ" sz="2000" dirty="0"/>
              </a:p>
              <a:p>
                <a:r>
                  <a:rPr lang="cs-CZ" sz="2000" i="1" dirty="0"/>
                  <a:t>ρ </a:t>
                </a:r>
                <a:r>
                  <a:rPr lang="cs-CZ" sz="2000" dirty="0"/>
                  <a:t>= </a:t>
                </a:r>
                <a:r>
                  <a:rPr lang="cs-CZ" sz="2000" i="1" dirty="0"/>
                  <a:t>hustota náboje [C/m</a:t>
                </a:r>
                <a:r>
                  <a:rPr lang="cs-CZ" sz="2000" i="1" baseline="30000" dirty="0"/>
                  <a:t>3</a:t>
                </a:r>
                <a:r>
                  <a:rPr lang="cs-CZ" sz="2000" i="1" dirty="0"/>
                  <a:t>]</a:t>
                </a:r>
              </a:p>
              <a:p>
                <a:r>
                  <a:rPr lang="cs-CZ" sz="2000" b="1" i="1" dirty="0"/>
                  <a:t>j </a:t>
                </a:r>
                <a:r>
                  <a:rPr lang="cs-CZ" sz="2000" i="1" dirty="0"/>
                  <a:t>= tok  náboje [A/m</a:t>
                </a:r>
                <a:r>
                  <a:rPr lang="cs-CZ" sz="2000" i="1" baseline="30000" dirty="0"/>
                  <a:t>2</a:t>
                </a:r>
                <a:r>
                  <a:rPr lang="cs-CZ" sz="2000" i="1" dirty="0"/>
                  <a:t>]</a:t>
                </a:r>
                <a:endParaRPr lang="cs-CZ" sz="2000" b="1" i="1" dirty="0"/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64E512BF-22B9-45FE-9E26-BC6163FF12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20" y="852488"/>
                <a:ext cx="11348720" cy="4662495"/>
              </a:xfrm>
              <a:prstGeom prst="rect">
                <a:avLst/>
              </a:prstGeom>
              <a:blipFill>
                <a:blip r:embed="rId6"/>
                <a:stretch>
                  <a:fillRect l="-537" t="-78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Obrázek 9">
            <a:extLst>
              <a:ext uri="{FF2B5EF4-FFF2-40B4-BE49-F238E27FC236}">
                <a16:creationId xmlns:a16="http://schemas.microsoft.com/office/drawing/2014/main" id="{75E7A88F-D5D1-42DC-BB6F-7EDD8130A75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21994" y="2274188"/>
            <a:ext cx="3508154" cy="317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284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6FE5D1FE-E84E-43AD-8972-BEF0A9D62A6D}"/>
                  </a:ext>
                </a:extLst>
              </p:cNvPr>
              <p:cNvSpPr txBox="1"/>
              <p:nvPr/>
            </p:nvSpPr>
            <p:spPr>
              <a:xfrm>
                <a:off x="264160" y="701040"/>
                <a:ext cx="11673840" cy="51094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200" dirty="0"/>
                  <a:t>Pro velikost toku platí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𝑗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e>
                        <m: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sub>
                      </m:sSub>
                      <m:r>
                        <a:rPr lang="cs-CZ" sz="22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20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20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20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20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20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20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m:rPr>
                              <m:sty m:val="p"/>
                            </m:rPr>
                            <a:rPr lang="cs-CZ" sz="220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𝑙</m:t>
                          </m:r>
                        </m:den>
                      </m:f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20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𝑙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20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20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20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𝑆</m:t>
                          </m:r>
                          <m:r>
                            <m:rPr>
                              <m:sty m:val="p"/>
                            </m:rPr>
                            <a:rPr lang="cs-CZ" sz="220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cs-CZ" sz="2200" dirty="0"/>
              </a:p>
              <a:p>
                <a:endParaRPr lang="cs-CZ" sz="2200" i="1" dirty="0"/>
              </a:p>
              <a:p>
                <a:r>
                  <a:rPr lang="cs-CZ" sz="2200" i="1" dirty="0"/>
                  <a:t>Tok náboje </a:t>
                </a:r>
                <a:r>
                  <a:rPr lang="cs-CZ" sz="2200" dirty="0"/>
                  <a:t>má tedy význam množství náboje proteklého kolmou jednotkovou plochou za jednotku času. Alternativním názvem této veličiny je </a:t>
                </a:r>
                <a:r>
                  <a:rPr lang="cs-CZ" sz="2200" i="1" dirty="0"/>
                  <a:t>proudová hustota</a:t>
                </a:r>
                <a:r>
                  <a:rPr lang="cs-CZ" sz="2200" dirty="0"/>
                  <a:t>. Náboj se při proudění neztrácí ani nepřibývá, jeho časový úbytek z libovolného objemu musí být roven toku veličiny přes plochu obklopující tento objem: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cs-CZ" sz="2200">
                              <a:latin typeface="Cambria Math" panose="02040503050406030204" pitchFamily="18" charset="0"/>
                            </a:rPr>
                            <m:t>d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cs-CZ" sz="220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∭"/>
                          <m:limLoc m:val="undOvr"/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cs-CZ" sz="2200" i="1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cs-CZ" sz="220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</m:nary>
                      <m:r>
                        <a:rPr lang="cs-CZ" sz="2200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∯"/>
                          <m:limLoc m:val="undOvr"/>
                          <m:ctrlPr>
                            <a:rPr lang="cs-CZ" sz="22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4"/>
                            </m:rP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cs-CZ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cs-CZ" sz="22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200" b="1">
                                  <a:latin typeface="Cambria Math" panose="02040503050406030204" pitchFamily="18" charset="0"/>
                                </a:rPr>
                                <m:t>𝐣</m:t>
                              </m:r>
                            </m:e>
                            <m:sub>
                              <m:r>
                                <a:rPr lang="cs-CZ" sz="2200" i="1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sub>
                          </m:sSub>
                          <m:r>
                            <a:rPr lang="cs-CZ" sz="2200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cs-CZ" sz="2200"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cs-CZ" sz="2200" b="1">
                              <a:latin typeface="Cambria Math" panose="02040503050406030204" pitchFamily="18" charset="0"/>
                            </a:rPr>
                            <m:t>𝐒</m:t>
                          </m:r>
                        </m:e>
                      </m:nary>
                    </m:oMath>
                  </m:oMathPara>
                </a14:m>
                <a:endParaRPr lang="cs-CZ" sz="2200" dirty="0"/>
              </a:p>
              <a:p>
                <a:r>
                  <a:rPr lang="cs-CZ" sz="2200" dirty="0"/>
                  <a:t>Hranice objemu </a:t>
                </a:r>
                <a:r>
                  <a:rPr lang="cs-CZ" sz="2200" i="1" dirty="0"/>
                  <a:t>V</a:t>
                </a:r>
                <a:r>
                  <a:rPr lang="cs-CZ" sz="2200" dirty="0"/>
                  <a:t> je označena ∂</a:t>
                </a:r>
                <a:r>
                  <a:rPr lang="cs-CZ" sz="2200" i="1" dirty="0"/>
                  <a:t>V</a:t>
                </a:r>
                <a:r>
                  <a:rPr lang="cs-CZ" sz="2200" dirty="0"/>
                  <a:t> . Na levé straně přesuneme časovou derivaci do integrace, </a:t>
                </a:r>
                <a:r>
                  <a:rPr lang="el-GR" sz="2200" i="1" dirty="0"/>
                  <a:t>ρ</a:t>
                </a:r>
                <a:r>
                  <a:rPr lang="cs-CZ" sz="2200" i="1" dirty="0"/>
                  <a:t>Q</a:t>
                </a:r>
                <a:r>
                  <a:rPr lang="cs-CZ" sz="2200" dirty="0"/>
                  <a:t> je ale funkcí času i prostoru, proto se derivace změní na parciální. Na pravou stranu budeme aplikovat Gaussovu větu a plošný integrál převedeme na objemový.</a:t>
                </a:r>
              </a:p>
              <a:p>
                <a:endParaRPr lang="cs-CZ" dirty="0"/>
              </a:p>
            </p:txBody>
          </p:sp>
        </mc:Choice>
        <mc:Fallback>
          <p:sp>
            <p:nvSpPr>
              <p:cNvPr id="3" name="TextovéPole 2">
                <a:extLst>
                  <a:ext uri="{FF2B5EF4-FFF2-40B4-BE49-F238E27FC236}">
                    <a16:creationId xmlns:a16="http://schemas.microsoft.com/office/drawing/2014/main" id="{6FE5D1FE-E84E-43AD-8972-BEF0A9D62A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160" y="701040"/>
                <a:ext cx="11673840" cy="5109412"/>
              </a:xfrm>
              <a:prstGeom prst="rect">
                <a:avLst/>
              </a:prstGeom>
              <a:blipFill>
                <a:blip r:embed="rId6"/>
                <a:stretch>
                  <a:fillRect l="-679" t="-83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2979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6A199E7D-F432-4BEE-B140-9C976986D671}"/>
              </a:ext>
            </a:extLst>
          </p:cNvPr>
          <p:cNvSpPr txBox="1"/>
          <p:nvPr/>
        </p:nvSpPr>
        <p:spPr>
          <a:xfrm>
            <a:off x="471055" y="1189087"/>
            <a:ext cx="11397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.</a:t>
            </a:r>
          </a:p>
          <a:p>
            <a:endParaRPr lang="cs-CZ" dirty="0"/>
          </a:p>
        </p:txBody>
      </p:sp>
      <p:grpSp>
        <p:nvGrpSpPr>
          <p:cNvPr id="10" name="Skupina 9">
            <a:extLst>
              <a:ext uri="{FF2B5EF4-FFF2-40B4-BE49-F238E27FC236}">
                <a16:creationId xmlns:a16="http://schemas.microsoft.com/office/drawing/2014/main" id="{2F3316C7-D57D-4C3E-A442-CFCDB0BF50E5}"/>
              </a:ext>
            </a:extLst>
          </p:cNvPr>
          <p:cNvGrpSpPr/>
          <p:nvPr/>
        </p:nvGrpSpPr>
        <p:grpSpPr>
          <a:xfrm>
            <a:off x="592183" y="1402080"/>
            <a:ext cx="10937966" cy="4094722"/>
            <a:chOff x="592183" y="1402080"/>
            <a:chExt cx="10937966" cy="4094722"/>
          </a:xfrm>
        </p:grpSpPr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DF264145-0E51-4A86-B1FB-B4B486182D87}"/>
                </a:ext>
              </a:extLst>
            </p:cNvPr>
            <p:cNvSpPr txBox="1"/>
            <p:nvPr/>
          </p:nvSpPr>
          <p:spPr>
            <a:xfrm>
              <a:off x="592183" y="1402080"/>
              <a:ext cx="1093796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/>
                <a:t>Elektromagnetické pole popisují </a:t>
              </a:r>
              <a:r>
                <a:rPr lang="cs-CZ" sz="2400" b="1" i="1" dirty="0">
                  <a:solidFill>
                    <a:srgbClr val="FF0000"/>
                  </a:solidFill>
                </a:rPr>
                <a:t>Maxwellovy rovnice</a:t>
              </a:r>
              <a:r>
                <a:rPr lang="cs-CZ" sz="2400" b="1" dirty="0"/>
                <a:t>. Jsou zobecněním předešlých zákonů předchůdců.</a:t>
              </a:r>
            </a:p>
          </p:txBody>
        </p:sp>
        <p:pic>
          <p:nvPicPr>
            <p:cNvPr id="13" name="Obrázek 12">
              <a:extLst>
                <a:ext uri="{FF2B5EF4-FFF2-40B4-BE49-F238E27FC236}">
                  <a16:creationId xmlns:a16="http://schemas.microsoft.com/office/drawing/2014/main" id="{2D91DA84-35BF-4F51-81A1-1B0717896AD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930048" y="2823185"/>
              <a:ext cx="4236654" cy="2673617"/>
            </a:xfrm>
            <a:prstGeom prst="rect">
              <a:avLst/>
            </a:prstGeom>
          </p:spPr>
        </p:pic>
        <p:grpSp>
          <p:nvGrpSpPr>
            <p:cNvPr id="14" name="Skupina 13">
              <a:extLst>
                <a:ext uri="{FF2B5EF4-FFF2-40B4-BE49-F238E27FC236}">
                  <a16:creationId xmlns:a16="http://schemas.microsoft.com/office/drawing/2014/main" id="{0ECFCB49-730A-45B5-9A81-8A5E73238D20}"/>
                </a:ext>
              </a:extLst>
            </p:cNvPr>
            <p:cNvGrpSpPr/>
            <p:nvPr/>
          </p:nvGrpSpPr>
          <p:grpSpPr>
            <a:xfrm>
              <a:off x="2373789" y="4029809"/>
              <a:ext cx="5408023" cy="400110"/>
              <a:chOff x="2481943" y="4029809"/>
              <a:chExt cx="5408023" cy="400110"/>
            </a:xfrm>
          </p:grpSpPr>
          <p:sp>
            <p:nvSpPr>
              <p:cNvPr id="28" name="TextovéPole 27">
                <a:extLst>
                  <a:ext uri="{FF2B5EF4-FFF2-40B4-BE49-F238E27FC236}">
                    <a16:creationId xmlns:a16="http://schemas.microsoft.com/office/drawing/2014/main" id="{E7C79850-123A-4AEB-82B3-5D405761B2DD}"/>
                  </a:ext>
                </a:extLst>
              </p:cNvPr>
              <p:cNvSpPr txBox="1"/>
              <p:nvPr/>
            </p:nvSpPr>
            <p:spPr>
              <a:xfrm>
                <a:off x="2481943" y="4029809"/>
                <a:ext cx="31873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b="1" dirty="0"/>
                  <a:t>Faradayův indukční zákon</a:t>
                </a:r>
              </a:p>
            </p:txBody>
          </p:sp>
          <p:sp>
            <p:nvSpPr>
              <p:cNvPr id="29" name="Šipka doprava 10">
                <a:extLst>
                  <a:ext uri="{FF2B5EF4-FFF2-40B4-BE49-F238E27FC236}">
                    <a16:creationId xmlns:a16="http://schemas.microsoft.com/office/drawing/2014/main" id="{41AC9B98-B8D3-4106-97FD-4DCC2120B13B}"/>
                  </a:ext>
                </a:extLst>
              </p:cNvPr>
              <p:cNvSpPr/>
              <p:nvPr/>
            </p:nvSpPr>
            <p:spPr>
              <a:xfrm>
                <a:off x="5904750" y="4159993"/>
                <a:ext cx="1985216" cy="185490"/>
              </a:xfrm>
              <a:prstGeom prst="rightArrow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5" name="Skupina 14">
              <a:extLst>
                <a:ext uri="{FF2B5EF4-FFF2-40B4-BE49-F238E27FC236}">
                  <a16:creationId xmlns:a16="http://schemas.microsoft.com/office/drawing/2014/main" id="{55EBB494-9879-4216-895B-AB021ED3A1CE}"/>
                </a:ext>
              </a:extLst>
            </p:cNvPr>
            <p:cNvGrpSpPr/>
            <p:nvPr/>
          </p:nvGrpSpPr>
          <p:grpSpPr>
            <a:xfrm>
              <a:off x="2398371" y="4821298"/>
              <a:ext cx="5408023" cy="400110"/>
              <a:chOff x="2481943" y="4029809"/>
              <a:chExt cx="5408023" cy="400110"/>
            </a:xfrm>
          </p:grpSpPr>
          <p:sp>
            <p:nvSpPr>
              <p:cNvPr id="26" name="TextovéPole 25">
                <a:extLst>
                  <a:ext uri="{FF2B5EF4-FFF2-40B4-BE49-F238E27FC236}">
                    <a16:creationId xmlns:a16="http://schemas.microsoft.com/office/drawing/2014/main" id="{2C0FCE20-75DB-48F9-BCD5-DA48AD4DEF13}"/>
                  </a:ext>
                </a:extLst>
              </p:cNvPr>
              <p:cNvSpPr txBox="1"/>
              <p:nvPr/>
            </p:nvSpPr>
            <p:spPr>
              <a:xfrm>
                <a:off x="2481943" y="4029809"/>
                <a:ext cx="31873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b="1" dirty="0"/>
                  <a:t>Ampérův zákon</a:t>
                </a:r>
              </a:p>
            </p:txBody>
          </p:sp>
          <p:sp>
            <p:nvSpPr>
              <p:cNvPr id="27" name="Šipka doprava 15">
                <a:extLst>
                  <a:ext uri="{FF2B5EF4-FFF2-40B4-BE49-F238E27FC236}">
                    <a16:creationId xmlns:a16="http://schemas.microsoft.com/office/drawing/2014/main" id="{9BD0864B-EC2A-467A-84DD-8FF12F6D85EC}"/>
                  </a:ext>
                </a:extLst>
              </p:cNvPr>
              <p:cNvSpPr/>
              <p:nvPr/>
            </p:nvSpPr>
            <p:spPr>
              <a:xfrm>
                <a:off x="5904750" y="4159993"/>
                <a:ext cx="1985216" cy="185490"/>
              </a:xfrm>
              <a:prstGeom prst="rightArrow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19" name="Skupina 18">
              <a:extLst>
                <a:ext uri="{FF2B5EF4-FFF2-40B4-BE49-F238E27FC236}">
                  <a16:creationId xmlns:a16="http://schemas.microsoft.com/office/drawing/2014/main" id="{80D9BD23-C03F-40B9-AE01-A68AD2B666A6}"/>
                </a:ext>
              </a:extLst>
            </p:cNvPr>
            <p:cNvGrpSpPr/>
            <p:nvPr/>
          </p:nvGrpSpPr>
          <p:grpSpPr>
            <a:xfrm>
              <a:off x="2373790" y="3272727"/>
              <a:ext cx="5408023" cy="400110"/>
              <a:chOff x="2481943" y="4029809"/>
              <a:chExt cx="5408023" cy="400110"/>
            </a:xfrm>
          </p:grpSpPr>
          <p:sp>
            <p:nvSpPr>
              <p:cNvPr id="24" name="TextovéPole 23">
                <a:extLst>
                  <a:ext uri="{FF2B5EF4-FFF2-40B4-BE49-F238E27FC236}">
                    <a16:creationId xmlns:a16="http://schemas.microsoft.com/office/drawing/2014/main" id="{1A212464-1FCD-4E85-A788-F1C1D4BE5C52}"/>
                  </a:ext>
                </a:extLst>
              </p:cNvPr>
              <p:cNvSpPr txBox="1"/>
              <p:nvPr/>
            </p:nvSpPr>
            <p:spPr>
              <a:xfrm>
                <a:off x="2481943" y="4029809"/>
                <a:ext cx="318733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b="1" dirty="0"/>
                  <a:t>Coulombův zákon</a:t>
                </a:r>
              </a:p>
            </p:txBody>
          </p:sp>
          <p:sp>
            <p:nvSpPr>
              <p:cNvPr id="25" name="Šipka doprava 18">
                <a:extLst>
                  <a:ext uri="{FF2B5EF4-FFF2-40B4-BE49-F238E27FC236}">
                    <a16:creationId xmlns:a16="http://schemas.microsoft.com/office/drawing/2014/main" id="{31B87DB0-34CE-4080-8A11-8039B812461B}"/>
                  </a:ext>
                </a:extLst>
              </p:cNvPr>
              <p:cNvSpPr/>
              <p:nvPr/>
            </p:nvSpPr>
            <p:spPr>
              <a:xfrm>
                <a:off x="5904750" y="4159993"/>
                <a:ext cx="1985216" cy="185490"/>
              </a:xfrm>
              <a:prstGeom prst="rightArrow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0" name="Skupina 19">
              <a:extLst>
                <a:ext uri="{FF2B5EF4-FFF2-40B4-BE49-F238E27FC236}">
                  <a16:creationId xmlns:a16="http://schemas.microsoft.com/office/drawing/2014/main" id="{EE2A7273-8163-4A74-819A-5168FD32960D}"/>
                </a:ext>
              </a:extLst>
            </p:cNvPr>
            <p:cNvGrpSpPr/>
            <p:nvPr/>
          </p:nvGrpSpPr>
          <p:grpSpPr>
            <a:xfrm>
              <a:off x="2373791" y="2849941"/>
              <a:ext cx="5408023" cy="400110"/>
              <a:chOff x="2481943" y="4029809"/>
              <a:chExt cx="5408023" cy="400110"/>
            </a:xfrm>
          </p:grpSpPr>
          <p:sp>
            <p:nvSpPr>
              <p:cNvPr id="22" name="TextovéPole 21">
                <a:extLst>
                  <a:ext uri="{FF2B5EF4-FFF2-40B4-BE49-F238E27FC236}">
                    <a16:creationId xmlns:a16="http://schemas.microsoft.com/office/drawing/2014/main" id="{5002A8C4-4E9B-487B-88E9-46E74CBE64B0}"/>
                  </a:ext>
                </a:extLst>
              </p:cNvPr>
              <p:cNvSpPr txBox="1"/>
              <p:nvPr/>
            </p:nvSpPr>
            <p:spPr>
              <a:xfrm>
                <a:off x="2481943" y="4029809"/>
                <a:ext cx="344738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000" b="1" dirty="0"/>
                  <a:t>Gaussova věta </a:t>
                </a:r>
                <a:r>
                  <a:rPr lang="cs-CZ" sz="2000" b="1" dirty="0" err="1"/>
                  <a:t>magnetostatiky</a:t>
                </a:r>
                <a:endParaRPr lang="cs-CZ" sz="2000" b="1" dirty="0"/>
              </a:p>
            </p:txBody>
          </p:sp>
          <p:sp>
            <p:nvSpPr>
              <p:cNvPr id="23" name="Šipka doprava 21">
                <a:extLst>
                  <a:ext uri="{FF2B5EF4-FFF2-40B4-BE49-F238E27FC236}">
                    <a16:creationId xmlns:a16="http://schemas.microsoft.com/office/drawing/2014/main" id="{6BD28FEA-C32A-44FC-842E-23F33ED1099F}"/>
                  </a:ext>
                </a:extLst>
              </p:cNvPr>
              <p:cNvSpPr/>
              <p:nvPr/>
            </p:nvSpPr>
            <p:spPr>
              <a:xfrm>
                <a:off x="5904750" y="4159993"/>
                <a:ext cx="1985216" cy="185490"/>
              </a:xfrm>
              <a:prstGeom prst="rightArrow">
                <a:avLst/>
              </a:prstGeom>
              <a:solidFill>
                <a:srgbClr val="FFC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sp>
          <p:nvSpPr>
            <p:cNvPr id="21" name="Šipka doprava 22">
              <a:extLst>
                <a:ext uri="{FF2B5EF4-FFF2-40B4-BE49-F238E27FC236}">
                  <a16:creationId xmlns:a16="http://schemas.microsoft.com/office/drawing/2014/main" id="{C9E308F9-706B-4536-B9D4-AACAF3FF4039}"/>
                </a:ext>
              </a:extLst>
            </p:cNvPr>
            <p:cNvSpPr/>
            <p:nvPr/>
          </p:nvSpPr>
          <p:spPr>
            <a:xfrm rot="2136710">
              <a:off x="6790158" y="1984440"/>
              <a:ext cx="1161974" cy="54949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175075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679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940" y="329297"/>
            <a:ext cx="6602095" cy="859790"/>
          </a:xfrm>
          <a:prstGeom prst="rect">
            <a:avLst/>
          </a:prstGeom>
        </p:spPr>
      </p:pic>
      <p:pic>
        <p:nvPicPr>
          <p:cNvPr id="16" name="Obrázek 15" descr="https://opp.cuni.cz/OPP-85-version1-_npo1_252_67_bwfilter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39" y="5708207"/>
            <a:ext cx="2400300" cy="63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s://opp.cuni.cz/OPP-85-version1-_npo2_142_64_bwfilter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7339" y="5736781"/>
            <a:ext cx="13525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Obrázek 17" descr="https://opp.cuni.cz/OPP-85-version1-_npo3_127_63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470" y="5746307"/>
            <a:ext cx="1209675" cy="6000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Skupina 8">
            <a:extLst>
              <a:ext uri="{FF2B5EF4-FFF2-40B4-BE49-F238E27FC236}">
                <a16:creationId xmlns:a16="http://schemas.microsoft.com/office/drawing/2014/main" id="{13C4445D-10FB-47FD-A2A0-895578604B53}"/>
              </a:ext>
            </a:extLst>
          </p:cNvPr>
          <p:cNvGrpSpPr/>
          <p:nvPr/>
        </p:nvGrpSpPr>
        <p:grpSpPr>
          <a:xfrm>
            <a:off x="432619" y="1396181"/>
            <a:ext cx="11533239" cy="4327340"/>
            <a:chOff x="432619" y="1396181"/>
            <a:chExt cx="11533239" cy="4327340"/>
          </a:xfrm>
        </p:grpSpPr>
        <p:pic>
          <p:nvPicPr>
            <p:cNvPr id="10" name="Obrázek 9">
              <a:extLst>
                <a:ext uri="{FF2B5EF4-FFF2-40B4-BE49-F238E27FC236}">
                  <a16:creationId xmlns:a16="http://schemas.microsoft.com/office/drawing/2014/main" id="{DC1E0C84-92E9-4D87-A07B-9F877F2707A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306928" y="4100320"/>
              <a:ext cx="5044877" cy="1623201"/>
            </a:xfrm>
            <a:prstGeom prst="rect">
              <a:avLst/>
            </a:prstGeom>
          </p:spPr>
        </p:pic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34CA4B85-19F2-4976-AF93-A42BF5FB7420}"/>
                </a:ext>
              </a:extLst>
            </p:cNvPr>
            <p:cNvSpPr txBox="1"/>
            <p:nvPr/>
          </p:nvSpPr>
          <p:spPr>
            <a:xfrm>
              <a:off x="432619" y="1396181"/>
              <a:ext cx="1153323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b="1" dirty="0"/>
                <a:t>Pro </a:t>
              </a:r>
              <a:r>
                <a:rPr lang="cs-CZ" sz="2400" b="1" dirty="0" err="1"/>
                <a:t>elektrospinning</a:t>
              </a:r>
              <a:r>
                <a:rPr lang="cs-CZ" sz="2400" b="1" dirty="0"/>
                <a:t> potřebujeme především elektrické pole. </a:t>
              </a:r>
            </a:p>
            <a:p>
              <a:r>
                <a:rPr lang="cs-CZ" sz="2400" b="1" dirty="0"/>
                <a:t>Polymerní materiály jsou nemagnetické, téměř nevodivé, pohybují se pomalu při tvorbě </a:t>
              </a:r>
              <a:r>
                <a:rPr lang="cs-CZ" sz="2400" b="1" dirty="0" err="1"/>
                <a:t>nanovláken</a:t>
              </a:r>
              <a:r>
                <a:rPr lang="cs-CZ" sz="2400" b="1" dirty="0"/>
                <a:t>.</a:t>
              </a:r>
            </a:p>
            <a:p>
              <a:r>
                <a:rPr lang="cs-CZ" sz="2400" b="1" dirty="0"/>
                <a:t>Proto potřebujeme Maxwellovy rovnice popisující elektrické pole.</a:t>
              </a:r>
            </a:p>
          </p:txBody>
        </p:sp>
        <p:sp>
          <p:nvSpPr>
            <p:cNvPr id="13" name="Šipka doprava 8">
              <a:extLst>
                <a:ext uri="{FF2B5EF4-FFF2-40B4-BE49-F238E27FC236}">
                  <a16:creationId xmlns:a16="http://schemas.microsoft.com/office/drawing/2014/main" id="{021112BD-D593-44DB-8BCF-96583422A0A7}"/>
                </a:ext>
              </a:extLst>
            </p:cNvPr>
            <p:cNvSpPr/>
            <p:nvPr/>
          </p:nvSpPr>
          <p:spPr>
            <a:xfrm rot="2230926">
              <a:off x="4596578" y="3332507"/>
              <a:ext cx="1740310" cy="636197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37555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479</Words>
  <Application>Microsoft Office PowerPoint</Application>
  <PresentationFormat>Širokoúhlá obrazovka</PresentationFormat>
  <Paragraphs>66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knt</dc:creator>
  <cp:lastModifiedBy>knt</cp:lastModifiedBy>
  <cp:revision>11</cp:revision>
  <dcterms:created xsi:type="dcterms:W3CDTF">2023-07-04T13:01:26Z</dcterms:created>
  <dcterms:modified xsi:type="dcterms:W3CDTF">2023-07-04T13:19:03Z</dcterms:modified>
</cp:coreProperties>
</file>