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4161" r:id="rId2"/>
  </p:sldMasterIdLst>
  <p:notesMasterIdLst>
    <p:notesMasterId r:id="rId22"/>
  </p:notesMasterIdLst>
  <p:sldIdLst>
    <p:sldId id="326" r:id="rId3"/>
    <p:sldId id="324" r:id="rId4"/>
    <p:sldId id="321" r:id="rId5"/>
    <p:sldId id="322" r:id="rId6"/>
    <p:sldId id="323" r:id="rId7"/>
    <p:sldId id="288" r:id="rId8"/>
    <p:sldId id="300" r:id="rId9"/>
    <p:sldId id="301" r:id="rId10"/>
    <p:sldId id="302" r:id="rId11"/>
    <p:sldId id="310" r:id="rId12"/>
    <p:sldId id="311" r:id="rId13"/>
    <p:sldId id="312" r:id="rId14"/>
    <p:sldId id="313" r:id="rId15"/>
    <p:sldId id="304" r:id="rId16"/>
    <p:sldId id="305" r:id="rId17"/>
    <p:sldId id="309" r:id="rId18"/>
    <p:sldId id="314" r:id="rId19"/>
    <p:sldId id="315" r:id="rId20"/>
    <p:sldId id="316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0033CC"/>
    <a:srgbClr val="008000"/>
    <a:srgbClr val="FF6600"/>
    <a:srgbClr val="00FF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570" autoAdjust="0"/>
  </p:normalViewPr>
  <p:slideViewPr>
    <p:cSldViewPr>
      <p:cViewPr varScale="1">
        <p:scale>
          <a:sx n="101" d="100"/>
          <a:sy n="101" d="100"/>
        </p:scale>
        <p:origin x="136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011497-A8B7-4867-B9AA-A0D0682F1C01}" type="datetimeFigureOut">
              <a:rPr lang="cs-CZ"/>
              <a:pPr>
                <a:defRPr/>
              </a:pPr>
              <a:t>17.04.2024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4144947-9426-4424-83EC-69328BD46B0F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AEAFAD8-D7C7-4C6C-9F5D-E81EE6691CEA}" type="slidenum">
              <a:rPr lang="cs-CZ" altLang="en-US">
                <a:latin typeface="Calibri" panose="020F0502020204030204" pitchFamily="34" charset="0"/>
              </a:rPr>
              <a:pPr eaLnBrk="1" hangingPunct="1"/>
              <a:t>2</a:t>
            </a:fld>
            <a:endParaRPr lang="cs-CZ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0381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B04BA2D-E8EB-40FE-B8E0-F6FD793030DD}" type="slidenum">
              <a:rPr lang="cs-CZ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cs-CZ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3EFAB23-6750-4DE5-BDEB-BAC827E590BF}" type="slidenum">
              <a:rPr lang="cs-CZ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cs-CZ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E262FD1-7E79-49C8-BC0D-EAB2EE99DB5F}" type="slidenum">
              <a:rPr lang="cs-CZ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cs-CZ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9A6311C-E905-4C54-A7EA-2B679727E795}" type="slidenum">
              <a:rPr lang="cs-CZ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cs-CZ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5161E9-AA69-4853-80BD-A6A05171E1F2}" type="slidenum">
              <a:rPr lang="cs-CZ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cs-CZ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9826FBC-975D-4822-A751-EB3BD0E8DC32}" type="slidenum">
              <a:rPr lang="cs-CZ" altLang="en-US">
                <a:latin typeface="Calibri" panose="020F0502020204030204" pitchFamily="34" charset="0"/>
              </a:rPr>
              <a:pPr eaLnBrk="1" hangingPunct="1"/>
              <a:t>16</a:t>
            </a:fld>
            <a:endParaRPr lang="cs-CZ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AF60C5-7AD1-4E8E-AC5C-8094F0D88108}" type="slidenum">
              <a:rPr lang="cs-CZ" altLang="en-US">
                <a:latin typeface="Calibri" panose="020F0502020204030204" pitchFamily="34" charset="0"/>
              </a:rPr>
              <a:pPr eaLnBrk="1" hangingPunct="1"/>
              <a:t>17</a:t>
            </a:fld>
            <a:endParaRPr lang="cs-CZ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C8B949D-A1E7-41B2-971B-1343DB81BBC4}" type="slidenum">
              <a:rPr lang="cs-CZ" altLang="en-US">
                <a:latin typeface="Calibri" panose="020F0502020204030204" pitchFamily="34" charset="0"/>
              </a:rPr>
              <a:pPr eaLnBrk="1" hangingPunct="1"/>
              <a:t>18</a:t>
            </a:fld>
            <a:endParaRPr lang="cs-CZ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E63229A-616F-4376-8370-DC275E8D84AC}" type="slidenum">
              <a:rPr lang="cs-CZ" altLang="en-US">
                <a:latin typeface="Calibri" panose="020F0502020204030204" pitchFamily="34" charset="0"/>
              </a:rPr>
              <a:pPr eaLnBrk="1" hangingPunct="1"/>
              <a:t>19</a:t>
            </a:fld>
            <a:endParaRPr lang="cs-CZ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AEAFAD8-D7C7-4C6C-9F5D-E81EE6691CEA}" type="slidenum">
              <a:rPr lang="cs-CZ" altLang="en-US">
                <a:latin typeface="Calibri" panose="020F0502020204030204" pitchFamily="34" charset="0"/>
              </a:rPr>
              <a:pPr eaLnBrk="1" hangingPunct="1"/>
              <a:t>3</a:t>
            </a:fld>
            <a:endParaRPr lang="cs-CZ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62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3920940-28A0-48E5-8853-958D8CF5BD55}" type="slidenum">
              <a:rPr lang="cs-CZ" altLang="en-US">
                <a:latin typeface="Calibri" panose="020F0502020204030204" pitchFamily="34" charset="0"/>
              </a:rPr>
              <a:pPr eaLnBrk="1" hangingPunct="1"/>
              <a:t>4</a:t>
            </a:fld>
            <a:endParaRPr lang="cs-CZ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533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F53EA0B-1F7A-4F82-A774-ED6C0917E07E}" type="slidenum">
              <a:rPr lang="cs-CZ" altLang="en-US">
                <a:latin typeface="Calibri" panose="020F0502020204030204" pitchFamily="34" charset="0"/>
              </a:rPr>
              <a:pPr eaLnBrk="1" hangingPunct="1"/>
              <a:t>5</a:t>
            </a:fld>
            <a:endParaRPr lang="cs-CZ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738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1A3960-9886-46A3-9A08-08C86D24B2A7}" type="slidenum">
              <a:rPr lang="cs-CZ" altLang="en-US">
                <a:latin typeface="Calibri" panose="020F0502020204030204" pitchFamily="34" charset="0"/>
              </a:rPr>
              <a:pPr eaLnBrk="1" hangingPunct="1"/>
              <a:t>6</a:t>
            </a:fld>
            <a:endParaRPr lang="cs-CZ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en-US" smtClean="0"/>
              <a:t>Tunokilometr (tkm) je běžně používaná jednotka pro měření výkonu dopravy a je jednotkou součinu vzdálenosti a přepravovaného množství.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FF49C6D-2D0F-4D8E-8FD9-A0C4D26E71FF}" type="slidenum">
              <a:rPr lang="cs-CZ" altLang="en-US">
                <a:latin typeface="Calibri" panose="020F0502020204030204" pitchFamily="34" charset="0"/>
              </a:rPr>
              <a:pPr eaLnBrk="1" hangingPunct="1"/>
              <a:t>7</a:t>
            </a:fld>
            <a:endParaRPr lang="cs-CZ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28BD513-D316-48FD-9F33-64425DD8F4BE}" type="slidenum">
              <a:rPr lang="cs-CZ" altLang="en-US">
                <a:latin typeface="Calibri" panose="020F0502020204030204" pitchFamily="34" charset="0"/>
              </a:rPr>
              <a:pPr eaLnBrk="1" hangingPunct="1"/>
              <a:t>8</a:t>
            </a:fld>
            <a:endParaRPr lang="cs-CZ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7C8CD5C-0197-47B6-A75D-66808E39AE9E}" type="slidenum">
              <a:rPr lang="cs-CZ" altLang="en-US">
                <a:latin typeface="Calibri" panose="020F0502020204030204" pitchFamily="34" charset="0"/>
              </a:rPr>
              <a:pPr eaLnBrk="1" hangingPunct="1"/>
              <a:t>9</a:t>
            </a:fld>
            <a:endParaRPr lang="cs-CZ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F5C2886-8846-4C0C-A8ED-097ECDEDA9CD}" type="slidenum">
              <a:rPr lang="cs-CZ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cs-CZ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1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a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98054E-31EC-4698-97EC-13DC8FD95C44}" type="datetimeFigureOut">
              <a:rPr lang="cs-CZ"/>
              <a:pPr>
                <a:defRPr/>
              </a:pPr>
              <a:t>17.04.2024</a:t>
            </a:fld>
            <a:endParaRPr lang="cs-CZ"/>
          </a:p>
        </p:txBody>
      </p:sp>
      <p:sp>
        <p:nvSpPr>
          <p:cNvPr id="7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CD933-A678-441E-9868-C8E218C7B826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5309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C931E-D7CC-4D60-A7F9-F22CBC95DF93}" type="datetimeFigureOut">
              <a:rPr lang="cs-CZ"/>
              <a:pPr>
                <a:defRPr/>
              </a:pPr>
              <a:t>17.04.2024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3402D-FAA9-4966-B84F-7AADC0C960C4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2081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D2FE9-BF24-44D7-8BCB-5816696D2708}" type="datetimeFigureOut">
              <a:rPr lang="cs-CZ"/>
              <a:pPr>
                <a:defRPr/>
              </a:pPr>
              <a:t>17.04.2024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92BCE-EB7E-4E4A-A40F-A10FB598E39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8834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98054E-31EC-4698-97EC-13DC8FD95C44}" type="datetimeFigureOut">
              <a:rPr lang="cs-CZ" smtClean="0"/>
              <a:pPr>
                <a:defRPr/>
              </a:pPr>
              <a:t>17.04.2024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CD933-A678-441E-9868-C8E218C7B826}" type="slidenum">
              <a:rPr lang="cs-CZ" altLang="en-US" smtClean="0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18939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6CEAC8-36FA-4B90-B06C-32DA927D31FD}" type="datetimeFigureOut">
              <a:rPr lang="cs-CZ" smtClean="0"/>
              <a:pPr>
                <a:defRPr/>
              </a:pPr>
              <a:t>17.04.2024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87ED-2DA4-410C-B4DD-A88462F1A69D}" type="slidenum">
              <a:rPr lang="cs-CZ" altLang="en-US" smtClean="0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37033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25D9C8-758B-488B-8BF5-169F54B70863}" type="datetimeFigureOut">
              <a:rPr lang="cs-CZ" smtClean="0"/>
              <a:pPr>
                <a:defRPr/>
              </a:pPr>
              <a:t>17.04.2024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D06F-E7B2-42A6-A2E0-6EF522D57833}" type="slidenum">
              <a:rPr lang="cs-CZ" altLang="en-US" smtClean="0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54564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5BB5E8-A9BA-4C12-BBD6-DCD702E7A38A}" type="datetimeFigureOut">
              <a:rPr lang="cs-CZ" smtClean="0"/>
              <a:pPr>
                <a:defRPr/>
              </a:pPr>
              <a:t>17.04.2024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1C1D-1700-4932-9450-85A659DC9F31}" type="slidenum">
              <a:rPr lang="cs-CZ" altLang="en-US" smtClean="0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12918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2C5C7-B935-405F-8B46-42ABC32D8B8C}" type="datetimeFigureOut">
              <a:rPr lang="cs-CZ" smtClean="0"/>
              <a:pPr>
                <a:defRPr/>
              </a:pPr>
              <a:t>17.04.2024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637C-C3CD-4499-B566-3B7172AB82C7}" type="slidenum">
              <a:rPr lang="cs-CZ" altLang="en-US" smtClean="0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961506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AEF884-5C11-4A42-A279-3EB965F99BA4}" type="datetimeFigureOut">
              <a:rPr lang="cs-CZ" smtClean="0"/>
              <a:pPr>
                <a:defRPr/>
              </a:pPr>
              <a:t>17.04.2024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D3DA-2D12-4421-B9B4-B9EE7BC0B7E2}" type="slidenum">
              <a:rPr lang="cs-CZ" altLang="en-US" smtClean="0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28493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A5CBC-71F2-4435-B08B-E144DA70F37C}" type="datetimeFigureOut">
              <a:rPr lang="cs-CZ" smtClean="0"/>
              <a:pPr>
                <a:defRPr/>
              </a:pPr>
              <a:t>17.04.2024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42EF-D4A9-470B-A087-69C13D2E46D0}" type="slidenum">
              <a:rPr lang="cs-CZ" altLang="en-US" smtClean="0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700375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A3DEDB-418D-416C-B8EA-78565F83F64A}" type="datetimeFigureOut">
              <a:rPr lang="cs-CZ" smtClean="0"/>
              <a:pPr>
                <a:defRPr/>
              </a:pPr>
              <a:t>17.04.2024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81B9-1F72-4128-8518-12F74C894176}" type="slidenum">
              <a:rPr lang="cs-CZ" altLang="en-US" smtClean="0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03640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CEAC8-36FA-4B90-B06C-32DA927D31FD}" type="datetimeFigureOut">
              <a:rPr lang="cs-CZ"/>
              <a:pPr>
                <a:defRPr/>
              </a:pPr>
              <a:t>17.04.2024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C87ED-2DA4-410C-B4DD-A88462F1A69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42965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571945-D38A-4EF9-BE36-AC0DA8DAA302}" type="datetimeFigureOut">
              <a:rPr lang="cs-CZ" smtClean="0"/>
              <a:pPr>
                <a:defRPr/>
              </a:pPr>
              <a:t>17.04.2024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A2DA0-937D-4F1D-8151-F921B26687E3}" type="slidenum">
              <a:rPr lang="cs-CZ" altLang="en-US" smtClean="0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36956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0C931E-D7CC-4D60-A7F9-F22CBC95DF93}" type="datetimeFigureOut">
              <a:rPr lang="cs-CZ" smtClean="0"/>
              <a:pPr>
                <a:defRPr/>
              </a:pPr>
              <a:t>17.04.2024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402D-FAA9-4966-B84F-7AADC0C960C4}" type="slidenum">
              <a:rPr lang="cs-CZ" altLang="en-US" smtClean="0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324775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BD2FE9-BF24-44D7-8BCB-5816696D2708}" type="datetimeFigureOut">
              <a:rPr lang="cs-CZ" smtClean="0"/>
              <a:pPr>
                <a:defRPr/>
              </a:pPr>
              <a:t>17.04.2024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2BCE-EB7E-4E4A-A40F-A10FB598E39D}" type="slidenum">
              <a:rPr lang="cs-CZ" altLang="en-US" smtClean="0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22833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a 1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a 1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25D9C8-758B-488B-8BF5-169F54B70863}" type="datetimeFigureOut">
              <a:rPr lang="cs-CZ"/>
              <a:pPr>
                <a:defRPr/>
              </a:pPr>
              <a:t>17.04.2024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5D06F-E7B2-42A6-A2E0-6EF522D5783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7708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BB5E8-A9BA-4C12-BBD6-DCD702E7A38A}" type="datetimeFigureOut">
              <a:rPr lang="cs-CZ"/>
              <a:pPr>
                <a:defRPr/>
              </a:pPr>
              <a:t>17.04.2024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91C1D-1700-4932-9450-85A659DC9F31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77467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22C5C7-B935-405F-8B46-42ABC32D8B8C}" type="datetimeFigureOut">
              <a:rPr lang="cs-CZ"/>
              <a:pPr>
                <a:defRPr/>
              </a:pPr>
              <a:t>17.04.2024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F637C-C3CD-4499-B566-3B7172AB82C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1800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EF884-5C11-4A42-A279-3EB965F99BA4}" type="datetimeFigureOut">
              <a:rPr lang="cs-CZ"/>
              <a:pPr>
                <a:defRPr/>
              </a:pPr>
              <a:t>17.04.2024</a:t>
            </a:fld>
            <a:endParaRPr lang="cs-CZ"/>
          </a:p>
        </p:txBody>
      </p:sp>
      <p:sp>
        <p:nvSpPr>
          <p:cNvPr id="4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9D3DA-2D12-4421-B9B4-B9EE7BC0B7E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619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bdélník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A5CBC-71F2-4435-B08B-E144DA70F37C}" type="datetimeFigureOut">
              <a:rPr lang="cs-CZ"/>
              <a:pPr>
                <a:defRPr/>
              </a:pPr>
              <a:t>17.04.2024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942EF-D4A9-470B-A087-69C13D2E46D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8030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A3DEDB-418D-416C-B8EA-78565F83F64A}" type="datetimeFigureOut">
              <a:rPr lang="cs-CZ"/>
              <a:pPr>
                <a:defRPr/>
              </a:pPr>
              <a:t>17.04.2024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081B9-1F72-4128-8518-12F74C894176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61647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Vývojový diagram: postup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ývojový diagram: postup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571945-D38A-4EF9-BE36-AC0DA8DAA302}" type="datetimeFigureOut">
              <a:rPr lang="cs-CZ"/>
              <a:pPr>
                <a:defRPr/>
              </a:pPr>
              <a:t>17.04.2024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A2DA0-937D-4F1D-8151-F921B26687E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2265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  <a:endParaRPr lang="en-US" altLang="en-US" smtClean="0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05D17AE-4922-4A09-97D1-C0EA24416A65}" type="datetimeFigureOut">
              <a:rPr lang="cs-CZ"/>
              <a:pPr>
                <a:defRPr/>
              </a:pPr>
              <a:t>17.04.2024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Comic Sans MS" panose="030F0702030302020204" pitchFamily="66" charset="0"/>
              </a:defRPr>
            </a:lvl1pPr>
          </a:lstStyle>
          <a:p>
            <a:fld id="{539C0362-A1F0-447A-BBEC-C804BCAB7C24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15" name="Obdélní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0" r:id="rId2"/>
    <p:sldLayoutId id="2147484156" r:id="rId3"/>
    <p:sldLayoutId id="2147484151" r:id="rId4"/>
    <p:sldLayoutId id="2147484157" r:id="rId5"/>
    <p:sldLayoutId id="2147484152" r:id="rId6"/>
    <p:sldLayoutId id="2147484158" r:id="rId7"/>
    <p:sldLayoutId id="2147484159" r:id="rId8"/>
    <p:sldLayoutId id="2147484160" r:id="rId9"/>
    <p:sldLayoutId id="2147484153" r:id="rId10"/>
    <p:sldLayoutId id="21474841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05D17AE-4922-4A09-97D1-C0EA24416A65}" type="datetimeFigureOut">
              <a:rPr lang="cs-CZ" smtClean="0"/>
              <a:pPr>
                <a:defRPr/>
              </a:pPr>
              <a:t>17.04.2024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C0362-A1F0-447A-BBEC-C804BCAB7C24}" type="slidenum">
              <a:rPr lang="cs-CZ" altLang="en-US" smtClean="0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26760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Distribuce II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chemeClr val="tx1"/>
                </a:solidFill>
              </a:rPr>
              <a:t>d</a:t>
            </a:r>
            <a:r>
              <a:rPr lang="cs-CZ" sz="2000" dirty="0" smtClean="0">
                <a:solidFill>
                  <a:schemeClr val="tx1"/>
                </a:solidFill>
              </a:rPr>
              <a:t>oc. Ing. Jakub Dyntar, Ph.D.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36078" y="1515050"/>
            <a:ext cx="6627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/>
              <a:t>NPO_TUL_MSMT-16598/2022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09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79" y="5817744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00" y="5817744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817744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6302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u="sng" dirty="0" smtClean="0"/>
              <a:t>Fiktivní výrobna</a:t>
            </a:r>
            <a:endParaRPr lang="cs-CZ" u="sng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628775"/>
            <a:ext cx="8101012" cy="936625"/>
          </a:xfrm>
        </p:spPr>
        <p:txBody>
          <a:bodyPr/>
          <a:lstStyle/>
          <a:p>
            <a:pPr marL="596900" indent="-514350" eaLnBrk="1" hangingPunct="1">
              <a:buFont typeface="Wingdings 2" panose="05020102010507070707" pitchFamily="18" charset="2"/>
              <a:buNone/>
              <a:defRPr/>
            </a:pPr>
            <a:r>
              <a:rPr lang="cs-CZ" dirty="0" smtClean="0"/>
              <a:t>Úloha typu: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cs-CZ" dirty="0" smtClean="0"/>
          </a:p>
        </p:txBody>
      </p:sp>
      <p:pic>
        <p:nvPicPr>
          <p:cNvPr id="15365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628775"/>
            <a:ext cx="19716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pro obsah 2"/>
          <p:cNvSpPr txBox="1">
            <a:spLocks/>
          </p:cNvSpPr>
          <p:nvPr/>
        </p:nvSpPr>
        <p:spPr bwMode="auto">
          <a:xfrm>
            <a:off x="1042988" y="2852738"/>
            <a:ext cx="81010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3200" dirty="0">
                <a:latin typeface="+mn-lt"/>
                <a:cs typeface="+mn-cs"/>
              </a:rPr>
              <a:t>Platí:</a:t>
            </a:r>
          </a:p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3200" dirty="0">
              <a:latin typeface="+mn-lt"/>
              <a:cs typeface="+mn-cs"/>
            </a:endParaRPr>
          </a:p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endParaRPr lang="cs-CZ" sz="3200" dirty="0">
              <a:latin typeface="+mn-lt"/>
              <a:cs typeface="+mn-cs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3200" dirty="0">
              <a:latin typeface="+mn-lt"/>
              <a:cs typeface="+mn-cs"/>
            </a:endParaRPr>
          </a:p>
        </p:txBody>
      </p:sp>
      <p:sp>
        <p:nvSpPr>
          <p:cNvPr id="1536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15368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573463"/>
            <a:ext cx="173672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15370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644900"/>
            <a:ext cx="1655762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Šipka doprava 14"/>
          <p:cNvSpPr/>
          <p:nvPr/>
        </p:nvSpPr>
        <p:spPr>
          <a:xfrm>
            <a:off x="1547813" y="5589588"/>
            <a:ext cx="1223962" cy="57626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 bwMode="auto">
          <a:xfrm>
            <a:off x="2987675" y="5445125"/>
            <a:ext cx="59404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96900" indent="-514350" algn="ctr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3200" b="1" dirty="0">
                <a:solidFill>
                  <a:srgbClr val="C00000"/>
                </a:solidFill>
                <a:latin typeface="+mn-lt"/>
                <a:cs typeface="+mn-cs"/>
              </a:rPr>
              <a:t>Přidám </a:t>
            </a:r>
            <a:r>
              <a:rPr lang="cs-CZ" sz="3200" b="1" dirty="0" smtClean="0">
                <a:solidFill>
                  <a:srgbClr val="C00000"/>
                </a:solidFill>
                <a:latin typeface="+mn-lt"/>
                <a:cs typeface="+mn-cs"/>
              </a:rPr>
              <a:t>fiktivní výrobnu m+1</a:t>
            </a:r>
            <a:endParaRPr lang="cs-CZ" sz="32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32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endParaRPr lang="cs-CZ" sz="32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3200" b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1537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15374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573463"/>
            <a:ext cx="30226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Šipka doprava 18"/>
          <p:cNvSpPr/>
          <p:nvPr/>
        </p:nvSpPr>
        <p:spPr>
          <a:xfrm>
            <a:off x="5003800" y="3860800"/>
            <a:ext cx="863600" cy="57626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u="sng" dirty="0" smtClean="0"/>
              <a:t>Fiktivní výrobna</a:t>
            </a:r>
            <a:endParaRPr lang="cs-CZ" u="sng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628775"/>
            <a:ext cx="8101012" cy="936625"/>
          </a:xfrm>
        </p:spPr>
        <p:txBody>
          <a:bodyPr/>
          <a:lstStyle/>
          <a:p>
            <a:pPr marL="596900" indent="-514350" eaLnBrk="1" hangingPunct="1">
              <a:buFont typeface="Wingdings 2" panose="05020102010507070707" pitchFamily="18" charset="2"/>
              <a:buNone/>
              <a:defRPr/>
            </a:pPr>
            <a:r>
              <a:rPr lang="cs-CZ" dirty="0" smtClean="0"/>
              <a:t>Kapacita fiktivní výrobny: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cs-CZ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 bwMode="auto">
          <a:xfrm>
            <a:off x="1042988" y="3573463"/>
            <a:ext cx="8101012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3200" dirty="0">
                <a:latin typeface="+mn-lt"/>
                <a:cs typeface="+mn-cs"/>
              </a:rPr>
              <a:t>Přepravní vzdálenosti:</a:t>
            </a:r>
          </a:p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100" dirty="0">
                <a:latin typeface="+mn-lt"/>
                <a:cs typeface="+mn-cs"/>
              </a:rPr>
              <a:t>				</a:t>
            </a:r>
          </a:p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3200" dirty="0">
                <a:latin typeface="+mn-lt"/>
                <a:cs typeface="+mn-cs"/>
              </a:rPr>
              <a:t>				C</a:t>
            </a:r>
            <a:r>
              <a:rPr lang="cs-CZ" sz="3200" baseline="-25000" dirty="0">
                <a:latin typeface="+mn-lt"/>
                <a:cs typeface="+mn-cs"/>
              </a:rPr>
              <a:t>m+1, j</a:t>
            </a:r>
            <a:r>
              <a:rPr lang="cs-CZ" sz="3200" dirty="0">
                <a:latin typeface="+mn-lt"/>
                <a:cs typeface="+mn-cs"/>
              </a:rPr>
              <a:t> = 0</a:t>
            </a:r>
          </a:p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3200" dirty="0">
              <a:latin typeface="+mn-lt"/>
              <a:cs typeface="+mn-cs"/>
            </a:endParaRPr>
          </a:p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3200" dirty="0">
              <a:latin typeface="+mn-lt"/>
              <a:cs typeface="+mn-cs"/>
            </a:endParaRPr>
          </a:p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endParaRPr lang="cs-CZ" sz="3200" dirty="0">
              <a:latin typeface="+mn-lt"/>
              <a:cs typeface="+mn-cs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3200" dirty="0">
              <a:latin typeface="+mn-lt"/>
              <a:cs typeface="+mn-cs"/>
            </a:endParaRPr>
          </a:p>
        </p:txBody>
      </p:sp>
      <p:sp>
        <p:nvSpPr>
          <p:cNvPr id="163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639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639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639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16394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349500"/>
            <a:ext cx="3408363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Zástupný symbol pro obsah 2"/>
          <p:cNvSpPr txBox="1">
            <a:spLocks/>
          </p:cNvSpPr>
          <p:nvPr/>
        </p:nvSpPr>
        <p:spPr bwMode="auto">
          <a:xfrm>
            <a:off x="900113" y="5732463"/>
            <a:ext cx="8567737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800" dirty="0">
                <a:latin typeface="+mn-lt"/>
                <a:cs typeface="+mn-cs"/>
              </a:rPr>
              <a:t>X</a:t>
            </a:r>
            <a:r>
              <a:rPr lang="cs-CZ" sz="2800" baseline="-25000" dirty="0">
                <a:latin typeface="+mn-lt"/>
                <a:cs typeface="+mn-cs"/>
              </a:rPr>
              <a:t>m+1, j</a:t>
            </a:r>
            <a:r>
              <a:rPr lang="cs-CZ" sz="2800" dirty="0">
                <a:latin typeface="+mn-lt"/>
                <a:cs typeface="+mn-cs"/>
              </a:rPr>
              <a:t> = 0 </a:t>
            </a:r>
            <a:r>
              <a:rPr lang="cs-CZ" sz="3200" dirty="0">
                <a:solidFill>
                  <a:srgbClr val="C00000"/>
                </a:solidFill>
                <a:latin typeface="+mn-lt"/>
                <a:cs typeface="+mn-cs"/>
                <a:sym typeface="Wingdings" pitchFamily="2" charset="2"/>
              </a:rPr>
              <a:t></a:t>
            </a:r>
            <a:r>
              <a:rPr lang="cs-CZ" sz="3200" dirty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cs-CZ" sz="2000" dirty="0">
                <a:latin typeface="+mn-lt"/>
                <a:cs typeface="+mn-cs"/>
                <a:sym typeface="Wingdings" pitchFamily="2" charset="2"/>
              </a:rPr>
              <a:t>představují nedodaná množství j- </a:t>
            </a:r>
            <a:r>
              <a:rPr lang="cs-CZ" sz="2000" dirty="0" err="1">
                <a:latin typeface="+mn-lt"/>
                <a:cs typeface="+mn-cs"/>
                <a:sym typeface="Wingdings" pitchFamily="2" charset="2"/>
              </a:rPr>
              <a:t>tému</a:t>
            </a:r>
            <a:r>
              <a:rPr lang="cs-CZ" sz="2000" dirty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cs-CZ" sz="2000" dirty="0" smtClean="0">
                <a:latin typeface="+mn-lt"/>
                <a:cs typeface="+mn-cs"/>
                <a:sym typeface="Wingdings" pitchFamily="2" charset="2"/>
              </a:rPr>
              <a:t>skladu</a:t>
            </a:r>
            <a:endParaRPr lang="cs-CZ" sz="2000" dirty="0">
              <a:latin typeface="+mn-lt"/>
              <a:cs typeface="+mn-cs"/>
            </a:endParaRPr>
          </a:p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3200" dirty="0">
              <a:latin typeface="+mn-lt"/>
              <a:cs typeface="+mn-cs"/>
            </a:endParaRPr>
          </a:p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endParaRPr lang="cs-CZ" sz="3200" dirty="0">
              <a:latin typeface="+mn-lt"/>
              <a:cs typeface="+mn-cs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3200" dirty="0">
              <a:latin typeface="+mn-lt"/>
              <a:cs typeface="+mn-cs"/>
            </a:endParaRPr>
          </a:p>
        </p:txBody>
      </p:sp>
      <p:cxnSp>
        <p:nvCxnSpPr>
          <p:cNvPr id="23" name="Přímá spojovací čára 22"/>
          <p:cNvCxnSpPr/>
          <p:nvPr/>
        </p:nvCxnSpPr>
        <p:spPr>
          <a:xfrm flipH="1">
            <a:off x="2051050" y="5805488"/>
            <a:ext cx="217488" cy="5032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u="sng" dirty="0" smtClean="0"/>
              <a:t>Fiktivní sklad</a:t>
            </a:r>
            <a:endParaRPr lang="cs-CZ" u="sng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628775"/>
            <a:ext cx="8101012" cy="936625"/>
          </a:xfrm>
        </p:spPr>
        <p:txBody>
          <a:bodyPr/>
          <a:lstStyle/>
          <a:p>
            <a:pPr marL="596900" indent="-514350" eaLnBrk="1" hangingPunct="1">
              <a:buFont typeface="Wingdings 2" panose="05020102010507070707" pitchFamily="18" charset="2"/>
              <a:buNone/>
              <a:defRPr/>
            </a:pPr>
            <a:r>
              <a:rPr lang="cs-CZ" dirty="0" smtClean="0"/>
              <a:t>Úloha typu: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cs-CZ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 bwMode="auto">
          <a:xfrm>
            <a:off x="1042988" y="2852738"/>
            <a:ext cx="81010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3200" dirty="0">
                <a:latin typeface="+mn-lt"/>
                <a:cs typeface="+mn-cs"/>
              </a:rPr>
              <a:t>Platí:</a:t>
            </a:r>
          </a:p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3200" dirty="0">
              <a:latin typeface="+mn-lt"/>
              <a:cs typeface="+mn-cs"/>
            </a:endParaRPr>
          </a:p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endParaRPr lang="cs-CZ" sz="3200" dirty="0">
              <a:latin typeface="+mn-lt"/>
              <a:cs typeface="+mn-cs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3200" dirty="0">
              <a:latin typeface="+mn-lt"/>
              <a:cs typeface="+mn-cs"/>
            </a:endParaRPr>
          </a:p>
        </p:txBody>
      </p:sp>
      <p:sp>
        <p:nvSpPr>
          <p:cNvPr id="174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741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5" name="Šipka doprava 14"/>
          <p:cNvSpPr/>
          <p:nvPr/>
        </p:nvSpPr>
        <p:spPr>
          <a:xfrm>
            <a:off x="1547813" y="5589588"/>
            <a:ext cx="1223962" cy="57626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 bwMode="auto">
          <a:xfrm>
            <a:off x="2987675" y="5445125"/>
            <a:ext cx="59404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96900" indent="-514350" algn="ctr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3200" b="1" dirty="0">
                <a:solidFill>
                  <a:srgbClr val="C00000"/>
                </a:solidFill>
                <a:latin typeface="+mn-lt"/>
                <a:cs typeface="+mn-cs"/>
              </a:rPr>
              <a:t>Přidám </a:t>
            </a:r>
            <a:r>
              <a:rPr lang="cs-CZ" sz="3200" b="1" dirty="0" smtClean="0">
                <a:solidFill>
                  <a:srgbClr val="C00000"/>
                </a:solidFill>
                <a:latin typeface="+mn-lt"/>
                <a:cs typeface="+mn-cs"/>
              </a:rPr>
              <a:t>fiktivní sklad</a:t>
            </a:r>
            <a:endParaRPr lang="cs-CZ" sz="32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596900" indent="-514350" algn="ctr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3200" b="1" dirty="0">
                <a:solidFill>
                  <a:srgbClr val="C00000"/>
                </a:solidFill>
                <a:latin typeface="+mn-lt"/>
                <a:cs typeface="+mn-cs"/>
              </a:rPr>
              <a:t>n+1</a:t>
            </a:r>
          </a:p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32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endParaRPr lang="cs-CZ" sz="32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3200" b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174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9" name="Šipka doprava 18"/>
          <p:cNvSpPr/>
          <p:nvPr/>
        </p:nvSpPr>
        <p:spPr>
          <a:xfrm>
            <a:off x="5003800" y="3860800"/>
            <a:ext cx="863600" cy="57626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pic>
        <p:nvPicPr>
          <p:cNvPr id="17420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975" y="1628775"/>
            <a:ext cx="19716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742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1742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616325"/>
            <a:ext cx="2925762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17425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8" y="3644900"/>
            <a:ext cx="17367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17427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644900"/>
            <a:ext cx="1800225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u="sng" dirty="0" smtClean="0"/>
              <a:t>Fiktivní sklad</a:t>
            </a:r>
            <a:endParaRPr lang="cs-CZ" u="sng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628775"/>
            <a:ext cx="8101012" cy="936625"/>
          </a:xfrm>
        </p:spPr>
        <p:txBody>
          <a:bodyPr/>
          <a:lstStyle/>
          <a:p>
            <a:pPr marL="596900" indent="-514350" eaLnBrk="1" hangingPunct="1">
              <a:buFont typeface="Wingdings 2" panose="05020102010507070707" pitchFamily="18" charset="2"/>
              <a:buNone/>
              <a:defRPr/>
            </a:pPr>
            <a:r>
              <a:rPr lang="cs-CZ" dirty="0" smtClean="0"/>
              <a:t>Požadavky fiktivního skladu: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cs-CZ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 bwMode="auto">
          <a:xfrm>
            <a:off x="1042988" y="3573463"/>
            <a:ext cx="8101012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3200" dirty="0">
                <a:latin typeface="+mn-lt"/>
                <a:cs typeface="+mn-cs"/>
              </a:rPr>
              <a:t>Přepravní vzdálenosti:</a:t>
            </a:r>
          </a:p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100" dirty="0">
                <a:latin typeface="+mn-lt"/>
                <a:cs typeface="+mn-cs"/>
              </a:rPr>
              <a:t>				</a:t>
            </a:r>
          </a:p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3200" dirty="0">
                <a:latin typeface="+mn-lt"/>
                <a:cs typeface="+mn-cs"/>
              </a:rPr>
              <a:t>				C</a:t>
            </a:r>
            <a:r>
              <a:rPr lang="cs-CZ" sz="3200" baseline="-25000" dirty="0">
                <a:latin typeface="+mn-lt"/>
                <a:cs typeface="+mn-cs"/>
              </a:rPr>
              <a:t>i, n+1</a:t>
            </a:r>
            <a:r>
              <a:rPr lang="cs-CZ" sz="3200" dirty="0">
                <a:latin typeface="+mn-lt"/>
                <a:cs typeface="+mn-cs"/>
              </a:rPr>
              <a:t> = 0</a:t>
            </a:r>
          </a:p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3200" dirty="0">
              <a:latin typeface="+mn-lt"/>
              <a:cs typeface="+mn-cs"/>
            </a:endParaRPr>
          </a:p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3200" dirty="0">
              <a:latin typeface="+mn-lt"/>
              <a:cs typeface="+mn-cs"/>
            </a:endParaRPr>
          </a:p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endParaRPr lang="cs-CZ" sz="3200" dirty="0">
              <a:latin typeface="+mn-lt"/>
              <a:cs typeface="+mn-cs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3200" dirty="0">
              <a:latin typeface="+mn-lt"/>
              <a:cs typeface="+mn-cs"/>
            </a:endParaRPr>
          </a:p>
        </p:txBody>
      </p:sp>
      <p:sp>
        <p:nvSpPr>
          <p:cNvPr id="184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843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844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844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 bwMode="auto">
          <a:xfrm>
            <a:off x="900113" y="5732463"/>
            <a:ext cx="8567737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800" dirty="0">
                <a:latin typeface="+mn-lt"/>
                <a:cs typeface="+mn-cs"/>
              </a:rPr>
              <a:t>X</a:t>
            </a:r>
            <a:r>
              <a:rPr lang="cs-CZ" sz="2800" baseline="-25000" dirty="0">
                <a:latin typeface="+mn-lt"/>
                <a:cs typeface="+mn-cs"/>
              </a:rPr>
              <a:t>i, n+1</a:t>
            </a:r>
            <a:r>
              <a:rPr lang="cs-CZ" sz="2800" dirty="0">
                <a:latin typeface="+mn-lt"/>
                <a:cs typeface="+mn-cs"/>
              </a:rPr>
              <a:t> = 0 </a:t>
            </a:r>
            <a:r>
              <a:rPr lang="cs-CZ" sz="3200" dirty="0">
                <a:solidFill>
                  <a:srgbClr val="C00000"/>
                </a:solidFill>
                <a:latin typeface="+mn-lt"/>
                <a:cs typeface="+mn-cs"/>
                <a:sym typeface="Wingdings" pitchFamily="2" charset="2"/>
              </a:rPr>
              <a:t></a:t>
            </a:r>
            <a:r>
              <a:rPr lang="cs-CZ" sz="3200" dirty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cs-CZ" sz="2000" dirty="0">
                <a:latin typeface="+mn-lt"/>
                <a:cs typeface="+mn-cs"/>
                <a:sym typeface="Wingdings" pitchFamily="2" charset="2"/>
              </a:rPr>
              <a:t>představují nevyužité kapacity i- tého výrobce</a:t>
            </a:r>
            <a:endParaRPr lang="cs-CZ" sz="2000" dirty="0">
              <a:latin typeface="+mn-lt"/>
              <a:cs typeface="+mn-cs"/>
            </a:endParaRPr>
          </a:p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3200" dirty="0">
              <a:latin typeface="+mn-lt"/>
              <a:cs typeface="+mn-cs"/>
            </a:endParaRPr>
          </a:p>
          <a:p>
            <a:pPr marL="596900" indent="-514350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endParaRPr lang="cs-CZ" sz="3200" dirty="0">
              <a:latin typeface="+mn-lt"/>
              <a:cs typeface="+mn-cs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3200" dirty="0">
              <a:latin typeface="+mn-lt"/>
              <a:cs typeface="+mn-cs"/>
            </a:endParaRPr>
          </a:p>
        </p:txBody>
      </p:sp>
      <p:cxnSp>
        <p:nvCxnSpPr>
          <p:cNvPr id="23" name="Přímá spojovací čára 22"/>
          <p:cNvCxnSpPr/>
          <p:nvPr/>
        </p:nvCxnSpPr>
        <p:spPr>
          <a:xfrm flipH="1">
            <a:off x="1979613" y="5805488"/>
            <a:ext cx="215900" cy="5032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44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225" y="2276475"/>
            <a:ext cx="35179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u="sng" dirty="0" smtClean="0"/>
              <a:t>Řešení dopravních úloh</a:t>
            </a:r>
            <a:endParaRPr lang="cs-CZ" u="sng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628775"/>
            <a:ext cx="8101012" cy="5040313"/>
          </a:xfrm>
        </p:spPr>
        <p:txBody>
          <a:bodyPr/>
          <a:lstStyle/>
          <a:p>
            <a:pPr marL="596900" indent="-514350" eaLnBrk="1" hangingPunct="1">
              <a:buFont typeface="+mj-lt"/>
              <a:buAutoNum type="arabicPeriod"/>
              <a:defRPr/>
            </a:pPr>
            <a:r>
              <a:rPr lang="cs-CZ" dirty="0" smtClean="0"/>
              <a:t>Lineární programování:</a:t>
            </a:r>
          </a:p>
          <a:p>
            <a:pPr marL="871538" lvl="1" indent="-514350" eaLnBrk="1" hangingPunct="1">
              <a:defRPr/>
            </a:pPr>
            <a:r>
              <a:rPr lang="cs-CZ" dirty="0" smtClean="0"/>
              <a:t>Simplexová metoda.</a:t>
            </a:r>
          </a:p>
          <a:p>
            <a:pPr marL="871538" lvl="1" indent="-514350" eaLnBrk="1" hangingPunct="1">
              <a:defRPr/>
            </a:pPr>
            <a:r>
              <a:rPr lang="cs-CZ" dirty="0" smtClean="0"/>
              <a:t>Nástroj řešitel programu MS Excel.</a:t>
            </a:r>
          </a:p>
          <a:p>
            <a:pPr marL="596900" indent="-514350" eaLnBrk="1" hangingPunct="1">
              <a:buFont typeface="+mj-lt"/>
              <a:buAutoNum type="arabicPeriod"/>
              <a:defRPr/>
            </a:pPr>
            <a:r>
              <a:rPr lang="cs-CZ" dirty="0" smtClean="0"/>
              <a:t>Aproximativní metody:</a:t>
            </a:r>
          </a:p>
          <a:p>
            <a:pPr marL="871538" lvl="1" indent="-514350" eaLnBrk="1" hangingPunct="1">
              <a:defRPr/>
            </a:pPr>
            <a:r>
              <a:rPr lang="cs-CZ" dirty="0" smtClean="0"/>
              <a:t>Indexová metoda.</a:t>
            </a:r>
          </a:p>
          <a:p>
            <a:pPr marL="871538" lvl="1" indent="-514350" eaLnBrk="1" hangingPunct="1">
              <a:defRPr/>
            </a:pPr>
            <a:r>
              <a:rPr lang="cs-CZ" dirty="0" err="1" smtClean="0"/>
              <a:t>Vogelova</a:t>
            </a:r>
            <a:r>
              <a:rPr lang="cs-CZ" dirty="0" smtClean="0"/>
              <a:t> aproximativní metoda </a:t>
            </a:r>
            <a:r>
              <a:rPr lang="cs-CZ" sz="2400" dirty="0" smtClean="0"/>
              <a:t>(VAM).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u="sng" dirty="0" smtClean="0"/>
              <a:t>Tabulka dopravních úloh</a:t>
            </a:r>
            <a:endParaRPr lang="cs-CZ" u="sng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586268"/>
              </p:ext>
            </p:extLst>
          </p:nvPr>
        </p:nvGraphicFramePr>
        <p:xfrm>
          <a:off x="0" y="1844675"/>
          <a:ext cx="9143999" cy="3359149"/>
        </p:xfrm>
        <a:graphic>
          <a:graphicData uri="http://schemas.openxmlformats.org/drawingml/2006/table">
            <a:tbl>
              <a:tblPr/>
              <a:tblGrid>
                <a:gridCol w="235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15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265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rgbClr val="FFFFFF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Výrobny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rgbClr val="FFFFFF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Sklady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FFFF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Kapacity </a:t>
                      </a:r>
                      <a:r>
                        <a:rPr lang="cs-CZ" sz="1800" dirty="0" smtClean="0">
                          <a:solidFill>
                            <a:srgbClr val="FFFFFF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výrobců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6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omic Sans MS"/>
                          <a:ea typeface="Calibri"/>
                          <a:cs typeface="Times New Roman"/>
                        </a:rPr>
                        <a:t>1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/>
                          <a:ea typeface="Calibri"/>
                          <a:cs typeface="Times New Roman"/>
                        </a:rPr>
                        <a:t>2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/>
                          <a:ea typeface="Calibri"/>
                          <a:cs typeface="Times New Roman"/>
                        </a:rPr>
                        <a:t>…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/>
                          <a:ea typeface="Calibri"/>
                          <a:cs typeface="Times New Roman"/>
                        </a:rPr>
                        <a:t>n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7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/>
                          <a:ea typeface="Calibri"/>
                          <a:cs typeface="Times New Roman"/>
                        </a:rPr>
                        <a:t>1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cs-CZ" sz="1800" baseline="-25000">
                          <a:latin typeface="Comic Sans MS"/>
                          <a:ea typeface="Calibri"/>
                          <a:cs typeface="Times New Roman"/>
                        </a:rPr>
                        <a:t>11 </a:t>
                      </a:r>
                      <a:r>
                        <a:rPr lang="cs-CZ" sz="1800">
                          <a:latin typeface="Comic Sans MS"/>
                          <a:ea typeface="Calibri"/>
                          <a:cs typeface="Times New Roman"/>
                        </a:rPr>
                        <a:t>        C</a:t>
                      </a:r>
                      <a:r>
                        <a:rPr lang="cs-CZ" sz="1800" baseline="-25000">
                          <a:latin typeface="Comic Sans MS"/>
                          <a:ea typeface="Calibri"/>
                          <a:cs typeface="Times New Roman"/>
                        </a:rPr>
                        <a:t>11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omic Sans MS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cs-CZ" sz="1800" baseline="-25000" dirty="0">
                          <a:latin typeface="Comic Sans MS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cs-CZ" sz="1800" dirty="0">
                          <a:latin typeface="Comic Sans MS"/>
                          <a:ea typeface="Calibri"/>
                          <a:cs typeface="Times New Roman"/>
                        </a:rPr>
                        <a:t>        C</a:t>
                      </a:r>
                      <a:r>
                        <a:rPr lang="cs-CZ" sz="1800" baseline="-25000" dirty="0">
                          <a:latin typeface="Comic Sans MS"/>
                          <a:ea typeface="Calibri"/>
                          <a:cs typeface="Times New Roman"/>
                        </a:rPr>
                        <a:t>12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cs-CZ" sz="1800" baseline="-25000">
                          <a:latin typeface="Comic Sans MS"/>
                          <a:ea typeface="Calibri"/>
                          <a:cs typeface="Times New Roman"/>
                        </a:rPr>
                        <a:t>1n</a:t>
                      </a:r>
                      <a:r>
                        <a:rPr lang="cs-CZ" sz="1800">
                          <a:latin typeface="Comic Sans MS"/>
                          <a:ea typeface="Calibri"/>
                          <a:cs typeface="Times New Roman"/>
                        </a:rPr>
                        <a:t>        C</a:t>
                      </a:r>
                      <a:r>
                        <a:rPr lang="cs-CZ" sz="1800" baseline="-25000">
                          <a:latin typeface="Comic Sans MS"/>
                          <a:ea typeface="Calibri"/>
                          <a:cs typeface="Times New Roman"/>
                        </a:rPr>
                        <a:t>1n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33CC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cs-CZ" sz="2800" baseline="-25000" dirty="0">
                          <a:solidFill>
                            <a:srgbClr val="0033CC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1</a:t>
                      </a:r>
                      <a:endParaRPr lang="cs-CZ" sz="2800" dirty="0">
                        <a:solidFill>
                          <a:srgbClr val="0033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7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/>
                          <a:ea typeface="Calibri"/>
                          <a:cs typeface="Times New Roman"/>
                        </a:rPr>
                        <a:t>2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cs-CZ" sz="1800" baseline="-25000">
                          <a:latin typeface="Comic Sans MS"/>
                          <a:ea typeface="Calibri"/>
                          <a:cs typeface="Times New Roman"/>
                        </a:rPr>
                        <a:t>21 </a:t>
                      </a:r>
                      <a:r>
                        <a:rPr lang="cs-CZ" sz="1800">
                          <a:latin typeface="Comic Sans MS"/>
                          <a:ea typeface="Calibri"/>
                          <a:cs typeface="Times New Roman"/>
                        </a:rPr>
                        <a:t>       C</a:t>
                      </a:r>
                      <a:r>
                        <a:rPr lang="cs-CZ" sz="1800" baseline="-25000">
                          <a:latin typeface="Comic Sans MS"/>
                          <a:ea typeface="Calibri"/>
                          <a:cs typeface="Times New Roman"/>
                        </a:rPr>
                        <a:t>21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cs-CZ" sz="1800" baseline="-25000">
                          <a:latin typeface="Comic Sans MS"/>
                          <a:ea typeface="Calibri"/>
                          <a:cs typeface="Times New Roman"/>
                        </a:rPr>
                        <a:t>22</a:t>
                      </a:r>
                      <a:r>
                        <a:rPr lang="cs-CZ" sz="1800">
                          <a:latin typeface="Comic Sans MS"/>
                          <a:ea typeface="Calibri"/>
                          <a:cs typeface="Times New Roman"/>
                        </a:rPr>
                        <a:t>       C</a:t>
                      </a:r>
                      <a:r>
                        <a:rPr lang="cs-CZ" sz="1800" baseline="-25000">
                          <a:latin typeface="Comic Sans MS"/>
                          <a:ea typeface="Calibri"/>
                          <a:cs typeface="Times New Roman"/>
                        </a:rPr>
                        <a:t>22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cs-CZ" sz="1800" baseline="-25000">
                          <a:latin typeface="Comic Sans MS"/>
                          <a:ea typeface="Calibri"/>
                          <a:cs typeface="Times New Roman"/>
                        </a:rPr>
                        <a:t>2n</a:t>
                      </a:r>
                      <a:r>
                        <a:rPr lang="cs-CZ" sz="1800">
                          <a:latin typeface="Comic Sans MS"/>
                          <a:ea typeface="Calibri"/>
                          <a:cs typeface="Times New Roman"/>
                        </a:rPr>
                        <a:t>       C</a:t>
                      </a:r>
                      <a:r>
                        <a:rPr lang="cs-CZ" sz="1800" baseline="-25000">
                          <a:latin typeface="Comic Sans MS"/>
                          <a:ea typeface="Calibri"/>
                          <a:cs typeface="Times New Roman"/>
                        </a:rPr>
                        <a:t>2n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33CC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cs-CZ" sz="2800" baseline="-25000" dirty="0">
                          <a:solidFill>
                            <a:srgbClr val="0033CC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2</a:t>
                      </a:r>
                      <a:endParaRPr lang="cs-CZ" sz="2800" dirty="0">
                        <a:solidFill>
                          <a:srgbClr val="0033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7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/>
                          <a:ea typeface="Calibri"/>
                          <a:cs typeface="Times New Roman"/>
                        </a:rPr>
                        <a:t>…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solidFill>
                          <a:srgbClr val="0033CC"/>
                        </a:solidFill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7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/>
                          <a:ea typeface="Calibri"/>
                          <a:cs typeface="Times New Roman"/>
                        </a:rPr>
                        <a:t>m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cs-CZ" sz="1800" baseline="-25000">
                          <a:latin typeface="Comic Sans MS"/>
                          <a:ea typeface="Calibri"/>
                          <a:cs typeface="Times New Roman"/>
                        </a:rPr>
                        <a:t>m1 </a:t>
                      </a:r>
                      <a:r>
                        <a:rPr lang="cs-CZ" sz="1800">
                          <a:latin typeface="Comic Sans MS"/>
                          <a:ea typeface="Calibri"/>
                          <a:cs typeface="Times New Roman"/>
                        </a:rPr>
                        <a:t>      C</a:t>
                      </a:r>
                      <a:r>
                        <a:rPr lang="cs-CZ" sz="1800" baseline="-25000">
                          <a:latin typeface="Comic Sans MS"/>
                          <a:ea typeface="Calibri"/>
                          <a:cs typeface="Times New Roman"/>
                        </a:rPr>
                        <a:t>m1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omic Sans MS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cs-CZ" sz="1800" baseline="-25000">
                          <a:latin typeface="Comic Sans MS"/>
                          <a:ea typeface="Calibri"/>
                          <a:cs typeface="Times New Roman"/>
                        </a:rPr>
                        <a:t>m2</a:t>
                      </a:r>
                      <a:r>
                        <a:rPr lang="cs-CZ" sz="1800">
                          <a:latin typeface="Comic Sans MS"/>
                          <a:ea typeface="Calibri"/>
                          <a:cs typeface="Times New Roman"/>
                        </a:rPr>
                        <a:t>      C</a:t>
                      </a:r>
                      <a:r>
                        <a:rPr lang="cs-CZ" sz="1800" baseline="-25000">
                          <a:latin typeface="Comic Sans MS"/>
                          <a:ea typeface="Calibri"/>
                          <a:cs typeface="Times New Roman"/>
                        </a:rPr>
                        <a:t>m2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omic Sans MS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cs-CZ" sz="1800" baseline="-25000" dirty="0">
                          <a:latin typeface="Comic Sans MS"/>
                          <a:ea typeface="Calibri"/>
                          <a:cs typeface="Times New Roman"/>
                        </a:rPr>
                        <a:t>mn</a:t>
                      </a:r>
                      <a:r>
                        <a:rPr lang="cs-CZ" sz="1800" dirty="0">
                          <a:latin typeface="Comic Sans MS"/>
                          <a:ea typeface="Calibri"/>
                          <a:cs typeface="Times New Roman"/>
                        </a:rPr>
                        <a:t>       C</a:t>
                      </a:r>
                      <a:r>
                        <a:rPr lang="cs-CZ" sz="1800" baseline="-25000" dirty="0">
                          <a:latin typeface="Comic Sans MS"/>
                          <a:ea typeface="Calibri"/>
                          <a:cs typeface="Times New Roman"/>
                        </a:rPr>
                        <a:t>mn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33CC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cs-CZ" sz="2800" baseline="-25000" dirty="0">
                          <a:solidFill>
                            <a:srgbClr val="0033CC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m</a:t>
                      </a:r>
                      <a:endParaRPr lang="cs-CZ" sz="2800" dirty="0">
                        <a:solidFill>
                          <a:srgbClr val="0033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7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FFFF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Požadavky </a:t>
                      </a:r>
                      <a:r>
                        <a:rPr lang="cs-CZ" sz="1800" dirty="0" smtClean="0">
                          <a:solidFill>
                            <a:srgbClr val="FFFFFF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skladů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CC0066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cs-CZ" sz="2800" baseline="-25000" dirty="0">
                          <a:solidFill>
                            <a:srgbClr val="CC0066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1</a:t>
                      </a:r>
                      <a:endParaRPr lang="cs-CZ" sz="2800" dirty="0">
                        <a:solidFill>
                          <a:srgbClr val="CC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CC0066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cs-CZ" sz="2800" baseline="-25000" dirty="0">
                          <a:solidFill>
                            <a:srgbClr val="CC0066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2</a:t>
                      </a:r>
                      <a:endParaRPr lang="cs-CZ" sz="2800" dirty="0">
                        <a:solidFill>
                          <a:srgbClr val="CC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solidFill>
                          <a:srgbClr val="CC0066"/>
                        </a:solidFill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CC0066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cs-CZ" sz="2800" baseline="-25000" dirty="0">
                          <a:solidFill>
                            <a:srgbClr val="CC0066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n</a:t>
                      </a:r>
                      <a:endParaRPr lang="cs-CZ" sz="2800" dirty="0">
                        <a:solidFill>
                          <a:srgbClr val="CC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Σ </a:t>
                      </a:r>
                      <a:r>
                        <a:rPr lang="cs-CZ" sz="2000" b="1" dirty="0" smtClean="0">
                          <a:solidFill>
                            <a:srgbClr val="C00000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cs-CZ" sz="2000" b="1" baseline="-25000" dirty="0" smtClean="0">
                          <a:solidFill>
                            <a:srgbClr val="C00000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= Σ b</a:t>
                      </a:r>
                      <a:r>
                        <a:rPr lang="cs-CZ" sz="2000" b="1" baseline="-25000" dirty="0">
                          <a:solidFill>
                            <a:srgbClr val="C00000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j</a:t>
                      </a:r>
                      <a:endParaRPr lang="cs-CZ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u="sng" smtClean="0"/>
              <a:t>Okružní úlohy</a:t>
            </a:r>
            <a:endParaRPr lang="cs-CZ" u="sng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628775"/>
            <a:ext cx="8101012" cy="5040313"/>
          </a:xfrm>
        </p:spPr>
        <p:txBody>
          <a:bodyPr/>
          <a:lstStyle/>
          <a:p>
            <a:pPr marL="596900" indent="-514350" eaLnBrk="1" hangingPunct="1">
              <a:buFont typeface="+mj-lt"/>
              <a:buAutoNum type="arabicPeriod"/>
              <a:defRPr/>
            </a:pPr>
            <a:r>
              <a:rPr lang="cs-CZ" smtClean="0"/>
              <a:t>Lokalizace výchozího místa (skladu)</a:t>
            </a:r>
            <a:endParaRPr lang="cs-CZ" dirty="0" smtClean="0"/>
          </a:p>
          <a:p>
            <a:pPr marL="871538" lvl="1" indent="-514350" eaLnBrk="1" hangingPunct="1">
              <a:defRPr/>
            </a:pPr>
            <a:r>
              <a:rPr lang="cs-CZ" smtClean="0"/>
              <a:t>1 sklad/více skladů</a:t>
            </a:r>
          </a:p>
          <a:p>
            <a:pPr marL="871538" lvl="1" indent="-514350" eaLnBrk="1" hangingPunct="1">
              <a:defRPr/>
            </a:pPr>
            <a:r>
              <a:rPr lang="cs-CZ" smtClean="0"/>
              <a:t>Umístění skladů do těžiště materiálových toků</a:t>
            </a:r>
          </a:p>
          <a:p>
            <a:pPr marL="596900" indent="-514350" eaLnBrk="1" hangingPunct="1">
              <a:buFont typeface="+mj-lt"/>
              <a:buAutoNum type="arabicPeriod"/>
              <a:defRPr/>
            </a:pPr>
            <a:r>
              <a:rPr lang="cs-CZ" smtClean="0"/>
              <a:t>Rozvozový plán</a:t>
            </a:r>
            <a:endParaRPr lang="cs-CZ" dirty="0" smtClean="0"/>
          </a:p>
          <a:p>
            <a:pPr marL="871538" lvl="1" indent="-514350" eaLnBrk="1" hangingPunct="1">
              <a:defRPr/>
            </a:pPr>
            <a:r>
              <a:rPr lang="cs-CZ" smtClean="0"/>
              <a:t>Clarke </a:t>
            </a:r>
            <a:r>
              <a:rPr lang="en-US"/>
              <a:t>&amp;</a:t>
            </a:r>
            <a:r>
              <a:rPr lang="cs-CZ" smtClean="0"/>
              <a:t>Wright</a:t>
            </a:r>
            <a:r>
              <a:rPr lang="en-US" smtClean="0"/>
              <a:t> </a:t>
            </a:r>
            <a:r>
              <a:rPr lang="cs-CZ" smtClean="0"/>
              <a:t>„savings“ algoritmus </a:t>
            </a:r>
            <a:endParaRPr lang="cs-CZ" sz="2400" smtClean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6013" y="260350"/>
            <a:ext cx="7993062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u="sng" smtClean="0"/>
              <a:t>Clarke </a:t>
            </a:r>
            <a:r>
              <a:rPr lang="cs-CZ" sz="3600" u="sng"/>
              <a:t>&amp;Wright „savings“ algoritmus </a:t>
            </a:r>
          </a:p>
        </p:txBody>
      </p:sp>
      <p:sp>
        <p:nvSpPr>
          <p:cNvPr id="25604" name="Zástupný symbol pro obsah 2"/>
          <p:cNvSpPr>
            <a:spLocks noGrp="1"/>
          </p:cNvSpPr>
          <p:nvPr>
            <p:ph idx="1"/>
          </p:nvPr>
        </p:nvSpPr>
        <p:spPr>
          <a:xfrm>
            <a:off x="1331913" y="1436688"/>
            <a:ext cx="7499350" cy="48006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en-US" sz="2400" smtClean="0"/>
              <a:t>Nechť nějaký </a:t>
            </a:r>
            <a:r>
              <a:rPr lang="en-US" altLang="en-US" sz="2400" i="1" smtClean="0"/>
              <a:t>i-tý</a:t>
            </a:r>
            <a:r>
              <a:rPr lang="en-US" altLang="en-US" sz="2400" smtClean="0"/>
              <a:t> sklad reprezentuje depo </a:t>
            </a:r>
            <a:r>
              <a:rPr lang="en-US" altLang="en-US" sz="2400" i="1" smtClean="0"/>
              <a:t>Di</a:t>
            </a:r>
            <a:endParaRPr lang="cs-CZ" altLang="en-US" sz="2400" i="1" smtClean="0"/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cs-CZ" altLang="en-US" sz="2400" smtClean="0"/>
              <a:t>Nechť </a:t>
            </a:r>
            <a:r>
              <a:rPr lang="en-US" altLang="en-US" sz="2400" smtClean="0"/>
              <a:t>zákazníci reprezentují </a:t>
            </a:r>
            <a:r>
              <a:rPr lang="en-US" altLang="en-US" sz="2400" i="1" smtClean="0"/>
              <a:t>j = 1,2,...,n</a:t>
            </a:r>
            <a:r>
              <a:rPr lang="en-US" altLang="en-US" sz="2400" smtClean="0"/>
              <a:t> výchozích míst poptávky</a:t>
            </a:r>
            <a:r>
              <a:rPr lang="cs-CZ" altLang="en-US" sz="2400" smtClean="0"/>
              <a:t> a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j' = 1,2,...,n</a:t>
            </a:r>
            <a:r>
              <a:rPr lang="en-US" altLang="en-US" sz="2400" smtClean="0"/>
              <a:t> konečných míst poptávky</a:t>
            </a:r>
            <a:endParaRPr lang="cs-CZ" altLang="en-US" sz="2400" smtClean="0"/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en-US" sz="2400" smtClean="0"/>
              <a:t> </a:t>
            </a:r>
            <a:r>
              <a:rPr lang="cs-CZ" altLang="en-US" sz="2400" smtClean="0"/>
              <a:t>Nechť </a:t>
            </a:r>
            <a:r>
              <a:rPr lang="en-US" altLang="en-US" sz="2400" i="1" smtClean="0"/>
              <a:t>d(Di,j)</a:t>
            </a:r>
            <a:r>
              <a:rPr lang="en-US" altLang="en-US" sz="2400" smtClean="0"/>
              <a:t> reprezentuje vzdálenost mezi nějakým bodem poptávky a depem</a:t>
            </a:r>
            <a:endParaRPr lang="cs-CZ" altLang="en-US" sz="2400" smtClean="0"/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en-US" sz="2400" smtClean="0"/>
              <a:t> </a:t>
            </a:r>
            <a:r>
              <a:rPr lang="cs-CZ" altLang="en-US" sz="2400" smtClean="0"/>
              <a:t>Nechť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d(j,j') </a:t>
            </a:r>
            <a:r>
              <a:rPr lang="en-US" altLang="en-US" sz="2400" smtClean="0"/>
              <a:t>reprezentuje vzdálenost mezi dvěma různými body poptávky </a:t>
            </a:r>
            <a:r>
              <a:rPr lang="en-US" altLang="en-US" sz="2400" i="1" smtClean="0"/>
              <a:t>(j ≠ j')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6013" y="260350"/>
            <a:ext cx="8027987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u="sng" smtClean="0"/>
              <a:t>Clarke </a:t>
            </a:r>
            <a:r>
              <a:rPr lang="cs-CZ" sz="3600" u="sng"/>
              <a:t>&amp;Wright „savings“ algoritmus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913" y="1436688"/>
            <a:ext cx="7499350" cy="4800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cs-CZ" sz="2400" smtClean="0"/>
              <a:t>Pokud </a:t>
            </a:r>
            <a:r>
              <a:rPr lang="en-US" sz="2400" smtClean="0"/>
              <a:t>bude</a:t>
            </a:r>
            <a:r>
              <a:rPr lang="cs-CZ" sz="2400" smtClean="0"/>
              <a:t> obsluhu zákazníků</a:t>
            </a:r>
            <a:r>
              <a:rPr lang="en-US" sz="2400" smtClean="0"/>
              <a:t> zajišťovat n přepravců, a každý bude obsluhovat právě jeden z n bodů poptávky. Celková délka cesty </a:t>
            </a:r>
            <a:r>
              <a:rPr lang="en-US" sz="2400" i="1" smtClean="0"/>
              <a:t>TL</a:t>
            </a:r>
            <a:r>
              <a:rPr lang="en-US" sz="2400" smtClean="0"/>
              <a:t> tohoto řešení je:</a:t>
            </a:r>
            <a:endParaRPr lang="cs-CZ" sz="2400" smtClean="0"/>
          </a:p>
          <a:p>
            <a:pPr marL="82550" indent="0">
              <a:spcBef>
                <a:spcPts val="0"/>
              </a:spcBef>
              <a:spcAft>
                <a:spcPts val="1800"/>
              </a:spcAft>
              <a:buFont typeface="Wingdings 2" panose="05020102010507070707" pitchFamily="18" charset="2"/>
              <a:buNone/>
              <a:defRPr/>
            </a:pPr>
            <a:endParaRPr lang="cs-CZ" sz="2400" smtClean="0"/>
          </a:p>
          <a:p>
            <a:pPr marL="82550" indent="0">
              <a:spcBef>
                <a:spcPts val="0"/>
              </a:spcBef>
              <a:spcAft>
                <a:spcPts val="1800"/>
              </a:spcAft>
              <a:buFont typeface="Wingdings 2" panose="05020102010507070707" pitchFamily="18" charset="2"/>
              <a:buNone/>
              <a:defRPr/>
            </a:pPr>
            <a:endParaRPr lang="cs-CZ" sz="1200" smtClean="0"/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2400" smtClean="0"/>
              <a:t>Jestliže jeden přepravce obslouží dva různé body poptávky (j,j') během jedné cesty, celková délka cesty je zkrácena o úsporu:</a:t>
            </a:r>
            <a:endParaRPr lang="en-US" sz="2400"/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87" t="58514" r="46924" b="37614"/>
          <a:stretch>
            <a:fillRect/>
          </a:stretch>
        </p:blipFill>
        <p:spPr bwMode="auto">
          <a:xfrm>
            <a:off x="3635375" y="3176588"/>
            <a:ext cx="2917825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57" t="45445" r="42688" b="49715"/>
          <a:stretch>
            <a:fillRect/>
          </a:stretch>
        </p:blipFill>
        <p:spPr bwMode="auto">
          <a:xfrm>
            <a:off x="2786063" y="5516563"/>
            <a:ext cx="4605337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6013" y="125413"/>
            <a:ext cx="7993062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u="sng" smtClean="0"/>
              <a:t>Clarke </a:t>
            </a:r>
            <a:r>
              <a:rPr lang="cs-CZ" sz="3600" u="sng"/>
              <a:t>&amp;Wright „savings“ algoritmus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6013" y="1196975"/>
            <a:ext cx="7499350" cy="551973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600" u="sng" smtClean="0"/>
              <a:t>Krok 1:</a:t>
            </a:r>
            <a:r>
              <a:rPr lang="en-US" sz="1600" smtClean="0"/>
              <a:t> Spočti úspory s(j,j') pro každou dvojici (j,j') bodů poptávky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600" u="sng" smtClean="0"/>
              <a:t>Krok 2:</a:t>
            </a:r>
            <a:r>
              <a:rPr lang="en-US" sz="1600" smtClean="0"/>
              <a:t> Seřaď úspory s(j,j') sestupně dle jejich výše do podoby seznamu. Zpracuj seznam úspor od prvního záznamu s největší úsporou s(j,j').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600" u="sng" smtClean="0"/>
              <a:t>Krok 3:</a:t>
            </a:r>
            <a:r>
              <a:rPr lang="en-US" sz="1600" smtClean="0"/>
              <a:t> Pro úspory s(j,j'), zahrň úsek (j,j') do okruhu v případě, že kapacita přepravního prostředku je dostatečná, a čas strávený na cestě nepřekročí maximální povolenou dobu danou termínem vyřízení objednávky a jestliže:</a:t>
            </a:r>
          </a:p>
          <a:p>
            <a:pPr marL="538163" indent="0">
              <a:spcBef>
                <a:spcPts val="0"/>
              </a:spcBef>
              <a:spcAft>
                <a:spcPts val="1200"/>
              </a:spcAft>
              <a:buFont typeface="Wingdings 2" panose="05020102010507070707" pitchFamily="18" charset="2"/>
              <a:buNone/>
              <a:defRPr/>
            </a:pPr>
            <a:r>
              <a:rPr lang="en-US" sz="1600" smtClean="0"/>
              <a:t>a: Buď, ani j ani j' nebylo ještě přiřazeno na okruh, v tomto případě je založen nový okruh s oběma body j a j'.</a:t>
            </a:r>
          </a:p>
          <a:p>
            <a:pPr marL="538163" indent="0">
              <a:spcBef>
                <a:spcPts val="0"/>
              </a:spcBef>
              <a:spcAft>
                <a:spcPts val="1200"/>
              </a:spcAft>
              <a:buFont typeface="Wingdings 2" panose="05020102010507070707" pitchFamily="18" charset="2"/>
              <a:buNone/>
              <a:defRPr/>
            </a:pPr>
            <a:r>
              <a:rPr lang="en-US" sz="1600" smtClean="0"/>
              <a:t>b: Nebo, právě jeden z těchto dvou bodů (j nebo j') je již přiřazen na trasu a tento bod není vnitřním bodem této trasy. V tomto případě úsek (j,j') je přidán do stejného okruhu.</a:t>
            </a:r>
          </a:p>
          <a:p>
            <a:pPr marL="538163" indent="0">
              <a:spcBef>
                <a:spcPts val="0"/>
              </a:spcBef>
              <a:spcAft>
                <a:spcPts val="1200"/>
              </a:spcAft>
              <a:buFont typeface="Wingdings 2" panose="05020102010507070707" pitchFamily="18" charset="2"/>
              <a:buNone/>
              <a:defRPr/>
            </a:pPr>
            <a:r>
              <a:rPr lang="en-US" sz="1600" smtClean="0"/>
              <a:t>c: Nebo, oba body j a j' již byly přiřazeny do dvou existujících okruhů a žádný z těchto bodů není vnitřní, v tomto případě jsou tyto cesty spojeny.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600" u="sng" smtClean="0"/>
              <a:t>Krok 4:</a:t>
            </a:r>
            <a:r>
              <a:rPr lang="en-US" sz="1600" smtClean="0"/>
              <a:t> Jestliže seznam úspor s(j,j') nebyl ještě vyčerpán, vrať se ke Kroku 3, a zpracuj další záznam v seznamu; v opačném případě Stop: řešení sestává z okruhů vytvořených v Kroku 3. 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1382" y="207142"/>
            <a:ext cx="749935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200" u="sng" dirty="0" smtClean="0"/>
              <a:t>Návrh distribučního systému - postup</a:t>
            </a:r>
            <a:endParaRPr lang="cs-CZ" sz="3200" u="sng" dirty="0"/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1259632" y="1700808"/>
            <a:ext cx="75628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alt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Krok1: Lokalizace skladu v síti zákazníků.</a:t>
            </a:r>
            <a:endParaRPr lang="de-DE" alt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1259632" y="3176972"/>
            <a:ext cx="75628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alt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Krok2: Zásobování skladů z výroben.</a:t>
            </a:r>
            <a:endParaRPr lang="de-DE" alt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1259632" y="4653136"/>
            <a:ext cx="75628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cs-CZ" alt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Krok3: Rozvoz zboží ze skladů k zákazníkům.</a:t>
            </a:r>
            <a:endParaRPr lang="de-DE" alt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13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u="sng" smtClean="0"/>
              <a:t>Lokalizace skladu</a:t>
            </a:r>
            <a:endParaRPr lang="cs-CZ" u="sng" dirty="0"/>
          </a:p>
        </p:txBody>
      </p:sp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1187450" y="2576513"/>
            <a:ext cx="338455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Na přepravní náklady má vliv</a:t>
            </a:r>
            <a:endParaRPr lang="de-DE" altLang="en-US" sz="20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4932363" y="2435225"/>
            <a:ext cx="3960812" cy="6461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en-US" sz="1800" b="1">
                <a:latin typeface="Calibri" panose="020F0502020204030204" pitchFamily="34" charset="0"/>
                <a:cs typeface="Calibri" panose="020F0502020204030204" pitchFamily="34" charset="0"/>
              </a:rPr>
              <a:t>vzdálenost, přepravované množství, druh dopravy, přepravní sazby</a:t>
            </a:r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1185863" y="1354138"/>
            <a:ext cx="7562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Nalézt lokalitu, která zabezpečí minimální přepravní náklady na dopravu z lokalizovaného místa k  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i,j = 1,2,….. N</a:t>
            </a:r>
            <a:r>
              <a:rPr lang="cs-CZ" alt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 zákazníkům</a:t>
            </a:r>
            <a:endParaRPr lang="de-DE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1116013" y="3805238"/>
            <a:ext cx="252095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Vzdálenost</a:t>
            </a:r>
            <a:endParaRPr lang="cs-CZ" altLang="en-US" sz="2000" b="1" i="1" baseline="-25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2771775" y="3317875"/>
            <a:ext cx="4103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en-US" sz="1800" i="1">
                <a:latin typeface="Calibri" panose="020F0502020204030204" pitchFamily="34" charset="0"/>
                <a:cs typeface="Calibri" panose="020F0502020204030204" pitchFamily="34" charset="0"/>
              </a:rPr>
              <a:t>Požadavky na vstupní informace</a:t>
            </a: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3775075" y="4205288"/>
            <a:ext cx="4684713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cs-CZ" altLang="en-US" sz="2000" b="1" baseline="-25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skutečné vzdálenosti  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ij</a:t>
            </a:r>
            <a:endParaRPr lang="cs-CZ" altLang="en-US" sz="2000" b="1" baseline="-25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3762375" y="3805238"/>
            <a:ext cx="4176713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cs-CZ" altLang="en-US" sz="2000" b="1" baseline="-25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pravoúhlé souřadnice míst 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( x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j 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,y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j 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1116013" y="4605338"/>
            <a:ext cx="252095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Přepravované množství</a:t>
            </a:r>
            <a:endParaRPr lang="cs-CZ" altLang="en-US" sz="2000" b="1" i="1" baseline="-25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3779838" y="4592638"/>
            <a:ext cx="4824412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cs-CZ" altLang="en-US" sz="2000" b="1" baseline="-25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přepravované množství  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ij    </a:t>
            </a: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ve vhodně volených jednotkách</a:t>
            </a:r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1116013" y="5384800"/>
            <a:ext cx="252095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Druh dopravního prostředku</a:t>
            </a:r>
            <a:endParaRPr lang="en-US" altLang="en-US" sz="2000" b="1" i="1" baseline="-25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3779838" y="5456238"/>
            <a:ext cx="4176712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cs-CZ" altLang="en-US" sz="2000" b="1" baseline="-25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přepravní sazby, tarify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 c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ij </a:t>
            </a:r>
            <a:endParaRPr lang="cs-CZ" altLang="en-US" sz="20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11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7775" y="215900"/>
            <a:ext cx="749935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u="sng" smtClean="0"/>
              <a:t>Lokalizace skladu – stanovení vzdáleností</a:t>
            </a:r>
            <a:endParaRPr lang="cs-CZ" sz="2800" u="sng" dirty="0"/>
          </a:p>
        </p:txBody>
      </p:sp>
      <p:sp>
        <p:nvSpPr>
          <p:cNvPr id="23556" name="Text Box 19"/>
          <p:cNvSpPr txBox="1">
            <a:spLocks noChangeArrowheads="1"/>
          </p:cNvSpPr>
          <p:nvPr/>
        </p:nvSpPr>
        <p:spPr bwMode="auto">
          <a:xfrm>
            <a:off x="1258888" y="1738313"/>
            <a:ext cx="165735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 vzdálenosti:</a:t>
            </a:r>
          </a:p>
        </p:txBody>
      </p:sp>
      <p:sp>
        <p:nvSpPr>
          <p:cNvPr id="23557" name="Text Box 21"/>
          <p:cNvSpPr txBox="1">
            <a:spLocks noChangeArrowheads="1"/>
          </p:cNvSpPr>
          <p:nvPr/>
        </p:nvSpPr>
        <p:spPr bwMode="auto">
          <a:xfrm>
            <a:off x="3886200" y="5165725"/>
            <a:ext cx="4357688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generování matice vzdáleností z GIS</a:t>
            </a:r>
          </a:p>
        </p:txBody>
      </p:sp>
      <p:sp>
        <p:nvSpPr>
          <p:cNvPr id="23558" name="Text Box 22"/>
          <p:cNvSpPr txBox="1">
            <a:spLocks noChangeArrowheads="1"/>
          </p:cNvSpPr>
          <p:nvPr/>
        </p:nvSpPr>
        <p:spPr bwMode="auto">
          <a:xfrm>
            <a:off x="1042988" y="1295400"/>
            <a:ext cx="4608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pravoúhlé souřadnice a výpočet:</a:t>
            </a:r>
          </a:p>
        </p:txBody>
      </p:sp>
      <p:sp>
        <p:nvSpPr>
          <p:cNvPr id="23559" name="Text Box 23"/>
          <p:cNvSpPr txBox="1">
            <a:spLocks noChangeArrowheads="1"/>
          </p:cNvSpPr>
          <p:nvPr/>
        </p:nvSpPr>
        <p:spPr bwMode="auto">
          <a:xfrm>
            <a:off x="3851275" y="1711325"/>
            <a:ext cx="518477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Euklidovské: </a:t>
            </a:r>
            <a:r>
              <a:rPr lang="cs-CZ" alt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i,j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 = ((x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-x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en-US" sz="2000" b="1" i="1" baseline="300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+(y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-y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en-US" sz="2000" b="1" i="1" baseline="300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en-US" sz="2000" b="1" i="1" baseline="30000">
                <a:latin typeface="Calibri" panose="020F0502020204030204" pitchFamily="34" charset="0"/>
                <a:cs typeface="Calibri" panose="020F0502020204030204" pitchFamily="34" charset="0"/>
              </a:rPr>
              <a:t>0.5</a:t>
            </a:r>
            <a:endParaRPr lang="cs-CZ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Text Box 24"/>
          <p:cNvSpPr txBox="1">
            <a:spLocks noChangeArrowheads="1"/>
          </p:cNvSpPr>
          <p:nvPr/>
        </p:nvSpPr>
        <p:spPr bwMode="auto">
          <a:xfrm>
            <a:off x="3851275" y="2214563"/>
            <a:ext cx="5184775" cy="862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Euklidovské s korekcí:</a:t>
            </a:r>
            <a:endParaRPr lang="cs-CZ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i,j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 = k  ((x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-x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en-US" sz="2000" b="1" i="1" baseline="300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+(y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-y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en-US" sz="2000" b="1" i="1" baseline="300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en-US" sz="2000" b="1" i="1" baseline="30000">
                <a:latin typeface="Calibri" panose="020F0502020204030204" pitchFamily="34" charset="0"/>
                <a:cs typeface="Calibri" panose="020F0502020204030204" pitchFamily="34" charset="0"/>
              </a:rPr>
              <a:t>0.5  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&gt;1</a:t>
            </a:r>
            <a:endParaRPr lang="cs-CZ" altLang="en-US" sz="2000" b="1" i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1" name="Text Box 25"/>
          <p:cNvSpPr txBox="1">
            <a:spLocks noChangeArrowheads="1"/>
          </p:cNvSpPr>
          <p:nvPr/>
        </p:nvSpPr>
        <p:spPr bwMode="auto">
          <a:xfrm>
            <a:off x="3851275" y="3151188"/>
            <a:ext cx="511175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„po osách“ </a:t>
            </a:r>
            <a:r>
              <a:rPr lang="cs-CZ" alt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i,j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 = (  x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-x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j  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+  y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-y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j    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Text Box 30"/>
          <p:cNvSpPr txBox="1">
            <a:spLocks noChangeArrowheads="1"/>
          </p:cNvSpPr>
          <p:nvPr/>
        </p:nvSpPr>
        <p:spPr bwMode="auto">
          <a:xfrm>
            <a:off x="3851275" y="3656013"/>
            <a:ext cx="511175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kvadratické: </a:t>
            </a:r>
            <a:r>
              <a:rPr lang="cs-CZ" alt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i,j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 = ((x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-x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en-US" sz="2000" b="1" i="1" baseline="300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+(y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-y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en-US" sz="2000" b="1" i="1" baseline="300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3" name="Text Box 31"/>
          <p:cNvSpPr txBox="1">
            <a:spLocks noChangeArrowheads="1"/>
          </p:cNvSpPr>
          <p:nvPr/>
        </p:nvSpPr>
        <p:spPr bwMode="auto">
          <a:xfrm>
            <a:off x="1258888" y="4670425"/>
            <a:ext cx="561657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cs-CZ" altLang="en-US" sz="2000" b="1" baseline="-25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skutečné vzdálenosti  </a:t>
            </a:r>
            <a:r>
              <a:rPr lang="cs-CZ" altLang="en-US" sz="2000" b="1" i="1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en-US" sz="20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ij</a:t>
            </a:r>
            <a:endParaRPr lang="cs-CZ" altLang="en-US" sz="2000" b="1" baseline="-25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Text Box 21"/>
          <p:cNvSpPr txBox="1">
            <a:spLocks noChangeArrowheads="1"/>
          </p:cNvSpPr>
          <p:nvPr/>
        </p:nvSpPr>
        <p:spPr bwMode="auto">
          <a:xfrm>
            <a:off x="3905250" y="5534025"/>
            <a:ext cx="4357688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en-US" sz="2000" b="1">
                <a:latin typeface="Calibri" panose="020F0502020204030204" pitchFamily="34" charset="0"/>
                <a:cs typeface="Calibri" panose="020F0502020204030204" pitchFamily="34" charset="0"/>
              </a:rPr>
              <a:t>odečet z mapy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6372200" y="3284984"/>
            <a:ext cx="0" cy="2236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5868144" y="3284984"/>
            <a:ext cx="0" cy="2236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7092280" y="3284984"/>
            <a:ext cx="0" cy="2236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588224" y="3284984"/>
            <a:ext cx="0" cy="2236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26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u="sng" smtClean="0"/>
              <a:t>Lokalizace skladu</a:t>
            </a:r>
            <a:endParaRPr lang="cs-CZ" u="sng" dirty="0"/>
          </a:p>
        </p:txBody>
      </p:sp>
      <p:sp>
        <p:nvSpPr>
          <p:cNvPr id="24580" name="Text Box 28"/>
          <p:cNvSpPr txBox="1">
            <a:spLocks noChangeArrowheads="1"/>
          </p:cNvSpPr>
          <p:nvPr/>
        </p:nvSpPr>
        <p:spPr bwMode="auto">
          <a:xfrm>
            <a:off x="1116013" y="1577975"/>
            <a:ext cx="7488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Hledané souřadnice nového objektu N  = </a:t>
            </a:r>
            <a:r>
              <a:rPr lang="cs-CZ" altLang="en-US" sz="2400" b="1" i="1">
                <a:latin typeface="Calibri" panose="020F0502020204030204" pitchFamily="34" charset="0"/>
                <a:cs typeface="Calibri" panose="020F0502020204030204" pitchFamily="34" charset="0"/>
              </a:rPr>
              <a:t>(x, y)</a:t>
            </a:r>
            <a:endParaRPr lang="cs-CZ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29"/>
          <p:cNvSpPr txBox="1">
            <a:spLocks noChangeArrowheads="1"/>
          </p:cNvSpPr>
          <p:nvPr/>
        </p:nvSpPr>
        <p:spPr bwMode="auto">
          <a:xfrm>
            <a:off x="1187450" y="2003425"/>
            <a:ext cx="7488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Nákladová funkce</a:t>
            </a:r>
          </a:p>
        </p:txBody>
      </p:sp>
      <p:graphicFrame>
        <p:nvGraphicFramePr>
          <p:cNvPr id="24582" name="Object 32"/>
          <p:cNvGraphicFramePr>
            <a:graphicFrameLocks noChangeAspect="1"/>
          </p:cNvGraphicFramePr>
          <p:nvPr/>
        </p:nvGraphicFramePr>
        <p:xfrm>
          <a:off x="4162425" y="2327275"/>
          <a:ext cx="407670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Rovnice" r:id="rId4" imgW="2349500" imgH="431800" progId="Equation.3">
                  <p:embed/>
                </p:oleObj>
              </mc:Choice>
              <mc:Fallback>
                <p:oleObj name="Rovnice" r:id="rId4" imgW="2349500" imgH="431800" progId="Equation.3">
                  <p:embed/>
                  <p:pic>
                    <p:nvPicPr>
                      <p:cNvPr id="24582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2425" y="2327275"/>
                        <a:ext cx="4076700" cy="690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Text Box 37"/>
          <p:cNvSpPr txBox="1">
            <a:spLocks noChangeArrowheads="1"/>
          </p:cNvSpPr>
          <p:nvPr/>
        </p:nvSpPr>
        <p:spPr bwMode="auto">
          <a:xfrm>
            <a:off x="1295400" y="2441575"/>
            <a:ext cx="223202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en-US" sz="2400" b="1" i="1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cs-CZ" altLang="en-US" sz="24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j </a:t>
            </a:r>
            <a:r>
              <a:rPr lang="cs-CZ" altLang="en-US" sz="2400" b="1" i="1">
                <a:latin typeface="Calibri" panose="020F0502020204030204" pitchFamily="34" charset="0"/>
                <a:cs typeface="Calibri" panose="020F0502020204030204" pitchFamily="34" charset="0"/>
              </a:rPr>
              <a:t> =   q</a:t>
            </a:r>
            <a:r>
              <a:rPr lang="cs-CZ" altLang="en-US" sz="24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altLang="en-US" sz="2400" b="1" i="1">
                <a:latin typeface="Calibri" panose="020F0502020204030204" pitchFamily="34" charset="0"/>
                <a:cs typeface="Calibri" panose="020F0502020204030204" pitchFamily="34" charset="0"/>
              </a:rPr>
              <a:t>  c</a:t>
            </a:r>
            <a:r>
              <a:rPr lang="cs-CZ" altLang="en-US" sz="2400" b="1" i="1" baseline="-2500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altLang="en-US" sz="2400" b="1" i="1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endParaRPr lang="cs-CZ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4" name="AutoShape 39"/>
          <p:cNvSpPr>
            <a:spLocks noChangeArrowheads="1"/>
          </p:cNvSpPr>
          <p:nvPr/>
        </p:nvSpPr>
        <p:spPr bwMode="auto">
          <a:xfrm>
            <a:off x="2916238" y="2563813"/>
            <a:ext cx="863600" cy="2159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5" name="Obdélník 2"/>
          <p:cNvSpPr>
            <a:spLocks noChangeArrowheads="1"/>
          </p:cNvSpPr>
          <p:nvPr/>
        </p:nvSpPr>
        <p:spPr bwMode="auto">
          <a:xfrm>
            <a:off x="1547813" y="4419600"/>
            <a:ext cx="69119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2800">
                <a:latin typeface="Arial" panose="020B0604020202020204" pitchFamily="34" charset="0"/>
              </a:rPr>
              <a:t>x,y naleznu pomocí n</a:t>
            </a:r>
            <a:r>
              <a:rPr lang="en-US" altLang="en-US" sz="2800">
                <a:latin typeface="Arial" panose="020B0604020202020204" pitchFamily="34" charset="0"/>
              </a:rPr>
              <a:t>ástroj</a:t>
            </a:r>
            <a:r>
              <a:rPr lang="cs-CZ" altLang="en-US" sz="2800">
                <a:latin typeface="Arial" panose="020B0604020202020204" pitchFamily="34" charset="0"/>
              </a:rPr>
              <a:t>e</a:t>
            </a:r>
            <a:r>
              <a:rPr lang="en-US" altLang="en-US" sz="2800">
                <a:latin typeface="Arial" panose="020B0604020202020204" pitchFamily="34" charset="0"/>
              </a:rPr>
              <a:t> řešitel programu MS Excel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4356100" y="3284538"/>
            <a:ext cx="1008063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9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1042988" y="1412875"/>
            <a:ext cx="8101012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2550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cs-CZ" sz="3200" dirty="0">
                <a:latin typeface="+mn-lt"/>
                <a:cs typeface="+mn-cs"/>
              </a:rPr>
              <a:t>Kolik mají </a:t>
            </a:r>
            <a:r>
              <a:rPr lang="cs-CZ" sz="3200" dirty="0" smtClean="0">
                <a:latin typeface="+mn-lt"/>
                <a:cs typeface="+mn-cs"/>
              </a:rPr>
              <a:t>výrobny </a:t>
            </a:r>
            <a:r>
              <a:rPr lang="cs-CZ" sz="3200" dirty="0">
                <a:latin typeface="+mn-lt"/>
                <a:cs typeface="+mn-cs"/>
              </a:rPr>
              <a:t>dodávat </a:t>
            </a:r>
            <a:r>
              <a:rPr lang="cs-CZ" sz="3200" dirty="0" smtClean="0">
                <a:latin typeface="+mn-lt"/>
                <a:cs typeface="+mn-cs"/>
              </a:rPr>
              <a:t>skladům, </a:t>
            </a:r>
            <a:r>
              <a:rPr lang="cs-CZ" sz="3200" dirty="0">
                <a:latin typeface="+mn-lt"/>
                <a:cs typeface="+mn-cs"/>
              </a:rPr>
              <a:t>aby byly náklady na dopravu minimální?</a:t>
            </a:r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Dopravní úlohy - úvod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1042988" y="3213100"/>
            <a:ext cx="8101012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2550">
              <a:spcBef>
                <a:spcPts val="1800"/>
              </a:spcBef>
              <a:buClr>
                <a:schemeClr val="accent1"/>
              </a:buClr>
              <a:buSzPct val="80000"/>
              <a:defRPr/>
            </a:pPr>
            <a:r>
              <a:rPr lang="cs-CZ" sz="2800" dirty="0">
                <a:latin typeface="+mn-lt"/>
                <a:cs typeface="+mn-cs"/>
              </a:rPr>
              <a:t>i = 1, 2, … m	počet </a:t>
            </a:r>
            <a:r>
              <a:rPr lang="cs-CZ" sz="2800" dirty="0" smtClean="0">
                <a:latin typeface="+mn-lt"/>
                <a:cs typeface="+mn-cs"/>
              </a:rPr>
              <a:t>výroben</a:t>
            </a:r>
            <a:endParaRPr lang="cs-CZ" sz="2800" dirty="0">
              <a:latin typeface="+mn-lt"/>
              <a:cs typeface="+mn-cs"/>
            </a:endParaRPr>
          </a:p>
          <a:p>
            <a:pPr marL="82550">
              <a:spcBef>
                <a:spcPts val="1800"/>
              </a:spcBef>
              <a:buClr>
                <a:schemeClr val="accent1"/>
              </a:buClr>
              <a:buSzPct val="80000"/>
              <a:defRPr/>
            </a:pPr>
            <a:r>
              <a:rPr lang="cs-CZ" sz="2800" dirty="0">
                <a:latin typeface="+mn-lt"/>
                <a:cs typeface="+mn-cs"/>
              </a:rPr>
              <a:t>a</a:t>
            </a:r>
            <a:r>
              <a:rPr lang="cs-CZ" sz="2800" baseline="-25000" dirty="0">
                <a:latin typeface="+mn-lt"/>
                <a:cs typeface="+mn-cs"/>
              </a:rPr>
              <a:t>i</a:t>
            </a:r>
            <a:r>
              <a:rPr lang="cs-CZ" sz="2800" dirty="0">
                <a:latin typeface="+mn-lt"/>
                <a:cs typeface="+mn-cs"/>
              </a:rPr>
              <a:t> …			kapacita </a:t>
            </a:r>
            <a:r>
              <a:rPr lang="cs-CZ" sz="2800" dirty="0" smtClean="0">
                <a:latin typeface="+mn-lt"/>
                <a:cs typeface="+mn-cs"/>
              </a:rPr>
              <a:t>výroben</a:t>
            </a:r>
            <a:endParaRPr lang="cs-CZ" sz="2800" dirty="0">
              <a:latin typeface="+mn-lt"/>
              <a:cs typeface="+mn-cs"/>
            </a:endParaRPr>
          </a:p>
          <a:p>
            <a:pPr marL="82550">
              <a:spcBef>
                <a:spcPts val="1800"/>
              </a:spcBef>
              <a:buClr>
                <a:schemeClr val="accent1"/>
              </a:buClr>
              <a:buSzPct val="80000"/>
              <a:defRPr/>
            </a:pPr>
            <a:r>
              <a:rPr lang="cs-CZ" sz="2800" dirty="0">
                <a:latin typeface="+mn-lt"/>
                <a:cs typeface="+mn-cs"/>
              </a:rPr>
              <a:t>j = 1, 2, … n	počet </a:t>
            </a:r>
            <a:r>
              <a:rPr lang="cs-CZ" sz="2800" dirty="0" smtClean="0">
                <a:latin typeface="+mn-lt"/>
                <a:cs typeface="+mn-cs"/>
              </a:rPr>
              <a:t>skladů</a:t>
            </a:r>
            <a:endParaRPr lang="cs-CZ" sz="2800" dirty="0">
              <a:latin typeface="+mn-lt"/>
              <a:cs typeface="+mn-cs"/>
            </a:endParaRPr>
          </a:p>
          <a:p>
            <a:pPr marL="82550">
              <a:spcBef>
                <a:spcPts val="1800"/>
              </a:spcBef>
              <a:buClr>
                <a:schemeClr val="accent1"/>
              </a:buClr>
              <a:buSzPct val="80000"/>
              <a:defRPr/>
            </a:pPr>
            <a:r>
              <a:rPr lang="cs-CZ" sz="2800" dirty="0">
                <a:latin typeface="+mn-lt"/>
                <a:cs typeface="+mn-cs"/>
              </a:rPr>
              <a:t>b</a:t>
            </a:r>
            <a:r>
              <a:rPr lang="cs-CZ" sz="2800" baseline="-25000" dirty="0">
                <a:latin typeface="+mn-lt"/>
                <a:cs typeface="+mn-cs"/>
              </a:rPr>
              <a:t>j</a:t>
            </a:r>
            <a:r>
              <a:rPr lang="cs-CZ" sz="2800" dirty="0">
                <a:latin typeface="+mn-lt"/>
                <a:cs typeface="+mn-cs"/>
              </a:rPr>
              <a:t> …			požadavky </a:t>
            </a:r>
            <a:r>
              <a:rPr lang="cs-CZ" sz="2800" dirty="0" smtClean="0">
                <a:latin typeface="+mn-lt"/>
                <a:cs typeface="+mn-cs"/>
              </a:rPr>
              <a:t>skladů</a:t>
            </a:r>
            <a:endParaRPr lang="cs-CZ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3419475" y="5805488"/>
            <a:ext cx="27368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96900" indent="-514350">
              <a:spcBef>
                <a:spcPts val="1200"/>
              </a:spcBef>
              <a:buClr>
                <a:schemeClr val="accent1"/>
              </a:buClr>
              <a:buSzPct val="80000"/>
              <a:defRPr/>
            </a:pPr>
            <a:r>
              <a:rPr lang="cs-CZ" sz="2800" dirty="0" err="1">
                <a:latin typeface="+mn-lt"/>
                <a:cs typeface="+mn-cs"/>
              </a:rPr>
              <a:t>c</a:t>
            </a:r>
            <a:r>
              <a:rPr lang="cs-CZ" sz="2800" baseline="-25000" dirty="0" err="1">
                <a:latin typeface="+mn-lt"/>
                <a:cs typeface="+mn-cs"/>
              </a:rPr>
              <a:t>ij</a:t>
            </a:r>
            <a:r>
              <a:rPr lang="cs-CZ" sz="2800" dirty="0">
                <a:latin typeface="+mn-lt"/>
                <a:cs typeface="+mn-cs"/>
              </a:rPr>
              <a:t> = f(</a:t>
            </a:r>
            <a:r>
              <a:rPr lang="cs-CZ" sz="2800" dirty="0" err="1">
                <a:latin typeface="+mn-lt"/>
                <a:cs typeface="+mn-cs"/>
              </a:rPr>
              <a:t>x</a:t>
            </a:r>
            <a:r>
              <a:rPr lang="cs-CZ" sz="2800" baseline="-25000" dirty="0" err="1">
                <a:latin typeface="+mn-lt"/>
                <a:cs typeface="+mn-cs"/>
              </a:rPr>
              <a:t>ij</a:t>
            </a:r>
            <a:r>
              <a:rPr lang="cs-CZ" sz="2800" dirty="0">
                <a:latin typeface="+mn-lt"/>
                <a:cs typeface="+mn-cs"/>
              </a:rPr>
              <a:t>, </a:t>
            </a:r>
            <a:r>
              <a:rPr lang="cs-CZ" sz="2800" dirty="0" err="1">
                <a:latin typeface="+mn-lt"/>
                <a:cs typeface="+mn-cs"/>
              </a:rPr>
              <a:t>d</a:t>
            </a:r>
            <a:r>
              <a:rPr lang="cs-CZ" sz="2800" baseline="-25000" dirty="0" err="1">
                <a:latin typeface="+mn-lt"/>
                <a:cs typeface="+mn-cs"/>
              </a:rPr>
              <a:t>ij</a:t>
            </a:r>
            <a:r>
              <a:rPr lang="cs-CZ" sz="2800" dirty="0">
                <a:latin typeface="+mn-lt"/>
                <a:cs typeface="+mn-cs"/>
              </a:rPr>
              <a:t>)</a:t>
            </a:r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1042988" y="341313"/>
            <a:ext cx="7889875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600" smtClean="0"/>
              <a:t>Klasické dopravní </a:t>
            </a:r>
            <a:r>
              <a:rPr lang="cs-CZ" sz="3600" dirty="0" smtClean="0"/>
              <a:t>úlohy - proměnné</a:t>
            </a:r>
            <a:endParaRPr lang="cs-CZ" sz="3600" dirty="0"/>
          </a:p>
        </p:txBody>
      </p:sp>
      <p:sp>
        <p:nvSpPr>
          <p:cNvPr id="8" name="Obdélník 7"/>
          <p:cNvSpPr/>
          <p:nvPr/>
        </p:nvSpPr>
        <p:spPr>
          <a:xfrm>
            <a:off x="1187450" y="1412875"/>
            <a:ext cx="7705725" cy="43545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8255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cs-CZ" sz="2800" dirty="0" err="1">
                <a:latin typeface="+mn-lt"/>
                <a:cs typeface="Arial" charset="0"/>
              </a:rPr>
              <a:t>x</a:t>
            </a:r>
            <a:r>
              <a:rPr lang="cs-CZ" sz="2800" baseline="-25000" dirty="0" err="1">
                <a:latin typeface="+mn-lt"/>
                <a:cs typeface="Arial" charset="0"/>
              </a:rPr>
              <a:t>ij</a:t>
            </a:r>
            <a:r>
              <a:rPr lang="cs-CZ" sz="2800" dirty="0">
                <a:latin typeface="+mn-lt"/>
                <a:cs typeface="Arial" charset="0"/>
              </a:rPr>
              <a:t> 	přepravované množství od </a:t>
            </a:r>
            <a:r>
              <a:rPr lang="cs-CZ" sz="2800" dirty="0" smtClean="0">
                <a:latin typeface="+mn-lt"/>
                <a:cs typeface="Arial" charset="0"/>
              </a:rPr>
              <a:t>i-té </a:t>
            </a:r>
            <a:r>
              <a:rPr lang="cs-CZ" sz="2800" dirty="0">
                <a:latin typeface="+mn-lt"/>
                <a:cs typeface="Arial" charset="0"/>
              </a:rPr>
              <a:t>	</a:t>
            </a:r>
            <a:r>
              <a:rPr lang="cs-CZ" sz="2800" dirty="0" smtClean="0">
                <a:latin typeface="+mn-lt"/>
                <a:cs typeface="Arial" charset="0"/>
              </a:rPr>
              <a:t>výrobny </a:t>
            </a:r>
            <a:r>
              <a:rPr lang="cs-CZ" sz="2800" dirty="0">
                <a:latin typeface="+mn-lt"/>
                <a:cs typeface="Arial" charset="0"/>
              </a:rPr>
              <a:t>k j-</a:t>
            </a:r>
            <a:r>
              <a:rPr lang="cs-CZ" sz="2800" dirty="0" err="1">
                <a:latin typeface="+mn-lt"/>
                <a:cs typeface="Arial" charset="0"/>
              </a:rPr>
              <a:t>tému</a:t>
            </a:r>
            <a:r>
              <a:rPr lang="cs-CZ" sz="2800" dirty="0">
                <a:latin typeface="+mn-lt"/>
                <a:cs typeface="Arial" charset="0"/>
              </a:rPr>
              <a:t> </a:t>
            </a:r>
            <a:r>
              <a:rPr lang="cs-CZ" sz="2800" dirty="0" smtClean="0">
                <a:latin typeface="+mn-lt"/>
                <a:cs typeface="Arial" charset="0"/>
              </a:rPr>
              <a:t>skladu</a:t>
            </a:r>
            <a:endParaRPr lang="cs-CZ" sz="2800" dirty="0">
              <a:latin typeface="+mn-lt"/>
              <a:cs typeface="Arial" charset="0"/>
            </a:endParaRPr>
          </a:p>
          <a:p>
            <a:pPr marL="8255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cs-CZ" sz="2800" dirty="0">
                <a:latin typeface="+mn-lt"/>
                <a:cs typeface="Arial" charset="0"/>
              </a:rPr>
              <a:t>	</a:t>
            </a:r>
            <a:r>
              <a:rPr lang="cs-CZ" sz="2000" dirty="0">
                <a:latin typeface="+mn-lt"/>
                <a:cs typeface="Arial" charset="0"/>
              </a:rPr>
              <a:t>(kg, t, ks, přepravky, sudy atd.)</a:t>
            </a:r>
          </a:p>
          <a:p>
            <a:pPr marL="8255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cs-CZ" sz="2800" dirty="0" err="1">
                <a:latin typeface="+mn-lt"/>
                <a:cs typeface="Arial" charset="0"/>
              </a:rPr>
              <a:t>c</a:t>
            </a:r>
            <a:r>
              <a:rPr lang="cs-CZ" sz="2800" baseline="-25000" dirty="0" err="1">
                <a:latin typeface="+mn-lt"/>
                <a:cs typeface="Arial" charset="0"/>
              </a:rPr>
              <a:t>ij</a:t>
            </a:r>
            <a:r>
              <a:rPr lang="cs-CZ" sz="2800" dirty="0">
                <a:latin typeface="+mn-lt"/>
                <a:cs typeface="Arial" charset="0"/>
              </a:rPr>
              <a:t> 	přepravní náklady mezi </a:t>
            </a:r>
            <a:r>
              <a:rPr lang="cs-CZ" sz="2800" dirty="0" smtClean="0">
                <a:latin typeface="+mn-lt"/>
                <a:cs typeface="Arial" charset="0"/>
              </a:rPr>
              <a:t>i-tou </a:t>
            </a:r>
            <a:r>
              <a:rPr lang="cs-CZ" sz="2800" dirty="0">
                <a:latin typeface="+mn-lt"/>
                <a:cs typeface="Arial" charset="0"/>
              </a:rPr>
              <a:t>	</a:t>
            </a:r>
            <a:r>
              <a:rPr lang="cs-CZ" sz="2800" dirty="0" smtClean="0">
                <a:latin typeface="+mn-lt"/>
                <a:cs typeface="Arial" charset="0"/>
              </a:rPr>
              <a:t>výrobnou </a:t>
            </a:r>
            <a:r>
              <a:rPr lang="cs-CZ" sz="2800" dirty="0">
                <a:latin typeface="+mn-lt"/>
                <a:cs typeface="Arial" charset="0"/>
              </a:rPr>
              <a:t>a j-tým </a:t>
            </a:r>
            <a:r>
              <a:rPr lang="cs-CZ" sz="2800" dirty="0" smtClean="0">
                <a:latin typeface="+mn-lt"/>
                <a:cs typeface="Arial" charset="0"/>
              </a:rPr>
              <a:t>skladem</a:t>
            </a:r>
            <a:endParaRPr lang="cs-CZ" sz="2800" dirty="0">
              <a:latin typeface="+mn-lt"/>
              <a:cs typeface="Arial" charset="0"/>
            </a:endParaRPr>
          </a:p>
          <a:p>
            <a:pPr marL="8255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cs-CZ" sz="2800" dirty="0">
                <a:latin typeface="+mn-lt"/>
                <a:cs typeface="Arial" charset="0"/>
              </a:rPr>
              <a:t>	</a:t>
            </a:r>
            <a:r>
              <a:rPr lang="cs-CZ" sz="2000" dirty="0">
                <a:latin typeface="+mn-lt"/>
                <a:cs typeface="Arial" charset="0"/>
              </a:rPr>
              <a:t>(Kč/přepravovanou jednotku, km </a:t>
            </a:r>
            <a:r>
              <a:rPr lang="cs-CZ" sz="2000" dirty="0">
                <a:latin typeface="+mn-lt"/>
                <a:cs typeface="Arial" charset="0"/>
                <a:sym typeface="Wingdings" pitchFamily="2" charset="2"/>
              </a:rPr>
              <a:t> Kč/tunokilometr)</a:t>
            </a:r>
            <a:endParaRPr lang="cs-CZ" sz="2000" dirty="0">
              <a:latin typeface="+mn-lt"/>
              <a:cs typeface="Arial" charset="0"/>
            </a:endParaRPr>
          </a:p>
          <a:p>
            <a:pPr marL="8255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cs-CZ" sz="2800" dirty="0" err="1">
                <a:latin typeface="+mn-lt"/>
                <a:cs typeface="Arial" charset="0"/>
              </a:rPr>
              <a:t>d</a:t>
            </a:r>
            <a:r>
              <a:rPr lang="cs-CZ" sz="2800" baseline="-25000" dirty="0" err="1">
                <a:latin typeface="+mn-lt"/>
                <a:cs typeface="Arial" charset="0"/>
              </a:rPr>
              <a:t>ij</a:t>
            </a:r>
            <a:r>
              <a:rPr lang="cs-CZ" sz="2800" dirty="0">
                <a:latin typeface="+mn-lt"/>
                <a:cs typeface="Arial" charset="0"/>
              </a:rPr>
              <a:t> 	přepravní vzdálenost mezi </a:t>
            </a:r>
            <a:r>
              <a:rPr lang="cs-CZ" sz="2800" dirty="0" smtClean="0">
                <a:latin typeface="+mn-lt"/>
                <a:cs typeface="Arial" charset="0"/>
              </a:rPr>
              <a:t>i-tou</a:t>
            </a:r>
            <a:r>
              <a:rPr lang="cs-CZ" sz="2800" dirty="0">
                <a:latin typeface="+mn-lt"/>
                <a:cs typeface="Arial" charset="0"/>
              </a:rPr>
              <a:t>	</a:t>
            </a:r>
            <a:r>
              <a:rPr lang="cs-CZ" sz="2800" dirty="0" smtClean="0">
                <a:latin typeface="+mn-lt"/>
                <a:cs typeface="Arial" charset="0"/>
              </a:rPr>
              <a:t>výrobnou </a:t>
            </a:r>
            <a:r>
              <a:rPr lang="cs-CZ" sz="2800" dirty="0">
                <a:latin typeface="+mn-lt"/>
                <a:cs typeface="Arial" charset="0"/>
              </a:rPr>
              <a:t>a j-tým </a:t>
            </a:r>
            <a:r>
              <a:rPr lang="cs-CZ" sz="2800" dirty="0" smtClean="0">
                <a:latin typeface="+mn-lt"/>
                <a:cs typeface="Arial" charset="0"/>
              </a:rPr>
              <a:t>skladem</a:t>
            </a:r>
            <a:endParaRPr lang="cs-CZ" sz="2800" dirty="0">
              <a:latin typeface="+mn-lt"/>
              <a:cs typeface="Arial" charset="0"/>
            </a:endParaRPr>
          </a:p>
          <a:p>
            <a:pPr marL="8255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cs-CZ" sz="2800" dirty="0">
                <a:latin typeface="+mn-lt"/>
                <a:cs typeface="Arial" charset="0"/>
              </a:rPr>
              <a:t>	</a:t>
            </a:r>
            <a:r>
              <a:rPr lang="cs-CZ" sz="2000" dirty="0">
                <a:latin typeface="+mn-lt"/>
                <a:cs typeface="Arial" charset="0"/>
              </a:rPr>
              <a:t>(km)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1042988" y="1484313"/>
            <a:ext cx="8101012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96900" indent="-514350">
              <a:spcBef>
                <a:spcPts val="1200"/>
              </a:spcBef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cs-CZ" sz="2800" dirty="0">
                <a:solidFill>
                  <a:srgbClr val="CC0066"/>
                </a:solidFill>
                <a:latin typeface="+mn-lt"/>
                <a:cs typeface="+mn-cs"/>
              </a:rPr>
              <a:t>Vyvážená úloha:</a:t>
            </a:r>
          </a:p>
          <a:p>
            <a:pPr marL="596900" indent="-514350">
              <a:spcBef>
                <a:spcPts val="1200"/>
              </a:spcBef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cs-CZ" sz="2800" dirty="0">
              <a:latin typeface="+mn-lt"/>
              <a:cs typeface="+mn-cs"/>
            </a:endParaRPr>
          </a:p>
          <a:p>
            <a:pPr marL="596900" indent="-514350">
              <a:spcBef>
                <a:spcPts val="1200"/>
              </a:spcBef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cs-CZ" sz="2800" dirty="0">
                <a:solidFill>
                  <a:srgbClr val="0033CC"/>
                </a:solidFill>
                <a:latin typeface="+mn-lt"/>
                <a:cs typeface="+mn-cs"/>
              </a:rPr>
              <a:t>Nevyvážená úloha:</a:t>
            </a:r>
          </a:p>
          <a:p>
            <a:pPr marL="596900" indent="-514350">
              <a:spcBef>
                <a:spcPts val="1200"/>
              </a:spcBef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cs-CZ" sz="2800" dirty="0">
              <a:latin typeface="+mn-lt"/>
              <a:cs typeface="+mn-cs"/>
            </a:endParaRPr>
          </a:p>
          <a:p>
            <a:pPr marL="82550">
              <a:spcBef>
                <a:spcPts val="1200"/>
              </a:spcBef>
              <a:buClr>
                <a:schemeClr val="accent1"/>
              </a:buClr>
              <a:buSzPct val="80000"/>
              <a:defRPr/>
            </a:pPr>
            <a:endParaRPr lang="cs-CZ" sz="2000" dirty="0">
              <a:latin typeface="+mn-lt"/>
              <a:cs typeface="+mn-cs"/>
            </a:endParaRPr>
          </a:p>
          <a:p>
            <a:pPr marL="82550">
              <a:spcBef>
                <a:spcPts val="1200"/>
              </a:spcBef>
              <a:buClr>
                <a:schemeClr val="accent1"/>
              </a:buClr>
              <a:buSzPct val="80000"/>
              <a:defRPr/>
            </a:pPr>
            <a:r>
              <a:rPr lang="cs-CZ" sz="2000" dirty="0">
                <a:latin typeface="+mn-lt"/>
                <a:cs typeface="+mn-cs"/>
              </a:rPr>
              <a:t>Výrobci nemají dostatečné kapacity na uspokojení </a:t>
            </a:r>
            <a:r>
              <a:rPr lang="cs-CZ" sz="2000" dirty="0" smtClean="0">
                <a:latin typeface="+mn-lt"/>
                <a:cs typeface="+mn-cs"/>
              </a:rPr>
              <a:t>skladů.</a:t>
            </a:r>
            <a:endParaRPr lang="cs-CZ" sz="2000" dirty="0">
              <a:latin typeface="+mn-lt"/>
              <a:cs typeface="+mn-cs"/>
            </a:endParaRPr>
          </a:p>
          <a:p>
            <a:pPr marL="596900" indent="-514350">
              <a:spcBef>
                <a:spcPts val="1200"/>
              </a:spcBef>
              <a:buClr>
                <a:schemeClr val="accent1"/>
              </a:buClr>
              <a:buSzPct val="80000"/>
              <a:defRPr/>
            </a:pPr>
            <a:r>
              <a:rPr lang="cs-CZ" sz="2800" dirty="0">
                <a:latin typeface="+mn-lt"/>
                <a:cs typeface="+mn-cs"/>
              </a:rPr>
              <a:t>	</a:t>
            </a:r>
            <a:r>
              <a:rPr lang="cs-CZ" sz="2800" dirty="0">
                <a:solidFill>
                  <a:srgbClr val="008000"/>
                </a:solidFill>
                <a:latin typeface="+mn-lt"/>
                <a:cs typeface="+mn-cs"/>
              </a:rPr>
              <a:t>Nevyvážená úloha:</a:t>
            </a:r>
          </a:p>
          <a:p>
            <a:pPr marL="596900" indent="-514350">
              <a:spcBef>
                <a:spcPts val="1200"/>
              </a:spcBef>
              <a:buClr>
                <a:schemeClr val="accent1"/>
              </a:buClr>
              <a:buSzPct val="80000"/>
              <a:defRPr/>
            </a:pPr>
            <a:endParaRPr lang="cs-CZ" sz="2800" dirty="0">
              <a:latin typeface="+mn-lt"/>
              <a:cs typeface="+mn-cs"/>
            </a:endParaRPr>
          </a:p>
          <a:p>
            <a:pPr marL="596900" indent="-514350">
              <a:spcBef>
                <a:spcPts val="1200"/>
              </a:spcBef>
              <a:buClr>
                <a:schemeClr val="accent1"/>
              </a:buClr>
              <a:buSzPct val="80000"/>
              <a:defRPr/>
            </a:pPr>
            <a:r>
              <a:rPr lang="cs-CZ" sz="2000" dirty="0">
                <a:latin typeface="+mn-lt"/>
                <a:cs typeface="+mn-cs"/>
              </a:rPr>
              <a:t>Kapacity výrobců převyšují </a:t>
            </a:r>
            <a:r>
              <a:rPr lang="cs-CZ" sz="2000" dirty="0" smtClean="0">
                <a:latin typeface="+mn-lt"/>
                <a:cs typeface="+mn-cs"/>
              </a:rPr>
              <a:t>požadavky skladů.</a:t>
            </a:r>
            <a:r>
              <a:rPr lang="cs-CZ" sz="2000" dirty="0">
                <a:latin typeface="+mn-lt"/>
                <a:cs typeface="+mn-cs"/>
              </a:rPr>
              <a:t>	</a:t>
            </a:r>
            <a:r>
              <a:rPr lang="cs-CZ" sz="2800" dirty="0">
                <a:latin typeface="+mn-lt"/>
                <a:cs typeface="+mn-cs"/>
              </a:rPr>
              <a:t>	</a:t>
            </a:r>
          </a:p>
          <a:p>
            <a:pPr marL="596900" indent="-514350">
              <a:spcBef>
                <a:spcPts val="1200"/>
              </a:spcBef>
              <a:buClr>
                <a:schemeClr val="accent1"/>
              </a:buClr>
              <a:buSzPct val="80000"/>
              <a:defRPr/>
            </a:pPr>
            <a:endParaRPr lang="cs-CZ" sz="2800" dirty="0">
              <a:latin typeface="+mn-lt"/>
              <a:cs typeface="+mn-cs"/>
            </a:endParaRPr>
          </a:p>
          <a:p>
            <a:pPr marL="596900" indent="-514350">
              <a:spcBef>
                <a:spcPts val="1200"/>
              </a:spcBef>
              <a:buClr>
                <a:schemeClr val="accent1"/>
              </a:buClr>
              <a:buSzPct val="80000"/>
              <a:defRPr/>
            </a:pPr>
            <a:endParaRPr lang="cs-CZ" sz="2800" dirty="0">
              <a:latin typeface="+mn-lt"/>
              <a:cs typeface="+mn-cs"/>
            </a:endParaRPr>
          </a:p>
          <a:p>
            <a:pPr marL="596900" indent="-514350">
              <a:spcBef>
                <a:spcPts val="1200"/>
              </a:spcBef>
              <a:buClr>
                <a:schemeClr val="accent1"/>
              </a:buClr>
              <a:buSzPct val="80000"/>
              <a:defRPr/>
            </a:pPr>
            <a:r>
              <a:rPr lang="cs-CZ" sz="2800" dirty="0">
                <a:latin typeface="+mn-lt"/>
                <a:cs typeface="+mn-cs"/>
              </a:rPr>
              <a:t> </a:t>
            </a:r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Typy dopravních úloh</a:t>
            </a:r>
            <a:endParaRPr lang="cs-CZ" dirty="0"/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13318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341438"/>
            <a:ext cx="1827213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1638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13321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997200"/>
            <a:ext cx="19716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1638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13324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97425"/>
            <a:ext cx="19716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0" y="1638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Model LP vyvážené úlohy</a:t>
            </a:r>
            <a:endParaRPr lang="cs-CZ" dirty="0"/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6084888" y="3284538"/>
            <a:ext cx="241141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96900" indent="-514350">
              <a:spcBef>
                <a:spcPts val="1200"/>
              </a:spcBef>
              <a:buClr>
                <a:schemeClr val="accent1"/>
              </a:buClr>
              <a:buSzPct val="80000"/>
              <a:defRPr/>
            </a:pPr>
            <a:r>
              <a:rPr lang="cs-CZ" sz="2000" dirty="0">
                <a:latin typeface="+mn-lt"/>
                <a:cs typeface="+mn-cs"/>
              </a:rPr>
              <a:t>pro i = 1, 2, … m</a:t>
            </a:r>
          </a:p>
        </p:txBody>
      </p:sp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14344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557338"/>
            <a:ext cx="33147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0" y="1638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835150" y="2781300"/>
            <a:ext cx="5976938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924175"/>
            <a:ext cx="16002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0" y="1638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435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437063"/>
            <a:ext cx="1581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0" name="Zástupný symbol pro obsah 2"/>
          <p:cNvSpPr txBox="1">
            <a:spLocks/>
          </p:cNvSpPr>
          <p:nvPr/>
        </p:nvSpPr>
        <p:spPr bwMode="auto">
          <a:xfrm>
            <a:off x="6084888" y="4797425"/>
            <a:ext cx="24114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96900" indent="-514350">
              <a:spcBef>
                <a:spcPts val="1200"/>
              </a:spcBef>
              <a:buClr>
                <a:schemeClr val="accent1"/>
              </a:buClr>
              <a:buSzPct val="80000"/>
              <a:defRPr/>
            </a:pPr>
            <a:r>
              <a:rPr lang="cs-CZ" sz="2000" dirty="0">
                <a:latin typeface="+mn-lt"/>
                <a:cs typeface="+mn-cs"/>
              </a:rPr>
              <a:t>pro j = 1, 2, … n</a:t>
            </a:r>
          </a:p>
        </p:txBody>
      </p:sp>
      <p:sp>
        <p:nvSpPr>
          <p:cNvPr id="1435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14355" name="Picture 1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5805488"/>
            <a:ext cx="10001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Vlastní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3010</TotalTime>
  <Words>982</Words>
  <Application>Microsoft Office PowerPoint</Application>
  <PresentationFormat>Předvádění na obrazovce (4:3)</PresentationFormat>
  <Paragraphs>179</Paragraphs>
  <Slides>19</Slides>
  <Notes>18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9" baseType="lpstr">
      <vt:lpstr>Arial</vt:lpstr>
      <vt:lpstr>Calibri</vt:lpstr>
      <vt:lpstr>Comic Sans MS</vt:lpstr>
      <vt:lpstr>Times New Roman</vt:lpstr>
      <vt:lpstr>Verdana</vt:lpstr>
      <vt:lpstr>Wingdings</vt:lpstr>
      <vt:lpstr>Wingdings 2</vt:lpstr>
      <vt:lpstr>Slunovrat</vt:lpstr>
      <vt:lpstr>Motiv systému Office</vt:lpstr>
      <vt:lpstr>Rovnice</vt:lpstr>
      <vt:lpstr>Prezentace aplikace PowerPoint</vt:lpstr>
      <vt:lpstr>Návrh distribučního systému - postup</vt:lpstr>
      <vt:lpstr>Lokalizace skladu</vt:lpstr>
      <vt:lpstr>Lokalizace skladu – stanovení vzdáleností</vt:lpstr>
      <vt:lpstr>Lokalizace skladu</vt:lpstr>
      <vt:lpstr>Dopravní úlohy - úvod</vt:lpstr>
      <vt:lpstr>Klasické dopravní úlohy - proměnné</vt:lpstr>
      <vt:lpstr>Typy dopravních úloh</vt:lpstr>
      <vt:lpstr>Model LP vyvážené úlohy</vt:lpstr>
      <vt:lpstr>Fiktivní výrobna</vt:lpstr>
      <vt:lpstr>Fiktivní výrobna</vt:lpstr>
      <vt:lpstr>Fiktivní sklad</vt:lpstr>
      <vt:lpstr>Fiktivní sklad</vt:lpstr>
      <vt:lpstr>Řešení dopravních úloh</vt:lpstr>
      <vt:lpstr>Tabulka dopravních úloh</vt:lpstr>
      <vt:lpstr>Okružní úlohy</vt:lpstr>
      <vt:lpstr>Clarke &amp;Wright „savings“ algoritmus </vt:lpstr>
      <vt:lpstr>Clarke &amp;Wright „savings“ algoritmus </vt:lpstr>
      <vt:lpstr>Clarke &amp;Wright „savings“ algoritmus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Manažerské kvantitativní metody I</dc:title>
  <dc:creator>Petra Vegnerová</dc:creator>
  <cp:lastModifiedBy>jakub.dyntar</cp:lastModifiedBy>
  <cp:revision>293</cp:revision>
  <dcterms:created xsi:type="dcterms:W3CDTF">2010-09-09T08:43:44Z</dcterms:created>
  <dcterms:modified xsi:type="dcterms:W3CDTF">2024-04-17T08:35:29Z</dcterms:modified>
</cp:coreProperties>
</file>