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8" r:id="rId2"/>
    <p:sldId id="309" r:id="rId3"/>
    <p:sldId id="483" r:id="rId4"/>
    <p:sldId id="337" r:id="rId5"/>
    <p:sldId id="485" r:id="rId6"/>
    <p:sldId id="486" r:id="rId7"/>
    <p:sldId id="487" r:id="rId8"/>
    <p:sldId id="489" r:id="rId9"/>
    <p:sldId id="488" r:id="rId10"/>
    <p:sldId id="484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Výchozí oddíl" id="{AD727E24-103D-4BEB-B3B2-0D6F317DDD4B}">
          <p14:sldIdLst>
            <p14:sldId id="308"/>
            <p14:sldId id="309"/>
            <p14:sldId id="483"/>
            <p14:sldId id="337"/>
            <p14:sldId id="485"/>
            <p14:sldId id="486"/>
            <p14:sldId id="487"/>
            <p14:sldId id="489"/>
            <p14:sldId id="488"/>
            <p14:sldId id="484"/>
          </p14:sldIdLst>
        </p14:section>
        <p14:section name="Oddíl bez názvu" id="{18B63785-92B6-488D-B323-FE46AEB5E23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3070" autoAdjust="0"/>
  </p:normalViewPr>
  <p:slideViewPr>
    <p:cSldViewPr snapToGrid="0" snapToObjects="1">
      <p:cViewPr varScale="1">
        <p:scale>
          <a:sx n="99" d="100"/>
          <a:sy n="99" d="100"/>
        </p:scale>
        <p:origin x="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04/07/2024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F1857C-58CB-0973-64DC-E23E0275988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958080"/>
            <a:ext cx="53181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eznamzpravy.cz/clanek/ekonomika-trump-slibuje-zmeny-ktere-mohou-otrast-svetovou-ekonomikou-248617#dop_ab_variant=0&amp;dop_source_zone_name=zpravy.sznhp.box&amp;source=hp&amp;seq_no=2&amp;utm_campaign=abtest245_nove_vyhledavaci_pole_varC&amp;utm_medium=z-boxiku&amp;utm_source=www.seznam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ric.e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</a:t>
            </a:r>
            <a:r>
              <a:rPr lang="cs-CZ" dirty="0"/>
              <a:t>a</a:t>
            </a:r>
            <a:r>
              <a:rPr lang="en-US" dirty="0" err="1"/>
              <a:t>na</a:t>
            </a:r>
            <a:r>
              <a:rPr lang="en-US" dirty="0"/>
              <a:t> Dumkova</a:t>
            </a:r>
            <a:endParaRPr lang="en-CZ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611188" y="2276872"/>
            <a:ext cx="792162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t" anchorCtr="0">
            <a:normAutofit fontScale="92500"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/>
              <a:t>Mezinárodní obchod</a:t>
            </a:r>
          </a:p>
          <a:p>
            <a:pPr hangingPunct="1"/>
            <a:r>
              <a:rPr lang="cs-CZ" sz="2600" dirty="0" err="1"/>
              <a:t>Cviko</a:t>
            </a:r>
            <a:r>
              <a:rPr lang="cs-CZ" sz="2600" dirty="0"/>
              <a:t> 8. 4. 2024</a:t>
            </a:r>
          </a:p>
        </p:txBody>
      </p:sp>
      <p:sp>
        <p:nvSpPr>
          <p:cNvPr id="6" name="Zástupný symbol pro datum 14"/>
          <p:cNvSpPr txBox="1">
            <a:spLocks/>
          </p:cNvSpPr>
          <p:nvPr/>
        </p:nvSpPr>
        <p:spPr>
          <a:xfrm>
            <a:off x="7282206" y="45290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CC0B8AF-6DB8-4553-A755-22ACF69A6F05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07.04.2024</a:t>
            </a:fld>
            <a:endParaRPr lang="cs-CZ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5FB63-3F1C-4734-8C41-00AC6F67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Zapracování do prezentace: 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D45665-0C71-740F-C4F0-3C945559EC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prezentaci o vybrané zemi prosím popište, jakou obchodní politikou se řídí – jakým směrem se schyluje. </a:t>
            </a:r>
          </a:p>
          <a:p>
            <a:r>
              <a:rPr lang="cs-CZ" dirty="0"/>
              <a:t>Nezapomeňte popsat liberalismus a protekcionismus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1A2E86-AA8D-C0B5-704A-1C1CF2A81FC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9926F0-1F13-D18F-FF15-BB7E47030E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36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682229"/>
            <a:ext cx="7951095" cy="941701"/>
          </a:xfrm>
        </p:spPr>
        <p:txBody>
          <a:bodyPr>
            <a:normAutofit/>
          </a:bodyPr>
          <a:lstStyle/>
          <a:p>
            <a:r>
              <a:rPr lang="cs-CZ" sz="3600" dirty="0"/>
              <a:t>Obchodní </a:t>
            </a:r>
            <a:r>
              <a:rPr lang="cs-CZ" sz="3600" dirty="0" err="1"/>
              <a:t>polititka</a:t>
            </a:r>
            <a:endParaRPr lang="cs-CZ" sz="3600" dirty="0"/>
          </a:p>
        </p:txBody>
      </p:sp>
      <p:sp>
        <p:nvSpPr>
          <p:cNvPr id="6" name="Zástupný symbol pro datum 14"/>
          <p:cNvSpPr txBox="1">
            <a:spLocks/>
          </p:cNvSpPr>
          <p:nvPr/>
        </p:nvSpPr>
        <p:spPr>
          <a:xfrm>
            <a:off x="6745201" y="45928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CC0B8AF-6DB8-4553-A755-22ACF69A6F05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07.04.2024</a:t>
            </a:fld>
            <a:endParaRPr lang="cs-CZ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FC8513B-6784-EA6C-94DA-A587EF521F8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C9F54-884E-5E10-060E-EFBE3D87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270" y="2430949"/>
            <a:ext cx="7560000" cy="572701"/>
          </a:xfrm>
        </p:spPr>
        <p:txBody>
          <a:bodyPr>
            <a:normAutofit fontScale="90000"/>
          </a:bodyPr>
          <a:lstStyle/>
          <a:p>
            <a:r>
              <a:rPr lang="cs-CZ" dirty="0"/>
              <a:t>- Co nového se děje ve světě?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830D7F-8634-6861-F554-B3005350729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4C9D68-38B8-1C35-8A2D-1A059725B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4EB9FF7-98C6-1639-6DDB-E69472D84B0A}"/>
              </a:ext>
            </a:extLst>
          </p:cNvPr>
          <p:cNvSpPr txBox="1">
            <a:spLocks/>
          </p:cNvSpPr>
          <p:nvPr/>
        </p:nvSpPr>
        <p:spPr>
          <a:xfrm>
            <a:off x="964270" y="1230886"/>
            <a:ext cx="7560000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 fontScale="975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/>
              <a:t>Novinky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996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16160" y="760432"/>
            <a:ext cx="65293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400" u="sng" dirty="0">
                <a:solidFill>
                  <a:schemeClr val="accent1"/>
                </a:solidFill>
              </a:rPr>
              <a:t>Vysvětlete, co to jsou: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68F3DCB-C177-B078-2168-14D5881FE7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EDD3EB2-47FB-97D0-7626-DFEA0FCECE18}"/>
              </a:ext>
            </a:extLst>
          </p:cNvPr>
          <p:cNvSpPr/>
          <p:nvPr/>
        </p:nvSpPr>
        <p:spPr>
          <a:xfrm>
            <a:off x="4462533" y="2000312"/>
            <a:ext cx="346441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Obchodní politika </a:t>
            </a:r>
          </a:p>
          <a:p>
            <a:pPr algn="ctr"/>
            <a:r>
              <a:rPr lang="cs-CZ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 je jejím cílem? </a:t>
            </a:r>
            <a:endParaRPr lang="cs-CZ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B57FE38-1613-77F6-42DB-BA6256E7E917}"/>
              </a:ext>
            </a:extLst>
          </p:cNvPr>
          <p:cNvSpPr/>
          <p:nvPr/>
        </p:nvSpPr>
        <p:spPr>
          <a:xfrm>
            <a:off x="705630" y="2569699"/>
            <a:ext cx="31918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altLang="cs-CZ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Protekcionismus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101DB10-D66B-4581-AE96-48482C85CFB5}"/>
              </a:ext>
            </a:extLst>
          </p:cNvPr>
          <p:cNvSpPr/>
          <p:nvPr/>
        </p:nvSpPr>
        <p:spPr>
          <a:xfrm>
            <a:off x="4032928" y="3613627"/>
            <a:ext cx="27751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Liberalismus</a:t>
            </a:r>
          </a:p>
        </p:txBody>
      </p:sp>
    </p:spTree>
    <p:extLst>
      <p:ext uri="{BB962C8B-B14F-4D97-AF65-F5344CB8AC3E}">
        <p14:creationId xmlns:p14="http://schemas.microsoft.com/office/powerpoint/2010/main" val="785857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02C1D9-04EF-DE88-55DE-05F1A1A62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Obchodní politika </a:t>
            </a:r>
            <a:r>
              <a:rPr lang="cs-CZ" dirty="0"/>
              <a:t>= souhrn záměrů, strategií, zásad, opatření, nástrojů, smluv a institucí, které ovlivňují obchodní vztahy podnikatelských subjektů a vnitřní ekonomický vývoj národního hospodářství </a:t>
            </a:r>
          </a:p>
          <a:p>
            <a:endParaRPr lang="cs-CZ" dirty="0"/>
          </a:p>
          <a:p>
            <a:r>
              <a:rPr lang="cs-CZ" u="sng" dirty="0"/>
              <a:t>Protekcionismus</a:t>
            </a:r>
            <a:r>
              <a:rPr lang="cs-CZ" dirty="0"/>
              <a:t> = obchodní politika, jejímž cílem je chránit vlastní ekonomiku před vnějšími vlivy 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u="sng" dirty="0"/>
              <a:t>Liberalismus</a:t>
            </a:r>
            <a:r>
              <a:rPr lang="cs-CZ" dirty="0"/>
              <a:t> = obchodní politika, která vede k odstranění překážek mezinárodního obchodu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CFD555-26CC-4E67-80BA-9DBDF45CC64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38C154B-BFEA-BEF3-EF2B-F23740EDD6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38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C0BB9-1F70-27B8-109D-4A2E5474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Ohodnoťte politiku Donalda Trumpa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8913A7-64E4-8D17-163F-DF1D04334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přiloženého novinového článku popište, jakým směrem se uchyluje Donald Trump </a:t>
            </a:r>
          </a:p>
          <a:p>
            <a:endParaRPr lang="cs-CZ" dirty="0"/>
          </a:p>
          <a:p>
            <a:pPr lvl="1"/>
            <a:r>
              <a:rPr lang="cs-CZ" dirty="0"/>
              <a:t>Jaké jsou výhody návrhu obchodní politiky USA?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Jaké jsou nevýhody návrhu obchodní politiky USA?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Jaký tato politika může mít dopad na ČR?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6361A7-47D7-C07E-B625-077F5F8A74E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17E45-113A-CFA0-29E6-5146D41F42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700" dirty="0"/>
              <a:t>https://www.seznamzpravy.cz/clanek/ekonomika-trump-slibuje-zmeny-ktere-mohou-otrast-svetovou-ekonomikou-248617#dop_ab_variant=0&amp;dop_source_zone_name=zpravy.sznhp.box&amp;source=hp&amp;seq_no=2&amp;utm_campaign=abtest245_nove_vyhledavaci_pole_varC&amp;utm_medium=z-boxiku&amp;utm_source=www.seznam.cz</a:t>
            </a:r>
          </a:p>
        </p:txBody>
      </p:sp>
      <p:pic>
        <p:nvPicPr>
          <p:cNvPr id="7" name="Grafický objekt 6" descr="Stream se souvislou výplní">
            <a:hlinkClick r:id="rId2"/>
            <a:extLst>
              <a:ext uri="{FF2B5EF4-FFF2-40B4-BE49-F238E27FC236}">
                <a16:creationId xmlns:a16="http://schemas.microsoft.com/office/drawing/2014/main" id="{31CB36AE-F328-F377-3148-4BEEC97F3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2321" y="9421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583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B3DF4-0F8A-C032-19BE-66C3D89D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Tarifní nástroje obchodní politiky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FBFA9C-2E22-31EF-806E-9A73476EE3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cs-CZ" dirty="0"/>
              <a:t>Netarifní =  vše nad rámec cel </a:t>
            </a:r>
          </a:p>
          <a:p>
            <a:pPr lvl="1"/>
            <a:r>
              <a:rPr lang="cs-CZ" dirty="0"/>
              <a:t>Klasifikace UNCTAD</a:t>
            </a:r>
          </a:p>
          <a:p>
            <a:pPr>
              <a:buAutoNum type="arabicParenR"/>
            </a:pPr>
            <a:endParaRPr lang="cs-CZ" dirty="0"/>
          </a:p>
          <a:p>
            <a:pPr>
              <a:buAutoNum type="arabicParenR"/>
            </a:pPr>
            <a:endParaRPr lang="cs-CZ" dirty="0"/>
          </a:p>
          <a:p>
            <a:pPr>
              <a:buAutoNum type="arabicParenR"/>
            </a:pPr>
            <a:r>
              <a:rPr lang="cs-CZ" dirty="0"/>
              <a:t>Tarifní = cla</a:t>
            </a:r>
          </a:p>
          <a:p>
            <a:pPr lvl="1"/>
            <a:r>
              <a:rPr lang="cs-CZ" dirty="0"/>
              <a:t>Obsažená v celních tarifních </a:t>
            </a:r>
          </a:p>
          <a:p>
            <a:pPr lvl="1"/>
            <a:r>
              <a:rPr lang="cs-CZ" dirty="0"/>
              <a:t>Ad </a:t>
            </a:r>
            <a:r>
              <a:rPr lang="cs-CZ" dirty="0" err="1"/>
              <a:t>valorem</a:t>
            </a:r>
            <a:r>
              <a:rPr lang="cs-CZ" dirty="0"/>
              <a:t>, specifické, smíšené, kombinované, kontingenční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FC82A5-C38D-4610-4129-E7AC31B398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F7805B-2AC5-0774-F626-487BB94461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327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70947-D188-388D-9EAF-E24F1148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125"/>
            <a:ext cx="7560000" cy="572701"/>
          </a:xfrm>
        </p:spPr>
        <p:txBody>
          <a:bodyPr>
            <a:normAutofit fontScale="90000"/>
          </a:bodyPr>
          <a:lstStyle/>
          <a:p>
            <a:r>
              <a:rPr lang="cs-CZ" dirty="0"/>
              <a:t>Identifikujte 3 hlavní importované suroviny (z vybrané země do EU) – najděte, jakými cly bude MO ovlivněný 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AF0F52-BEF4-2B8D-8E5B-F1339D0CDF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Ad </a:t>
            </a:r>
            <a:r>
              <a:rPr lang="cs-CZ" dirty="0" err="1"/>
              <a:t>valorem</a:t>
            </a:r>
            <a:r>
              <a:rPr lang="cs-CZ" dirty="0"/>
              <a:t> cla </a:t>
            </a:r>
          </a:p>
          <a:p>
            <a:r>
              <a:rPr lang="cs-CZ" dirty="0" err="1"/>
              <a:t>Secifická</a:t>
            </a:r>
            <a:r>
              <a:rPr lang="cs-CZ" dirty="0"/>
              <a:t> cla </a:t>
            </a:r>
          </a:p>
          <a:p>
            <a:r>
              <a:rPr lang="cs-CZ" dirty="0"/>
              <a:t>Smíšená cla </a:t>
            </a:r>
          </a:p>
          <a:p>
            <a:r>
              <a:rPr lang="cs-CZ" dirty="0"/>
              <a:t>Kombinovaná cla</a:t>
            </a:r>
          </a:p>
          <a:p>
            <a:r>
              <a:rPr lang="cs-CZ" dirty="0"/>
              <a:t>Kontingenční cla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40899D-29C5-0720-0691-F74E7BE3D6D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3351C8-9A5B-EA3D-0F3A-EF5A27764F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437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FAA5E-A4F5-615D-9966-18386268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Úkol na dnešní hodinu: 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FCEDD1-0EAB-A93A-2441-1C1C90419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Jakým způsobem jsou aplikována cla pro vaši vybranou zemi a export-import do EU? </a:t>
            </a:r>
          </a:p>
          <a:p>
            <a:pPr lvl="1"/>
            <a:r>
              <a:rPr lang="cs-CZ" dirty="0"/>
              <a:t>Identifikujte 3 hlavní importované suroviny (z vybrané země do EU) – najděte, jak bude tento obchod ovlivněný </a:t>
            </a:r>
          </a:p>
          <a:p>
            <a:endParaRPr lang="cs-CZ" dirty="0"/>
          </a:p>
          <a:p>
            <a:r>
              <a:rPr lang="cs-CZ" dirty="0"/>
              <a:t>Hledejte na webové stránce </a:t>
            </a:r>
            <a:r>
              <a:rPr lang="cs-CZ" dirty="0" err="1"/>
              <a:t>Taric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www.taric.eu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EBA630-002C-E9CD-2ACB-05AE138A07E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F81232-73FC-0F4F-ECB8-5B1A73F8FD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34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c9b508-7c6e-42bd-bedf-808292653d6c}" enabled="1" method="Privileged" siteId="{2882be50-2012-4d88-ac86-544124e120c8}" contentBits="3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359</Words>
  <Application>Microsoft Office PowerPoint</Application>
  <PresentationFormat>Předvádění na obrazovce (16:9)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Simple Light</vt:lpstr>
      <vt:lpstr>Prezentace aplikace PowerPoint</vt:lpstr>
      <vt:lpstr>Obchodní polititka</vt:lpstr>
      <vt:lpstr>- Co nového se děje ve světě? </vt:lpstr>
      <vt:lpstr>Prezentace aplikace PowerPoint</vt:lpstr>
      <vt:lpstr>Prezentace aplikace PowerPoint</vt:lpstr>
      <vt:lpstr>Ohodnoťte politiku Donalda Trumpa</vt:lpstr>
      <vt:lpstr>Tarifní nástroje obchodní politiky</vt:lpstr>
      <vt:lpstr>Identifikujte 3 hlavní importované suroviny (z vybrané země do EU) – najděte, jakými cly bude MO ovlivněný  </vt:lpstr>
      <vt:lpstr>Úkol na dnešní hodinu: </vt:lpstr>
      <vt:lpstr>Zapracování do prezentace: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jaroslav.demel</dc:creator>
  <cp:lastModifiedBy>Dumkova, Jana 2 (SR)</cp:lastModifiedBy>
  <cp:revision>210</cp:revision>
  <dcterms:modified xsi:type="dcterms:W3CDTF">2024-04-08T06:01:48Z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Simple Light:6</vt:lpwstr>
  </property>
  <property fmtid="{D5CDD505-2E9C-101B-9397-08002B2CF9AE}" pid="3" name="ClassificationContentMarkingFooterText">
    <vt:lpwstr>INTERNAL</vt:lpwstr>
  </property>
</Properties>
</file>