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82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98AC4-8CB6-4022-966D-BB70D24BBEAB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13284-4B52-456E-A220-16AA57F52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778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3284-4B52-456E-A220-16AA57F52BC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060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5515-41DD-479C-8CB1-9F097BDB87E6}" type="datetime1">
              <a:rPr lang="cs-CZ" smtClean="0"/>
              <a:t>03.06.2024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79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33BE-D591-4986-96D1-46A251246A3E}" type="datetime1">
              <a:rPr lang="cs-CZ" smtClean="0"/>
              <a:t>03.06.2024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BFB5-1F25-4C5D-9121-47E3FF223E5F}" type="datetime1">
              <a:rPr lang="cs-CZ" smtClean="0"/>
              <a:t>03.06.2024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076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Nadpis, graf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7D3710-62BC-4209-BE99-6BB8C0FB25B5}" type="datetime1">
              <a:rPr lang="cs-CZ" altLang="cs-CZ" smtClean="0"/>
              <a:t>03.06.2024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99096EA-6C79-41E2-A368-ABFFCB39C2F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728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5FCA-5AC2-4837-B550-FE487D4F6D6F}" type="datetime1">
              <a:rPr lang="cs-CZ" smtClean="0"/>
              <a:t>03.06.2024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45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8A9D-B40A-45CD-A60B-8462D96CD4EE}" type="datetime1">
              <a:rPr lang="cs-CZ" smtClean="0"/>
              <a:t>03.06.2024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78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2B62-3A52-4EC5-B367-126D3980FED7}" type="datetime1">
              <a:rPr lang="cs-CZ" smtClean="0"/>
              <a:t>03.06.2024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3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AD82-1CD8-4957-8B94-C0AF315D7E60}" type="datetime1">
              <a:rPr lang="cs-CZ" smtClean="0"/>
              <a:t>03.06.2024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7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D207D-BB5E-4664-AEA0-2B6F791C125B}" type="datetime1">
              <a:rPr lang="cs-CZ" smtClean="0"/>
              <a:t>03.06.2024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6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FF67-1775-4F46-8BD9-CE22EE235607}" type="datetime1">
              <a:rPr lang="cs-CZ" smtClean="0"/>
              <a:t>03.06.2024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09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C16D-43A1-4912-8124-8F72060413E3}" type="datetime1">
              <a:rPr lang="cs-CZ" smtClean="0"/>
              <a:t>03.06.2024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40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31C4-657B-4506-B7D4-33A374AAD745}" type="datetime1">
              <a:rPr lang="cs-CZ" smtClean="0"/>
              <a:t>03.06.2024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15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E2F28-3E07-4BE8-B193-DAFFBE980C13}" type="datetime1">
              <a:rPr lang="cs-CZ" smtClean="0"/>
              <a:t>03.06.2024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62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1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4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2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5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5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65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67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66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4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7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75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77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7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Vlastnosti vláken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433264" y="3981632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Ing. Miroslava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Pechočiaková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Ph.D.</a:t>
            </a: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56501" y="1515050"/>
            <a:ext cx="658622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A2: Rozvoj v oblasti distanční výuky, online výuky a </a:t>
            </a:r>
            <a:r>
              <a:rPr lang="cs-CZ" sz="1400" b="1" u="sng" dirty="0" err="1"/>
              <a:t>blended</a:t>
            </a:r>
            <a:r>
              <a:rPr lang="cs-CZ" sz="1400" b="1" u="sng" dirty="0"/>
              <a:t> learning</a:t>
            </a:r>
          </a:p>
          <a:p>
            <a:pPr algn="ctr"/>
            <a:endParaRPr lang="cs-CZ" sz="800" dirty="0"/>
          </a:p>
          <a:p>
            <a:pPr algn="ctr"/>
            <a:r>
              <a:rPr lang="cs-CZ" b="1" dirty="0"/>
              <a:t>NPO_TUL_MSMT-16598/2022</a:t>
            </a:r>
          </a:p>
          <a:p>
            <a:endParaRPr lang="cs-CZ" dirty="0"/>
          </a:p>
        </p:txBody>
      </p:sp>
      <p:pic>
        <p:nvPicPr>
          <p:cNvPr id="16" name="Obrázek 15" descr="https://opp.cuni.cz/OPP-85-version1-_npo1_252_67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048286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052635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086386"/>
            <a:ext cx="1209675" cy="600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1957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58425"/>
            <a:ext cx="7793037" cy="1143000"/>
          </a:xfrm>
        </p:spPr>
        <p:txBody>
          <a:bodyPr/>
          <a:lstStyle/>
          <a:p>
            <a:pPr algn="l"/>
            <a:r>
              <a:rPr lang="cs-CZ" altLang="cs-CZ" b="1" dirty="0">
                <a:solidFill>
                  <a:srgbClr val="7030A0"/>
                </a:solidFill>
              </a:rPr>
              <a:t>Plastická deformace I</a:t>
            </a:r>
            <a:endParaRPr lang="en-US" altLang="cs-CZ" b="1" dirty="0">
              <a:solidFill>
                <a:srgbClr val="7030A0"/>
              </a:solidFill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dirty="0">
                <a:latin typeface="Times New Roman" panose="02020603050405020304" pitchFamily="18" charset="0"/>
              </a:rPr>
              <a:t>J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způsobena nevratnými prokluzy segmentů makromolekul. Modeluje se obyčejně jako píst s viskózní kapalinou charakterizovaný viskozitou .</a:t>
            </a:r>
            <a:endParaRPr lang="cs-CZ" altLang="cs-CZ" sz="28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8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plastickou deformaci platí, že rychlost deformace je úměrná působícímu napětí</a:t>
            </a:r>
            <a:r>
              <a:rPr lang="cs-CZ" altLang="cs-CZ" sz="2800" dirty="0">
                <a:cs typeface="Times New Roman" panose="02020603050405020304" pitchFamily="18" charset="0"/>
              </a:rPr>
              <a:t> </a:t>
            </a:r>
            <a:endParaRPr lang="en-US" altLang="cs-CZ" sz="2800" dirty="0">
              <a:cs typeface="Times New Roman" panose="02020603050405020304" pitchFamily="18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310063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536333"/>
              </p:ext>
            </p:extLst>
          </p:nvPr>
        </p:nvGraphicFramePr>
        <p:xfrm>
          <a:off x="4574997" y="4509120"/>
          <a:ext cx="1206624" cy="986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r:id="rId3" imgW="520474" imgH="431613" progId="Equation.3">
                  <p:embed/>
                </p:oleObj>
              </mc:Choice>
              <mc:Fallback>
                <p:oleObj r:id="rId3" imgW="52047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4997" y="4509120"/>
                        <a:ext cx="1206624" cy="98666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4510088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348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47581"/>
              </p:ext>
            </p:extLst>
          </p:nvPr>
        </p:nvGraphicFramePr>
        <p:xfrm>
          <a:off x="6300192" y="3028950"/>
          <a:ext cx="3048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r:id="rId5" imgW="126780" imgH="164814" progId="Equation.3">
                  <p:embed/>
                </p:oleObj>
              </mc:Choice>
              <mc:Fallback>
                <p:oleObj r:id="rId5" imgW="126780" imgH="164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3028950"/>
                        <a:ext cx="304800" cy="400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6EA-6C79-41E2-A368-ABFFCB39C2F5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3647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713"/>
            <a:ext cx="7793037" cy="1143000"/>
          </a:xfrm>
        </p:spPr>
        <p:txBody>
          <a:bodyPr>
            <a:normAutofit/>
          </a:bodyPr>
          <a:lstStyle/>
          <a:p>
            <a:pPr algn="l"/>
            <a:r>
              <a:rPr lang="cs-CZ" altLang="cs-CZ" b="1" dirty="0">
                <a:solidFill>
                  <a:srgbClr val="7030A0"/>
                </a:solidFill>
              </a:rPr>
              <a:t>Plastická </a:t>
            </a:r>
            <a:r>
              <a:rPr lang="cs-CZ" altLang="cs-CZ" b="1" dirty="0" smtClean="0">
                <a:solidFill>
                  <a:srgbClr val="7030A0"/>
                </a:solidFill>
              </a:rPr>
              <a:t>deformace </a:t>
            </a:r>
            <a:r>
              <a:rPr lang="cs-CZ" altLang="cs-CZ" b="1" dirty="0">
                <a:solidFill>
                  <a:srgbClr val="7030A0"/>
                </a:solidFill>
              </a:rPr>
              <a:t>II</a:t>
            </a:r>
            <a:endParaRPr lang="en-US" altLang="cs-CZ" b="1" dirty="0">
              <a:solidFill>
                <a:srgbClr val="7030A0"/>
              </a:solidFill>
            </a:endParaRP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7544" y="2286000"/>
            <a:ext cx="8047806" cy="4114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altLang="cs-CZ" sz="2800" dirty="0">
                <a:latin typeface="Times New Roman" panose="02020603050405020304" pitchFamily="18" charset="0"/>
              </a:rPr>
              <a:t>P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ři zatěžování konstantní </a:t>
            </a:r>
            <a:r>
              <a:rPr lang="cs-CZ" altLang="cs-CZ" sz="2800" dirty="0">
                <a:latin typeface="Times New Roman" panose="02020603050405020304" pitchFamily="18" charset="0"/>
              </a:rPr>
              <a:t>rychlostí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deformace</a:t>
            </a:r>
            <a:endParaRPr lang="cs-CZ" altLang="cs-CZ" sz="28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28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2800" dirty="0">
                <a:latin typeface="Times New Roman" panose="02020603050405020304" pitchFamily="18" charset="0"/>
              </a:rPr>
              <a:t> je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závislost mezi napětím a deformací konstanta (křivka 1). </a:t>
            </a:r>
            <a:endParaRPr lang="cs-CZ" altLang="cs-CZ" sz="28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zatěžování konstantní rychlostí zatěžování  </a:t>
            </a:r>
            <a:endParaRPr lang="cs-CZ" altLang="cs-CZ" sz="28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vyjde pro pracovní křivku ideálně plastického tělesa vztah </a:t>
            </a:r>
            <a:endParaRPr lang="cs-CZ" altLang="cs-CZ" sz="28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28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(křivka 2).</a:t>
            </a:r>
          </a:p>
          <a:p>
            <a:endParaRPr lang="cs-CZ" altLang="cs-CZ" sz="28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6443663" y="228600"/>
          <a:ext cx="2347912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r:id="rId3" imgW="1632204" imgH="1636776" progId="SmartDraw.2">
                  <p:embed/>
                </p:oleObj>
              </mc:Choice>
              <mc:Fallback>
                <p:oleObj r:id="rId3" imgW="1632204" imgH="1636776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228600"/>
                        <a:ext cx="2347912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4233863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358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710491"/>
              </p:ext>
            </p:extLst>
          </p:nvPr>
        </p:nvGraphicFramePr>
        <p:xfrm>
          <a:off x="3653247" y="2740026"/>
          <a:ext cx="16764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r:id="rId5" imgW="672516" imgH="177646" progId="Equation.3">
                  <p:embed/>
                </p:oleObj>
              </mc:Choice>
              <mc:Fallback>
                <p:oleObj r:id="rId5" imgW="672516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3247" y="2740026"/>
                        <a:ext cx="1676400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4224338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3584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460865"/>
              </p:ext>
            </p:extLst>
          </p:nvPr>
        </p:nvGraphicFramePr>
        <p:xfrm>
          <a:off x="3534184" y="3711576"/>
          <a:ext cx="179546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r:id="rId7" imgW="698197" imgH="177723" progId="Equation.3">
                  <p:embed/>
                </p:oleObj>
              </mc:Choice>
              <mc:Fallback>
                <p:oleObj r:id="rId7" imgW="698197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4184" y="3711576"/>
                        <a:ext cx="1795463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4014788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358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834582"/>
              </p:ext>
            </p:extLst>
          </p:nvPr>
        </p:nvGraphicFramePr>
        <p:xfrm>
          <a:off x="3131840" y="5045380"/>
          <a:ext cx="3040360" cy="701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r:id="rId9" imgW="1117115" imgH="253890" progId="Equation.3">
                  <p:embed/>
                </p:oleObj>
              </mc:Choice>
              <mc:Fallback>
                <p:oleObj r:id="rId9" imgW="1117115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5045380"/>
                        <a:ext cx="3040360" cy="70106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6EA-6C79-41E2-A368-ABFFCB39C2F5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029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7808" y="569499"/>
            <a:ext cx="7793037" cy="1143000"/>
          </a:xfrm>
        </p:spPr>
        <p:txBody>
          <a:bodyPr/>
          <a:lstStyle/>
          <a:p>
            <a:pPr algn="l"/>
            <a:r>
              <a:rPr lang="cs-CZ" altLang="cs-CZ" b="1">
                <a:solidFill>
                  <a:srgbClr val="7030A0"/>
                </a:solidFill>
              </a:rPr>
              <a:t>Viskoelastická deformace</a:t>
            </a:r>
            <a:endParaRPr lang="en-US" altLang="cs-CZ" b="1" dirty="0">
              <a:solidFill>
                <a:srgbClr val="7030A0"/>
              </a:solidFill>
            </a:endParaRPr>
          </a:p>
        </p:txBody>
      </p:sp>
      <p:sp>
        <p:nvSpPr>
          <p:cNvPr id="36868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387808" y="1788906"/>
            <a:ext cx="8574088" cy="445928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částečně vratná,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která je časově  závislá. </a:t>
            </a:r>
            <a:endParaRPr lang="cs-CZ" altLang="cs-CZ" sz="2800" dirty="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modeluje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jako kombinace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pružných a plastických členů A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endParaRPr lang="cs-CZ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>
                <a:latin typeface="Times New Roman" panose="02020603050405020304" pitchFamily="18" charset="0"/>
              </a:rPr>
              <a:t>T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ypick</a:t>
            </a:r>
            <a:r>
              <a:rPr lang="cs-CZ" altLang="cs-CZ" sz="2800" dirty="0">
                <a:latin typeface="Times New Roman" panose="02020603050405020304" pitchFamily="18" charset="0"/>
              </a:rPr>
              <a:t>á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křivk</a:t>
            </a:r>
            <a:r>
              <a:rPr lang="cs-CZ" altLang="cs-CZ" sz="2800" dirty="0">
                <a:latin typeface="Times New Roman" panose="02020603050405020304" pitchFamily="18" charset="0"/>
              </a:rPr>
              <a:t>a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zatížení/odlehčení</a:t>
            </a:r>
            <a:endParaRPr lang="cs-CZ" altLang="cs-CZ" sz="2800" dirty="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 tím, že v odlehčeném stavu </a:t>
            </a:r>
            <a:endParaRPr lang="cs-CZ" altLang="cs-CZ" sz="2800" dirty="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sledován další vývoj deformace. </a:t>
            </a:r>
            <a:endParaRPr lang="cs-CZ" altLang="cs-CZ" sz="2800" dirty="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cs-CZ" altLang="cs-CZ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celková deformace, e</a:t>
            </a:r>
            <a:r>
              <a:rPr lang="cs-CZ" altLang="cs-CZ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plastická </a:t>
            </a:r>
            <a:endParaRPr lang="cs-CZ" altLang="cs-CZ" sz="2800" dirty="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deformace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(e</a:t>
            </a:r>
            <a:r>
              <a:rPr lang="cs-CZ" altLang="cs-CZ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</a:t>
            </a:r>
            <a:r>
              <a:rPr lang="cs-CZ" altLang="cs-CZ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je elastická deformace </a:t>
            </a:r>
            <a:endParaRPr lang="cs-CZ" altLang="cs-CZ" sz="2800" dirty="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</a:t>
            </a:r>
            <a:r>
              <a:rPr lang="cs-CZ" altLang="cs-CZ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</a:t>
            </a:r>
            <a:r>
              <a:rPr lang="cs-CZ" altLang="cs-CZ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je viskoelastická deformace.</a:t>
            </a: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</a:endParaRPr>
          </a:p>
        </p:txBody>
      </p:sp>
      <p:sp>
        <p:nvSpPr>
          <p:cNvPr id="36870" name="Rectangle 1030"/>
          <p:cNvSpPr>
            <a:spLocks noChangeArrowheads="1"/>
          </p:cNvSpPr>
          <p:nvPr/>
        </p:nvSpPr>
        <p:spPr bwMode="auto">
          <a:xfrm>
            <a:off x="3681413" y="2552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36869" name="Object 1029"/>
          <p:cNvGraphicFramePr>
            <a:graphicFrameLocks noChangeAspect="1"/>
          </p:cNvGraphicFramePr>
          <p:nvPr/>
        </p:nvGraphicFramePr>
        <p:xfrm>
          <a:off x="5867400" y="2819400"/>
          <a:ext cx="3048000" cy="300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r:id="rId3" imgW="1783080" imgH="1755648" progId="SmartDraw.2">
                  <p:embed/>
                </p:oleObj>
              </mc:Choice>
              <mc:Fallback>
                <p:oleObj r:id="rId3" imgW="1783080" imgH="1755648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819400"/>
                        <a:ext cx="3048000" cy="300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6EA-6C79-41E2-A368-ABFFCB39C2F5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2735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13569" y="348458"/>
            <a:ext cx="7793037" cy="1143000"/>
          </a:xfrm>
        </p:spPr>
        <p:txBody>
          <a:bodyPr/>
          <a:lstStyle/>
          <a:p>
            <a:pPr algn="l"/>
            <a:r>
              <a:rPr lang="cs-CZ" altLang="cs-CZ" b="1" dirty="0">
                <a:solidFill>
                  <a:srgbClr val="7030A0"/>
                </a:solidFill>
              </a:rPr>
              <a:t>Lineární </a:t>
            </a:r>
            <a:r>
              <a:rPr lang="cs-CZ" altLang="cs-CZ" b="1" dirty="0" err="1">
                <a:solidFill>
                  <a:srgbClr val="7030A0"/>
                </a:solidFill>
              </a:rPr>
              <a:t>viskoelasticita</a:t>
            </a:r>
            <a:endParaRPr lang="en-US" altLang="cs-CZ" b="1" dirty="0">
              <a:solidFill>
                <a:srgbClr val="7030A0"/>
              </a:solidFill>
            </a:endParaRPr>
          </a:p>
        </p:txBody>
      </p:sp>
      <p:sp>
        <p:nvSpPr>
          <p:cNvPr id="37892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278106" y="1590887"/>
            <a:ext cx="8382000" cy="4535487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V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ideálním případě tzv. lineární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viskoelasticity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pak vztah mezi napětím, deformací a časem popisuje jako lineární diferenciální rovnice n-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tého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řádu s konstantními koeficienty (odpovídá kombinacím pružin a pístů).</a:t>
            </a:r>
            <a:endParaRPr lang="cs-CZ" altLang="cs-CZ" sz="2800" dirty="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dirty="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dirty="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dirty="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kde</a:t>
            </a:r>
            <a:r>
              <a:rPr lang="en-US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cs-CZ" sz="2800" baseline="-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b</a:t>
            </a:r>
            <a:r>
              <a:rPr lang="en-US" altLang="cs-CZ" sz="28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jsou</a:t>
            </a:r>
            <a:r>
              <a:rPr lang="en-US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koeficienty</a:t>
            </a:r>
            <a:r>
              <a:rPr lang="en-US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souvisejícími</a:t>
            </a:r>
            <a:r>
              <a:rPr lang="en-US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 </a:t>
            </a:r>
            <a:r>
              <a:rPr lang="en-US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moduly</a:t>
            </a:r>
            <a:r>
              <a:rPr lang="en-US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viskozitami</a:t>
            </a:r>
            <a:r>
              <a:rPr lang="en-US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</a:endParaRPr>
          </a:p>
        </p:txBody>
      </p:sp>
      <p:sp>
        <p:nvSpPr>
          <p:cNvPr id="37894" name="Rectangle 1030"/>
          <p:cNvSpPr>
            <a:spLocks noChangeArrowheads="1"/>
          </p:cNvSpPr>
          <p:nvPr/>
        </p:nvSpPr>
        <p:spPr bwMode="auto">
          <a:xfrm>
            <a:off x="2509838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37893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438016"/>
              </p:ext>
            </p:extLst>
          </p:nvPr>
        </p:nvGraphicFramePr>
        <p:xfrm>
          <a:off x="574750" y="3748193"/>
          <a:ext cx="822960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r:id="rId3" imgW="4127500" imgH="431800" progId="Equation.3">
                  <p:embed/>
                </p:oleObj>
              </mc:Choice>
              <mc:Fallback>
                <p:oleObj r:id="rId3" imgW="4127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750" y="3748193"/>
                        <a:ext cx="8229600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6" name="Rectangle 1032"/>
          <p:cNvSpPr>
            <a:spLocks noChangeArrowheads="1"/>
          </p:cNvSpPr>
          <p:nvPr/>
        </p:nvSpPr>
        <p:spPr bwMode="auto">
          <a:xfrm>
            <a:off x="4510088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7898" name="Rectangle 1034"/>
          <p:cNvSpPr>
            <a:spLocks noChangeArrowheads="1"/>
          </p:cNvSpPr>
          <p:nvPr/>
        </p:nvSpPr>
        <p:spPr bwMode="auto">
          <a:xfrm>
            <a:off x="4510088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37897" name="Object 10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923619"/>
              </p:ext>
            </p:extLst>
          </p:nvPr>
        </p:nvGraphicFramePr>
        <p:xfrm>
          <a:off x="2843808" y="5517232"/>
          <a:ext cx="2984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r:id="rId5" imgW="126780" imgH="164814" progId="Equation.3">
                  <p:embed/>
                </p:oleObj>
              </mc:Choice>
              <mc:Fallback>
                <p:oleObj r:id="rId5" imgW="126780" imgH="164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517232"/>
                        <a:ext cx="29845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6EA-6C79-41E2-A368-ABFFCB39C2F5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54597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75481" y="549276"/>
            <a:ext cx="779303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b="1" dirty="0">
                <a:solidFill>
                  <a:srgbClr val="7030A0"/>
                </a:solidFill>
              </a:rPr>
              <a:t>Teplotní závislost relaxačního modulu</a:t>
            </a:r>
            <a:endParaRPr lang="en-US" altLang="cs-CZ" b="1" dirty="0">
              <a:solidFill>
                <a:srgbClr val="7030A0"/>
              </a:solidFill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228975" y="1333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2" r="3776"/>
          <a:stretch/>
        </p:blipFill>
        <p:spPr bwMode="auto">
          <a:xfrm>
            <a:off x="872307" y="1700808"/>
            <a:ext cx="3195637" cy="5004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0861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143" y="1295400"/>
            <a:ext cx="3703638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4110038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116" y="38101"/>
            <a:ext cx="1981200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6EA-6C79-41E2-A368-ABFFCB39C2F5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5788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34182"/>
            <a:ext cx="7793037" cy="1143000"/>
          </a:xfrm>
        </p:spPr>
        <p:txBody>
          <a:bodyPr/>
          <a:lstStyle/>
          <a:p>
            <a:pPr algn="l"/>
            <a:r>
              <a:rPr lang="cs-CZ" altLang="cs-CZ" b="1" dirty="0">
                <a:solidFill>
                  <a:srgbClr val="7030A0"/>
                </a:solidFill>
              </a:rPr>
              <a:t>Vliv stavu polymeru</a:t>
            </a:r>
            <a:endParaRPr lang="en-US" altLang="cs-CZ" b="1" dirty="0">
              <a:solidFill>
                <a:srgbClr val="7030A0"/>
              </a:solidFill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pPr>
              <a:buClr>
                <a:srgbClr val="7030A0"/>
              </a:buClr>
            </a:pPr>
            <a:r>
              <a:rPr lang="cs-CZ" altLang="cs-CZ" sz="2800" dirty="0"/>
              <a:t>A krystalický</a:t>
            </a:r>
          </a:p>
          <a:p>
            <a:pPr>
              <a:buClr>
                <a:srgbClr val="7030A0"/>
              </a:buClr>
            </a:pPr>
            <a:endParaRPr lang="cs-CZ" altLang="cs-CZ" sz="2800" dirty="0"/>
          </a:p>
          <a:p>
            <a:pPr>
              <a:buClr>
                <a:srgbClr val="7030A0"/>
              </a:buClr>
            </a:pPr>
            <a:r>
              <a:rPr lang="cs-CZ" altLang="cs-CZ" sz="2800" dirty="0"/>
              <a:t>B zesítěný</a:t>
            </a:r>
          </a:p>
          <a:p>
            <a:pPr>
              <a:buClr>
                <a:srgbClr val="7030A0"/>
              </a:buClr>
            </a:pPr>
            <a:endParaRPr lang="cs-CZ" altLang="cs-CZ" sz="2800" dirty="0"/>
          </a:p>
          <a:p>
            <a:pPr>
              <a:buClr>
                <a:srgbClr val="7030A0"/>
              </a:buClr>
            </a:pPr>
            <a:r>
              <a:rPr lang="cs-CZ" altLang="cs-CZ" sz="2800" dirty="0"/>
              <a:t>C amorfní</a:t>
            </a:r>
            <a:endParaRPr lang="en-US" altLang="cs-CZ" sz="2800" dirty="0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657475" y="1733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412776"/>
            <a:ext cx="5638800" cy="499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6EA-6C79-41E2-A368-ABFFCB39C2F5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7562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25438"/>
            <a:ext cx="779303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b="1" dirty="0">
                <a:solidFill>
                  <a:srgbClr val="7030A0"/>
                </a:solidFill>
              </a:rPr>
              <a:t/>
            </a:r>
            <a:br>
              <a:rPr lang="cs-CZ" altLang="cs-CZ" b="1" dirty="0">
                <a:solidFill>
                  <a:srgbClr val="7030A0"/>
                </a:solidFill>
              </a:rPr>
            </a:br>
            <a:r>
              <a:rPr lang="cs-CZ" altLang="cs-CZ" b="1" dirty="0">
                <a:solidFill>
                  <a:srgbClr val="7030A0"/>
                </a:solidFill>
              </a:rPr>
              <a:t> Částice v polymerní matrici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057400"/>
            <a:ext cx="87630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800" dirty="0">
                <a:latin typeface="Times New Roman" panose="02020603050405020304" pitchFamily="18" charset="0"/>
              </a:rPr>
              <a:t>Náhodně uspořádané částice délky </a:t>
            </a:r>
            <a:r>
              <a:rPr lang="cs-CZ" altLang="cs-CZ" sz="2800" i="1" dirty="0">
                <a:latin typeface="Times New Roman" panose="02020603050405020304" pitchFamily="18" charset="0"/>
              </a:rPr>
              <a:t>L</a:t>
            </a:r>
            <a:r>
              <a:rPr lang="cs-CZ" altLang="cs-CZ" sz="2800" dirty="0">
                <a:latin typeface="Times New Roman" panose="02020603050405020304" pitchFamily="18" charset="0"/>
              </a:rPr>
              <a:t> v polymerní matrici. </a:t>
            </a:r>
            <a:endParaRPr lang="cs-CZ" altLang="cs-CZ" sz="2800" dirty="0" smtClean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imes New Roman" panose="02020603050405020304" pitchFamily="18" charset="0"/>
              </a:rPr>
              <a:t>Objemový </a:t>
            </a:r>
            <a:r>
              <a:rPr lang="cs-CZ" altLang="cs-CZ" sz="2800" dirty="0">
                <a:latin typeface="Times New Roman" panose="02020603050405020304" pitchFamily="18" charset="0"/>
              </a:rPr>
              <a:t>podíl částic </a:t>
            </a:r>
            <a:r>
              <a:rPr lang="cs-CZ" altLang="cs-CZ" sz="2800" i="1" dirty="0">
                <a:latin typeface="Times New Roman" panose="02020603050405020304" pitchFamily="18" charset="0"/>
              </a:rPr>
              <a:t>v</a:t>
            </a:r>
            <a:r>
              <a:rPr lang="cs-CZ" altLang="cs-CZ" sz="2800" i="1" baseline="-25000" dirty="0">
                <a:latin typeface="Times New Roman" panose="02020603050405020304" pitchFamily="18" charset="0"/>
              </a:rPr>
              <a:t>f</a:t>
            </a:r>
            <a:r>
              <a:rPr lang="cs-CZ" altLang="cs-CZ" sz="2800" dirty="0">
                <a:latin typeface="Times New Roman" panose="02020603050405020304" pitchFamily="18" charset="0"/>
              </a:rPr>
              <a:t>, průměr částic </a:t>
            </a:r>
            <a:r>
              <a:rPr lang="cs-CZ" altLang="cs-CZ" sz="2800" i="1" dirty="0">
                <a:latin typeface="Times New Roman" panose="02020603050405020304" pitchFamily="18" charset="0"/>
              </a:rPr>
              <a:t>D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 u="sng" dirty="0">
                <a:solidFill>
                  <a:schemeClr val="hlink"/>
                </a:solidFill>
                <a:latin typeface="Times New Roman" panose="02020603050405020304" pitchFamily="18" charset="0"/>
              </a:rPr>
              <a:t>Tažnost kompozita </a:t>
            </a:r>
            <a:r>
              <a:rPr lang="cs-CZ" altLang="cs-CZ" sz="2800" i="1" u="sng" dirty="0">
                <a:solidFill>
                  <a:schemeClr val="hlink"/>
                </a:solidFill>
                <a:latin typeface="Times New Roman" panose="02020603050405020304" pitchFamily="18" charset="0"/>
              </a:rPr>
              <a:t>T</a:t>
            </a:r>
            <a:r>
              <a:rPr lang="cs-CZ" altLang="cs-CZ" sz="2800" dirty="0">
                <a:solidFill>
                  <a:schemeClr val="hlink"/>
                </a:solidFill>
                <a:latin typeface="Times New Roman" panose="02020603050405020304" pitchFamily="18" charset="0"/>
              </a:rPr>
              <a:t> :</a:t>
            </a:r>
            <a:r>
              <a:rPr lang="cs-CZ" altLang="cs-CZ" sz="2800" dirty="0">
                <a:latin typeface="Times New Roman" panose="02020603050405020304" pitchFamily="18" charset="0"/>
              </a:rPr>
              <a:t> Klesá s objemovým podílem </a:t>
            </a:r>
            <a:r>
              <a:rPr lang="cs-CZ" altLang="cs-CZ" sz="2800" dirty="0" smtClean="0">
                <a:latin typeface="Times New Roman" panose="02020603050405020304" pitchFamily="18" charset="0"/>
              </a:rPr>
              <a:t>částic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800" dirty="0">
                <a:latin typeface="Times New Roman" panose="02020603050405020304" pitchFamily="18" charset="0"/>
              </a:rPr>
              <a:t>a souvisí s tažností matrice </a:t>
            </a:r>
            <a:r>
              <a:rPr lang="cs-CZ" altLang="cs-CZ" sz="2800" i="1" dirty="0">
                <a:latin typeface="Times New Roman" panose="02020603050405020304" pitchFamily="18" charset="0"/>
              </a:rPr>
              <a:t>T</a:t>
            </a:r>
            <a:r>
              <a:rPr lang="cs-CZ" altLang="cs-CZ" sz="2800" i="1" baseline="-25000" dirty="0">
                <a:latin typeface="Times New Roman" panose="02020603050405020304" pitchFamily="18" charset="0"/>
              </a:rPr>
              <a:t>M</a:t>
            </a:r>
            <a:r>
              <a:rPr lang="cs-CZ" altLang="cs-CZ" sz="2800" dirty="0">
                <a:latin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8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 u="sng" dirty="0">
                <a:solidFill>
                  <a:schemeClr val="hlink"/>
                </a:solidFill>
                <a:latin typeface="Times New Roman" panose="02020603050405020304" pitchFamily="18" charset="0"/>
              </a:rPr>
              <a:t>Obecná mechanická vlastnost </a:t>
            </a:r>
            <a:r>
              <a:rPr lang="cs-CZ" altLang="cs-CZ" sz="2800" i="1" u="sng" dirty="0">
                <a:solidFill>
                  <a:schemeClr val="hlink"/>
                </a:solidFill>
                <a:latin typeface="Times New Roman" panose="02020603050405020304" pitchFamily="18" charset="0"/>
              </a:rPr>
              <a:t>V</a:t>
            </a:r>
            <a:r>
              <a:rPr lang="cs-CZ" altLang="cs-CZ" sz="2800" u="sng" dirty="0">
                <a:solidFill>
                  <a:schemeClr val="hlink"/>
                </a:solidFill>
                <a:latin typeface="Times New Roman" panose="02020603050405020304" pitchFamily="18" charset="0"/>
              </a:rPr>
              <a:t>: </a:t>
            </a:r>
            <a:r>
              <a:rPr lang="cs-CZ" altLang="cs-CZ" sz="2800" dirty="0">
                <a:latin typeface="Times New Roman" panose="02020603050405020304" pitchFamily="18" charset="0"/>
              </a:rPr>
              <a:t>( index matrice </a:t>
            </a:r>
            <a:r>
              <a:rPr lang="cs-CZ" altLang="cs-CZ" sz="2800" i="1" dirty="0">
                <a:latin typeface="Times New Roman" panose="02020603050405020304" pitchFamily="18" charset="0"/>
              </a:rPr>
              <a:t>M</a:t>
            </a:r>
            <a:r>
              <a:rPr lang="cs-CZ" altLang="cs-CZ" sz="2800" dirty="0">
                <a:latin typeface="Times New Roman" panose="02020603050405020304" pitchFamily="18" charset="0"/>
              </a:rPr>
              <a:t>, částice </a:t>
            </a:r>
            <a:r>
              <a:rPr lang="cs-CZ" altLang="cs-CZ" sz="2800" i="1" dirty="0" smtClean="0">
                <a:latin typeface="Times New Roman" panose="02020603050405020304" pitchFamily="18" charset="0"/>
              </a:rPr>
              <a:t>d</a:t>
            </a:r>
            <a:r>
              <a:rPr lang="cs-CZ" altLang="cs-CZ" sz="28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800" dirty="0">
                <a:latin typeface="Times New Roman" panose="02020603050405020304" pitchFamily="18" charset="0"/>
              </a:rPr>
              <a:t>moduly tah, tlak….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800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cs-CZ" altLang="cs-CZ" sz="2800" dirty="0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Rovnice" r:id="rId3" imgW="114120" imgH="215640" progId="Equation.3">
                  <p:embed/>
                </p:oleObj>
              </mc:Choice>
              <mc:Fallback>
                <p:oleObj name="Rovnice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3063875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18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cs-CZ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en-US" altLang="cs-CZ">
              <a:latin typeface="Times New Roman" panose="02020603050405020304" pitchFamily="18" charset="0"/>
            </a:endParaRPr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101698"/>
              </p:ext>
            </p:extLst>
          </p:nvPr>
        </p:nvGraphicFramePr>
        <p:xfrm>
          <a:off x="4932040" y="3961068"/>
          <a:ext cx="3112368" cy="670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r:id="rId5" imgW="1180588" imgH="266584" progId="Equation.3">
                  <p:embed/>
                </p:oleObj>
              </mc:Choice>
              <mc:Fallback>
                <p:oleObj r:id="rId5" imgW="1180588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3961068"/>
                        <a:ext cx="3112368" cy="67048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3852863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cs-CZ"/>
          </a:p>
        </p:txBody>
      </p:sp>
      <p:graphicFrame>
        <p:nvGraphicFramePr>
          <p:cNvPr id="389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69677"/>
              </p:ext>
            </p:extLst>
          </p:nvPr>
        </p:nvGraphicFramePr>
        <p:xfrm>
          <a:off x="827584" y="5519580"/>
          <a:ext cx="2598440" cy="848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Rovnice" r:id="rId7" imgW="2070000" imgH="672840" progId="Equation.3">
                  <p:embed/>
                </p:oleObj>
              </mc:Choice>
              <mc:Fallback>
                <p:oleObj name="Rovnice" r:id="rId7" imgW="207000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519580"/>
                        <a:ext cx="2598440" cy="84892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3063875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18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cs-CZ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en-US" altLang="cs-CZ">
              <a:latin typeface="Times New Roman" panose="02020603050405020304" pitchFamily="18" charset="0"/>
            </a:endParaRPr>
          </a:p>
        </p:txBody>
      </p:sp>
      <p:graphicFrame>
        <p:nvGraphicFramePr>
          <p:cNvPr id="389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385804"/>
              </p:ext>
            </p:extLst>
          </p:nvPr>
        </p:nvGraphicFramePr>
        <p:xfrm>
          <a:off x="4109260" y="5584954"/>
          <a:ext cx="1888976" cy="787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r:id="rId9" imgW="1028254" imgH="431613" progId="Equation.3">
                  <p:embed/>
                </p:oleObj>
              </mc:Choice>
              <mc:Fallback>
                <p:oleObj r:id="rId9" imgW="102825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9260" y="5584954"/>
                        <a:ext cx="1888976" cy="78707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0" y="3063875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18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cs-CZ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en-US" altLang="cs-CZ">
              <a:latin typeface="Times New Roman" panose="02020603050405020304" pitchFamily="18" charset="0"/>
            </a:endParaRPr>
          </a:p>
        </p:txBody>
      </p:sp>
      <p:graphicFrame>
        <p:nvGraphicFramePr>
          <p:cNvPr id="3892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821906"/>
              </p:ext>
            </p:extLst>
          </p:nvPr>
        </p:nvGraphicFramePr>
        <p:xfrm>
          <a:off x="6488224" y="5584954"/>
          <a:ext cx="132043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r:id="rId11" imgW="672808" imgH="393529" progId="Equation.3">
                  <p:embed/>
                </p:oleObj>
              </mc:Choice>
              <mc:Fallback>
                <p:oleObj r:id="rId11" imgW="67280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8224" y="5584954"/>
                        <a:ext cx="1320433" cy="762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6EA-6C79-41E2-A368-ABFFCB39C2F5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4177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833439"/>
            <a:ext cx="7793037" cy="1143000"/>
          </a:xfrm>
        </p:spPr>
        <p:txBody>
          <a:bodyPr>
            <a:normAutofit/>
          </a:bodyPr>
          <a:lstStyle/>
          <a:p>
            <a:pPr algn="l"/>
            <a:r>
              <a:rPr lang="en-US" altLang="cs-CZ" b="1" dirty="0" err="1">
                <a:solidFill>
                  <a:srgbClr val="7030A0"/>
                </a:solidFill>
              </a:rPr>
              <a:t>Molekul</a:t>
            </a:r>
            <a:r>
              <a:rPr lang="cs-CZ" altLang="cs-CZ" b="1" dirty="0">
                <a:solidFill>
                  <a:srgbClr val="7030A0"/>
                </a:solidFill>
              </a:rPr>
              <a:t>á</a:t>
            </a:r>
            <a:r>
              <a:rPr lang="en-US" altLang="cs-CZ" b="1" dirty="0" err="1">
                <a:solidFill>
                  <a:srgbClr val="7030A0"/>
                </a:solidFill>
              </a:rPr>
              <a:t>rn</a:t>
            </a:r>
            <a:r>
              <a:rPr lang="cs-CZ" altLang="cs-CZ" b="1" dirty="0">
                <a:solidFill>
                  <a:srgbClr val="7030A0"/>
                </a:solidFill>
              </a:rPr>
              <a:t>í</a:t>
            </a:r>
            <a:r>
              <a:rPr lang="en-US" altLang="cs-CZ" b="1" dirty="0">
                <a:solidFill>
                  <a:srgbClr val="7030A0"/>
                </a:solidFill>
              </a:rPr>
              <a:t> </a:t>
            </a:r>
            <a:r>
              <a:rPr lang="en-US" altLang="cs-CZ" b="1" dirty="0" err="1" smtClean="0">
                <a:solidFill>
                  <a:srgbClr val="7030A0"/>
                </a:solidFill>
              </a:rPr>
              <a:t>struktura</a:t>
            </a:r>
            <a:endParaRPr lang="en-US" altLang="cs-CZ" b="1" dirty="0">
              <a:solidFill>
                <a:srgbClr val="7030A0"/>
              </a:solidFill>
            </a:endParaRP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cs-CZ" altLang="cs-CZ" sz="2800" dirty="0">
                <a:solidFill>
                  <a:schemeClr val="hlink"/>
                </a:solidFill>
              </a:rPr>
              <a:t>Pět základních parametrů</a:t>
            </a:r>
          </a:p>
          <a:p>
            <a:r>
              <a:rPr lang="cs-CZ" altLang="cs-CZ" sz="2800" dirty="0">
                <a:latin typeface="Times New Roman" panose="02020603050405020304" pitchFamily="18" charset="0"/>
              </a:rPr>
              <a:t>Molekulová hmotnost</a:t>
            </a:r>
          </a:p>
          <a:p>
            <a:r>
              <a:rPr lang="cs-CZ" altLang="cs-CZ" sz="2800" dirty="0">
                <a:latin typeface="Times New Roman" panose="02020603050405020304" pitchFamily="18" charset="0"/>
              </a:rPr>
              <a:t>Van der </a:t>
            </a:r>
            <a:r>
              <a:rPr lang="cs-CZ" altLang="cs-CZ" sz="2800" dirty="0" err="1">
                <a:latin typeface="Times New Roman" panose="02020603050405020304" pitchFamily="18" charset="0"/>
              </a:rPr>
              <a:t>Waalský</a:t>
            </a:r>
            <a:r>
              <a:rPr lang="cs-CZ" altLang="cs-CZ" sz="2800" dirty="0">
                <a:latin typeface="Times New Roman" panose="02020603050405020304" pitchFamily="18" charset="0"/>
              </a:rPr>
              <a:t> objem</a:t>
            </a:r>
          </a:p>
          <a:p>
            <a:r>
              <a:rPr lang="cs-CZ" altLang="cs-CZ" sz="2800" dirty="0">
                <a:latin typeface="Times New Roman" panose="02020603050405020304" pitchFamily="18" charset="0"/>
              </a:rPr>
              <a:t>Počet otočných vazeb</a:t>
            </a:r>
          </a:p>
          <a:p>
            <a:r>
              <a:rPr lang="cs-CZ" altLang="cs-CZ" sz="2800" dirty="0">
                <a:latin typeface="Times New Roman" panose="02020603050405020304" pitchFamily="18" charset="0"/>
              </a:rPr>
              <a:t>Délka otočných vazeb</a:t>
            </a:r>
          </a:p>
          <a:p>
            <a:r>
              <a:rPr lang="cs-CZ" altLang="cs-CZ" sz="2800" dirty="0">
                <a:latin typeface="Times New Roman" panose="02020603050405020304" pitchFamily="18" charset="0"/>
              </a:rPr>
              <a:t>T</a:t>
            </a:r>
            <a:r>
              <a:rPr lang="cs-CZ" altLang="cs-CZ" sz="2800" baseline="-12000" dirty="0">
                <a:latin typeface="Times New Roman" panose="02020603050405020304" pitchFamily="18" charset="0"/>
              </a:rPr>
              <a:t>g</a:t>
            </a:r>
            <a:r>
              <a:rPr lang="cs-CZ" altLang="cs-CZ" sz="2800" baseline="-25000" dirty="0">
                <a:latin typeface="Times New Roman" panose="02020603050405020304" pitchFamily="18" charset="0"/>
              </a:rPr>
              <a:t> </a:t>
            </a:r>
            <a:r>
              <a:rPr lang="cs-CZ" altLang="cs-CZ" sz="2800" dirty="0">
                <a:latin typeface="Times New Roman" panose="02020603050405020304" pitchFamily="18" charset="0"/>
              </a:rPr>
              <a:t>polymeru</a:t>
            </a:r>
            <a:endParaRPr lang="cs-CZ" altLang="cs-CZ" sz="2800" baseline="-25000" dirty="0">
              <a:latin typeface="Times New Roman" panose="02020603050405020304" pitchFamily="18" charset="0"/>
            </a:endParaRPr>
          </a:p>
          <a:p>
            <a:endParaRPr lang="cs-CZ" altLang="cs-CZ" sz="2800" dirty="0">
              <a:latin typeface="Times New Roman" panose="02020603050405020304" pitchFamily="18" charset="0"/>
            </a:endParaRPr>
          </a:p>
          <a:p>
            <a:endParaRPr lang="en-US" altLang="cs-CZ" sz="2800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1357313" y="2990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642671"/>
              </p:ext>
            </p:extLst>
          </p:nvPr>
        </p:nvGraphicFramePr>
        <p:xfrm>
          <a:off x="625311" y="5070657"/>
          <a:ext cx="7727776" cy="10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r:id="rId3" imgW="6426200" imgH="876300" progId="Equation.3">
                  <p:embed/>
                </p:oleObj>
              </mc:Choice>
              <mc:Fallback>
                <p:oleObj r:id="rId3" imgW="6426200" imgH="876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11" y="5070657"/>
                        <a:ext cx="7727776" cy="10540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3257550" y="3100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919714"/>
              </p:ext>
            </p:extLst>
          </p:nvPr>
        </p:nvGraphicFramePr>
        <p:xfrm>
          <a:off x="4935413" y="3711514"/>
          <a:ext cx="3692773" cy="923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r:id="rId5" imgW="2628900" imgH="660400" progId="Equation.3">
                  <p:embed/>
                </p:oleObj>
              </mc:Choice>
              <mc:Fallback>
                <p:oleObj r:id="rId5" imgW="2628900" imgH="66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5413" y="3711514"/>
                        <a:ext cx="3692773" cy="92319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3295650" y="3052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399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796932"/>
              </p:ext>
            </p:extLst>
          </p:nvPr>
        </p:nvGraphicFramePr>
        <p:xfrm>
          <a:off x="5076056" y="2584295"/>
          <a:ext cx="3283024" cy="967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r:id="rId7" imgW="2552700" imgH="749300" progId="Equation.3">
                  <p:embed/>
                </p:oleObj>
              </mc:Choice>
              <mc:Fallback>
                <p:oleObj r:id="rId7" imgW="2552700" imgH="749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584295"/>
                        <a:ext cx="3283024" cy="9677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5364088" y="-6508"/>
            <a:ext cx="385192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Avogadrovo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číslo, </a:t>
            </a:r>
            <a:r>
              <a:rPr lang="cs-CZ" alt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altLang="cs-CZ" i="1" baseline="-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délka jednotky polymeru</a:t>
            </a:r>
          </a:p>
          <a:p>
            <a:pPr eaLnBrk="0" hangingPunct="0"/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cs-CZ" altLang="cs-CZ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minimum</a:t>
            </a:r>
            <a:r>
              <a:rPr lang="cs-CZ" altLang="cs-CZ" i="1" dirty="0">
                <a:latin typeface="Times New Roman" panose="02020603050405020304" pitchFamily="18" charset="0"/>
              </a:rPr>
              <a:t> 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vnitřní energie </a:t>
            </a:r>
            <a:r>
              <a:rPr lang="cs-CZ" altLang="cs-CZ" i="1" dirty="0">
                <a:latin typeface="Times New Roman" panose="02020603050405020304" pitchFamily="18" charset="0"/>
              </a:rPr>
              <a:t>V</a:t>
            </a:r>
            <a:r>
              <a:rPr lang="cs-CZ" altLang="cs-CZ" i="1" baseline="-14000" dirty="0">
                <a:latin typeface="Times New Roman" panose="02020603050405020304" pitchFamily="18" charset="0"/>
              </a:rPr>
              <a:t>0  </a:t>
            </a:r>
            <a:r>
              <a:rPr lang="cs-CZ" altLang="cs-CZ" i="1" dirty="0">
                <a:latin typeface="Times New Roman" panose="02020603050405020304" pitchFamily="18" charset="0"/>
              </a:rPr>
              <a:t>odpovídající molární objem</a:t>
            </a:r>
            <a:r>
              <a:rPr lang="cs-CZ" altLang="cs-CZ" i="1" baseline="-14000" dirty="0">
                <a:latin typeface="Times New Roman" panose="02020603050405020304" pitchFamily="18" charset="0"/>
              </a:rPr>
              <a:t> </a:t>
            </a:r>
          </a:p>
          <a:p>
            <a:pPr eaLnBrk="0" hangingPunct="0"/>
            <a:endParaRPr lang="cs-CZ" altLang="cs-CZ" i="1" dirty="0">
              <a:latin typeface="Times New Roman" panose="02020603050405020304" pitchFamily="18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6EA-6C79-41E2-A368-ABFFCB39C2F5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1120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37488" y="388939"/>
            <a:ext cx="7793037" cy="1143000"/>
          </a:xfrm>
        </p:spPr>
        <p:txBody>
          <a:bodyPr/>
          <a:lstStyle/>
          <a:p>
            <a:r>
              <a:rPr lang="cs-CZ" altLang="cs-CZ" b="1" dirty="0">
                <a:solidFill>
                  <a:srgbClr val="7030A0"/>
                </a:solidFill>
              </a:rPr>
              <a:t>Logaritmický počáteční modul</a:t>
            </a:r>
            <a:endParaRPr lang="en-US" altLang="cs-CZ" b="1" dirty="0">
              <a:solidFill>
                <a:srgbClr val="7030A0"/>
              </a:solidFill>
            </a:endParaRP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r>
              <a:rPr lang="cs-CZ" altLang="cs-CZ" sz="2800">
                <a:latin typeface="Times New Roman" panose="02020603050405020304" pitchFamily="18" charset="0"/>
              </a:rPr>
              <a:t>Z pravé deformace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r>
              <a:rPr lang="en-US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konstantnost plochy příčného řezu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cs-CZ" sz="2800">
              <a:latin typeface="Times New Roman" panose="02020603050405020304" pitchFamily="18" charset="0"/>
            </a:endParaRPr>
          </a:p>
          <a:p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konstantnost Poissonova poměru</a:t>
            </a:r>
            <a:r>
              <a:rPr lang="en-US" altLang="cs-CZ" sz="2800">
                <a:latin typeface="Times New Roman" panose="02020603050405020304" pitchFamily="18" charset="0"/>
              </a:rPr>
              <a:t>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konstantnost logaritmického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	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Poissonova poměru</a:t>
            </a:r>
            <a:r>
              <a:rPr lang="en-US" altLang="cs-CZ" sz="2800">
                <a:latin typeface="Times New Roman" panose="02020603050405020304" pitchFamily="18" charset="0"/>
              </a:rPr>
              <a:t>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cs-CZ" sz="2800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4186238" y="3143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4724400" y="1676400"/>
          <a:ext cx="152400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r:id="rId3" imgW="774364" imgH="571252" progId="Equation.3">
                  <p:embed/>
                </p:oleObj>
              </mc:Choice>
              <mc:Fallback>
                <p:oleObj r:id="rId3" imgW="774364" imgH="57125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676400"/>
                        <a:ext cx="1524000" cy="1128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4090988" y="3143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6553200" y="2819400"/>
          <a:ext cx="16764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r:id="rId5" imgW="965200" imgH="571500" progId="Equation.3">
                  <p:embed/>
                </p:oleObj>
              </mc:Choice>
              <mc:Fallback>
                <p:oleObj r:id="rId5" imgW="965200" imgH="571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819400"/>
                        <a:ext cx="1676400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3719513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6096000" y="3886200"/>
          <a:ext cx="28194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r:id="rId7" imgW="1701800" imgH="609600" progId="Equation.3">
                  <p:embed/>
                </p:oleObj>
              </mc:Choice>
              <mc:Fallback>
                <p:oleObj r:id="rId7" imgW="17018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886200"/>
                        <a:ext cx="2819400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3948113" y="3119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0971" name="Object 11"/>
          <p:cNvGraphicFramePr>
            <a:graphicFrameLocks noChangeAspect="1"/>
          </p:cNvGraphicFramePr>
          <p:nvPr/>
        </p:nvGraphicFramePr>
        <p:xfrm>
          <a:off x="5562600" y="5257800"/>
          <a:ext cx="220980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r:id="rId9" imgW="1244600" imgH="622300" progId="Equation.3">
                  <p:embed/>
                </p:oleObj>
              </mc:Choice>
              <mc:Fallback>
                <p:oleObj r:id="rId9" imgW="1244600" imgH="622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257800"/>
                        <a:ext cx="2209800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6EA-6C79-41E2-A368-ABFFCB39C2F5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0383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64345"/>
            <a:ext cx="856297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b="1">
                <a:solidFill>
                  <a:srgbClr val="7030A0"/>
                </a:solidFill>
              </a:rPr>
              <a:t>Konstantnost logaritmického modulu</a:t>
            </a:r>
            <a:endParaRPr lang="en-US" altLang="cs-CZ" b="1">
              <a:solidFill>
                <a:srgbClr val="7030A0"/>
              </a:solidFill>
            </a:endParaRP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r>
              <a:rPr lang="en-US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konstantnost</a:t>
            </a:r>
            <a:r>
              <a:rPr lang="en-US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plochy</a:t>
            </a:r>
            <a:r>
              <a:rPr lang="en-US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příčného</a:t>
            </a:r>
            <a:r>
              <a:rPr lang="en-US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řezu</a:t>
            </a:r>
            <a:endParaRPr lang="cs-CZ" altLang="cs-CZ" sz="2800" dirty="0">
              <a:latin typeface="Times New Roman" panose="02020603050405020304" pitchFamily="18" charset="0"/>
            </a:endParaRPr>
          </a:p>
          <a:p>
            <a:endParaRPr lang="cs-CZ" altLang="cs-CZ" sz="28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cs-CZ" altLang="cs-CZ" sz="2800" dirty="0">
              <a:latin typeface="Times New Roman" panose="02020603050405020304" pitchFamily="18" charset="0"/>
            </a:endParaRPr>
          </a:p>
          <a:p>
            <a:endParaRPr lang="cs-CZ" altLang="cs-CZ" sz="2800" dirty="0">
              <a:latin typeface="Times New Roman" panose="02020603050405020304" pitchFamily="18" charset="0"/>
            </a:endParaRPr>
          </a:p>
          <a:p>
            <a:r>
              <a:rPr lang="en-US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konstantnost</a:t>
            </a:r>
            <a:r>
              <a:rPr lang="en-US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Poissonova</a:t>
            </a:r>
            <a:r>
              <a:rPr lang="en-US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poměru</a:t>
            </a:r>
            <a:endParaRPr lang="cs-CZ" altLang="cs-CZ" sz="2800" dirty="0">
              <a:latin typeface="Times New Roman" panose="02020603050405020304" pitchFamily="18" charset="0"/>
            </a:endParaRPr>
          </a:p>
          <a:p>
            <a:endParaRPr lang="cs-CZ" altLang="cs-CZ" sz="2800" dirty="0">
              <a:latin typeface="Times New Roman" panose="02020603050405020304" pitchFamily="18" charset="0"/>
            </a:endParaRPr>
          </a:p>
          <a:p>
            <a:endParaRPr lang="cs-CZ" altLang="cs-CZ" sz="2800" dirty="0">
              <a:latin typeface="Times New Roman" panose="02020603050405020304" pitchFamily="18" charset="0"/>
            </a:endParaRPr>
          </a:p>
          <a:p>
            <a:r>
              <a:rPr lang="cs-CZ" altLang="cs-CZ" sz="2800" dirty="0">
                <a:latin typeface="Times New Roman" panose="02020603050405020304" pitchFamily="18" charset="0"/>
              </a:rPr>
              <a:t>Odpovídající pracovní křivky jsou logaritmické</a:t>
            </a:r>
          </a:p>
          <a:p>
            <a:endParaRPr lang="en-US" altLang="cs-CZ" sz="2800" dirty="0">
              <a:latin typeface="Times New Roman" panose="02020603050405020304" pitchFamily="18" charset="0"/>
            </a:endParaRPr>
          </a:p>
          <a:p>
            <a:endParaRPr lang="cs-CZ" altLang="cs-CZ" sz="28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cs-CZ" sz="2800" dirty="0">
              <a:latin typeface="Times New Roman" panose="02020603050405020304" pitchFamily="18" charset="0"/>
            </a:endParaRPr>
          </a:p>
          <a:p>
            <a:endParaRPr lang="en-US" altLang="cs-CZ" sz="2800" dirty="0">
              <a:latin typeface="Times New Roman" panose="02020603050405020304" pitchFamily="18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162300" y="3262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953369"/>
              </p:ext>
            </p:extLst>
          </p:nvPr>
        </p:nvGraphicFramePr>
        <p:xfrm>
          <a:off x="854175" y="2601590"/>
          <a:ext cx="5110336" cy="604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r:id="rId3" imgW="2819400" imgH="330200" progId="Equation.3">
                  <p:embed/>
                </p:oleObj>
              </mc:Choice>
              <mc:Fallback>
                <p:oleObj r:id="rId3" imgW="28194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175" y="2601590"/>
                        <a:ext cx="5110336" cy="60488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405765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19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656909"/>
              </p:ext>
            </p:extLst>
          </p:nvPr>
        </p:nvGraphicFramePr>
        <p:xfrm>
          <a:off x="806450" y="3296000"/>
          <a:ext cx="1950368" cy="524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r:id="rId5" imgW="1028700" imgH="279400" progId="Equation.3">
                  <p:embed/>
                </p:oleObj>
              </mc:Choice>
              <mc:Fallback>
                <p:oleObj r:id="rId5" imgW="10287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3296000"/>
                        <a:ext cx="1950368" cy="52453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3614738" y="3281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19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3062"/>
              </p:ext>
            </p:extLst>
          </p:nvPr>
        </p:nvGraphicFramePr>
        <p:xfrm>
          <a:off x="5638800" y="4114801"/>
          <a:ext cx="2893640" cy="445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r:id="rId7" imgW="1916868" imgH="291973" progId="Equation.3">
                  <p:embed/>
                </p:oleObj>
              </mc:Choice>
              <mc:Fallback>
                <p:oleObj r:id="rId7" imgW="1916868" imgH="2919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14801"/>
                        <a:ext cx="2893640" cy="44582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3062288" y="3262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199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211445"/>
              </p:ext>
            </p:extLst>
          </p:nvPr>
        </p:nvGraphicFramePr>
        <p:xfrm>
          <a:off x="628092" y="4797896"/>
          <a:ext cx="5449416" cy="601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r:id="rId9" imgW="3022600" imgH="330200" progId="Equation.3">
                  <p:embed/>
                </p:oleObj>
              </mc:Choice>
              <mc:Fallback>
                <p:oleObj r:id="rId9" imgW="30226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092" y="4797896"/>
                        <a:ext cx="5449416" cy="60184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6EA-6C79-41E2-A368-ABFFCB39C2F5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5812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0291" y="539343"/>
            <a:ext cx="6008712" cy="1470025"/>
          </a:xfrm>
        </p:spPr>
        <p:txBody>
          <a:bodyPr/>
          <a:lstStyle/>
          <a:p>
            <a:r>
              <a:rPr lang="cs-CZ" altLang="cs-CZ" sz="32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Mechanické </a:t>
            </a:r>
            <a:r>
              <a:rPr lang="cs-CZ" altLang="cs-CZ" sz="3200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vlastnosti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0429" y="2552700"/>
            <a:ext cx="6400800" cy="1752600"/>
          </a:xfrm>
        </p:spPr>
        <p:txBody>
          <a:bodyPr/>
          <a:lstStyle/>
          <a:p>
            <a:r>
              <a:rPr lang="cs-CZ" altLang="cs-CZ" dirty="0"/>
              <a:t>Základní pojmy </a:t>
            </a:r>
          </a:p>
          <a:p>
            <a:r>
              <a:rPr lang="cs-CZ" altLang="cs-CZ" dirty="0"/>
              <a:t>Modely </a:t>
            </a:r>
          </a:p>
          <a:p>
            <a:endParaRPr lang="cs-CZ" altLang="cs-CZ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619500" y="1500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2052" name="Picture 4" descr="apparecchio_misura_sm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33400"/>
            <a:ext cx="2544763" cy="515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186238" y="3028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2054" name="Picture 6" descr="TENSIL~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69" y="2420888"/>
            <a:ext cx="235108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/>
          <a:p>
            <a:r>
              <a:rPr lang="cs-CZ" altLang="cs-CZ" dirty="0" smtClean="0"/>
              <a:t>2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3308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8390" y="376238"/>
            <a:ext cx="7793037" cy="1143000"/>
          </a:xfrm>
        </p:spPr>
        <p:txBody>
          <a:bodyPr>
            <a:normAutofit/>
          </a:bodyPr>
          <a:lstStyle/>
          <a:p>
            <a:pPr algn="l"/>
            <a:r>
              <a:rPr lang="cs-CZ" altLang="cs-CZ" b="1" dirty="0">
                <a:solidFill>
                  <a:srgbClr val="7030A0"/>
                </a:solidFill>
              </a:rPr>
              <a:t>Relaxace </a:t>
            </a:r>
            <a:r>
              <a:rPr lang="cs-CZ" altLang="cs-CZ" b="1" dirty="0" smtClean="0">
                <a:solidFill>
                  <a:srgbClr val="7030A0"/>
                </a:solidFill>
              </a:rPr>
              <a:t>napětí</a:t>
            </a:r>
            <a:endParaRPr lang="en-US" altLang="cs-CZ" b="1" dirty="0">
              <a:solidFill>
                <a:srgbClr val="7030A0"/>
              </a:solidFill>
            </a:endParaRP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800" dirty="0">
                <a:latin typeface="Times New Roman" panose="02020603050405020304" pitchFamily="18" charset="0"/>
              </a:rPr>
              <a:t>Z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ávislost napětí </a:t>
            </a:r>
            <a:endParaRPr lang="cs-CZ" altLang="cs-CZ" sz="28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čase při </a:t>
            </a:r>
            <a:endParaRPr lang="cs-CZ" altLang="cs-CZ" sz="28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konstantní deformaci</a:t>
            </a:r>
            <a:r>
              <a:rPr lang="en-US" altLang="cs-CZ" sz="2800" dirty="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589576"/>
              </p:ext>
            </p:extLst>
          </p:nvPr>
        </p:nvGraphicFramePr>
        <p:xfrm>
          <a:off x="4583172" y="762000"/>
          <a:ext cx="4314825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SmartDraw" r:id="rId3" imgW="3209400" imgH="3968280" progId="SmartDraw.2">
                  <p:embed/>
                </p:oleObj>
              </mc:Choice>
              <mc:Fallback>
                <p:oleObj name="SmartDraw" r:id="rId3" imgW="3209400" imgH="3968280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72" y="762000"/>
                        <a:ext cx="4314825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4367213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30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182350"/>
              </p:ext>
            </p:extLst>
          </p:nvPr>
        </p:nvGraphicFramePr>
        <p:xfrm>
          <a:off x="755576" y="3717033"/>
          <a:ext cx="1232694" cy="670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Rovnice" r:id="rId5" imgW="533160" imgH="291960" progId="Equation.3">
                  <p:embed/>
                </p:oleObj>
              </mc:Choice>
              <mc:Fallback>
                <p:oleObj name="Rovnice" r:id="rId5" imgW="5331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717033"/>
                        <a:ext cx="1232694" cy="67015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434340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30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441812"/>
              </p:ext>
            </p:extLst>
          </p:nvPr>
        </p:nvGraphicFramePr>
        <p:xfrm>
          <a:off x="755576" y="4470003"/>
          <a:ext cx="1232694" cy="1098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Rovnice" r:id="rId7" imgW="622080" imgH="558720" progId="Equation.3">
                  <p:embed/>
                </p:oleObj>
              </mc:Choice>
              <mc:Fallback>
                <p:oleObj name="Rovnice" r:id="rId7" imgW="62208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470003"/>
                        <a:ext cx="1232694" cy="109859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6EA-6C79-41E2-A368-ABFFCB39C2F5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896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81" y="389633"/>
            <a:ext cx="7793037" cy="1143000"/>
          </a:xfrm>
        </p:spPr>
        <p:txBody>
          <a:bodyPr/>
          <a:lstStyle/>
          <a:p>
            <a:pPr algn="l"/>
            <a:r>
              <a:rPr lang="cs-CZ" altLang="cs-CZ" b="1" dirty="0" err="1">
                <a:solidFill>
                  <a:srgbClr val="7030A0"/>
                </a:solidFill>
              </a:rPr>
              <a:t>Kríp</a:t>
            </a:r>
            <a:r>
              <a:rPr lang="cs-CZ" altLang="cs-CZ" b="1" dirty="0">
                <a:solidFill>
                  <a:srgbClr val="7030A0"/>
                </a:solidFill>
              </a:rPr>
              <a:t> - </a:t>
            </a:r>
            <a:r>
              <a:rPr lang="cs-CZ" altLang="cs-CZ" b="1" dirty="0" err="1">
                <a:solidFill>
                  <a:srgbClr val="7030A0"/>
                </a:solidFill>
              </a:rPr>
              <a:t>creep</a:t>
            </a:r>
            <a:endParaRPr lang="en-US" altLang="cs-CZ" b="1" dirty="0">
              <a:solidFill>
                <a:srgbClr val="7030A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1200" y="1749731"/>
            <a:ext cx="8421688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cs-CZ" altLang="cs-CZ" sz="2800" dirty="0">
                <a:latin typeface="Times New Roman" panose="02020603050405020304" pitchFamily="18" charset="0"/>
              </a:rPr>
              <a:t>Z</a:t>
            </a:r>
            <a:r>
              <a:rPr lang="en-US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ávislost</a:t>
            </a:r>
            <a:r>
              <a:rPr lang="en-US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deformace</a:t>
            </a:r>
            <a:endParaRPr lang="cs-CZ" altLang="cs-CZ" sz="2800" dirty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čase</a:t>
            </a:r>
            <a:r>
              <a:rPr lang="en-US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při</a:t>
            </a:r>
            <a:r>
              <a:rPr lang="en-US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konstantním</a:t>
            </a:r>
            <a:endParaRPr lang="cs-CZ" altLang="cs-CZ" sz="2800" dirty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napětí</a:t>
            </a:r>
            <a:r>
              <a:rPr lang="en-US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resp.</a:t>
            </a:r>
            <a:endParaRPr lang="cs-CZ" altLang="cs-CZ" sz="2800" dirty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přesněji</a:t>
            </a:r>
            <a:r>
              <a:rPr lang="en-US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zatížení</a:t>
            </a:r>
            <a:endParaRPr lang="en-US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en-US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sz="2800" dirty="0"/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302268"/>
              </p:ext>
            </p:extLst>
          </p:nvPr>
        </p:nvGraphicFramePr>
        <p:xfrm>
          <a:off x="4530725" y="604838"/>
          <a:ext cx="4311650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SmartDraw" r:id="rId3" imgW="3255120" imgH="3968280" progId="SmartDraw.2">
                  <p:embed/>
                </p:oleObj>
              </mc:Choice>
              <mc:Fallback>
                <p:oleObj name="SmartDraw" r:id="rId3" imgW="3255120" imgH="3968280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725" y="604838"/>
                        <a:ext cx="4311650" cy="525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434340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40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43907"/>
              </p:ext>
            </p:extLst>
          </p:nvPr>
        </p:nvGraphicFramePr>
        <p:xfrm>
          <a:off x="683568" y="4053138"/>
          <a:ext cx="1256184" cy="628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r:id="rId5" imgW="457200" imgH="228600" progId="Equation.3">
                  <p:embed/>
                </p:oleObj>
              </mc:Choice>
              <mc:Fallback>
                <p:oleObj r:id="rId5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053138"/>
                        <a:ext cx="1256184" cy="62809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43243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40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488748"/>
              </p:ext>
            </p:extLst>
          </p:nvPr>
        </p:nvGraphicFramePr>
        <p:xfrm>
          <a:off x="691952" y="4790114"/>
          <a:ext cx="1247800" cy="985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r:id="rId7" imgW="495085" imgH="393529" progId="Equation.3">
                  <p:embed/>
                </p:oleObj>
              </mc:Choice>
              <mc:Fallback>
                <p:oleObj r:id="rId7" imgW="49508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52" y="4790114"/>
                        <a:ext cx="1247800" cy="98524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6EA-6C79-41E2-A368-ABFFCB39C2F5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0297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30209" y="350634"/>
            <a:ext cx="7793037" cy="1143000"/>
          </a:xfrm>
        </p:spPr>
        <p:txBody>
          <a:bodyPr/>
          <a:lstStyle/>
          <a:p>
            <a:pPr algn="l"/>
            <a:r>
              <a:rPr lang="cs-CZ" altLang="cs-CZ" b="1" dirty="0" err="1">
                <a:solidFill>
                  <a:srgbClr val="7030A0"/>
                </a:solidFill>
              </a:rPr>
              <a:t>Maxwelův</a:t>
            </a:r>
            <a:r>
              <a:rPr lang="cs-CZ" altLang="cs-CZ" b="1" dirty="0"/>
              <a:t> </a:t>
            </a:r>
            <a:r>
              <a:rPr lang="cs-CZ" altLang="cs-CZ" b="1" dirty="0">
                <a:solidFill>
                  <a:srgbClr val="7030A0"/>
                </a:solidFill>
              </a:rPr>
              <a:t>model</a:t>
            </a:r>
            <a:endParaRPr lang="en-US" altLang="cs-CZ" b="1" dirty="0">
              <a:solidFill>
                <a:srgbClr val="7030A0"/>
              </a:solidFill>
            </a:endParaRP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r>
              <a:rPr lang="cs-CZ" altLang="cs-CZ" sz="2800"/>
              <a:t>Obecně platí:</a:t>
            </a:r>
          </a:p>
          <a:p>
            <a:endParaRPr lang="cs-CZ" altLang="cs-CZ" sz="2800"/>
          </a:p>
          <a:p>
            <a:endParaRPr lang="cs-CZ" altLang="cs-CZ" sz="2800"/>
          </a:p>
          <a:p>
            <a:endParaRPr lang="cs-CZ" altLang="cs-CZ" sz="2800"/>
          </a:p>
          <a:p>
            <a:endParaRPr lang="cs-CZ" altLang="cs-CZ" sz="2800"/>
          </a:p>
          <a:p>
            <a:endParaRPr lang="cs-CZ" altLang="cs-CZ" sz="2800"/>
          </a:p>
          <a:p>
            <a:r>
              <a:rPr lang="cs-CZ" altLang="cs-CZ" sz="2800"/>
              <a:t>Tedy</a:t>
            </a:r>
            <a:endParaRPr lang="en-US" altLang="cs-CZ" sz="2800"/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6248400" y="1828800"/>
          <a:ext cx="22860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SmartDraw" r:id="rId3" imgW="2286000" imgH="4114800" progId="SmartDraw.2">
                  <p:embed/>
                </p:oleObj>
              </mc:Choice>
              <mc:Fallback>
                <p:oleObj name="SmartDraw" r:id="rId3" imgW="2286000" imgH="4114800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828800"/>
                        <a:ext cx="22860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4110038" y="3281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3581400" y="2057400"/>
          <a:ext cx="16764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r:id="rId5" imgW="927100" imgH="292100" progId="Equation.3">
                  <p:embed/>
                </p:oleObj>
              </mc:Choice>
              <mc:Fallback>
                <p:oleObj r:id="rId5" imgW="9271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057400"/>
                        <a:ext cx="16764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4005263" y="3281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914400" y="2971800"/>
          <a:ext cx="20574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r:id="rId7" imgW="1129810" imgH="291973" progId="Equation.3">
                  <p:embed/>
                </p:oleObj>
              </mc:Choice>
              <mc:Fallback>
                <p:oleObj r:id="rId7" imgW="1129810" imgH="2919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971800"/>
                        <a:ext cx="20574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3881438" y="3143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5067" name="Object 11"/>
          <p:cNvGraphicFramePr>
            <a:graphicFrameLocks noChangeAspect="1"/>
          </p:cNvGraphicFramePr>
          <p:nvPr/>
        </p:nvGraphicFramePr>
        <p:xfrm>
          <a:off x="3657600" y="2667000"/>
          <a:ext cx="2209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r:id="rId9" imgW="1384300" imgH="571500" progId="Equation.3">
                  <p:embed/>
                </p:oleObj>
              </mc:Choice>
              <mc:Fallback>
                <p:oleObj r:id="rId9" imgW="1384300" imgH="571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667000"/>
                        <a:ext cx="22098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4186238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5069" name="Object 13"/>
          <p:cNvGraphicFramePr>
            <a:graphicFrameLocks noChangeAspect="1"/>
          </p:cNvGraphicFramePr>
          <p:nvPr/>
        </p:nvGraphicFramePr>
        <p:xfrm>
          <a:off x="1143000" y="3581400"/>
          <a:ext cx="129540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" r:id="rId11" imgW="774364" imgH="609336" progId="Equation.3">
                  <p:embed/>
                </p:oleObj>
              </mc:Choice>
              <mc:Fallback>
                <p:oleObj r:id="rId11" imgW="774364" imgH="6093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81400"/>
                        <a:ext cx="1295400" cy="1023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3929063" y="3143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5071" name="Object 15"/>
          <p:cNvGraphicFramePr>
            <a:graphicFrameLocks noChangeAspect="1"/>
          </p:cNvGraphicFramePr>
          <p:nvPr/>
        </p:nvGraphicFramePr>
        <p:xfrm>
          <a:off x="3505200" y="3810000"/>
          <a:ext cx="2057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0" r:id="rId13" imgW="1282700" imgH="571500" progId="Equation.3">
                  <p:embed/>
                </p:oleObj>
              </mc:Choice>
              <mc:Fallback>
                <p:oleObj r:id="rId13" imgW="1282700" imgH="571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810000"/>
                        <a:ext cx="2057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3790950" y="3128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5073" name="Object 17"/>
          <p:cNvGraphicFramePr>
            <a:graphicFrameLocks noChangeAspect="1"/>
          </p:cNvGraphicFramePr>
          <p:nvPr/>
        </p:nvGraphicFramePr>
        <p:xfrm>
          <a:off x="2286000" y="5111750"/>
          <a:ext cx="28956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1" r:id="rId15" imgW="1562100" imgH="596900" progId="Equation.3">
                  <p:embed/>
                </p:oleObj>
              </mc:Choice>
              <mc:Fallback>
                <p:oleObj r:id="rId15" imgW="1562100" imgH="596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111750"/>
                        <a:ext cx="2895600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6172200" y="457200"/>
            <a:ext cx="2590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8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 </a:t>
            </a:r>
            <a:r>
              <a:rPr lang="cs-CZ" altLang="cs-CZ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relaxace napětí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6EA-6C79-41E2-A368-ABFFCB39C2F5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08532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2" y="417096"/>
            <a:ext cx="779303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b="1" dirty="0">
                <a:solidFill>
                  <a:srgbClr val="7030A0"/>
                </a:solidFill>
              </a:rPr>
              <a:t>Viskoelastická </a:t>
            </a:r>
            <a:r>
              <a:rPr lang="cs-CZ" altLang="cs-CZ" b="1" dirty="0" smtClean="0">
                <a:solidFill>
                  <a:srgbClr val="7030A0"/>
                </a:solidFill>
              </a:rPr>
              <a:t>deformace </a:t>
            </a:r>
            <a:r>
              <a:rPr lang="cs-CZ" altLang="cs-CZ" b="1" dirty="0">
                <a:solidFill>
                  <a:srgbClr val="7030A0"/>
                </a:solidFill>
              </a:rPr>
              <a:t>- </a:t>
            </a:r>
            <a:r>
              <a:rPr lang="cs-CZ" altLang="cs-CZ" b="1" dirty="0" err="1">
                <a:solidFill>
                  <a:srgbClr val="7030A0"/>
                </a:solidFill>
              </a:rPr>
              <a:t>Maxwel</a:t>
            </a:r>
            <a:endParaRPr lang="en-US" altLang="cs-CZ" b="1" dirty="0">
              <a:solidFill>
                <a:srgbClr val="7030A0"/>
              </a:solidFill>
            </a:endParaRP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r>
              <a:rPr lang="cs-CZ" altLang="cs-CZ" sz="2800"/>
              <a:t>Creep</a:t>
            </a:r>
          </a:p>
          <a:p>
            <a:endParaRPr lang="cs-CZ" altLang="cs-CZ" sz="2800"/>
          </a:p>
          <a:p>
            <a:r>
              <a:rPr lang="cs-CZ" altLang="cs-CZ" sz="2800"/>
              <a:t>Relaxace napětí</a:t>
            </a:r>
            <a:endParaRPr lang="en-US" altLang="cs-CZ" sz="2800"/>
          </a:p>
        </p:txBody>
      </p:sp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2590800" y="1905000"/>
          <a:ext cx="129381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Rovnice" r:id="rId3" imgW="698400" imgH="596880" progId="Equation.3">
                  <p:embed/>
                </p:oleObj>
              </mc:Choice>
              <mc:Fallback>
                <p:oleObj name="Rovnice" r:id="rId3" imgW="69840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05000"/>
                        <a:ext cx="1293813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4267200" y="1887538"/>
          <a:ext cx="3276600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Rovnice" r:id="rId5" imgW="1473120" imgH="596880" progId="Equation.3">
                  <p:embed/>
                </p:oleObj>
              </mc:Choice>
              <mc:Fallback>
                <p:oleObj name="Rovnice" r:id="rId5" imgW="147312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887538"/>
                        <a:ext cx="3276600" cy="1335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963984"/>
              </p:ext>
            </p:extLst>
          </p:nvPr>
        </p:nvGraphicFramePr>
        <p:xfrm>
          <a:off x="1372770" y="3726574"/>
          <a:ext cx="5352256" cy="1070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Rovnice" r:id="rId7" imgW="2997000" imgH="596880" progId="Equation.3">
                  <p:embed/>
                </p:oleObj>
              </mc:Choice>
              <mc:Fallback>
                <p:oleObj name="Rovnice" r:id="rId7" imgW="299700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2770" y="3726574"/>
                        <a:ext cx="5352256" cy="10701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189072"/>
              </p:ext>
            </p:extLst>
          </p:nvPr>
        </p:nvGraphicFramePr>
        <p:xfrm>
          <a:off x="1341140" y="4983041"/>
          <a:ext cx="6918920" cy="8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Rovnice" r:id="rId9" imgW="3733560" imgH="469800" progId="Equation.3">
                  <p:embed/>
                </p:oleObj>
              </mc:Choice>
              <mc:Fallback>
                <p:oleObj name="Rovnice" r:id="rId9" imgW="37335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140" y="4983041"/>
                        <a:ext cx="6918920" cy="8794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6EA-6C79-41E2-A368-ABFFCB39C2F5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37179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6366" y="369967"/>
            <a:ext cx="7793037" cy="1143000"/>
          </a:xfrm>
        </p:spPr>
        <p:txBody>
          <a:bodyPr/>
          <a:lstStyle/>
          <a:p>
            <a:pPr algn="l"/>
            <a:r>
              <a:rPr lang="cs-CZ" altLang="cs-CZ" b="1" dirty="0" err="1">
                <a:solidFill>
                  <a:srgbClr val="7030A0"/>
                </a:solidFill>
              </a:rPr>
              <a:t>Voightův</a:t>
            </a:r>
            <a:r>
              <a:rPr lang="cs-CZ" altLang="cs-CZ" b="1" dirty="0">
                <a:solidFill>
                  <a:srgbClr val="7030A0"/>
                </a:solidFill>
              </a:rPr>
              <a:t> model</a:t>
            </a:r>
            <a:endParaRPr lang="en-US" altLang="cs-CZ" b="1" dirty="0">
              <a:solidFill>
                <a:srgbClr val="7030A0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r>
              <a:rPr lang="cs-CZ" altLang="cs-CZ" sz="2800"/>
              <a:t>Obecně platí:</a:t>
            </a:r>
          </a:p>
          <a:p>
            <a:endParaRPr lang="cs-CZ" altLang="cs-CZ" sz="2800"/>
          </a:p>
          <a:p>
            <a:endParaRPr lang="cs-CZ" altLang="cs-CZ" sz="2800"/>
          </a:p>
          <a:p>
            <a:endParaRPr lang="cs-CZ" altLang="cs-CZ" sz="2800"/>
          </a:p>
          <a:p>
            <a:endParaRPr lang="cs-CZ" altLang="cs-CZ" sz="2800"/>
          </a:p>
          <a:p>
            <a:endParaRPr lang="cs-CZ" altLang="cs-CZ" sz="2800"/>
          </a:p>
          <a:p>
            <a:r>
              <a:rPr lang="cs-CZ" altLang="cs-CZ" sz="2800"/>
              <a:t>Tedy</a:t>
            </a:r>
            <a:endParaRPr lang="en-US" altLang="cs-CZ" sz="2800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4110038" y="3281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3581400" y="2008188"/>
          <a:ext cx="18288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Rovnice" r:id="rId3" imgW="927000" imgH="291960" progId="Equation.3">
                  <p:embed/>
                </p:oleObj>
              </mc:Choice>
              <mc:Fallback>
                <p:oleObj name="Rovnice" r:id="rId3" imgW="9270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008188"/>
                        <a:ext cx="1828800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4005263" y="3281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990600" y="2779713"/>
          <a:ext cx="213360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Rovnice" r:id="rId5" imgW="1079280" imgH="291960" progId="Equation.3">
                  <p:embed/>
                </p:oleObj>
              </mc:Choice>
              <mc:Fallback>
                <p:oleObj name="Rovnice" r:id="rId5" imgW="10792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779713"/>
                        <a:ext cx="2133600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3881438" y="3143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6092" name="Object 12"/>
          <p:cNvGraphicFramePr>
            <a:graphicFrameLocks noChangeAspect="1"/>
          </p:cNvGraphicFramePr>
          <p:nvPr/>
        </p:nvGraphicFramePr>
        <p:xfrm>
          <a:off x="609600" y="3733800"/>
          <a:ext cx="1465263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Rovnice" r:id="rId7" imgW="876240" imgH="558720" progId="Equation.3">
                  <p:embed/>
                </p:oleObj>
              </mc:Choice>
              <mc:Fallback>
                <p:oleObj name="Rovnice" r:id="rId7" imgW="87624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733800"/>
                        <a:ext cx="1465263" cy="93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3929063" y="3143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6094" name="Object 14"/>
          <p:cNvGraphicFramePr>
            <a:graphicFrameLocks noChangeAspect="1"/>
          </p:cNvGraphicFramePr>
          <p:nvPr/>
        </p:nvGraphicFramePr>
        <p:xfrm>
          <a:off x="2590800" y="3886200"/>
          <a:ext cx="15081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name="Rovnice" r:id="rId9" imgW="939600" imgH="291960" progId="Equation.3">
                  <p:embed/>
                </p:oleObj>
              </mc:Choice>
              <mc:Fallback>
                <p:oleObj name="Rovnice" r:id="rId9" imgW="9396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886200"/>
                        <a:ext cx="150812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6" name="Object 16"/>
          <p:cNvGraphicFramePr>
            <a:graphicFrameLocks noChangeAspect="1"/>
          </p:cNvGraphicFramePr>
          <p:nvPr/>
        </p:nvGraphicFramePr>
        <p:xfrm>
          <a:off x="2555875" y="5146675"/>
          <a:ext cx="2354263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Rovnice" r:id="rId11" imgW="1269720" imgH="558720" progId="Equation.3">
                  <p:embed/>
                </p:oleObj>
              </mc:Choice>
              <mc:Fallback>
                <p:oleObj name="Rovnice" r:id="rId11" imgW="126972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5146675"/>
                        <a:ext cx="2354263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7" name="Object 17"/>
          <p:cNvGraphicFramePr>
            <a:graphicFrameLocks noChangeAspect="1"/>
          </p:cNvGraphicFramePr>
          <p:nvPr/>
        </p:nvGraphicFramePr>
        <p:xfrm>
          <a:off x="5011738" y="1752600"/>
          <a:ext cx="391795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5" name="SmartDraw" r:id="rId13" imgW="2706480" imgH="3053880" progId="SmartDraw.2">
                  <p:embed/>
                </p:oleObj>
              </mc:Choice>
              <mc:Fallback>
                <p:oleObj name="SmartDraw" r:id="rId13" imgW="2706480" imgH="3053880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1738" y="1752600"/>
                        <a:ext cx="391795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6096000" y="10668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8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 creep</a:t>
            </a:r>
            <a:r>
              <a:rPr lang="cs-CZ" altLang="cs-CZ" sz="1100">
                <a:latin typeface="Times New Roman" panose="02020603050405020304" pitchFamily="18" charset="0"/>
              </a:rPr>
              <a:t> </a:t>
            </a:r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6EA-6C79-41E2-A368-ABFFCB39C2F5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8441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155" y="437357"/>
            <a:ext cx="7793037" cy="1143000"/>
          </a:xfrm>
        </p:spPr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rgbClr val="7030A0"/>
                </a:solidFill>
              </a:rPr>
              <a:t>Viskoelastická </a:t>
            </a:r>
            <a:r>
              <a:rPr lang="cs-CZ" altLang="cs-CZ" b="1" dirty="0" smtClean="0">
                <a:solidFill>
                  <a:srgbClr val="7030A0"/>
                </a:solidFill>
              </a:rPr>
              <a:t>deformace </a:t>
            </a:r>
            <a:r>
              <a:rPr lang="cs-CZ" altLang="cs-CZ" b="1" dirty="0">
                <a:solidFill>
                  <a:srgbClr val="7030A0"/>
                </a:solidFill>
              </a:rPr>
              <a:t>- </a:t>
            </a:r>
            <a:r>
              <a:rPr lang="cs-CZ" altLang="cs-CZ" b="1" dirty="0" err="1">
                <a:solidFill>
                  <a:srgbClr val="7030A0"/>
                </a:solidFill>
              </a:rPr>
              <a:t>Voight</a:t>
            </a:r>
            <a:endParaRPr lang="en-US" altLang="cs-CZ" b="1" dirty="0">
              <a:solidFill>
                <a:srgbClr val="7030A0"/>
              </a:solidFill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r>
              <a:rPr lang="cs-CZ" altLang="cs-CZ" sz="2800"/>
              <a:t>Creep</a:t>
            </a:r>
          </a:p>
          <a:p>
            <a:endParaRPr lang="cs-CZ" altLang="cs-CZ" sz="2800"/>
          </a:p>
          <a:p>
            <a:pPr>
              <a:buFont typeface="Wingdings" panose="05000000000000000000" pitchFamily="2" charset="2"/>
              <a:buNone/>
            </a:pPr>
            <a:endParaRPr lang="cs-CZ" altLang="cs-CZ" sz="2800"/>
          </a:p>
          <a:p>
            <a:pPr>
              <a:buFont typeface="Wingdings" panose="05000000000000000000" pitchFamily="2" charset="2"/>
              <a:buNone/>
            </a:pPr>
            <a:endParaRPr lang="cs-CZ" altLang="cs-CZ" sz="2800"/>
          </a:p>
          <a:p>
            <a:pPr>
              <a:buFont typeface="Wingdings" panose="05000000000000000000" pitchFamily="2" charset="2"/>
              <a:buNone/>
            </a:pPr>
            <a:endParaRPr lang="cs-CZ" altLang="cs-CZ" sz="2800"/>
          </a:p>
          <a:p>
            <a:r>
              <a:rPr lang="cs-CZ" altLang="cs-CZ" sz="2800"/>
              <a:t>Relaxace napětí - okamžitá</a:t>
            </a:r>
            <a:endParaRPr lang="en-US" altLang="cs-CZ" sz="2800"/>
          </a:p>
          <a:p>
            <a:endParaRPr lang="cs-CZ" altLang="cs-CZ" sz="2800"/>
          </a:p>
          <a:p>
            <a:pPr>
              <a:buFont typeface="Wingdings" panose="05000000000000000000" pitchFamily="2" charset="2"/>
              <a:buNone/>
            </a:pPr>
            <a:endParaRPr lang="cs-CZ" altLang="cs-CZ" sz="2800"/>
          </a:p>
          <a:p>
            <a:endParaRPr lang="cs-CZ" altLang="cs-CZ" sz="2800"/>
          </a:p>
          <a:p>
            <a:pPr>
              <a:buFont typeface="Wingdings" panose="05000000000000000000" pitchFamily="2" charset="2"/>
              <a:buNone/>
            </a:pPr>
            <a:endParaRPr lang="en-US" altLang="cs-CZ" sz="2800"/>
          </a:p>
        </p:txBody>
      </p:sp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2133600" y="2133600"/>
          <a:ext cx="24003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Rovnice" r:id="rId3" imgW="1295280" imgH="558720" progId="Equation.3">
                  <p:embed/>
                </p:oleObj>
              </mc:Choice>
              <mc:Fallback>
                <p:oleObj name="Rovnice" r:id="rId3" imgW="129528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133600"/>
                        <a:ext cx="24003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1066800" y="5257800"/>
          <a:ext cx="1389063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Rovnice" r:id="rId5" imgW="749160" imgH="291960" progId="Equation.3">
                  <p:embed/>
                </p:oleObj>
              </mc:Choice>
              <mc:Fallback>
                <p:oleObj name="Rovnice" r:id="rId5" imgW="7491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257800"/>
                        <a:ext cx="1389063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838200" y="3124200"/>
          <a:ext cx="64008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Rovnice" r:id="rId7" imgW="3073320" imgH="545760" progId="Equation.3">
                  <p:embed/>
                </p:oleObj>
              </mc:Choice>
              <mc:Fallback>
                <p:oleObj name="Rovnice" r:id="rId7" imgW="307332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124200"/>
                        <a:ext cx="6400800" cy="114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6EA-6C79-41E2-A368-ABFFCB39C2F5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6879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63106" y="419100"/>
            <a:ext cx="7793037" cy="1143000"/>
          </a:xfrm>
        </p:spPr>
        <p:txBody>
          <a:bodyPr/>
          <a:lstStyle/>
          <a:p>
            <a:pPr algn="l"/>
            <a:r>
              <a:rPr lang="cs-CZ" altLang="cs-CZ" b="1" dirty="0">
                <a:solidFill>
                  <a:srgbClr val="7030A0"/>
                </a:solidFill>
              </a:rPr>
              <a:t>Termodynamika deformace</a:t>
            </a:r>
            <a:endParaRPr lang="en-US" altLang="cs-CZ" b="1" dirty="0">
              <a:solidFill>
                <a:srgbClr val="7030A0"/>
              </a:solidFill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400"/>
              <a:t>F Deformační energie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/>
              <a:t>U vnitřní energie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/>
              <a:t>S entropie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/>
              <a:t>T teplota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/>
              <a:t>f síla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/>
              <a:t>Kaučuková elasticita</a:t>
            </a:r>
            <a:endParaRPr lang="en-US" altLang="cs-CZ" sz="24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348615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05000"/>
            <a:ext cx="4572000" cy="88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914650" y="3038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878931"/>
            <a:ext cx="5257800" cy="123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365760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3005138" y="3128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844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989836"/>
              </p:ext>
            </p:extLst>
          </p:nvPr>
        </p:nvGraphicFramePr>
        <p:xfrm>
          <a:off x="3429000" y="4206477"/>
          <a:ext cx="48006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r:id="rId5" imgW="3136900" imgH="596900" progId="Equation.3">
                  <p:embed/>
                </p:oleObj>
              </mc:Choice>
              <mc:Fallback>
                <p:oleObj r:id="rId5" imgW="3136900" imgH="596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206477"/>
                        <a:ext cx="4800600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014538" y="2590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4959550"/>
            <a:ext cx="511492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3914775" y="2262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6EA-6C79-41E2-A368-ABFFCB39C2F5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5173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413050"/>
            <a:ext cx="7793037" cy="1143000"/>
          </a:xfrm>
        </p:spPr>
        <p:txBody>
          <a:bodyPr>
            <a:normAutofit/>
          </a:bodyPr>
          <a:lstStyle/>
          <a:p>
            <a:pPr algn="l"/>
            <a:r>
              <a:rPr lang="cs-CZ" altLang="cs-CZ" b="1" dirty="0" smtClean="0">
                <a:solidFill>
                  <a:srgbClr val="7030A0"/>
                </a:solidFill>
              </a:rPr>
              <a:t>Elastomerní sítě</a:t>
            </a:r>
            <a:endParaRPr lang="en-US" altLang="cs-CZ" b="1" dirty="0">
              <a:solidFill>
                <a:srgbClr val="7030A0"/>
              </a:solidFill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600" dirty="0" err="1" smtClean="0"/>
              <a:t>Mooney</a:t>
            </a:r>
            <a:r>
              <a:rPr lang="cs-CZ" altLang="cs-CZ" sz="3600" dirty="0" smtClean="0"/>
              <a:t> </a:t>
            </a:r>
            <a:r>
              <a:rPr lang="cs-CZ" altLang="cs-CZ" sz="3600" dirty="0" err="1"/>
              <a:t>Rivlin</a:t>
            </a:r>
            <a:endParaRPr lang="en-US" altLang="cs-CZ" sz="3600" dirty="0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014663" y="1838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78" y="1199357"/>
            <a:ext cx="4924425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690938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310" y="3258343"/>
            <a:ext cx="2819400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3309938" y="3190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310" y="5456238"/>
            <a:ext cx="35814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3452813" y="2776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09600"/>
            <a:ext cx="3810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6EA-6C79-41E2-A368-ABFFCB39C2F5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5526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95193" y="384969"/>
            <a:ext cx="7793037" cy="1143000"/>
          </a:xfrm>
        </p:spPr>
        <p:txBody>
          <a:bodyPr/>
          <a:lstStyle/>
          <a:p>
            <a:pPr algn="l"/>
            <a:r>
              <a:rPr lang="cs-CZ" altLang="cs-CZ" b="1" dirty="0">
                <a:solidFill>
                  <a:srgbClr val="7030A0"/>
                </a:solidFill>
              </a:rPr>
              <a:t>Pracovní křivky</a:t>
            </a:r>
            <a:endParaRPr lang="en-US" altLang="cs-CZ" b="1" dirty="0">
              <a:solidFill>
                <a:srgbClr val="7030A0"/>
              </a:solidFill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3556" y="1556792"/>
            <a:ext cx="8574088" cy="411480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dirty="0"/>
              <a:t>Limit elastického chování je pod 1 </a:t>
            </a:r>
            <a:r>
              <a:rPr lang="en-US" altLang="cs-CZ" sz="2800" dirty="0"/>
              <a:t>%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290763" y="2033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212" y="2187575"/>
            <a:ext cx="6477000" cy="396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6EA-6C79-41E2-A368-ABFFCB39C2F5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660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5481" y="431007"/>
            <a:ext cx="7793037" cy="1143000"/>
          </a:xfrm>
        </p:spPr>
        <p:txBody>
          <a:bodyPr/>
          <a:lstStyle/>
          <a:p>
            <a:pPr algn="l"/>
            <a:r>
              <a:rPr lang="cs-CZ" altLang="cs-CZ" b="1" dirty="0">
                <a:solidFill>
                  <a:srgbClr val="7030A0"/>
                </a:solidFill>
              </a:rPr>
              <a:t>Kluz</a:t>
            </a:r>
            <a:endParaRPr lang="en-US" altLang="cs-CZ" b="1" dirty="0">
              <a:solidFill>
                <a:srgbClr val="7030A0"/>
              </a:solidFill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9552" y="1809751"/>
            <a:ext cx="8421688" cy="411480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dirty="0"/>
              <a:t>Mez přetváření polymerní struktury</a:t>
            </a:r>
            <a:endParaRPr lang="en-US" altLang="cs-CZ" sz="2800" dirty="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319338" y="2967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762" y="5512480"/>
            <a:ext cx="450532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171700" y="1652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4572000" cy="3383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1690688" y="1562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868" y="2275380"/>
            <a:ext cx="4452219" cy="3069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952750" y="2386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363" y="1711"/>
            <a:ext cx="32385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6EA-6C79-41E2-A368-ABFFCB39C2F5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4551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66220"/>
            <a:ext cx="7793037" cy="1143000"/>
          </a:xfrm>
        </p:spPr>
        <p:txBody>
          <a:bodyPr/>
          <a:lstStyle/>
          <a:p>
            <a:pPr algn="l"/>
            <a:r>
              <a:rPr lang="cs-CZ" altLang="cs-CZ" b="1" dirty="0">
                <a:solidFill>
                  <a:srgbClr val="7030A0"/>
                </a:solidFill>
              </a:rPr>
              <a:t>Časově závislé  odezvy</a:t>
            </a:r>
            <a:endParaRPr lang="en-US" altLang="cs-CZ" b="1" dirty="0">
              <a:solidFill>
                <a:srgbClr val="7030A0"/>
              </a:solidFill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017713"/>
            <a:ext cx="8574088" cy="4114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cs-CZ" sz="2800" b="1" dirty="0" smtClean="0">
                <a:solidFill>
                  <a:srgbClr val="7030A0"/>
                </a:solidFill>
              </a:rPr>
              <a:t>a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křivka zatížení – čas</a:t>
            </a:r>
          </a:p>
          <a:p>
            <a:pPr marL="0" indent="0">
              <a:buNone/>
            </a:pPr>
            <a:endParaRPr lang="cs-CZ" altLang="cs-CZ" sz="2800" dirty="0"/>
          </a:p>
          <a:p>
            <a:pPr marL="0" indent="0">
              <a:buNone/>
            </a:pPr>
            <a:r>
              <a:rPr lang="cs-CZ" altLang="cs-CZ" sz="2800" dirty="0"/>
              <a:t>Odezva tělesa:</a:t>
            </a:r>
          </a:p>
          <a:p>
            <a:pPr marL="0" indent="0">
              <a:buNone/>
            </a:pPr>
            <a:r>
              <a:rPr lang="cs-CZ" altLang="cs-CZ" sz="2800" b="1" dirty="0" smtClean="0">
                <a:solidFill>
                  <a:srgbClr val="7030A0"/>
                </a:solidFill>
              </a:rPr>
              <a:t>b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pružného </a:t>
            </a:r>
            <a:endParaRPr lang="cs-CZ" altLang="cs-CZ" sz="2800" dirty="0" smtClean="0"/>
          </a:p>
          <a:p>
            <a:pPr marL="0" indent="0">
              <a:buNone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  </a:t>
            </a:r>
            <a:r>
              <a:rPr lang="cs-CZ" altLang="cs-CZ" sz="2800" dirty="0" smtClean="0"/>
              <a:t>(krystalického)</a:t>
            </a:r>
            <a:endParaRPr lang="cs-CZ" altLang="cs-CZ" sz="2800" dirty="0"/>
          </a:p>
          <a:p>
            <a:pPr marL="0" indent="0">
              <a:buNone/>
            </a:pPr>
            <a:r>
              <a:rPr lang="cs-CZ" altLang="cs-CZ" sz="2800" b="1" dirty="0" smtClean="0">
                <a:solidFill>
                  <a:srgbClr val="7030A0"/>
                </a:solidFill>
              </a:rPr>
              <a:t>c</a:t>
            </a:r>
            <a:r>
              <a:rPr lang="cs-CZ" altLang="cs-CZ" sz="2800" dirty="0" smtClean="0"/>
              <a:t> viskoelastického</a:t>
            </a:r>
          </a:p>
          <a:p>
            <a:pPr marL="0" indent="0">
              <a:buNone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  (</a:t>
            </a:r>
            <a:r>
              <a:rPr lang="cs-CZ" altLang="cs-CZ" sz="2800" dirty="0" err="1" smtClean="0"/>
              <a:t>semikrystalického</a:t>
            </a:r>
            <a:r>
              <a:rPr lang="cs-CZ" altLang="cs-CZ" sz="2800" dirty="0" smtClean="0"/>
              <a:t>)</a:t>
            </a:r>
            <a:r>
              <a:rPr lang="cs-CZ" altLang="cs-CZ" sz="2800" dirty="0" smtClean="0"/>
              <a:t> </a:t>
            </a:r>
            <a:endParaRPr lang="cs-CZ" altLang="cs-CZ" sz="2800" dirty="0"/>
          </a:p>
          <a:p>
            <a:pPr marL="0" indent="0">
              <a:buNone/>
            </a:pPr>
            <a:r>
              <a:rPr lang="cs-CZ" altLang="cs-CZ" sz="2800" b="1" dirty="0" smtClean="0">
                <a:solidFill>
                  <a:srgbClr val="7030A0"/>
                </a:solidFill>
              </a:rPr>
              <a:t>d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plastického </a:t>
            </a:r>
            <a:endParaRPr lang="cs-CZ" altLang="cs-CZ" sz="2800" dirty="0" smtClean="0"/>
          </a:p>
          <a:p>
            <a:pPr marL="0" indent="0">
              <a:buNone/>
            </a:pPr>
            <a:r>
              <a:rPr lang="cs-CZ" altLang="cs-CZ" sz="2800" dirty="0" smtClean="0"/>
              <a:t>   (amorfního)</a:t>
            </a:r>
            <a:endParaRPr lang="en-US" altLang="cs-CZ" sz="2800" dirty="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667000" y="1933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901307"/>
            <a:ext cx="5292080" cy="4153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6EA-6C79-41E2-A368-ABFFCB39C2F5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1349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75481" y="572465"/>
            <a:ext cx="7793037" cy="1143000"/>
          </a:xfrm>
        </p:spPr>
        <p:txBody>
          <a:bodyPr>
            <a:normAutofit/>
          </a:bodyPr>
          <a:lstStyle/>
          <a:p>
            <a:pPr algn="l"/>
            <a:r>
              <a:rPr lang="cs-CZ" altLang="cs-CZ" b="1" dirty="0">
                <a:solidFill>
                  <a:srgbClr val="7030A0"/>
                </a:solidFill>
              </a:rPr>
              <a:t>Pružná </a:t>
            </a:r>
            <a:r>
              <a:rPr lang="cs-CZ" altLang="cs-CZ" b="1" dirty="0" smtClean="0">
                <a:solidFill>
                  <a:srgbClr val="7030A0"/>
                </a:solidFill>
              </a:rPr>
              <a:t>deformace </a:t>
            </a:r>
            <a:r>
              <a:rPr lang="cs-CZ" altLang="cs-CZ" b="1" dirty="0">
                <a:solidFill>
                  <a:srgbClr val="7030A0"/>
                </a:solidFill>
              </a:rPr>
              <a:t>I</a:t>
            </a:r>
            <a:endParaRPr lang="en-US" altLang="cs-CZ" b="1" dirty="0">
              <a:solidFill>
                <a:srgbClr val="7030A0"/>
              </a:solidFill>
            </a:endParaRP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2017713"/>
            <a:ext cx="8163718" cy="4114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altLang="cs-CZ" sz="2800" dirty="0">
                <a:latin typeface="Times New Roman" panose="02020603050405020304" pitchFamily="18" charset="0"/>
              </a:rPr>
              <a:t>D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eformace valenčních úhlů </a:t>
            </a:r>
            <a:endParaRPr lang="cs-CZ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meziatomových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vzdáleností. (přechodem spirálovité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gauche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konformace do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přímé trans konformace dochází k vratnému protažení až o 15%). </a:t>
            </a:r>
            <a:endParaRPr lang="cs-CZ" altLang="cs-CZ" sz="28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Pružná deformace se modeluje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Hookeovskou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pružinou charakterizovanou modulem pružnosti </a:t>
            </a:r>
            <a:r>
              <a:rPr lang="cs-CZ" alt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Pro pružnou deformaci pak platí, 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že. </a:t>
            </a:r>
            <a:endParaRPr lang="cs-CZ" altLang="cs-CZ" sz="2800" dirty="0">
              <a:latin typeface="Times New Roman" panose="02020603050405020304" pitchFamily="18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262438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207030"/>
              </p:ext>
            </p:extLst>
          </p:nvPr>
        </p:nvGraphicFramePr>
        <p:xfrm>
          <a:off x="4067944" y="5013176"/>
          <a:ext cx="2376264" cy="694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r:id="rId3" imgW="621760" imgH="177646" progId="Equation.3">
                  <p:embed/>
                </p:oleObj>
              </mc:Choice>
              <mc:Fallback>
                <p:oleObj r:id="rId3" imgW="621760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5013176"/>
                        <a:ext cx="2376264" cy="69453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3762375" y="2647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5791200" y="236538"/>
          <a:ext cx="2971800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r:id="rId5" imgW="1623060" imgH="1563624" progId="SmartDraw.2">
                  <p:embed/>
                </p:oleObj>
              </mc:Choice>
              <mc:Fallback>
                <p:oleObj r:id="rId5" imgW="1623060" imgH="1563624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36538"/>
                        <a:ext cx="2971800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6EA-6C79-41E2-A368-ABFFCB39C2F5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0726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9775" y="486570"/>
            <a:ext cx="7793037" cy="1143000"/>
          </a:xfrm>
        </p:spPr>
        <p:txBody>
          <a:bodyPr/>
          <a:lstStyle/>
          <a:p>
            <a:pPr algn="l"/>
            <a:r>
              <a:rPr lang="cs-CZ" altLang="cs-CZ" b="1" dirty="0">
                <a:solidFill>
                  <a:srgbClr val="7030A0"/>
                </a:solidFill>
              </a:rPr>
              <a:t>Pružná deformace II</a:t>
            </a:r>
            <a:endParaRPr lang="en-US" altLang="cs-CZ" b="1" dirty="0">
              <a:solidFill>
                <a:srgbClr val="7030A0"/>
              </a:solidFill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560" y="1704182"/>
            <a:ext cx="8075240" cy="41148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Deformační práce spotřebovaná na převedení ideálně pružného tělesa z nedeformovaného do deformovaného stavu se v tělese ukládá jako potenciální deformační energie. Při přechodu zpět do nedeformovaného stavu se tato energie uvolní (spotřebuje). Odlehčení tedy vede k samovolnému návratu do původního stavu. Deformační práce 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[J] je dána vztahem</a:t>
            </a:r>
            <a:endParaRPr lang="cs-CZ" altLang="cs-CZ" sz="24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cs-CZ" altLang="cs-CZ" sz="24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cs-CZ" altLang="cs-CZ" sz="24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deformační energii 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altLang="cs-CZ" sz="24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platí </a:t>
            </a:r>
            <a:endParaRPr lang="cs-CZ" altLang="cs-CZ" sz="24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cs-CZ" altLang="cs-CZ" sz="24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ideálně pružné těleso je dodaná energie</a:t>
            </a:r>
            <a:r>
              <a:rPr lang="cs-CZ" altLang="cs-CZ" sz="2400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90000"/>
              </a:lnSpc>
            </a:pPr>
            <a:endParaRPr lang="cs-CZ" altLang="cs-CZ" sz="2400" dirty="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cs-CZ" altLang="cs-CZ" sz="2400" dirty="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cs-CZ" altLang="cs-CZ" sz="2400" dirty="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cs-CZ" sz="24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S" altLang="cs-CZ" sz="2400" dirty="0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852863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34547"/>
              </p:ext>
            </p:extLst>
          </p:nvPr>
        </p:nvGraphicFramePr>
        <p:xfrm>
          <a:off x="4229100" y="3679826"/>
          <a:ext cx="30480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r:id="rId3" imgW="1435100" imgH="482600" progId="Equation.3">
                  <p:embed/>
                </p:oleObj>
              </mc:Choice>
              <mc:Fallback>
                <p:oleObj r:id="rId3" imgW="14351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100" y="3679826"/>
                        <a:ext cx="30480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4119563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337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335654"/>
              </p:ext>
            </p:extLst>
          </p:nvPr>
        </p:nvGraphicFramePr>
        <p:xfrm>
          <a:off x="5150751" y="4449366"/>
          <a:ext cx="2099931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r:id="rId5" imgW="901309" imgH="482391" progId="Equation.3">
                  <p:embed/>
                </p:oleObj>
              </mc:Choice>
              <mc:Fallback>
                <p:oleObj r:id="rId5" imgW="901309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0751" y="4449366"/>
                        <a:ext cx="2099931" cy="11287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4005263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338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397239"/>
              </p:ext>
            </p:extLst>
          </p:nvPr>
        </p:nvGraphicFramePr>
        <p:xfrm>
          <a:off x="5944580" y="5658903"/>
          <a:ext cx="2665040" cy="561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r:id="rId7" imgW="1129810" imgH="241195" progId="Equation.3">
                  <p:embed/>
                </p:oleObj>
              </mc:Choice>
              <mc:Fallback>
                <p:oleObj r:id="rId7" imgW="1129810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4580" y="5658903"/>
                        <a:ext cx="2665040" cy="56106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96EA-6C79-41E2-A368-ABFFCB39C2F5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92579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451</Words>
  <Application>Microsoft Office PowerPoint</Application>
  <PresentationFormat>Předvádění na obrazovce (4:3)</PresentationFormat>
  <Paragraphs>195</Paragraphs>
  <Slides>25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4</vt:i4>
      </vt:variant>
      <vt:variant>
        <vt:lpstr>Nadpisy snímků</vt:lpstr>
      </vt:variant>
      <vt:variant>
        <vt:i4>25</vt:i4>
      </vt:variant>
    </vt:vector>
  </HeadingPairs>
  <TitlesOfParts>
    <vt:vector size="34" baseType="lpstr">
      <vt:lpstr>Arial</vt:lpstr>
      <vt:lpstr>Calibri</vt:lpstr>
      <vt:lpstr>Times New Roman</vt:lpstr>
      <vt:lpstr>Wingdings</vt:lpstr>
      <vt:lpstr>Motiv systému Office</vt:lpstr>
      <vt:lpstr>Equation.3</vt:lpstr>
      <vt:lpstr>SmartDraw.2</vt:lpstr>
      <vt:lpstr>Rovnice</vt:lpstr>
      <vt:lpstr>SmartDraw</vt:lpstr>
      <vt:lpstr>Prezentace aplikace PowerPoint</vt:lpstr>
      <vt:lpstr>Mechanické vlastnosti</vt:lpstr>
      <vt:lpstr>Termodynamika deformace</vt:lpstr>
      <vt:lpstr>Elastomerní sítě</vt:lpstr>
      <vt:lpstr>Pracovní křivky</vt:lpstr>
      <vt:lpstr>Kluz</vt:lpstr>
      <vt:lpstr>Časově závislé  odezvy</vt:lpstr>
      <vt:lpstr>Pružná deformace I</vt:lpstr>
      <vt:lpstr>Pružná deformace II</vt:lpstr>
      <vt:lpstr>Plastická deformace I</vt:lpstr>
      <vt:lpstr>Plastická deformace II</vt:lpstr>
      <vt:lpstr>Viskoelastická deformace</vt:lpstr>
      <vt:lpstr>Lineární viskoelasticita</vt:lpstr>
      <vt:lpstr>Teplotní závislost relaxačního modulu</vt:lpstr>
      <vt:lpstr>Vliv stavu polymeru</vt:lpstr>
      <vt:lpstr>  Částice v polymerní matrici</vt:lpstr>
      <vt:lpstr>Molekulární struktura</vt:lpstr>
      <vt:lpstr>Logaritmický počáteční modul</vt:lpstr>
      <vt:lpstr>Konstantnost logaritmického modulu</vt:lpstr>
      <vt:lpstr>Relaxace napětí</vt:lpstr>
      <vt:lpstr>Kríp - creep</vt:lpstr>
      <vt:lpstr>Maxwelův model</vt:lpstr>
      <vt:lpstr>Viskoelastická deformace - Maxwel</vt:lpstr>
      <vt:lpstr>Voightův model</vt:lpstr>
      <vt:lpstr>Viskoelastická deformace - Voight</vt:lpstr>
    </vt:vector>
  </TitlesOfParts>
  <Company>TUL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Libor Tůma</dc:creator>
  <cp:lastModifiedBy>Mirka</cp:lastModifiedBy>
  <cp:revision>22</cp:revision>
  <dcterms:created xsi:type="dcterms:W3CDTF">2017-11-24T10:29:28Z</dcterms:created>
  <dcterms:modified xsi:type="dcterms:W3CDTF">2024-06-03T08:03:11Z</dcterms:modified>
</cp:coreProperties>
</file>