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7" r:id="rId8"/>
    <p:sldId id="268"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BO0riisOzU&amp;list=RDCMUCie09bMB6ITYmpU3z6vv2tw&amp;start_radio=1&amp;t=18" TargetMode="External"/><Relationship Id="rId2" Type="http://schemas.openxmlformats.org/officeDocument/2006/relationships/hyperlink" Target="https://www.youtube.com/watch?v=W_aYXVrU8x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ersuasion" TargetMode="External"/><Relationship Id="rId2" Type="http://schemas.openxmlformats.org/officeDocument/2006/relationships/hyperlink" Target="https://en.wikipedia.org/wiki/Meaning_(linguistics)" TargetMode="External"/><Relationship Id="rId1" Type="http://schemas.openxmlformats.org/officeDocument/2006/relationships/slideLayout" Target="../slideLayouts/slideLayout2.xml"/><Relationship Id="rId4" Type="http://schemas.openxmlformats.org/officeDocument/2006/relationships/hyperlink" Target="https://en.wikipedia.org/wiki/Emo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Public Speaking</a:t>
            </a:r>
            <a:endParaRPr lang="en-GB" dirty="0"/>
          </a:p>
        </p:txBody>
      </p:sp>
      <p:sp>
        <p:nvSpPr>
          <p:cNvPr id="3" name="Podnadpis 2"/>
          <p:cNvSpPr>
            <a:spLocks noGrp="1"/>
          </p:cNvSpPr>
          <p:nvPr>
            <p:ph type="subTitle" idx="1"/>
          </p:nvPr>
        </p:nvSpPr>
        <p:spPr>
          <a:xfrm>
            <a:off x="2692398" y="3657597"/>
            <a:ext cx="6815669" cy="1828803"/>
          </a:xfrm>
        </p:spPr>
        <p:txBody>
          <a:bodyPr>
            <a:normAutofit fontScale="85000" lnSpcReduction="20000"/>
          </a:bodyPr>
          <a:lstStyle/>
          <a:p>
            <a:r>
              <a:rPr lang="en-GB" dirty="0" smtClean="0"/>
              <a:t>Some questions:</a:t>
            </a:r>
          </a:p>
          <a:p>
            <a:r>
              <a:rPr lang="en-GB" dirty="0" smtClean="0"/>
              <a:t>1) Why are </a:t>
            </a:r>
            <a:r>
              <a:rPr lang="en-GB" dirty="0" err="1" smtClean="0"/>
              <a:t>nonverbals</a:t>
            </a:r>
            <a:r>
              <a:rPr lang="en-GB" dirty="0" smtClean="0"/>
              <a:t> </a:t>
            </a:r>
            <a:r>
              <a:rPr lang="en-GB" dirty="0" smtClean="0"/>
              <a:t>important when analysing spontaneous speech?</a:t>
            </a:r>
          </a:p>
          <a:p>
            <a:r>
              <a:rPr lang="en-GB" dirty="0" smtClean="0"/>
              <a:t>2) Give an example of classifying nonverbal means of communication?</a:t>
            </a:r>
          </a:p>
          <a:p>
            <a:r>
              <a:rPr lang="en-GB" dirty="0" smtClean="0"/>
              <a:t>3) Do pitch and loudness belong to nonverbal means of communication?</a:t>
            </a:r>
          </a:p>
          <a:p>
            <a:r>
              <a:rPr lang="en-GB" dirty="0" smtClean="0"/>
              <a:t>4) What does inferring statistics show?</a:t>
            </a:r>
            <a:endParaRPr lang="en-GB" dirty="0"/>
          </a:p>
        </p:txBody>
      </p:sp>
    </p:spTree>
    <p:extLst>
      <p:ext uri="{BB962C8B-B14F-4D97-AF65-F5344CB8AC3E}">
        <p14:creationId xmlns:p14="http://schemas.microsoft.com/office/powerpoint/2010/main" val="3069110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t>PPPresentation</a:t>
            </a:r>
            <a:r>
              <a:rPr lang="en-GB" dirty="0" smtClean="0"/>
              <a:t> is an aid not an aim!!!</a:t>
            </a:r>
            <a:endParaRPr lang="en-GB" dirty="0"/>
          </a:p>
        </p:txBody>
      </p:sp>
      <p:sp>
        <p:nvSpPr>
          <p:cNvPr id="3" name="Zástupný symbol pro obsah 2"/>
          <p:cNvSpPr>
            <a:spLocks noGrp="1"/>
          </p:cNvSpPr>
          <p:nvPr>
            <p:ph idx="1"/>
          </p:nvPr>
        </p:nvSpPr>
        <p:spPr/>
        <p:txBody>
          <a:bodyPr/>
          <a:lstStyle/>
          <a:p>
            <a:r>
              <a:rPr lang="en-GB" dirty="0" smtClean="0"/>
              <a:t>Face the audience!</a:t>
            </a:r>
          </a:p>
          <a:p>
            <a:r>
              <a:rPr lang="en-GB" dirty="0" smtClean="0"/>
              <a:t>Don’t read!</a:t>
            </a:r>
          </a:p>
          <a:p>
            <a:r>
              <a:rPr lang="en-GB" dirty="0" smtClean="0"/>
              <a:t>Have an Intro/Plan/Conclusions/References</a:t>
            </a:r>
          </a:p>
          <a:p>
            <a:r>
              <a:rPr lang="en-GB" dirty="0" smtClean="0"/>
              <a:t>Number the slides 5/12. Total max. 15</a:t>
            </a:r>
          </a:p>
          <a:p>
            <a:r>
              <a:rPr lang="en-GB" dirty="0" smtClean="0"/>
              <a:t>Don’t put much text!</a:t>
            </a:r>
          </a:p>
          <a:p>
            <a:r>
              <a:rPr lang="en-GB" dirty="0" smtClean="0"/>
              <a:t>Comment on everything you have (graphs, definitions, comics). </a:t>
            </a:r>
            <a:endParaRPr lang="en-GB" dirty="0"/>
          </a:p>
        </p:txBody>
      </p:sp>
    </p:spTree>
    <p:extLst>
      <p:ext uri="{BB962C8B-B14F-4D97-AF65-F5344CB8AC3E}">
        <p14:creationId xmlns:p14="http://schemas.microsoft.com/office/powerpoint/2010/main" val="2575601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Speeches to analyse</a:t>
            </a:r>
            <a:endParaRPr lang="en-GB" dirty="0"/>
          </a:p>
        </p:txBody>
      </p:sp>
      <p:sp>
        <p:nvSpPr>
          <p:cNvPr id="3" name="Zástupný symbol pro obsah 2"/>
          <p:cNvSpPr>
            <a:spLocks noGrp="1"/>
          </p:cNvSpPr>
          <p:nvPr>
            <p:ph idx="1"/>
          </p:nvPr>
        </p:nvSpPr>
        <p:spPr/>
        <p:txBody>
          <a:bodyPr/>
          <a:lstStyle/>
          <a:p>
            <a:pPr marL="0" indent="0">
              <a:buNone/>
            </a:pPr>
            <a:r>
              <a:rPr lang="en-US" dirty="0"/>
              <a:t>J.K. Rowling Speaks at Harvard </a:t>
            </a:r>
            <a:r>
              <a:rPr lang="en-US" dirty="0" smtClean="0"/>
              <a:t>(Commencement)</a:t>
            </a:r>
          </a:p>
          <a:p>
            <a:pPr marL="0" indent="0">
              <a:buNone/>
            </a:pPr>
            <a:r>
              <a:rPr lang="en-US" dirty="0" smtClean="0"/>
              <a:t>M.L. King I have a Dream</a:t>
            </a:r>
          </a:p>
          <a:p>
            <a:pPr marL="0" indent="0">
              <a:buNone/>
            </a:pPr>
            <a:r>
              <a:rPr lang="en-US" dirty="0" smtClean="0"/>
              <a:t>JFK Inaugural Address</a:t>
            </a:r>
          </a:p>
          <a:p>
            <a:pPr marL="0" indent="0">
              <a:buNone/>
            </a:pPr>
            <a:r>
              <a:rPr lang="en-US" dirty="0"/>
              <a:t> Emma Watson "Gender equality is your issue </a:t>
            </a:r>
            <a:r>
              <a:rPr lang="en-US"/>
              <a:t>too</a:t>
            </a:r>
            <a:r>
              <a:rPr lang="en-US" smtClean="0"/>
              <a:t>!“</a:t>
            </a:r>
          </a:p>
          <a:p>
            <a:pPr marL="0" indent="0">
              <a:buNone/>
            </a:pPr>
            <a:r>
              <a:rPr lang="en-US" smtClean="0"/>
              <a:t> </a:t>
            </a:r>
            <a:r>
              <a:rPr lang="en-US" dirty="0"/>
              <a:t>Meghan </a:t>
            </a:r>
            <a:r>
              <a:rPr lang="en-US" dirty="0" err="1"/>
              <a:t>Markle's</a:t>
            </a:r>
            <a:r>
              <a:rPr lang="en-US" dirty="0"/>
              <a:t> Fight Speech For Feminism</a:t>
            </a:r>
          </a:p>
          <a:p>
            <a:pPr marL="0" indent="0">
              <a:buNone/>
            </a:pPr>
            <a:endParaRPr lang="en-US" dirty="0" smtClean="0"/>
          </a:p>
          <a:p>
            <a:pPr marL="0" indent="0">
              <a:buNone/>
            </a:pPr>
            <a:endParaRPr lang="en-US" dirty="0"/>
          </a:p>
          <a:p>
            <a:pPr marL="0" indent="0">
              <a:buNone/>
            </a:pPr>
            <a:endParaRPr lang="en-GB" dirty="0"/>
          </a:p>
          <a:p>
            <a:endParaRPr lang="en-GB" dirty="0" smtClean="0"/>
          </a:p>
        </p:txBody>
      </p:sp>
    </p:spTree>
    <p:extLst>
      <p:ext uri="{BB962C8B-B14F-4D97-AF65-F5344CB8AC3E}">
        <p14:creationId xmlns:p14="http://schemas.microsoft.com/office/powerpoint/2010/main" val="190386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Plan</a:t>
            </a:r>
            <a:endParaRPr lang="en-GB" dirty="0"/>
          </a:p>
        </p:txBody>
      </p:sp>
      <p:sp>
        <p:nvSpPr>
          <p:cNvPr id="3" name="Zástupný symbol pro obsah 2"/>
          <p:cNvSpPr>
            <a:spLocks noGrp="1"/>
          </p:cNvSpPr>
          <p:nvPr>
            <p:ph idx="1"/>
          </p:nvPr>
        </p:nvSpPr>
        <p:spPr/>
        <p:txBody>
          <a:bodyPr/>
          <a:lstStyle/>
          <a:p>
            <a:r>
              <a:rPr lang="en-GB" dirty="0" smtClean="0"/>
              <a:t>1. Speaking in public.</a:t>
            </a:r>
          </a:p>
          <a:p>
            <a:r>
              <a:rPr lang="en-GB" dirty="0" smtClean="0"/>
              <a:t>2. </a:t>
            </a:r>
            <a:r>
              <a:rPr lang="en-GB" dirty="0" smtClean="0"/>
              <a:t>Rhetorical </a:t>
            </a:r>
            <a:r>
              <a:rPr lang="en-GB" dirty="0" smtClean="0"/>
              <a:t>devices</a:t>
            </a:r>
          </a:p>
          <a:p>
            <a:r>
              <a:rPr lang="en-GB" dirty="0" smtClean="0"/>
              <a:t>3. Overcoming stage fright.</a:t>
            </a:r>
          </a:p>
          <a:p>
            <a:r>
              <a:rPr lang="en-GB" dirty="0" smtClean="0"/>
              <a:t>4. Effective presentation skills</a:t>
            </a:r>
          </a:p>
          <a:p>
            <a:r>
              <a:rPr lang="en-GB" dirty="0" smtClean="0"/>
              <a:t>5. Combining Research types </a:t>
            </a:r>
            <a:endParaRPr lang="en-GB" dirty="0"/>
          </a:p>
        </p:txBody>
      </p:sp>
    </p:spTree>
    <p:extLst>
      <p:ext uri="{BB962C8B-B14F-4D97-AF65-F5344CB8AC3E}">
        <p14:creationId xmlns:p14="http://schemas.microsoft.com/office/powerpoint/2010/main" val="210544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b="1" dirty="0"/>
              <a:t>Public speaking</a:t>
            </a:r>
            <a:r>
              <a:rPr lang="en-US" sz="2400" dirty="0"/>
              <a:t> is the art of using words to share information with an audience. It includes speaking to audiences of any size, from a handful of seminar participants to millions of people watching on television.</a:t>
            </a:r>
            <a:endParaRPr lang="en-GB" sz="2400" dirty="0"/>
          </a:p>
        </p:txBody>
      </p:sp>
      <p:sp>
        <p:nvSpPr>
          <p:cNvPr id="3" name="Zástupný symbol pro obsah 2"/>
          <p:cNvSpPr>
            <a:spLocks noGrp="1"/>
          </p:cNvSpPr>
          <p:nvPr>
            <p:ph idx="1"/>
          </p:nvPr>
        </p:nvSpPr>
        <p:spPr/>
        <p:txBody>
          <a:bodyPr>
            <a:normAutofit lnSpcReduction="10000"/>
          </a:bodyPr>
          <a:lstStyle/>
          <a:p>
            <a:r>
              <a:rPr lang="en-GB" dirty="0" smtClean="0"/>
              <a:t>Situations of public speaking include….</a:t>
            </a:r>
          </a:p>
          <a:p>
            <a:r>
              <a:rPr lang="en-GB" dirty="0" smtClean="0"/>
              <a:t>Four types of public speaking:</a:t>
            </a:r>
          </a:p>
          <a:p>
            <a:endParaRPr lang="en-GB" dirty="0"/>
          </a:p>
          <a:p>
            <a:r>
              <a:rPr lang="cs-CZ" b="1" dirty="0" err="1"/>
              <a:t>ceremonial</a:t>
            </a:r>
            <a:r>
              <a:rPr lang="cs-CZ" b="1" dirty="0" smtClean="0"/>
              <a:t>,</a:t>
            </a:r>
            <a:endParaRPr lang="en-US" b="1" dirty="0" smtClean="0"/>
          </a:p>
          <a:p>
            <a:r>
              <a:rPr lang="cs-CZ" b="1" dirty="0" smtClean="0"/>
              <a:t> </a:t>
            </a:r>
            <a:r>
              <a:rPr lang="cs-CZ" b="1" dirty="0" err="1"/>
              <a:t>demonstrative</a:t>
            </a:r>
            <a:r>
              <a:rPr lang="cs-CZ" b="1" dirty="0" smtClean="0"/>
              <a:t>,</a:t>
            </a:r>
            <a:endParaRPr lang="en-US" b="1" dirty="0" smtClean="0"/>
          </a:p>
          <a:p>
            <a:r>
              <a:rPr lang="cs-CZ" b="1" dirty="0" smtClean="0"/>
              <a:t> </a:t>
            </a:r>
            <a:r>
              <a:rPr lang="cs-CZ" b="1" dirty="0" err="1" smtClean="0"/>
              <a:t>informative</a:t>
            </a:r>
            <a:r>
              <a:rPr lang="en-US" b="1" dirty="0" smtClean="0"/>
              <a:t>,</a:t>
            </a:r>
          </a:p>
          <a:p>
            <a:r>
              <a:rPr lang="cs-CZ" b="1" dirty="0" smtClean="0"/>
              <a:t> </a:t>
            </a:r>
            <a:r>
              <a:rPr lang="cs-CZ" b="1" dirty="0" err="1" smtClean="0"/>
              <a:t>persuasive</a:t>
            </a:r>
            <a:r>
              <a:rPr lang="cs-CZ" b="1" dirty="0"/>
              <a:t>.</a:t>
            </a:r>
            <a:endParaRPr lang="en-GB" b="1" dirty="0"/>
          </a:p>
        </p:txBody>
      </p:sp>
    </p:spTree>
    <p:extLst>
      <p:ext uri="{BB962C8B-B14F-4D97-AF65-F5344CB8AC3E}">
        <p14:creationId xmlns:p14="http://schemas.microsoft.com/office/powerpoint/2010/main" val="119114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How to make a speech</a:t>
            </a:r>
            <a:endParaRPr lang="en-GB"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sz="3300" b="1" dirty="0" smtClean="0"/>
              <a:t>Prepared VS Impromptu</a:t>
            </a:r>
            <a:r>
              <a:rPr lang="en-US" b="1" dirty="0"/>
              <a:t/>
            </a:r>
            <a:br>
              <a:rPr lang="en-US" b="1" dirty="0"/>
            </a:br>
            <a:endParaRPr lang="en-US" b="1" dirty="0"/>
          </a:p>
          <a:p>
            <a:r>
              <a:rPr lang="en-US" b="1" dirty="0"/>
              <a:t>Introduction</a:t>
            </a:r>
            <a:r>
              <a:rPr lang="en-US" dirty="0"/>
              <a:t>. Give your name and the name of your Talk (Show title slide)</a:t>
            </a:r>
          </a:p>
          <a:p>
            <a:r>
              <a:rPr lang="en-US" b="1" dirty="0" smtClean="0"/>
              <a:t>Begin </a:t>
            </a:r>
            <a:r>
              <a:rPr lang="en-US" b="1" dirty="0"/>
              <a:t>with an outline</a:t>
            </a:r>
            <a:r>
              <a:rPr lang="en-US" dirty="0"/>
              <a:t>. </a:t>
            </a:r>
          </a:p>
          <a:p>
            <a:r>
              <a:rPr lang="en-US" b="1" dirty="0"/>
              <a:t>Use a conversational tone</a:t>
            </a:r>
            <a:r>
              <a:rPr lang="en-US" dirty="0" smtClean="0"/>
              <a:t>.</a:t>
            </a:r>
            <a:r>
              <a:rPr lang="en-US" b="1" dirty="0"/>
              <a:t> Use short sentences</a:t>
            </a:r>
            <a:r>
              <a:rPr lang="en-US" dirty="0" smtClean="0"/>
              <a:t>.</a:t>
            </a:r>
          </a:p>
          <a:p>
            <a:r>
              <a:rPr lang="en-US" dirty="0" smtClean="0"/>
              <a:t> </a:t>
            </a:r>
            <a:r>
              <a:rPr lang="en-US" b="1" dirty="0" smtClean="0"/>
              <a:t>Use </a:t>
            </a:r>
            <a:r>
              <a:rPr lang="en-US" b="1" dirty="0"/>
              <a:t>the speaker notes</a:t>
            </a:r>
            <a:r>
              <a:rPr lang="en-US" dirty="0" smtClean="0"/>
              <a:t>.</a:t>
            </a:r>
            <a:r>
              <a:rPr lang="en-US" b="1" dirty="0"/>
              <a:t> Give out handouts</a:t>
            </a:r>
            <a:r>
              <a:rPr lang="en-US" dirty="0"/>
              <a:t>.  </a:t>
            </a:r>
          </a:p>
          <a:p>
            <a:r>
              <a:rPr lang="en-US" b="1" dirty="0"/>
              <a:t>Be specific</a:t>
            </a:r>
            <a:r>
              <a:rPr lang="en-US" dirty="0" smtClean="0"/>
              <a:t>.</a:t>
            </a:r>
          </a:p>
          <a:p>
            <a:r>
              <a:rPr lang="en-US" dirty="0" smtClean="0"/>
              <a:t> </a:t>
            </a:r>
            <a:r>
              <a:rPr lang="en-US" b="1" dirty="0" smtClean="0"/>
              <a:t>Conclusion</a:t>
            </a:r>
            <a:r>
              <a:rPr lang="en-US" b="1" dirty="0"/>
              <a:t>. </a:t>
            </a:r>
            <a:r>
              <a:rPr lang="en-US" dirty="0" smtClean="0"/>
              <a:t> (</a:t>
            </a:r>
            <a:r>
              <a:rPr lang="en-US" dirty="0"/>
              <a:t>Show closing slide that includes contact information</a:t>
            </a:r>
            <a:r>
              <a:rPr lang="en-US" dirty="0" smtClean="0"/>
              <a:t>)</a:t>
            </a:r>
            <a:endParaRPr lang="en-US" dirty="0"/>
          </a:p>
        </p:txBody>
      </p:sp>
    </p:spTree>
    <p:extLst>
      <p:ext uri="{BB962C8B-B14F-4D97-AF65-F5344CB8AC3E}">
        <p14:creationId xmlns:p14="http://schemas.microsoft.com/office/powerpoint/2010/main" val="3504829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Some tips from experts…</a:t>
            </a:r>
            <a:endParaRPr lang="en-GB" dirty="0"/>
          </a:p>
        </p:txBody>
      </p:sp>
      <p:sp>
        <p:nvSpPr>
          <p:cNvPr id="3" name="Zástupný symbol pro obsah 2"/>
          <p:cNvSpPr>
            <a:spLocks noGrp="1"/>
          </p:cNvSpPr>
          <p:nvPr>
            <p:ph idx="1"/>
          </p:nvPr>
        </p:nvSpPr>
        <p:spPr/>
        <p:txBody>
          <a:bodyPr/>
          <a:lstStyle/>
          <a:p>
            <a:r>
              <a:rPr lang="en-GB" dirty="0">
                <a:hlinkClick r:id="rId2"/>
              </a:rPr>
              <a:t>https://</a:t>
            </a:r>
            <a:r>
              <a:rPr lang="en-GB" dirty="0" smtClean="0">
                <a:hlinkClick r:id="rId2"/>
              </a:rPr>
              <a:t>www.youtube.com/watch?v=W_aYXVrU8x4</a:t>
            </a:r>
            <a:r>
              <a:rPr lang="en-GB" dirty="0" smtClean="0"/>
              <a:t> </a:t>
            </a:r>
          </a:p>
          <a:p>
            <a:endParaRPr lang="en-GB" dirty="0"/>
          </a:p>
          <a:p>
            <a:r>
              <a:rPr lang="en-GB" dirty="0">
                <a:hlinkClick r:id="rId3"/>
              </a:rPr>
              <a:t>https://</a:t>
            </a:r>
            <a:r>
              <a:rPr lang="en-GB" dirty="0" smtClean="0">
                <a:hlinkClick r:id="rId3"/>
              </a:rPr>
              <a:t>www.youtube.com/watch?v=fBO0riisOzU&amp;list=RDCMUCie09bMB6ITYmpU3z6vv2tw&amp;start_radio=1&amp;t=18</a:t>
            </a:r>
            <a:r>
              <a:rPr lang="en-GB" dirty="0" smtClean="0"/>
              <a:t> </a:t>
            </a:r>
            <a:endParaRPr lang="en-GB" dirty="0"/>
          </a:p>
        </p:txBody>
      </p:sp>
    </p:spTree>
    <p:extLst>
      <p:ext uri="{BB962C8B-B14F-4D97-AF65-F5344CB8AC3E}">
        <p14:creationId xmlns:p14="http://schemas.microsoft.com/office/powerpoint/2010/main" val="97325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Rhetorical devices </a:t>
            </a:r>
            <a:endParaRPr lang="en-GB" dirty="0"/>
          </a:p>
        </p:txBody>
      </p:sp>
      <p:sp>
        <p:nvSpPr>
          <p:cNvPr id="3" name="Zástupný symbol pro obsah 2"/>
          <p:cNvSpPr>
            <a:spLocks noGrp="1"/>
          </p:cNvSpPr>
          <p:nvPr>
            <p:ph idx="1"/>
          </p:nvPr>
        </p:nvSpPr>
        <p:spPr/>
        <p:txBody>
          <a:bodyPr>
            <a:normAutofit lnSpcReduction="10000"/>
          </a:bodyPr>
          <a:lstStyle/>
          <a:p>
            <a:r>
              <a:rPr lang="en-US" dirty="0"/>
              <a:t>A </a:t>
            </a:r>
            <a:r>
              <a:rPr lang="en-US" b="1" dirty="0"/>
              <a:t>rhetorical device</a:t>
            </a:r>
            <a:r>
              <a:rPr lang="en-US" dirty="0"/>
              <a:t>, </a:t>
            </a:r>
            <a:r>
              <a:rPr lang="en-US" b="1" dirty="0"/>
              <a:t>persuasive device</a:t>
            </a:r>
            <a:r>
              <a:rPr lang="en-US" dirty="0"/>
              <a:t>, or </a:t>
            </a:r>
            <a:r>
              <a:rPr lang="en-US" b="1" dirty="0"/>
              <a:t>stylistic device</a:t>
            </a:r>
            <a:r>
              <a:rPr lang="en-US" dirty="0"/>
              <a:t> is a </a:t>
            </a:r>
            <a:r>
              <a:rPr lang="en-US" i="1" dirty="0"/>
              <a:t>technique</a:t>
            </a:r>
            <a:r>
              <a:rPr lang="en-US" dirty="0"/>
              <a:t> that an author or speaker uses to convey to the listener or reader a </a:t>
            </a:r>
            <a:r>
              <a:rPr lang="en-US" dirty="0">
                <a:hlinkClick r:id="rId2" tooltip="Meaning (linguistics)"/>
              </a:rPr>
              <a:t>meaning</a:t>
            </a:r>
            <a:r>
              <a:rPr lang="en-US" dirty="0"/>
              <a:t> with the goal of </a:t>
            </a:r>
            <a:r>
              <a:rPr lang="en-US" dirty="0">
                <a:hlinkClick r:id="rId3" tooltip="Persuasion"/>
              </a:rPr>
              <a:t>persuading</a:t>
            </a:r>
            <a:r>
              <a:rPr lang="en-US" dirty="0"/>
              <a:t> them towards considering a topic from a perspective, using language designed to encourage or provoke an </a:t>
            </a:r>
            <a:r>
              <a:rPr lang="en-US" dirty="0">
                <a:hlinkClick r:id="rId4" tooltip="Emotion"/>
              </a:rPr>
              <a:t>emotional</a:t>
            </a:r>
            <a:r>
              <a:rPr lang="en-US" dirty="0"/>
              <a:t> display of a given perspective or action. </a:t>
            </a:r>
            <a:endParaRPr lang="en-US" dirty="0" smtClean="0"/>
          </a:p>
          <a:p>
            <a:r>
              <a:rPr lang="en-US" dirty="0" smtClean="0"/>
              <a:t>Rhetorical </a:t>
            </a:r>
            <a:r>
              <a:rPr lang="en-US" dirty="0"/>
              <a:t>devices evoke an emotional response in the audience through use of language, but that is not their primary purpose. Rather, by doing so, they seek to make a position or argument more compelling than it would otherwise be.</a:t>
            </a:r>
            <a:endParaRPr lang="en-GB" dirty="0"/>
          </a:p>
        </p:txBody>
      </p:sp>
    </p:spTree>
    <p:extLst>
      <p:ext uri="{BB962C8B-B14F-4D97-AF65-F5344CB8AC3E}">
        <p14:creationId xmlns:p14="http://schemas.microsoft.com/office/powerpoint/2010/main" val="291478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982133"/>
            <a:ext cx="9601196" cy="231526"/>
          </a:xfrm>
        </p:spPr>
        <p:txBody>
          <a:bodyPr>
            <a:normAutofit fontScale="90000"/>
          </a:bodyPr>
          <a:lstStyle/>
          <a:p>
            <a:endParaRPr lang="en-GB" dirty="0"/>
          </a:p>
        </p:txBody>
      </p:sp>
      <p:sp>
        <p:nvSpPr>
          <p:cNvPr id="3" name="Zástupný symbol pro obsah 2"/>
          <p:cNvSpPr>
            <a:spLocks noGrp="1"/>
          </p:cNvSpPr>
          <p:nvPr>
            <p:ph idx="1"/>
          </p:nvPr>
        </p:nvSpPr>
        <p:spPr>
          <a:xfrm>
            <a:off x="1295401" y="1895302"/>
            <a:ext cx="9601196" cy="3980566"/>
          </a:xfrm>
        </p:spPr>
        <p:txBody>
          <a:bodyPr>
            <a:normAutofit fontScale="70000" lnSpcReduction="20000"/>
          </a:bodyPr>
          <a:lstStyle/>
          <a:p>
            <a:pPr fontAlgn="base"/>
            <a:r>
              <a:rPr lang="en-US" dirty="0"/>
              <a:t>“</a:t>
            </a:r>
            <a:r>
              <a:rPr lang="en-US" b="1" dirty="0"/>
              <a:t>Fear leads to anger. Anger leads to hate. Hate leads to suffering.”</a:t>
            </a:r>
            <a:r>
              <a:rPr lang="en-US" dirty="0"/>
              <a:t> –</a:t>
            </a:r>
            <a:r>
              <a:rPr lang="en-US" i="1" dirty="0"/>
              <a:t>Star Wars: The Empire Strikes Back</a:t>
            </a:r>
            <a:r>
              <a:rPr lang="en-US" dirty="0"/>
              <a:t>.</a:t>
            </a:r>
            <a:br>
              <a:rPr lang="en-US" dirty="0"/>
            </a:br>
            <a:r>
              <a:rPr lang="en-US" b="1" dirty="0"/>
              <a:t>Rhetorical Device</a:t>
            </a:r>
            <a:r>
              <a:rPr lang="en-US" dirty="0" smtClean="0"/>
              <a:t>:</a:t>
            </a:r>
            <a:endParaRPr lang="en-US" dirty="0"/>
          </a:p>
          <a:p>
            <a:pPr fontAlgn="base"/>
            <a:r>
              <a:rPr lang="en-US" dirty="0"/>
              <a:t>“</a:t>
            </a:r>
            <a:r>
              <a:rPr lang="en-US" b="1" dirty="0"/>
              <a:t>Ask not what your country can do for you, ask what you can do for your country.”</a:t>
            </a:r>
            <a:r>
              <a:rPr lang="en-US" dirty="0"/>
              <a:t> —President John F. Kennedy.</a:t>
            </a:r>
            <a:br>
              <a:rPr lang="en-US" dirty="0"/>
            </a:br>
            <a:r>
              <a:rPr lang="en-US" b="1" dirty="0"/>
              <a:t>Rhetorical Device</a:t>
            </a:r>
            <a:r>
              <a:rPr lang="en-US" dirty="0"/>
              <a:t>: </a:t>
            </a:r>
            <a:endParaRPr lang="en-US" dirty="0" smtClean="0"/>
          </a:p>
          <a:p>
            <a:pPr fontAlgn="base"/>
            <a:r>
              <a:rPr lang="en-US" b="1" dirty="0" smtClean="0"/>
              <a:t>"</a:t>
            </a:r>
            <a:r>
              <a:rPr lang="en-US" b="1" dirty="0"/>
              <a:t>I will not make age an issue of this campaign. I am not going to exploit, for political purposes, my opponent’s youth and inexperience."</a:t>
            </a:r>
            <a:r>
              <a:rPr lang="en-US" dirty="0"/>
              <a:t> –President Ronald Reagan</a:t>
            </a:r>
            <a:br>
              <a:rPr lang="en-US" dirty="0"/>
            </a:br>
            <a:r>
              <a:rPr lang="en-US" b="1" dirty="0"/>
              <a:t>Rhetorical Device</a:t>
            </a:r>
            <a:r>
              <a:rPr lang="en-US" dirty="0"/>
              <a:t>: </a:t>
            </a:r>
            <a:endParaRPr lang="en-US" dirty="0" smtClean="0"/>
          </a:p>
          <a:p>
            <a:pPr fontAlgn="base"/>
            <a:r>
              <a:rPr lang="en-US" dirty="0" smtClean="0"/>
              <a:t>“</a:t>
            </a:r>
            <a:r>
              <a:rPr lang="en-US" b="1" dirty="0"/>
              <a:t>But in a larger sense, we cannot dedicate, we cannot consecrate, we cannot hallow this ground.” </a:t>
            </a:r>
            <a:r>
              <a:rPr lang="en-US" dirty="0"/>
              <a:t>—Abraham Lincoln, </a:t>
            </a:r>
            <a:r>
              <a:rPr lang="en-US" i="1" dirty="0"/>
              <a:t>Gettysburg Address</a:t>
            </a:r>
            <a:r>
              <a:rPr lang="en-US" dirty="0"/>
              <a:t>.</a:t>
            </a:r>
            <a:br>
              <a:rPr lang="en-US" dirty="0"/>
            </a:br>
            <a:r>
              <a:rPr lang="en-US" b="1" dirty="0"/>
              <a:t>Rhetorical Device</a:t>
            </a:r>
            <a:r>
              <a:rPr lang="en-US" dirty="0"/>
              <a:t>: </a:t>
            </a:r>
            <a:endParaRPr lang="en-US" dirty="0" smtClean="0"/>
          </a:p>
          <a:p>
            <a:pPr fontAlgn="base"/>
            <a:r>
              <a:rPr lang="en-US" dirty="0" smtClean="0"/>
              <a:t>“</a:t>
            </a:r>
            <a:r>
              <a:rPr lang="en-US" b="1" dirty="0"/>
              <a:t>Ladies and gentlemen, I've been to Vietnam, Iraq, and Afghanistan, and I can say without hyperbole that this is a million times worse than all of them put together.” </a:t>
            </a:r>
            <a:r>
              <a:rPr lang="en-US" dirty="0"/>
              <a:t>–</a:t>
            </a:r>
            <a:r>
              <a:rPr lang="en-US" i="1" dirty="0"/>
              <a:t>The Simpsons</a:t>
            </a:r>
            <a:r>
              <a:rPr lang="en-US" dirty="0"/>
              <a:t>.</a:t>
            </a:r>
            <a:br>
              <a:rPr lang="en-US" dirty="0"/>
            </a:br>
            <a:r>
              <a:rPr lang="en-US" b="1" dirty="0"/>
              <a:t>Rhetorical Device</a:t>
            </a:r>
            <a:r>
              <a:rPr lang="en-US" dirty="0" smtClean="0"/>
              <a:t>:</a:t>
            </a:r>
            <a:endParaRPr lang="en-US" dirty="0"/>
          </a:p>
          <a:p>
            <a:endParaRPr lang="en-GB" dirty="0"/>
          </a:p>
        </p:txBody>
      </p:sp>
    </p:spTree>
    <p:extLst>
      <p:ext uri="{BB962C8B-B14F-4D97-AF65-F5344CB8AC3E}">
        <p14:creationId xmlns:p14="http://schemas.microsoft.com/office/powerpoint/2010/main" val="232843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Sum up</a:t>
            </a:r>
            <a:endParaRPr lang="en-GB" dirty="0"/>
          </a:p>
        </p:txBody>
      </p:sp>
      <p:sp>
        <p:nvSpPr>
          <p:cNvPr id="3" name="Zástupný symbol pro obsah 2"/>
          <p:cNvSpPr>
            <a:spLocks noGrp="1"/>
          </p:cNvSpPr>
          <p:nvPr>
            <p:ph idx="1"/>
          </p:nvPr>
        </p:nvSpPr>
        <p:spPr/>
        <p:txBody>
          <a:bodyPr>
            <a:normAutofit fontScale="92500" lnSpcReduction="10000"/>
          </a:bodyPr>
          <a:lstStyle/>
          <a:p>
            <a:r>
              <a:rPr lang="en-GB" dirty="0" smtClean="0"/>
              <a:t>1 Parallel structures, repetition.</a:t>
            </a:r>
          </a:p>
          <a:p>
            <a:r>
              <a:rPr lang="en-GB" dirty="0" smtClean="0"/>
              <a:t>2. Lists of three.</a:t>
            </a:r>
          </a:p>
          <a:p>
            <a:r>
              <a:rPr lang="en-GB" dirty="0" smtClean="0"/>
              <a:t>3. Negation, Inversion</a:t>
            </a:r>
          </a:p>
          <a:p>
            <a:r>
              <a:rPr lang="en-GB" dirty="0" smtClean="0"/>
              <a:t>4. Metaphor, hyperbole, alliteration.</a:t>
            </a:r>
          </a:p>
          <a:p>
            <a:r>
              <a:rPr lang="en-GB" dirty="0"/>
              <a:t>5</a:t>
            </a:r>
            <a:r>
              <a:rPr lang="en-GB" dirty="0" smtClean="0"/>
              <a:t>. Contrastive pairs, </a:t>
            </a:r>
            <a:r>
              <a:rPr lang="en-GB" dirty="0" smtClean="0"/>
              <a:t>simile</a:t>
            </a:r>
            <a:endParaRPr lang="en-GB" dirty="0" smtClean="0"/>
          </a:p>
          <a:p>
            <a:r>
              <a:rPr lang="en-GB" dirty="0" smtClean="0"/>
              <a:t>6. We-they opposition</a:t>
            </a:r>
          </a:p>
          <a:p>
            <a:r>
              <a:rPr lang="en-GB" dirty="0" smtClean="0"/>
              <a:t>7. Intonation variation</a:t>
            </a:r>
          </a:p>
          <a:p>
            <a:endParaRPr lang="en-GB" dirty="0" smtClean="0"/>
          </a:p>
          <a:p>
            <a:endParaRPr lang="en-GB" dirty="0"/>
          </a:p>
        </p:txBody>
      </p:sp>
    </p:spTree>
    <p:extLst>
      <p:ext uri="{BB962C8B-B14F-4D97-AF65-F5344CB8AC3E}">
        <p14:creationId xmlns:p14="http://schemas.microsoft.com/office/powerpoint/2010/main" val="154356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400" b="1" dirty="0"/>
              <a:t>Stage fright</a:t>
            </a:r>
            <a:r>
              <a:rPr lang="en-US" sz="2400" dirty="0"/>
              <a:t> or performance anxiety is the anxiety, fear, or persistent phobia which may be aroused in an individual by the requirement to perform in front of an audience, whether actually or potentially (for example, when performing before a camera</a:t>
            </a:r>
            <a:r>
              <a:rPr lang="en-US" sz="2400" dirty="0" smtClean="0"/>
              <a:t>). 77% of people have it. </a:t>
            </a:r>
            <a:endParaRPr lang="en-GB" sz="2400" dirty="0"/>
          </a:p>
        </p:txBody>
      </p:sp>
      <p:sp>
        <p:nvSpPr>
          <p:cNvPr id="3" name="Zástupný symbol pro obsah 2"/>
          <p:cNvSpPr>
            <a:spLocks noGrp="1"/>
          </p:cNvSpPr>
          <p:nvPr>
            <p:ph idx="1"/>
          </p:nvPr>
        </p:nvSpPr>
        <p:spPr/>
        <p:txBody>
          <a:bodyPr>
            <a:normAutofit/>
          </a:bodyPr>
          <a:lstStyle/>
          <a:p>
            <a:pPr marL="0" indent="0">
              <a:buNone/>
            </a:pPr>
            <a:r>
              <a:rPr lang="en-US" b="1" dirty="0" smtClean="0"/>
              <a:t>Don’t </a:t>
            </a:r>
            <a:r>
              <a:rPr lang="en-US" b="1" dirty="0"/>
              <a:t>Fight Your Stage Fright… </a:t>
            </a:r>
            <a:endParaRPr lang="en-US" b="1" dirty="0" smtClean="0"/>
          </a:p>
          <a:p>
            <a:pPr marL="0" indent="0">
              <a:buNone/>
            </a:pPr>
            <a:r>
              <a:rPr lang="en-US" b="1" dirty="0"/>
              <a:t> </a:t>
            </a:r>
            <a:r>
              <a:rPr lang="en-US" b="1" dirty="0" smtClean="0"/>
              <a:t>                                            Work </a:t>
            </a:r>
            <a:r>
              <a:rPr lang="en-US" b="1" dirty="0"/>
              <a:t>With It!</a:t>
            </a:r>
          </a:p>
          <a:p>
            <a:pPr marL="0" indent="0">
              <a:buNone/>
            </a:pPr>
            <a:r>
              <a:rPr lang="en-US" b="1" dirty="0" smtClean="0"/>
              <a:t>Arrive </a:t>
            </a:r>
            <a:r>
              <a:rPr lang="en-US" b="1" dirty="0"/>
              <a:t>Early</a:t>
            </a:r>
          </a:p>
          <a:p>
            <a:pPr marL="0" indent="0">
              <a:buNone/>
            </a:pPr>
            <a:r>
              <a:rPr lang="en-US" b="1" dirty="0" smtClean="0"/>
              <a:t>Practice </a:t>
            </a:r>
            <a:r>
              <a:rPr lang="en-US" b="1" dirty="0"/>
              <a:t>as Much as Possible </a:t>
            </a:r>
            <a:endParaRPr lang="en-US" b="1" dirty="0" smtClean="0"/>
          </a:p>
          <a:p>
            <a:pPr marL="0" indent="0">
              <a:buNone/>
            </a:pPr>
            <a:r>
              <a:rPr lang="en-US" b="1" dirty="0"/>
              <a:t> </a:t>
            </a:r>
            <a:r>
              <a:rPr lang="en-US" b="1" dirty="0" smtClean="0"/>
              <a:t>                             (</a:t>
            </a:r>
            <a:r>
              <a:rPr lang="en-US" b="1" dirty="0"/>
              <a:t>before the big day)</a:t>
            </a:r>
          </a:p>
          <a:p>
            <a:pPr marL="0" indent="0">
              <a:buNone/>
            </a:pPr>
            <a:r>
              <a:rPr lang="en-US" b="1" dirty="0" smtClean="0"/>
              <a:t>Learn </a:t>
            </a:r>
            <a:r>
              <a:rPr lang="en-US" b="1" dirty="0"/>
              <a:t>to Improvise</a:t>
            </a:r>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773" y="2556932"/>
            <a:ext cx="4286250" cy="3524250"/>
          </a:xfrm>
          <a:prstGeom prst="rect">
            <a:avLst/>
          </a:prstGeom>
        </p:spPr>
      </p:pic>
    </p:spTree>
    <p:extLst>
      <p:ext uri="{BB962C8B-B14F-4D97-AF65-F5344CB8AC3E}">
        <p14:creationId xmlns:p14="http://schemas.microsoft.com/office/powerpoint/2010/main" val="34821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285</TotalTime>
  <Words>363</Words>
  <Application>Microsoft Office PowerPoint</Application>
  <PresentationFormat>Širokoúhlá obrazovka</PresentationFormat>
  <Paragraphs>70</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Garamond</vt:lpstr>
      <vt:lpstr>Organika</vt:lpstr>
      <vt:lpstr>Public Speaking</vt:lpstr>
      <vt:lpstr>Plan</vt:lpstr>
      <vt:lpstr>Public speaking is the art of using words to share information with an audience. It includes speaking to audiences of any size, from a handful of seminar participants to millions of people watching on television.</vt:lpstr>
      <vt:lpstr>How to make a speech</vt:lpstr>
      <vt:lpstr>Some tips from experts…</vt:lpstr>
      <vt:lpstr>Rhetorical devices </vt:lpstr>
      <vt:lpstr>Prezentace aplikace PowerPoint</vt:lpstr>
      <vt:lpstr>Sum up</vt:lpstr>
      <vt:lpstr>Stage fright or performance anxiety is the anxiety, fear, or persistent phobia which may be aroused in an individual by the requirement to perform in front of an audience, whether actually or potentially (for example, when performing before a camera). 77% of people have it. </vt:lpstr>
      <vt:lpstr>PPPresentation is an aid not an aim!!!</vt:lpstr>
      <vt:lpstr>Speeches to analyse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public</dc:title>
  <dc:creator>Zuzana Šaffková</dc:creator>
  <cp:lastModifiedBy>Zuzana Šaffková</cp:lastModifiedBy>
  <cp:revision>14</cp:revision>
  <dcterms:created xsi:type="dcterms:W3CDTF">2020-12-08T09:37:09Z</dcterms:created>
  <dcterms:modified xsi:type="dcterms:W3CDTF">2021-01-04T10:15:22Z</dcterms:modified>
</cp:coreProperties>
</file>