
<file path=[Content_Types].xml><?xml version="1.0" encoding="utf-8"?>
<Types xmlns="http://schemas.openxmlformats.org/package/2006/content-types">
  <Default Extension="emf" ContentType="image/x-emf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08" r:id="rId2"/>
    <p:sldId id="312" r:id="rId3"/>
    <p:sldId id="329" r:id="rId4"/>
    <p:sldId id="330" r:id="rId5"/>
    <p:sldId id="331" r:id="rId6"/>
    <p:sldId id="357" r:id="rId7"/>
    <p:sldId id="352" r:id="rId8"/>
    <p:sldId id="353" r:id="rId9"/>
    <p:sldId id="358" r:id="rId10"/>
    <p:sldId id="322" r:id="rId11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B620"/>
    <a:srgbClr val="82C11C"/>
    <a:srgbClr val="594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27"/>
    <p:restoredTop sz="94830"/>
  </p:normalViewPr>
  <p:slideViewPr>
    <p:cSldViewPr snapToGrid="0" snapToObjects="1">
      <p:cViewPr varScale="1">
        <p:scale>
          <a:sx n="144" d="100"/>
          <a:sy n="144" d="100"/>
        </p:scale>
        <p:origin x="208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C68B45-3651-144C-9B42-ECFFE3151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957582-AB2F-6945-BF77-BD7DE7B090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67F0-AAF2-1C40-8CBB-C161C73BDB1E}" type="datetimeFigureOut">
              <a:rPr lang="en-CZ" smtClean="0"/>
              <a:t>2/1/24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4A7D9-EF62-3A47-86DF-C907FD53C5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A8DF4-B159-1F45-A0BE-816E4D0C7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A96C-A851-C743-AA2E-E27D6B4FD2D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01871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3672909"/>
            <a:ext cx="7560001" cy="1218591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:a16="http://schemas.microsoft.com/office/drawing/2014/main" id="{A72E2942-9AC5-6E47-9216-30E885FB5BD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1999" y="1470590"/>
            <a:ext cx="7560000" cy="1661409"/>
          </a:xfrm>
          <a:prstGeom prst="rect">
            <a:avLst/>
          </a:prstGeom>
        </p:spPr>
        <p:txBody>
          <a:bodyPr lIns="0"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D13DA-EAC2-5A46-B69D-7C51B19AA7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1" y="252000"/>
            <a:ext cx="8640000" cy="79582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9430" y="4690756"/>
            <a:ext cx="341728" cy="3385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CZ" smtClean="0"/>
              <a:pPr/>
              <a:t>‹#›</a:t>
            </a:fld>
            <a:endParaRPr lang="en-CZ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00B212-B963-B541-AB2C-C86A8356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1" y="1682229"/>
            <a:ext cx="7560000" cy="1800000"/>
          </a:xfrm>
        </p:spPr>
        <p:txBody>
          <a:bodyPr lIns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en-CZ" sz="4000" dirty="0">
              <a:solidFill>
                <a:schemeClr val="bg1"/>
              </a:solidFill>
            </a:endParaRPr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97640F16-C798-1940-98D0-41B3CDD4C87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AFCFD-2557-F445-BA06-2078DC8B49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30632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30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52000" y="826625"/>
            <a:ext cx="7560000" cy="572701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52000" y="1592352"/>
            <a:ext cx="7560000" cy="280939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7960F43F-42F7-D641-9024-48C8559868BA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17529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accent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93317D-4140-7D4A-9D0D-1891C87F0B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306320" cy="10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1" r:id="rId3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E07845-6198-AF48-9339-1C648FC1AFF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18800" y="3672909"/>
            <a:ext cx="8040664" cy="1218591"/>
          </a:xfrm>
        </p:spPr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Ing. Petr Ondraschek</a:t>
            </a:r>
          </a:p>
          <a:p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+420 </a:t>
            </a:r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736 487 330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ondraschek</a:t>
            </a:r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@</a:t>
            </a:r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appraisingalpha</a:t>
            </a:r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.cz</a:t>
            </a:r>
            <a:endParaRPr lang="cs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www.com.tul.cz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E6B1C1-900E-C94C-B7F9-DE5CD093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98" y="1470590"/>
            <a:ext cx="8040663" cy="1661409"/>
          </a:xfrm>
        </p:spPr>
        <p:txBody>
          <a:bodyPr>
            <a:normAutofit fontScale="90000"/>
          </a:bodyPr>
          <a:lstStyle/>
          <a:p>
            <a:r>
              <a:rPr lang="cs-CZ" sz="27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Specializační studium</a:t>
            </a:r>
            <a:br>
              <a:rPr lang="cs-CZ" sz="27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</a:br>
            <a:r>
              <a:rPr lang="cs-CZ" sz="27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Oceňování obchodních závodů (podniků)</a:t>
            </a:r>
            <a:br>
              <a:rPr lang="cs-CZ" sz="1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</a:br>
            <a:r>
              <a:rPr lang="cs-CZ" sz="4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podnikových nemovitostí II</a:t>
            </a:r>
            <a:br>
              <a:rPr lang="cs-CZ" sz="4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</a:br>
            <a:endParaRPr lang="en-CZ" sz="16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D2B131-BB47-5040-AB4D-1BF0EC6C34D3}"/>
              </a:ext>
            </a:extLst>
          </p:cNvPr>
          <p:cNvSpPr txBox="1">
            <a:spLocks/>
          </p:cNvSpPr>
          <p:nvPr/>
        </p:nvSpPr>
        <p:spPr>
          <a:xfrm>
            <a:off x="118800" y="501041"/>
            <a:ext cx="8040664" cy="28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 anchor="b" anchorCtr="0">
            <a:noAutofit/>
          </a:bodyPr>
          <a:lstStyle>
            <a:lvl1pPr marL="342900" marR="0" indent="-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342900" marR="0" indent="254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342900" marR="0" indent="711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342900" marR="0" indent="1168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42900" marR="0" indent="1625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12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  <a:endParaRPr lang="en-CZ" sz="12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pic>
        <p:nvPicPr>
          <p:cNvPr id="5" name="Obrázek 4" descr="TUL 4">
            <a:extLst>
              <a:ext uri="{FF2B5EF4-FFF2-40B4-BE49-F238E27FC236}">
                <a16:creationId xmlns:a16="http://schemas.microsoft.com/office/drawing/2014/main" id="{BB699E90-365B-516F-66CC-3E68BD048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67" y="71977"/>
            <a:ext cx="1571593" cy="828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id="{88B5C32A-ACC6-4F31-32B6-92A14E601F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92611" y="251364"/>
            <a:ext cx="3696993" cy="469265"/>
            <a:chOff x="4955" y="445"/>
            <a:chExt cx="5474" cy="739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0D251B65-C873-74D6-57BB-0CAABF2860D0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6" t="14285" r="19435" b="75397"/>
            <a:stretch>
              <a:fillRect/>
            </a:stretch>
          </p:blipFill>
          <p:spPr bwMode="auto">
            <a:xfrm>
              <a:off x="7797" y="445"/>
              <a:ext cx="1449" cy="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B26DC758-DD33-995A-9AA2-DB444246E2F6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2" t="35423" r="67107" b="20689"/>
            <a:stretch>
              <a:fillRect/>
            </a:stretch>
          </p:blipFill>
          <p:spPr bwMode="auto">
            <a:xfrm>
              <a:off x="9244" y="447"/>
              <a:ext cx="1185" cy="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F502B23B-1771-C33A-F365-68F16C71FF9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58" t="28252" r="363" b="26340"/>
            <a:stretch>
              <a:fillRect/>
            </a:stretch>
          </p:blipFill>
          <p:spPr bwMode="auto">
            <a:xfrm>
              <a:off x="4955" y="447"/>
              <a:ext cx="2843" cy="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474638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E07845-6198-AF48-9339-1C648FC1AFF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Ing. Petr Ondraschek</a:t>
            </a:r>
          </a:p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znalec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+420 </a:t>
            </a:r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736 487 330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ondraschek</a:t>
            </a:r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@</a:t>
            </a:r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appraisingalpha</a:t>
            </a:r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.cz</a:t>
            </a:r>
            <a:endParaRPr lang="cs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www.com.tul.cz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E6B1C1-900E-C94C-B7F9-DE5CD093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Děkuji za pozornost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F6CC599-39E0-F842-8506-4BFF90C0858F}"/>
              </a:ext>
            </a:extLst>
          </p:cNvPr>
          <p:cNvSpPr txBox="1">
            <a:spLocks/>
          </p:cNvSpPr>
          <p:nvPr/>
        </p:nvSpPr>
        <p:spPr>
          <a:xfrm>
            <a:off x="118800" y="501041"/>
            <a:ext cx="7560001" cy="28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 anchor="b" anchorCtr="0">
            <a:noAutofit/>
          </a:bodyPr>
          <a:lstStyle>
            <a:lvl1pPr marL="342900" marR="0" indent="-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342900" marR="0" indent="254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342900" marR="0" indent="711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342900" marR="0" indent="1168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42900" marR="0" indent="1625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12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  <a:endParaRPr lang="en-CZ" sz="12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49010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357052"/>
            <a:ext cx="7560000" cy="2809390"/>
          </a:xfrm>
        </p:spPr>
        <p:txBody>
          <a:bodyPr>
            <a:noAutofit/>
          </a:bodyPr>
          <a:lstStyle/>
          <a:p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podnikových nemovitostí</a:t>
            </a:r>
          </a:p>
          <a:p>
            <a:pPr lvl="1"/>
            <a:endParaRPr lang="cs-CZ" sz="1400" b="1" dirty="0">
              <a:solidFill>
                <a:srgbClr val="FF0000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lvl="1"/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Ohledání nemovitostí (místní šetření)</a:t>
            </a:r>
          </a:p>
          <a:p>
            <a:pPr lvl="1"/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Hodnota nemovitostí zjištěná pomocí nákladové metody</a:t>
            </a:r>
          </a:p>
          <a:p>
            <a:pPr lvl="1"/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Hodnota nemovitostí zjištěná pomocí porovnávací metody</a:t>
            </a:r>
          </a:p>
          <a:p>
            <a:pPr lvl="1"/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Hodnota nemovitostí zjištěná pomocí výnosové metody</a:t>
            </a:r>
          </a:p>
          <a:p>
            <a:pPr lvl="1"/>
            <a:r>
              <a:rPr lang="cs-CZ" sz="1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Závěr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9580" y="4690756"/>
            <a:ext cx="261578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podnikových nemovitostí 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Obsah</a:t>
            </a:r>
            <a:endParaRPr lang="en-CZ" dirty="0">
              <a:solidFill>
                <a:srgbClr val="7BB620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</p:spTree>
    <p:extLst>
      <p:ext uri="{BB962C8B-B14F-4D97-AF65-F5344CB8AC3E}">
        <p14:creationId xmlns:p14="http://schemas.microsoft.com/office/powerpoint/2010/main" val="121373887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Postup při ohlední nemovitostí (místním šetření)</a:t>
            </a:r>
          </a:p>
          <a:p>
            <a:pPr lvl="1">
              <a:spcAft>
                <a:spcPts val="600"/>
              </a:spcAf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Příprava předem</a:t>
            </a:r>
          </a:p>
          <a:p>
            <a:pPr lvl="1">
              <a:spcAft>
                <a:spcPts val="600"/>
              </a:spcAf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Šetření na místě</a:t>
            </a:r>
          </a:p>
          <a:p>
            <a:pPr lvl="1">
              <a:spcAft>
                <a:spcPts val="600"/>
              </a:spcAf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Životnost staveb</a:t>
            </a:r>
          </a:p>
          <a:p>
            <a:pPr lvl="1">
              <a:spcAft>
                <a:spcPts val="600"/>
              </a:spcAf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Opotřebení staveb</a:t>
            </a:r>
            <a:endParaRPr lang="en-CZ" sz="14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6374" y="4690756"/>
            <a:ext cx="264784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3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podnikových nemovitostí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24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Ohledání nemovitostí (místní šetření)</a:t>
            </a:r>
            <a:endParaRPr lang="en-CZ" sz="2400" dirty="0">
              <a:solidFill>
                <a:srgbClr val="7BB620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7" name="Složená nahrávka - Ohlednání nemovitotí">
            <a:hlinkClick r:id="" action="ppaction://media"/>
            <a:extLst>
              <a:ext uri="{FF2B5EF4-FFF2-40B4-BE49-F238E27FC236}">
                <a16:creationId xmlns:a16="http://schemas.microsoft.com/office/drawing/2014/main" id="{A12AC504-CB57-347B-EE4F-A9104E618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342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" y="1502270"/>
            <a:ext cx="7967089" cy="280939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Stavebně technická hodnota nemovitostí (reprodukční cena)</a:t>
            </a:r>
          </a:p>
          <a:p>
            <a:pPr lvl="1">
              <a:spcAft>
                <a:spcPts val="600"/>
              </a:spcAf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Cenové podíly stavebních konstrukcí</a:t>
            </a:r>
          </a:p>
          <a:p>
            <a:pPr lvl="1">
              <a:spcAft>
                <a:spcPts val="600"/>
              </a:spcAf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Individuální cenová kalkulace</a:t>
            </a:r>
          </a:p>
          <a:p>
            <a:pPr lvl="1">
              <a:spcAft>
                <a:spcPts val="600"/>
              </a:spcAf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Podrobný položkový rozpočet</a:t>
            </a:r>
          </a:p>
          <a:p>
            <a:pPr lvl="1">
              <a:spcAft>
                <a:spcPts val="600"/>
              </a:spcAf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agregovaných položek</a:t>
            </a:r>
          </a:p>
          <a:p>
            <a:pPr lvl="1">
              <a:spcAft>
                <a:spcPts val="600"/>
              </a:spcAf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Propočet ceny</a:t>
            </a:r>
          </a:p>
          <a:p>
            <a:pPr>
              <a:spcAft>
                <a:spcPts val="600"/>
              </a:spcAf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Cenové indexy</a:t>
            </a:r>
          </a:p>
          <a:p>
            <a:pPr>
              <a:spcAft>
                <a:spcPts val="600"/>
              </a:spcAf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Kalkulační vzorec</a:t>
            </a:r>
          </a:p>
          <a:p>
            <a:pPr>
              <a:spcAft>
                <a:spcPts val="600"/>
              </a:spcAft>
            </a:pP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Ostatní nákladové metody</a:t>
            </a:r>
          </a:p>
          <a:p>
            <a:pPr marL="114300" indent="0">
              <a:spcAft>
                <a:spcPts val="600"/>
              </a:spcAft>
              <a:buNone/>
            </a:pPr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7064" y="4690756"/>
            <a:ext cx="341546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4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252001"/>
            <a:ext cx="7967090" cy="360000"/>
          </a:xfrm>
        </p:spPr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podnikových nemovitostí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967090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24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Hodnota nemovitostí zjištěná pomocí nákladové metody</a:t>
            </a:r>
            <a:endParaRPr lang="en-CZ" sz="2400" dirty="0">
              <a:solidFill>
                <a:srgbClr val="7BB620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1999" y="4911493"/>
            <a:ext cx="1256855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7" name="Sloučená nahrávka - Nákladová metoda">
            <a:hlinkClick r:id="" action="ppaction://media"/>
            <a:extLst>
              <a:ext uri="{FF2B5EF4-FFF2-40B4-BE49-F238E27FC236}">
                <a16:creationId xmlns:a16="http://schemas.microsoft.com/office/drawing/2014/main" id="{55667CEF-59A6-D142-EC1B-9BCA15056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  <p:pic>
        <p:nvPicPr>
          <p:cNvPr id="8" name="Sloučená nahrávka - Nákladová metoda">
            <a:hlinkClick r:id="" action="ppaction://media"/>
            <a:extLst>
              <a:ext uri="{FF2B5EF4-FFF2-40B4-BE49-F238E27FC236}">
                <a16:creationId xmlns:a16="http://schemas.microsoft.com/office/drawing/2014/main" id="{97D4827F-9E49-E732-3A21-A59110900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837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0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90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448220"/>
            <a:ext cx="7781657" cy="2809390"/>
          </a:xfrm>
        </p:spPr>
        <p:txBody>
          <a:bodyPr>
            <a:noAutofit/>
          </a:bodyPr>
          <a:lstStyle/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Definice výnosové hodnoty</a:t>
            </a: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Základní pojmy úrokového počtu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Úroková míra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Nominální úroková míra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Reálná úroková míra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Úročitel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Úrok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Jednoduché úrokování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Složené úrokování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Čistý výnos</a:t>
            </a:r>
          </a:p>
          <a:p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17902" y="4690756"/>
            <a:ext cx="303256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5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podnikových nemovitostí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43760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24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Hodnota nemovitostí zjištěná pomocí výnosové metody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7" name="Sloučená nahrávka - Nákladová metoda">
            <a:hlinkClick r:id="" action="ppaction://media"/>
            <a:extLst>
              <a:ext uri="{FF2B5EF4-FFF2-40B4-BE49-F238E27FC236}">
                <a16:creationId xmlns:a16="http://schemas.microsoft.com/office/drawing/2014/main" id="{E9F964BA-89A1-5B7F-AFC0-9106CBB1A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  <p:pic>
        <p:nvPicPr>
          <p:cNvPr id="8" name="Sloučená nahrávka - Nákladová metoda">
            <a:hlinkClick r:id="" action="ppaction://media"/>
            <a:extLst>
              <a:ext uri="{FF2B5EF4-FFF2-40B4-BE49-F238E27FC236}">
                <a16:creationId xmlns:a16="http://schemas.microsoft.com/office/drawing/2014/main" id="{E9261D9F-220C-FEC2-5B0E-488856158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  <p:pic>
        <p:nvPicPr>
          <p:cNvPr id="10" name="Sloučená nahrávka - výnosová metoda1">
            <a:hlinkClick r:id="" action="ppaction://media"/>
            <a:extLst>
              <a:ext uri="{FF2B5EF4-FFF2-40B4-BE49-F238E27FC236}">
                <a16:creationId xmlns:a16="http://schemas.microsoft.com/office/drawing/2014/main" id="{46DCF219-3C6C-7316-451E-C4F31A202F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6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0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90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22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178695"/>
            <a:ext cx="7560000" cy="280939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Přehled názvů některých vztahů pro výpočet výnosové hodnoty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vícefázové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diskontovaného cash-flow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Míra kapitalizace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Náklady na dosažení výnosů z nájemného</a:t>
            </a:r>
          </a:p>
          <a:p>
            <a:pPr>
              <a:buFont typeface="Arial" panose="020B0604020202020204" pitchFamily="34" charset="0"/>
              <a:buChar char="•"/>
            </a:pPr>
            <a:endParaRPr lang="pl-PL" dirty="0">
              <a:solidFill>
                <a:srgbClr val="FF0000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l-PL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114300" indent="0">
              <a:buNone/>
            </a:pP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03476" y="4690756"/>
            <a:ext cx="317682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6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podnikových nemovitostí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</p:spTree>
    <p:extLst>
      <p:ext uri="{BB962C8B-B14F-4D97-AF65-F5344CB8AC3E}">
        <p14:creationId xmlns:p14="http://schemas.microsoft.com/office/powerpoint/2010/main" val="425435523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563325"/>
            <a:ext cx="7560000" cy="2809390"/>
          </a:xfrm>
        </p:spPr>
        <p:txBody>
          <a:bodyPr>
            <a:noAutofit/>
          </a:bodyPr>
          <a:lstStyle/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Cenové porovnání – obecně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Srovnávací nemovitost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Přímé porovnání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Nepřímé porovnání</a:t>
            </a:r>
            <a:endParaRPr lang="en-CZ" sz="14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Databáze nemovitostí</a:t>
            </a:r>
            <a:endParaRPr lang="en-CZ" sz="14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Koeficient, index odlišnosti</a:t>
            </a: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Indexovaná tržní cena</a:t>
            </a: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Standardní tržní cena</a:t>
            </a: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Koeficient prodejnosti</a:t>
            </a:r>
            <a:endParaRPr lang="en-CZ" sz="14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00270" y="4690756"/>
            <a:ext cx="320888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7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podnikových nemovitostí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399245" y="770785"/>
            <a:ext cx="7412756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24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Hodnota nemovitostí zjištěná pomocí porovnávací metody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Spojená nahrávka">
            <a:hlinkClick r:id="" action="ppaction://media"/>
            <a:extLst>
              <a:ext uri="{FF2B5EF4-FFF2-40B4-BE49-F238E27FC236}">
                <a16:creationId xmlns:a16="http://schemas.microsoft.com/office/drawing/2014/main" id="{6000C117-BED6-8B10-DB0E-5DF0ED941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5623" y="23553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84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870509"/>
            <a:ext cx="7560000" cy="3531233"/>
          </a:xfrm>
        </p:spPr>
        <p:txBody>
          <a:bodyPr>
            <a:noAutofit/>
          </a:bodyPr>
          <a:lstStyle/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Cenová mapa pozemků</a:t>
            </a: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Databáze znalce</a:t>
            </a: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Zpracování databází cen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Aritmetický průměr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Odchylka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Medián</a:t>
            </a: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cenového porovnání</a:t>
            </a: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Porovnání odbornou rozvahou</a:t>
            </a: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Porovnání pomocí indexu odlišností</a:t>
            </a: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Porovnání pomocí standardní jednotkové ceny</a:t>
            </a: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Kritéria porovnání cen nemovitostí</a:t>
            </a:r>
          </a:p>
          <a:p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Oceňování pozemků</a:t>
            </a:r>
          </a:p>
          <a:p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82636" y="4690756"/>
            <a:ext cx="338522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8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podnikových nemovitostí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</p:spTree>
    <p:extLst>
      <p:ext uri="{BB962C8B-B14F-4D97-AF65-F5344CB8AC3E}">
        <p14:creationId xmlns:p14="http://schemas.microsoft.com/office/powerpoint/2010/main" val="227148008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11490E-DF9E-8846-3173-0E9484B28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Závěr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39C3AA-7D6A-D2FC-1E90-52528DF1A3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sz="1400" dirty="0"/>
              <a:t>Komentář k oceňování podle cenových předpisů</a:t>
            </a:r>
          </a:p>
          <a:p>
            <a:r>
              <a:rPr lang="cs-CZ" sz="1400" dirty="0"/>
              <a:t>Komentář k oceňování cenou obvyklou nebo tržní hodnotou</a:t>
            </a:r>
          </a:p>
          <a:p>
            <a:r>
              <a:rPr lang="cs-CZ" sz="1400" dirty="0"/>
              <a:t>Doporučení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AFCA499-7ABB-3023-39E7-DC91B12CAC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9</a:t>
            </a:fld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6E68ED7-2B55-E973-5E54-F330888C9F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Ocenění podnikových nemovitostí </a:t>
            </a:r>
          </a:p>
          <a:p>
            <a:endParaRPr lang="cs-CZ" dirty="0"/>
          </a:p>
        </p:txBody>
      </p:sp>
      <p:pic>
        <p:nvPicPr>
          <p:cNvPr id="6" name="Spojená nahrávka">
            <a:hlinkClick r:id="" action="ppaction://media"/>
            <a:extLst>
              <a:ext uri="{FF2B5EF4-FFF2-40B4-BE49-F238E27FC236}">
                <a16:creationId xmlns:a16="http://schemas.microsoft.com/office/drawing/2014/main" id="{7C2BC4B5-B7FC-C32E-829A-4B2292029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9675" y="25906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467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9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EF TU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A812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9228</TotalTime>
  <Words>337</Words>
  <Application>Microsoft Macintosh PowerPoint</Application>
  <PresentationFormat>Předvádění na obrazovce (16:9)</PresentationFormat>
  <Paragraphs>106</Paragraphs>
  <Slides>10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Inter</vt:lpstr>
      <vt:lpstr>Simple Light</vt:lpstr>
      <vt:lpstr>Specializační studium Oceňování obchodních závodů (podniků) Ocenění podnikových nemovitostí II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Bohumil Poláček</cp:lastModifiedBy>
  <cp:revision>376</cp:revision>
  <dcterms:modified xsi:type="dcterms:W3CDTF">2024-02-01T18:22:16Z</dcterms:modified>
</cp:coreProperties>
</file>