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89" r:id="rId2"/>
    <p:sldId id="301" r:id="rId3"/>
    <p:sldId id="367" r:id="rId4"/>
    <p:sldId id="316" r:id="rId5"/>
    <p:sldId id="321" r:id="rId6"/>
    <p:sldId id="365" r:id="rId7"/>
    <p:sldId id="368" r:id="rId8"/>
    <p:sldId id="369" r:id="rId9"/>
    <p:sldId id="370" r:id="rId10"/>
    <p:sldId id="290" r:id="rId11"/>
    <p:sldId id="352" r:id="rId12"/>
    <p:sldId id="363" r:id="rId13"/>
    <p:sldId id="291" r:id="rId14"/>
    <p:sldId id="294" r:id="rId15"/>
    <p:sldId id="359" r:id="rId16"/>
    <p:sldId id="322" r:id="rId17"/>
    <p:sldId id="299" r:id="rId18"/>
    <p:sldId id="324" r:id="rId19"/>
    <p:sldId id="314" r:id="rId20"/>
    <p:sldId id="292" r:id="rId21"/>
    <p:sldId id="315" r:id="rId22"/>
    <p:sldId id="360" r:id="rId23"/>
    <p:sldId id="295" r:id="rId24"/>
    <p:sldId id="358" r:id="rId25"/>
    <p:sldId id="364" r:id="rId26"/>
    <p:sldId id="318" r:id="rId27"/>
    <p:sldId id="341" r:id="rId28"/>
    <p:sldId id="374" r:id="rId29"/>
    <p:sldId id="371" r:id="rId30"/>
    <p:sldId id="372" r:id="rId31"/>
    <p:sldId id="298" r:id="rId32"/>
    <p:sldId id="357" r:id="rId33"/>
    <p:sldId id="356" r:id="rId34"/>
    <p:sldId id="362" r:id="rId35"/>
    <p:sldId id="325" r:id="rId36"/>
    <p:sldId id="361" r:id="rId37"/>
    <p:sldId id="348" r:id="rId38"/>
    <p:sldId id="350" r:id="rId39"/>
    <p:sldId id="349" r:id="rId40"/>
    <p:sldId id="297" r:id="rId41"/>
    <p:sldId id="307" r:id="rId42"/>
    <p:sldId id="323" r:id="rId43"/>
    <p:sldId id="296" r:id="rId44"/>
    <p:sldId id="310" r:id="rId45"/>
    <p:sldId id="354" r:id="rId46"/>
    <p:sldId id="355" r:id="rId47"/>
    <p:sldId id="317" r:id="rId48"/>
    <p:sldId id="319" r:id="rId49"/>
    <p:sldId id="303" r:id="rId50"/>
    <p:sldId id="300" r:id="rId51"/>
    <p:sldId id="335" r:id="rId52"/>
    <p:sldId id="336" r:id="rId53"/>
    <p:sldId id="311" r:id="rId54"/>
    <p:sldId id="329" r:id="rId55"/>
    <p:sldId id="328" r:id="rId56"/>
    <p:sldId id="333" r:id="rId57"/>
    <p:sldId id="280" r:id="rId58"/>
    <p:sldId id="281" r:id="rId59"/>
    <p:sldId id="282" r:id="rId60"/>
    <p:sldId id="276" r:id="rId61"/>
    <p:sldId id="288" r:id="rId62"/>
    <p:sldId id="259" r:id="rId63"/>
    <p:sldId id="260" r:id="rId64"/>
    <p:sldId id="261" r:id="rId65"/>
    <p:sldId id="262" r:id="rId66"/>
    <p:sldId id="264" r:id="rId67"/>
    <p:sldId id="266" r:id="rId68"/>
    <p:sldId id="270" r:id="rId69"/>
    <p:sldId id="272" r:id="rId70"/>
    <p:sldId id="320" r:id="rId71"/>
    <p:sldId id="273" r:id="rId72"/>
    <p:sldId id="275" r:id="rId73"/>
    <p:sldId id="313" r:id="rId74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9" autoAdjust="0"/>
    <p:restoredTop sz="94564" autoAdjust="0"/>
  </p:normalViewPr>
  <p:slideViewPr>
    <p:cSldViewPr>
      <p:cViewPr varScale="1">
        <p:scale>
          <a:sx n="90" d="100"/>
          <a:sy n="90" d="100"/>
        </p:scale>
        <p:origin x="-11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AD9E26E-56A7-4799-BD91-310EECB751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5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2D8244F-4BA1-440D-BDE6-DA758A9A23CE}" type="datetimeFigureOut">
              <a:rPr lang="cs-CZ"/>
              <a:pPr>
                <a:defRPr/>
              </a:pPr>
              <a:t>3. 10. 2018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4C0420D-FB83-4AE2-B946-4261FE079F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816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D63A7-8836-4E66-9648-16E0278EC6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77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2F28F-A601-4B2E-B5B1-3D1CBA112C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70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97DA6-027C-4028-89A5-FB4F055B0B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990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BEB6E-065F-4F76-9D38-BE1AC13B57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47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AE4FF-5879-4455-AC9C-7527BC809D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346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EFCF8-B6DD-4C41-8746-6AD181E2E9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05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571E7-53EF-4F81-A216-570E410196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65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9B52-E8FE-4E06-923B-EC3E0471BC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83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50E73-FEEF-4A0A-B19C-7E184F5BED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41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E367-0819-442F-9D40-2B29FBC434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6FA6E-F3D5-42D6-8462-937AFD95AC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2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35BCF-301B-4CBB-A334-3B9A1D637F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20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E4202-E496-4CE3-81B0-5BAFA7C16B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26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52FA6-8308-48F4-B291-84F513F301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41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7404AD1-041E-417E-9A25-7169BE76F7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www.email.cz/download/i/zayJxUhy-gSrQHRMQJ-yaoAY6Oe2YnxZTfaRToiin-US6nDw6Nh5DcY1CD_SwRTL700gV9k/Romantic_28258_5523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postele-hastens.cz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cz.texsite.info/Hedv%C3%A1bnick%C3%A1_tkanin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stele-matrace.cz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youtube.com/watch?v=5c46AeaCyz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kolovrat.cz/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www.giardini.com/English/who5.html" TargetMode="Externa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tex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dekorační text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0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052" name="Nadpis 4"/>
          <p:cNvSpPr>
            <a:spLocks noGrp="1"/>
          </p:cNvSpPr>
          <p:nvPr>
            <p:ph type="ctrTitle"/>
          </p:nvPr>
        </p:nvSpPr>
        <p:spPr>
          <a:xfrm>
            <a:off x="611981" y="123475"/>
            <a:ext cx="7920038" cy="3296349"/>
          </a:xfrm>
        </p:spPr>
        <p:txBody>
          <a:bodyPr/>
          <a:lstStyle/>
          <a:p>
            <a:r>
              <a:rPr lang="cs-CZ" sz="5400" b="1" dirty="0" smtClean="0"/>
              <a:t>Potahové a dekorační </a:t>
            </a:r>
            <a:r>
              <a:rPr lang="cs-CZ" sz="5400" b="1" dirty="0" smtClean="0">
                <a:solidFill>
                  <a:schemeClr val="bg1"/>
                </a:solidFill>
              </a:rPr>
              <a:t>textilie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Hladké potahové textilie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1557338"/>
            <a:ext cx="8229600" cy="4525962"/>
          </a:xfrm>
        </p:spPr>
        <p:txBody>
          <a:bodyPr/>
          <a:lstStyle/>
          <a:p>
            <a:pPr eaLnBrk="1" hangingPunct="1"/>
            <a:r>
              <a:rPr lang="cs-CZ" smtClean="0"/>
              <a:t>Většinou v klasických tkaných vazbách bez plastického vzoru</a:t>
            </a:r>
          </a:p>
          <a:p>
            <a:pPr eaLnBrk="1" hangingPunct="1"/>
            <a:r>
              <a:rPr lang="cs-CZ" smtClean="0"/>
              <a:t>Hladké pleteniny (většinou osnovní)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31821" r="50281" b="17268"/>
          <a:stretch>
            <a:fillRect/>
          </a:stretch>
        </p:blipFill>
        <p:spPr bwMode="auto">
          <a:xfrm>
            <a:off x="1557338" y="3824288"/>
            <a:ext cx="216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Obdélník 8"/>
          <p:cNvSpPr>
            <a:spLocks noChangeArrowheads="1"/>
          </p:cNvSpPr>
          <p:nvPr/>
        </p:nvSpPr>
        <p:spPr bwMode="auto">
          <a:xfrm>
            <a:off x="6011863" y="6021388"/>
            <a:ext cx="1647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800">
                <a:solidFill>
                  <a:srgbClr val="000000"/>
                </a:solidFill>
              </a:rPr>
              <a:t>ZŠ Ohradní – křeslo OK</a:t>
            </a:r>
          </a:p>
        </p:txBody>
      </p:sp>
      <p:pic>
        <p:nvPicPr>
          <p:cNvPr id="6150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3"/>
          <a:stretch>
            <a:fillRect/>
          </a:stretch>
        </p:blipFill>
        <p:spPr bwMode="auto">
          <a:xfrm>
            <a:off x="5387975" y="3357563"/>
            <a:ext cx="28956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Nebezpečné pruhování</a:t>
            </a:r>
          </a:p>
        </p:txBody>
      </p:sp>
      <p:pic>
        <p:nvPicPr>
          <p:cNvPr id="7171" name="Picture 2" descr="F:\!ČALOUNICTVÍ  PŘEDNÁŠKY 14-15\2103 čalounictví - obr\Nebezpečné pruhy na potazí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>
            <a:fillRect/>
          </a:stretch>
        </p:blipFill>
        <p:spPr>
          <a:xfrm>
            <a:off x="323850" y="1208088"/>
            <a:ext cx="8424863" cy="5646737"/>
          </a:xfrm>
          <a:noFill/>
        </p:spPr>
      </p:pic>
      <p:sp>
        <p:nvSpPr>
          <p:cNvPr id="4" name="Šipka doprava 3"/>
          <p:cNvSpPr/>
          <p:nvPr/>
        </p:nvSpPr>
        <p:spPr>
          <a:xfrm rot="6890579">
            <a:off x="3960019" y="2885281"/>
            <a:ext cx="3311525" cy="766763"/>
          </a:xfrm>
          <a:prstGeom prst="rightArrow">
            <a:avLst>
              <a:gd name="adj1" fmla="val 50000"/>
              <a:gd name="adj2" fmla="val 888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1116013" y="5373688"/>
            <a:ext cx="3600450" cy="719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5013325"/>
            <a:ext cx="1731963" cy="11668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476250"/>
            <a:ext cx="3803650" cy="61214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5525" cy="1143000"/>
          </a:xfrm>
        </p:spPr>
        <p:txBody>
          <a:bodyPr/>
          <a:lstStyle/>
          <a:p>
            <a:r>
              <a:rPr lang="cs-CZ" smtClean="0"/>
              <a:t>Hladké se žakárovým vzorem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700213"/>
            <a:ext cx="4391025" cy="330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1" b="20188"/>
          <a:stretch/>
        </p:blipFill>
        <p:spPr bwMode="auto">
          <a:xfrm>
            <a:off x="107504" y="2996952"/>
            <a:ext cx="5715000" cy="375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5949280"/>
            <a:ext cx="4618856" cy="460647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žakárová tkanina s přenosovým tiskem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6012160" y="5373216"/>
            <a:ext cx="4618856" cy="4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žakárová tkanina - brokát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Žakárové potahové textilie</a:t>
            </a:r>
          </a:p>
        </p:txBody>
      </p:sp>
      <p:pic>
        <p:nvPicPr>
          <p:cNvPr id="9219" name="Picture 4" descr="potahová žakárová tkanina se vzorem patch wor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3959225" cy="3314700"/>
          </a:xfrm>
          <a:noFill/>
        </p:spPr>
      </p:pic>
      <p:pic>
        <p:nvPicPr>
          <p:cNvPr id="9220" name="Picture 6" descr="historické čalouněné křes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57338"/>
            <a:ext cx="32083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https://email.seznam.cz/imageshow/zayJxUhy-gSrQHRMQJ-yaoAY6Oe2YnxZTfaRToiin-US6nDw6Nh5DcY1CD_SwRTL700gV9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65550"/>
            <a:ext cx="4103688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30" y="2417295"/>
            <a:ext cx="4003017" cy="246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b="44355"/>
          <a:stretch/>
        </p:blipFill>
        <p:spPr bwMode="auto">
          <a:xfrm>
            <a:off x="4885530" y="1289272"/>
            <a:ext cx="3998102" cy="155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Výsledek obrázku pro potahy na matra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5965" r="-3938" b="-732"/>
          <a:stretch/>
        </p:blipFill>
        <p:spPr bwMode="auto">
          <a:xfrm>
            <a:off x="308131" y="3038340"/>
            <a:ext cx="4763244" cy="39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Matracový damašek</a:t>
            </a:r>
          </a:p>
        </p:txBody>
      </p:sp>
      <p:pic>
        <p:nvPicPr>
          <p:cNvPr id="10243" name="Picture 1028" descr="matracový damaše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2927350" cy="3022600"/>
          </a:xfrm>
          <a:noFill/>
        </p:spPr>
      </p:pic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395536" y="1322064"/>
            <a:ext cx="3168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historie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6336775" y="1196752"/>
            <a:ext cx="28090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současnost</a:t>
            </a:r>
          </a:p>
        </p:txBody>
      </p:sp>
      <p:sp>
        <p:nvSpPr>
          <p:cNvPr id="2" name="Obdélník 1"/>
          <p:cNvSpPr/>
          <p:nvPr/>
        </p:nvSpPr>
        <p:spPr>
          <a:xfrm>
            <a:off x="4717848" y="5043043"/>
            <a:ext cx="4427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Federální obchodní komise USA definuje </a:t>
            </a:r>
            <a:r>
              <a:rPr lang="cs-CZ" sz="1600" dirty="0" err="1"/>
              <a:t>Lyocell</a:t>
            </a:r>
            <a:r>
              <a:rPr lang="cs-CZ" sz="1600" dirty="0"/>
              <a:t> jako vlákno "složené z celulózy vysrážené z organického roztoku, ve kterém nedochází k žádné substituci hydroxylových skupin a nedochází k tvorbě chemických meziproduktů".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25623"/>
            <a:ext cx="5112568" cy="286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1180728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Švédská výroba matrací ze 100% přírodních materiálů, </a:t>
            </a:r>
            <a:r>
              <a:rPr lang="cs-CZ" dirty="0" smtClean="0"/>
              <a:t>potah hladký </a:t>
            </a:r>
            <a:r>
              <a:rPr lang="cs-CZ" dirty="0" smtClean="0"/>
              <a:t>tkaný - kanafas</a:t>
            </a:r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1184"/>
            <a:ext cx="4348093" cy="262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Postele Häste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7" y="404664"/>
            <a:ext cx="22574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Tkané buklé (bruselská technika)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1268" name="Picture 4" descr="bukl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60483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dekorační textilie matlas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21174"/>
            <a:ext cx="5317976" cy="39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Matlasé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dirty="0" smtClean="0"/>
              <a:t>Víceosnovní a víceútkové tkaniny s výplňkem = „vypolštářování“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33212" y="1633209"/>
            <a:ext cx="7046332" cy="377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4" descr="matlasé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22" y="1700808"/>
            <a:ext cx="569207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3923928" y="260648"/>
            <a:ext cx="4258816" cy="1143000"/>
          </a:xfrm>
        </p:spPr>
        <p:txBody>
          <a:bodyPr/>
          <a:lstStyle/>
          <a:p>
            <a:r>
              <a:rPr lang="cs-CZ" dirty="0" smtClean="0">
                <a:latin typeface="Arial" charset="0"/>
              </a:rPr>
              <a:t>Matlasé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  Potahové textilie s vlasem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Vlas vyčesaný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Vlas zatkaný či zapletený (řezané plyše, </a:t>
            </a:r>
            <a:r>
              <a:rPr lang="cs-CZ" dirty="0" err="1" smtClean="0"/>
              <a:t>včesy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Vlas vytvořen netkaným způsobem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7"/>
          <a:stretch/>
        </p:blipFill>
        <p:spPr bwMode="auto">
          <a:xfrm>
            <a:off x="3491880" y="1378548"/>
            <a:ext cx="3536027" cy="223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268760"/>
            <a:ext cx="24447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596313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Důležité užitné vlastnosti potahových textilií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565400"/>
            <a:ext cx="7543800" cy="3124200"/>
          </a:xfrm>
        </p:spPr>
        <p:txBody>
          <a:bodyPr/>
          <a:lstStyle/>
          <a:p>
            <a:pPr eaLnBrk="1" hangingPunct="1"/>
            <a:r>
              <a:rPr lang="cs-CZ" sz="2800" dirty="0" err="1" smtClean="0"/>
              <a:t>Oděruschopnost</a:t>
            </a:r>
            <a:r>
              <a:rPr lang="cs-CZ" sz="2800" dirty="0" smtClean="0"/>
              <a:t>, </a:t>
            </a:r>
            <a:r>
              <a:rPr lang="cs-CZ" sz="2800" dirty="0" err="1" smtClean="0"/>
              <a:t>žmolkovitost</a:t>
            </a:r>
            <a:r>
              <a:rPr lang="cs-CZ" sz="2800" dirty="0" smtClean="0"/>
              <a:t> (MD)</a:t>
            </a:r>
          </a:p>
          <a:p>
            <a:pPr eaLnBrk="1" hangingPunct="1"/>
            <a:r>
              <a:rPr lang="cs-CZ" sz="2800" dirty="0" smtClean="0"/>
              <a:t>Pevnost, pružnost</a:t>
            </a:r>
          </a:p>
          <a:p>
            <a:pPr eaLnBrk="1" hangingPunct="1"/>
            <a:r>
              <a:rPr lang="cs-CZ" sz="2800" dirty="0" smtClean="0"/>
              <a:t>Stálosti a odolnosti na světle, v UV, v potu…</a:t>
            </a:r>
          </a:p>
          <a:p>
            <a:pPr eaLnBrk="1" hangingPunct="1"/>
            <a:r>
              <a:rPr lang="cs-CZ" sz="2800" dirty="0" smtClean="0"/>
              <a:t>Prodyšnost</a:t>
            </a:r>
          </a:p>
          <a:p>
            <a:pPr eaLnBrk="1" hangingPunct="1"/>
            <a:r>
              <a:rPr lang="cs-CZ" sz="2800" dirty="0" smtClean="0"/>
              <a:t>Splývavost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Žinylkové textilie</a:t>
            </a:r>
          </a:p>
        </p:txBody>
      </p:sp>
      <p:sp>
        <p:nvSpPr>
          <p:cNvPr id="1638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09575" y="1268413"/>
            <a:ext cx="8123238" cy="2016125"/>
          </a:xfrm>
        </p:spPr>
        <p:txBody>
          <a:bodyPr/>
          <a:lstStyle/>
          <a:p>
            <a:pPr eaLnBrk="1" hangingPunct="1"/>
            <a:r>
              <a:rPr lang="cs-CZ" smtClean="0"/>
              <a:t>Název odvozen od použité efektní nitě</a:t>
            </a:r>
          </a:p>
          <a:p>
            <a:pPr eaLnBrk="1" hangingPunct="1"/>
            <a:r>
              <a:rPr lang="cs-CZ" smtClean="0"/>
              <a:t>Název je používán i v případě, že těchto nití je ve vzoru jen několik</a:t>
            </a:r>
          </a:p>
        </p:txBody>
      </p:sp>
      <p:pic>
        <p:nvPicPr>
          <p:cNvPr id="16388" name="Picture 2052" descr="potahová tkanina - žinyl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22650"/>
            <a:ext cx="436245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7227" r="58242"/>
          <a:stretch/>
        </p:blipFill>
        <p:spPr bwMode="auto">
          <a:xfrm>
            <a:off x="5940425" y="2427288"/>
            <a:ext cx="2879725" cy="4430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Samety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525463" y="1341438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dirty="0" smtClean="0"/>
              <a:t>Tkaniny s vlasem zatkaným (útkové samety)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32452" r="48010" b="16637"/>
          <a:stretch>
            <a:fillRect/>
          </a:stretch>
        </p:blipFill>
        <p:spPr bwMode="auto">
          <a:xfrm>
            <a:off x="5508625" y="3068638"/>
            <a:ext cx="3411538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781300"/>
            <a:ext cx="4602162" cy="34337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Samet na potazích čalouněného nábytku</a:t>
            </a:r>
          </a:p>
        </p:txBody>
      </p:sp>
      <p:pic>
        <p:nvPicPr>
          <p:cNvPr id="184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3810000" cy="3324225"/>
          </a:xfrm>
        </p:spPr>
      </p:pic>
      <p:pic>
        <p:nvPicPr>
          <p:cNvPr id="18436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868738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Potahové plyše</a:t>
            </a:r>
          </a:p>
        </p:txBody>
      </p:sp>
      <p:sp>
        <p:nvSpPr>
          <p:cNvPr id="1945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cs-CZ" smtClean="0"/>
              <a:t>Od sametů se liší vyšším vlasem</a:t>
            </a:r>
          </a:p>
          <a:p>
            <a:pPr eaLnBrk="1" hangingPunct="1"/>
            <a:r>
              <a:rPr lang="cs-CZ" smtClean="0"/>
              <a:t>Mohou být plasticky vzorované</a:t>
            </a:r>
          </a:p>
          <a:p>
            <a:pPr eaLnBrk="1" hangingPunct="1"/>
            <a:r>
              <a:rPr lang="cs-CZ" smtClean="0"/>
              <a:t>Dvojplyše = dva plyše se zrcadlovým vzorem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>
              <a:buFontTx/>
              <a:buNone/>
            </a:pPr>
            <a:endParaRPr lang="cs-CZ" smtClean="0"/>
          </a:p>
        </p:txBody>
      </p:sp>
      <p:pic>
        <p:nvPicPr>
          <p:cNvPr id="19460" name="Picture 2052" descr="potahová tkanina - vzorový ply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40973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E:\!U3V\3 Tkaniny\foto tkaniny\dvojply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8492" b="7454"/>
          <a:stretch>
            <a:fillRect/>
          </a:stretch>
        </p:blipFill>
        <p:spPr bwMode="auto">
          <a:xfrm>
            <a:off x="395288" y="3573463"/>
            <a:ext cx="41560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Samety a plyše ze syntetických materiálů - gaufrované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úprava </a:t>
            </a:r>
            <a:r>
              <a:rPr lang="cs-CZ" sz="2000" u="sng" dirty="0" smtClean="0">
                <a:hlinkClick r:id="rId2" tooltip="Hedvábnická tkanina"/>
              </a:rPr>
              <a:t>hedvábnické</a:t>
            </a:r>
            <a:r>
              <a:rPr lang="cs-CZ" sz="2000" dirty="0" smtClean="0"/>
              <a:t> pomocí razícího kalandru se vzájemně do sebe zapadajícími válci s pozitivně a negativně vrytým vzorem, kterým se získá jemný plastický efekt. Tato úprava není ve všech případech nevypratelná. U tkanin z termoplastických syntetických vláken, při odpovídající pracovní teplotě, se dosáhne určité </a:t>
            </a:r>
            <a:r>
              <a:rPr lang="cs-CZ" sz="2000" dirty="0" err="1" smtClean="0"/>
              <a:t>nevypratelnosti</a:t>
            </a:r>
            <a:r>
              <a:rPr lang="cs-CZ" sz="2000" dirty="0" smtClean="0"/>
              <a:t> této úpravy.  </a:t>
            </a:r>
          </a:p>
        </p:txBody>
      </p:sp>
      <p:pic>
        <p:nvPicPr>
          <p:cNvPr id="2048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33825"/>
            <a:ext cx="3810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Gaufrování</a:t>
            </a:r>
            <a:r>
              <a:rPr lang="cs-CZ" dirty="0" smtClean="0"/>
              <a:t> a embosování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27463" cy="4525963"/>
          </a:xfrm>
        </p:spPr>
        <p:txBody>
          <a:bodyPr/>
          <a:lstStyle/>
          <a:p>
            <a:r>
              <a:rPr lang="cs-CZ" dirty="0" err="1" smtClean="0"/>
              <a:t>Gaufrované</a:t>
            </a:r>
            <a:r>
              <a:rPr lang="cs-CZ" dirty="0" smtClean="0"/>
              <a:t>  potahové textilie ze syntetických vláken</a:t>
            </a:r>
          </a:p>
          <a:p>
            <a:r>
              <a:rPr lang="cs-CZ" dirty="0" smtClean="0"/>
              <a:t>Embosování</a:t>
            </a:r>
          </a:p>
          <a:p>
            <a:endParaRPr lang="cs-CZ" dirty="0" smtClean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552" t="11914" r="3884" b="6525"/>
          <a:stretch/>
        </p:blipFill>
        <p:spPr bwMode="auto">
          <a:xfrm>
            <a:off x="4140200" y="1484313"/>
            <a:ext cx="4789488" cy="49101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3832"/>
            <a:ext cx="3626050" cy="181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Vířený plyš</a:t>
            </a:r>
          </a:p>
        </p:txBody>
      </p:sp>
      <p:pic>
        <p:nvPicPr>
          <p:cNvPr id="23555" name="Zástupný symbol pro obsah 3" descr="vířený plyš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/>
          <a:stretch>
            <a:fillRect/>
          </a:stretch>
        </p:blipFill>
        <p:spPr>
          <a:xfrm>
            <a:off x="428625" y="1285875"/>
            <a:ext cx="4525963" cy="4929188"/>
          </a:xfrm>
        </p:spPr>
      </p:pic>
      <p:pic>
        <p:nvPicPr>
          <p:cNvPr id="23556" name="Obrázek 4" descr="vířený pyš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6019" r="16406"/>
          <a:stretch>
            <a:fillRect/>
          </a:stretch>
        </p:blipFill>
        <p:spPr bwMode="auto">
          <a:xfrm>
            <a:off x="4071938" y="2071688"/>
            <a:ext cx="4500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12890"/>
            <a:ext cx="4968552" cy="331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r>
              <a:rPr lang="cs-CZ" dirty="0" smtClean="0"/>
              <a:t>Laminované potahové textilie</a:t>
            </a:r>
            <a:br>
              <a:rPr lang="cs-CZ" dirty="0" smtClean="0"/>
            </a:br>
            <a:r>
              <a:rPr lang="cs-CZ" sz="2800" dirty="0" smtClean="0"/>
              <a:t>tkané i pletené, hladké i s vlasem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t="34042" r="35543" b="24591"/>
          <a:stretch/>
        </p:blipFill>
        <p:spPr>
          <a:xfrm>
            <a:off x="3347864" y="1700808"/>
            <a:ext cx="5628337" cy="3144568"/>
          </a:xfrm>
          <a:noFill/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4499992" y="4941168"/>
            <a:ext cx="453650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sz="1800" dirty="0" smtClean="0"/>
              <a:t>Laminace provádí </a:t>
            </a:r>
            <a:r>
              <a:rPr lang="cs-CZ" sz="1800" dirty="0" err="1" smtClean="0"/>
              <a:t>Tomatex</a:t>
            </a:r>
            <a:r>
              <a:rPr lang="cs-CZ" sz="1800" dirty="0" smtClean="0"/>
              <a:t> Otrokovice, </a:t>
            </a:r>
            <a:r>
              <a:rPr lang="cs-CZ" sz="1800" dirty="0" err="1" smtClean="0"/>
              <a:t>Tebo</a:t>
            </a:r>
            <a:r>
              <a:rPr lang="cs-CZ" sz="1800" dirty="0" smtClean="0"/>
              <a:t> Nová Včelnice a další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Laminace – technologie výroby</a:t>
            </a:r>
          </a:p>
        </p:txBody>
      </p:sp>
      <p:pic>
        <p:nvPicPr>
          <p:cNvPr id="20483" name="Picture 2" descr="C:\Users\uzivatel\Documents\Čalounictví\Laminace - nanášení sypkého poji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52788" y="2754313"/>
            <a:ext cx="2638425" cy="2219325"/>
          </a:xfrm>
          <a:noFill/>
        </p:spPr>
      </p:pic>
      <p:pic>
        <p:nvPicPr>
          <p:cNvPr id="20484" name="Picture 3" descr="C:\Users\uzivatel\Documents\Čalounictví\Laminace - plamen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349500"/>
            <a:ext cx="2667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Users\uzivatel\Documents\Čalounictví\Lamin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4575" y="2647950"/>
            <a:ext cx="24384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Nadpis 1"/>
          <p:cNvSpPr txBox="1">
            <a:spLocks/>
          </p:cNvSpPr>
          <p:nvPr/>
        </p:nvSpPr>
        <p:spPr bwMode="auto">
          <a:xfrm>
            <a:off x="323850" y="1484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>
                <a:solidFill>
                  <a:schemeClr val="tx2"/>
                </a:solidFill>
              </a:rPr>
              <a:t>Natavováním                  Sypkým pojivem                   Gravírováním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Úpravy potahových textilií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9689" y="1484784"/>
            <a:ext cx="8229600" cy="4525963"/>
          </a:xfrm>
        </p:spPr>
        <p:txBody>
          <a:bodyPr/>
          <a:lstStyle/>
          <a:p>
            <a:r>
              <a:rPr lang="cs-CZ" dirty="0"/>
              <a:t>Aplikace CORONA – využití ionizovaného plynu nebo směsi plynů. Snadno lze odstranit nečistoty a prach z povrchu , vylepšené vlastnosti stálosti barev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3933056"/>
            <a:ext cx="3744416" cy="172819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313313" cy="281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40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Důležité užitné vlastnosti potahových </a:t>
            </a:r>
            <a:r>
              <a:rPr lang="cs-CZ" dirty="0" smtClean="0"/>
              <a:t>textilií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/>
          <a:lstStyle/>
          <a:p>
            <a:r>
              <a:rPr lang="cs-CZ" dirty="0"/>
              <a:t>Způsob </a:t>
            </a:r>
            <a:r>
              <a:rPr lang="cs-CZ" dirty="0" smtClean="0"/>
              <a:t>údržby</a:t>
            </a:r>
          </a:p>
          <a:p>
            <a:r>
              <a:rPr lang="cs-CZ" dirty="0" smtClean="0"/>
              <a:t>Způsob použití</a:t>
            </a:r>
          </a:p>
          <a:p>
            <a:r>
              <a:rPr lang="cs-CZ" dirty="0" smtClean="0"/>
              <a:t>Estetika – barevnost, vzor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77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Úpravy potahových textilií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Antibakteriální</a:t>
            </a:r>
          </a:p>
          <a:p>
            <a:r>
              <a:rPr lang="cs-CZ" dirty="0" err="1" smtClean="0"/>
              <a:t>Nešpinivá</a:t>
            </a:r>
            <a:endParaRPr lang="cs-CZ" dirty="0" smtClean="0"/>
          </a:p>
          <a:p>
            <a:r>
              <a:rPr lang="cs-CZ" dirty="0" smtClean="0"/>
              <a:t>Proti </a:t>
            </a:r>
            <a:r>
              <a:rPr lang="cs-CZ" dirty="0" err="1" smtClean="0"/>
              <a:t>eletrostatikému</a:t>
            </a:r>
            <a:r>
              <a:rPr lang="cs-CZ" dirty="0" smtClean="0"/>
              <a:t> náboji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8425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Potahové pleteniny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Pletené plyše</a:t>
            </a:r>
          </a:p>
          <a:p>
            <a:pPr eaLnBrk="1" hangingPunct="1"/>
            <a:r>
              <a:rPr lang="cs-CZ" smtClean="0"/>
              <a:t>Počesané satény z mirkovláken (napodobenina alcantary)</a:t>
            </a:r>
          </a:p>
          <a:p>
            <a:pPr eaLnBrk="1" hangingPunct="1"/>
            <a:r>
              <a:rPr lang="cs-CZ" smtClean="0"/>
              <a:t>Distanční pleteniny</a:t>
            </a:r>
          </a:p>
          <a:p>
            <a:pPr eaLnBrk="1" hangingPunct="1"/>
            <a:r>
              <a:rPr lang="cs-CZ" smtClean="0"/>
              <a:t>Laminované pleteniny</a:t>
            </a:r>
          </a:p>
          <a:p>
            <a:pPr eaLnBrk="1" hangingPunct="1"/>
            <a:r>
              <a:rPr lang="cs-CZ" smtClean="0"/>
              <a:t>Hladké úplety</a:t>
            </a:r>
          </a:p>
          <a:p>
            <a:pPr eaLnBrk="1" hangingPunct="1"/>
            <a:r>
              <a:rPr lang="cs-CZ" smtClean="0"/>
              <a:t>Filetové pleteniny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58674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Pletené potahy s vkládaným útkem</a:t>
            </a:r>
          </a:p>
        </p:txBody>
      </p:sp>
      <p:pic>
        <p:nvPicPr>
          <p:cNvPr id="2560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140968"/>
            <a:ext cx="5138737" cy="341788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0729" t="44874" r="6644" b="14103"/>
          <a:stretch/>
        </p:blipFill>
        <p:spPr bwMode="auto">
          <a:xfrm rot="5400000">
            <a:off x="4613275" y="2451621"/>
            <a:ext cx="4137025" cy="42195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2662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Potahy matrací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sz="2400" dirty="0" smtClean="0"/>
              <a:t>„Za </a:t>
            </a:r>
            <a:r>
              <a:rPr lang="cs-CZ" sz="2400" dirty="0"/>
              <a:t>špičku na tuzemském i světovém trhu jsou pokládány potahy z materiálu, který je protkáván stříbrnými vlákny, nebo je do něj stříbro aplikováno jinými postupy. Takovéto potahy mají </a:t>
            </a:r>
            <a:r>
              <a:rPr lang="cs-CZ" sz="2400" dirty="0" err="1"/>
              <a:t>protiroztočové</a:t>
            </a:r>
            <a:r>
              <a:rPr lang="cs-CZ" sz="2400" dirty="0"/>
              <a:t>, nebo antibakteriální účiny a zastupuje je například potah </a:t>
            </a:r>
            <a:r>
              <a:rPr lang="cs-CZ" sz="2400" dirty="0" err="1"/>
              <a:t>Microcare</a:t>
            </a:r>
            <a:r>
              <a:rPr lang="cs-CZ" sz="2400" dirty="0" smtClean="0"/>
              <a:t>.“ </a:t>
            </a:r>
          </a:p>
          <a:p>
            <a:pPr marL="0" indent="0">
              <a:buFontTx/>
              <a:buNone/>
              <a:defRPr/>
            </a:pPr>
            <a:r>
              <a:rPr lang="cs-CZ" sz="1800" dirty="0" smtClean="0">
                <a:hlinkClick r:id="rId3"/>
              </a:rPr>
              <a:t>www.postele-matrace.cz</a:t>
            </a:r>
            <a:endParaRPr lang="cs-CZ" sz="1800" dirty="0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Filetová pletenina</a:t>
            </a:r>
          </a:p>
        </p:txBody>
      </p:sp>
      <p:pic>
        <p:nvPicPr>
          <p:cNvPr id="2867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412776"/>
            <a:ext cx="6216650" cy="45259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04864"/>
            <a:ext cx="259715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Pletený potahový plyš</a:t>
            </a:r>
          </a:p>
        </p:txBody>
      </p:sp>
      <p:pic>
        <p:nvPicPr>
          <p:cNvPr id="29699" name="Picture 2" descr="C:\Documents and Settings\Hana Pařilová\Dokumenty\Obrázky\PLETENINY - všechno\osnovní pleteniny\IMG_1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484784"/>
            <a:ext cx="6778625" cy="4525963"/>
          </a:xfr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22970" r="27849" b="7500"/>
          <a:stretch/>
        </p:blipFill>
        <p:spPr bwMode="auto">
          <a:xfrm>
            <a:off x="323528" y="2204864"/>
            <a:ext cx="3028949" cy="42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Distanční pletenina</a:t>
            </a:r>
          </a:p>
        </p:txBody>
      </p:sp>
      <p:pic>
        <p:nvPicPr>
          <p:cNvPr id="3072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3789363"/>
            <a:ext cx="4829175" cy="2914650"/>
          </a:xfrm>
        </p:spPr>
      </p:pic>
      <p:pic>
        <p:nvPicPr>
          <p:cNvPr id="30724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52588"/>
            <a:ext cx="49688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Potahové netkané textilie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Potahové netkané textilie jsou vyrobeny jinak jak tkaním nebo pletením</a:t>
            </a:r>
          </a:p>
          <a:p>
            <a:pPr eaLnBrk="1" hangingPunct="1"/>
            <a:r>
              <a:rPr lang="cs-CZ" dirty="0" smtClean="0"/>
              <a:t>Většinou se jedná o sendviče – složené z několika typů textilních vrstev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2587" t="13986" r="6775" b="13650"/>
          <a:stretch/>
        </p:blipFill>
        <p:spPr bwMode="auto">
          <a:xfrm>
            <a:off x="5436096" y="3284984"/>
            <a:ext cx="3213100" cy="32686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3277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Alcantara (NT)</a:t>
            </a:r>
          </a:p>
        </p:txBody>
      </p:sp>
      <p:sp>
        <p:nvSpPr>
          <p:cNvPr id="2150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251520" y="1268413"/>
            <a:ext cx="8446393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Název odvozen od použitého bikomponentního vlákna                </a:t>
            </a:r>
            <a:r>
              <a:rPr lang="cs-CZ" dirty="0"/>
              <a:t>	</a:t>
            </a:r>
            <a:r>
              <a:rPr lang="cs-CZ" dirty="0" smtClean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M/F </a:t>
            </a:r>
            <a:r>
              <a:rPr lang="cs-CZ" dirty="0"/>
              <a:t>(37% polyuretan </a:t>
            </a:r>
            <a:r>
              <a:rPr lang="cs-CZ" dirty="0" smtClean="0"/>
              <a:t> /63% polyester ) </a:t>
            </a:r>
          </a:p>
          <a:p>
            <a:pPr eaLnBrk="1" hangingPunct="1">
              <a:defRPr/>
            </a:pPr>
            <a:endParaRPr lang="cs-CZ" dirty="0" smtClean="0"/>
          </a:p>
          <a:p>
            <a:pPr marL="0" indent="0" eaLnBrk="1" hangingPunct="1">
              <a:buNone/>
              <a:defRPr/>
            </a:pPr>
            <a:r>
              <a:rPr lang="cs-CZ" sz="1800" dirty="0"/>
              <a:t>	</a:t>
            </a:r>
            <a:r>
              <a:rPr lang="cs-CZ" sz="1800" dirty="0" err="1" smtClean="0"/>
              <a:t>Alkantara</a:t>
            </a:r>
            <a:r>
              <a:rPr lang="cs-CZ" sz="1800" dirty="0" smtClean="0"/>
              <a:t> po používání			Patent fy TORAY (1970)</a:t>
            </a:r>
          </a:p>
          <a:p>
            <a:pPr eaLnBrk="1" hangingPunct="1">
              <a:defRPr/>
            </a:pPr>
            <a:endParaRPr lang="cs-CZ" sz="1800" dirty="0" smtClean="0"/>
          </a:p>
          <a:p>
            <a:pPr marL="0" indent="0" eaLnBrk="1" hangingPunct="1">
              <a:buFontTx/>
              <a:buNone/>
              <a:defRPr/>
            </a:pPr>
            <a:endParaRPr lang="cs-CZ" sz="1400" dirty="0"/>
          </a:p>
          <a:p>
            <a:pPr marL="0" indent="0" eaLnBrk="1" hangingPunct="1">
              <a:buFontTx/>
              <a:buNone/>
              <a:defRPr/>
            </a:pPr>
            <a:endParaRPr lang="cs-CZ" sz="1400" dirty="0" smtClean="0"/>
          </a:p>
          <a:p>
            <a:pPr marL="0" indent="0" eaLnBrk="1" hangingPunct="1">
              <a:buFontTx/>
              <a:buNone/>
              <a:defRPr/>
            </a:pPr>
            <a:endParaRPr lang="cs-CZ" sz="1400" dirty="0"/>
          </a:p>
          <a:p>
            <a:pPr marL="0" indent="0" eaLnBrk="1" hangingPunct="1">
              <a:buFontTx/>
              <a:buNone/>
              <a:defRPr/>
            </a:pPr>
            <a:endParaRPr lang="cs-CZ" sz="1400" dirty="0" smtClean="0"/>
          </a:p>
          <a:p>
            <a:pPr marL="0" indent="0" eaLnBrk="1" hangingPunct="1">
              <a:buFontTx/>
              <a:buNone/>
              <a:defRPr/>
            </a:pPr>
            <a:endParaRPr lang="cs-CZ" sz="1400" dirty="0"/>
          </a:p>
          <a:p>
            <a:pPr marL="0" indent="0" eaLnBrk="1" hangingPunct="1">
              <a:buFontTx/>
              <a:buNone/>
              <a:defRPr/>
            </a:pPr>
            <a:endParaRPr lang="cs-CZ" sz="1400" dirty="0" smtClean="0"/>
          </a:p>
          <a:p>
            <a:pPr marL="0" indent="0" eaLnBrk="1" hangingPunct="1">
              <a:buFontTx/>
              <a:buNone/>
              <a:defRPr/>
            </a:pPr>
            <a:endParaRPr lang="cs-CZ" sz="1400" dirty="0"/>
          </a:p>
          <a:p>
            <a:pPr marL="0" indent="0" eaLnBrk="1" hangingPunct="1">
              <a:buNone/>
              <a:defRPr/>
            </a:pPr>
            <a:r>
              <a:rPr lang="cs-CZ" sz="1400" dirty="0"/>
              <a:t>www.alcantara.com</a:t>
            </a:r>
          </a:p>
          <a:p>
            <a:pPr marL="0" indent="0" eaLnBrk="1" hangingPunct="1">
              <a:buFontTx/>
              <a:buNone/>
              <a:defRPr/>
            </a:pPr>
            <a:endParaRPr lang="cs-CZ" sz="1400" dirty="0" smtClean="0"/>
          </a:p>
          <a:p>
            <a:pPr marL="0" indent="0" eaLnBrk="1" hangingPunct="1">
              <a:buFontTx/>
              <a:buNone/>
              <a:defRPr/>
            </a:pPr>
            <a:endParaRPr lang="cs-CZ" sz="1400" dirty="0"/>
          </a:p>
          <a:p>
            <a:pPr marL="0" indent="0" eaLnBrk="1" hangingPunct="1">
              <a:buFontTx/>
              <a:buNone/>
              <a:defRPr/>
            </a:pPr>
            <a:endParaRPr lang="cs-CZ" sz="1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32597"/>
            <a:ext cx="2736304" cy="205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36" t="24214" r="33713"/>
          <a:stretch/>
        </p:blipFill>
        <p:spPr bwMode="auto">
          <a:xfrm>
            <a:off x="7740352" y="1916832"/>
            <a:ext cx="1206997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Alcantara (NT)</a:t>
            </a:r>
          </a:p>
        </p:txBody>
      </p:sp>
      <p:sp>
        <p:nvSpPr>
          <p:cNvPr id="3379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5040312"/>
          </a:xfrm>
        </p:spPr>
        <p:txBody>
          <a:bodyPr/>
          <a:lstStyle/>
          <a:p>
            <a:pPr eaLnBrk="1" hangingPunct="1"/>
            <a:r>
              <a:rPr lang="cs-CZ" smtClean="0"/>
              <a:t>Měkká, pružná, poddajná a odolná proti oděru (garantujre 10 let)</a:t>
            </a:r>
          </a:p>
          <a:p>
            <a:pPr eaLnBrk="1" hangingPunct="1"/>
            <a:r>
              <a:rPr lang="cs-CZ" smtClean="0"/>
              <a:t>Netkaná textilie vrstvená</a:t>
            </a:r>
          </a:p>
          <a:p>
            <a:pPr eaLnBrk="1" hangingPunct="1"/>
            <a:r>
              <a:rPr lang="cs-CZ" smtClean="0"/>
              <a:t>Většinou jen jednobarevná, na omak podobná semiši</a:t>
            </a:r>
          </a:p>
          <a:p>
            <a:pPr eaLnBrk="1" hangingPunct="1"/>
            <a:r>
              <a:rPr lang="cs-CZ" smtClean="0"/>
              <a:t>Nákladná výroba – dražší výrobek</a:t>
            </a:r>
          </a:p>
          <a:p>
            <a:pPr eaLnBrk="1" hangingPunct="1"/>
            <a:r>
              <a:rPr lang="cs-CZ" smtClean="0"/>
              <a:t>Negativum: žmolkuje</a:t>
            </a:r>
          </a:p>
          <a:p>
            <a:pPr eaLnBrk="1" hangingPunct="1"/>
            <a:r>
              <a:rPr lang="cs-CZ" smtClean="0"/>
              <a:t>Užití: zejména na potahy, atopotahy, ale i na kabelky a obaly (mobily, iPhone atd.)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Historický potahový gobelín</a:t>
            </a:r>
          </a:p>
        </p:txBody>
      </p:sp>
      <p:pic>
        <p:nvPicPr>
          <p:cNvPr id="4099" name="Picture 2" descr="C:\Documents and Settings\Hana Pařilová\Dokumenty\Čalounictví\obrázky pro čalounictví\gobelín historicky na potah 009.jpg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-18535" r="-18430" b="10085"/>
          <a:stretch>
            <a:fillRect/>
          </a:stretch>
        </p:blipFill>
        <p:spPr>
          <a:xfrm>
            <a:off x="250825" y="115888"/>
            <a:ext cx="9650413" cy="6742112"/>
          </a:xfrm>
          <a:noFill/>
        </p:spPr>
      </p:pic>
      <p:pic>
        <p:nvPicPr>
          <p:cNvPr id="4100" name="Picture 2" descr="C:\Documents and Settings\Hana Pařilová\Dokumenty\Čalounictví\obrázky pro čalounictví\gobelín historicky na potah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64452" r="51041" b="4654"/>
          <a:stretch>
            <a:fillRect/>
          </a:stretch>
        </p:blipFill>
        <p:spPr bwMode="auto">
          <a:xfrm>
            <a:off x="5256213" y="2141538"/>
            <a:ext cx="388778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532440" cy="78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Vločkované materiály (NT)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Mikroplyš</a:t>
            </a:r>
            <a:endParaRPr lang="cs-CZ" b="1" dirty="0" smtClean="0"/>
          </a:p>
          <a:p>
            <a:pPr marL="0" indent="0" eaLnBrk="1" hangingPunct="1">
              <a:buNone/>
            </a:pPr>
            <a:r>
              <a:rPr lang="cs-CZ" dirty="0"/>
              <a:t>	</a:t>
            </a:r>
            <a:r>
              <a:rPr lang="cs-CZ" dirty="0" smtClean="0"/>
              <a:t>= </a:t>
            </a:r>
            <a:r>
              <a:rPr lang="cs-CZ" sz="2800" dirty="0" smtClean="0"/>
              <a:t>(dnes) sametový povrch z mikrovláken</a:t>
            </a:r>
          </a:p>
          <a:p>
            <a:pPr marL="0" indent="0" eaLnBrk="1" hangingPunct="1">
              <a:buNone/>
            </a:pPr>
            <a:r>
              <a:rPr lang="cs-CZ" dirty="0"/>
              <a:t>	</a:t>
            </a:r>
            <a:r>
              <a:rPr lang="cs-CZ" dirty="0" smtClean="0"/>
              <a:t>= </a:t>
            </a:r>
            <a:r>
              <a:rPr lang="cs-CZ" sz="2800" dirty="0" smtClean="0"/>
              <a:t>(dříve) velmi krátký vlas nanášený na 	pojivo v elektrostatickém poli tzn. dnešní 	</a:t>
            </a:r>
            <a:r>
              <a:rPr lang="cs-CZ" sz="2800" dirty="0" err="1" smtClean="0"/>
              <a:t>flock</a:t>
            </a:r>
            <a:r>
              <a:rPr lang="cs-CZ" sz="2800" dirty="0" smtClean="0"/>
              <a:t> </a:t>
            </a:r>
          </a:p>
          <a:p>
            <a:pPr eaLnBrk="1" hangingPunct="1"/>
            <a:r>
              <a:rPr lang="cs-CZ" b="1" dirty="0" err="1" smtClean="0"/>
              <a:t>Flock</a:t>
            </a:r>
            <a:r>
              <a:rPr lang="cs-CZ" dirty="0" smtClean="0"/>
              <a:t> </a:t>
            </a:r>
          </a:p>
          <a:p>
            <a:pPr marL="0" indent="0" eaLnBrk="1" hangingPunct="1">
              <a:buNone/>
            </a:pPr>
            <a:r>
              <a:rPr lang="cs-CZ" sz="2800" dirty="0"/>
              <a:t>	</a:t>
            </a:r>
            <a:r>
              <a:rPr lang="cs-CZ" sz="2800" dirty="0" smtClean="0"/>
              <a:t>= vlasový povrch vytvořený netkaným 	způsobem, nanášením velmi krátkých vláken 	na textilní podklad s pojivem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Vločkování = </a:t>
            </a:r>
            <a:r>
              <a:rPr lang="cs-CZ" dirty="0" err="1" smtClean="0"/>
              <a:t>flock</a:t>
            </a:r>
            <a:endParaRPr lang="cs-CZ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/>
            <a:endParaRPr lang="cs-CZ" sz="1800" i="1" smtClean="0"/>
          </a:p>
          <a:p>
            <a:pPr algn="ctr" eaLnBrk="1" hangingPunct="1">
              <a:buFontTx/>
              <a:buNone/>
            </a:pPr>
            <a:endParaRPr lang="cs-CZ" sz="1800" i="1" smtClean="0"/>
          </a:p>
          <a:p>
            <a:pPr algn="ctr" eaLnBrk="1" hangingPunct="1">
              <a:buFontTx/>
              <a:buNone/>
            </a:pPr>
            <a:r>
              <a:rPr lang="cs-CZ" sz="1800" i="1" smtClean="0">
                <a:cs typeface="Times New Roman" pitchFamily="18" charset="0"/>
              </a:rPr>
              <a:t>Schéma výroby vločkované textilie</a:t>
            </a:r>
            <a:endParaRPr lang="cs-CZ" sz="1800" smtClean="0"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cs-CZ" sz="1800" i="1" smtClean="0">
                <a:cs typeface="Times New Roman" pitchFamily="18" charset="0"/>
              </a:rPr>
              <a:t>1 - zásobník krátkých vláken, 2 - mřížková elektroda, </a:t>
            </a:r>
            <a:endParaRPr lang="cs-CZ" sz="1800" i="1" smtClean="0"/>
          </a:p>
          <a:p>
            <a:pPr algn="ctr" eaLnBrk="1" hangingPunct="1">
              <a:buFontTx/>
              <a:buNone/>
            </a:pPr>
            <a:r>
              <a:rPr lang="cs-CZ" sz="1800" i="1" smtClean="0">
                <a:cs typeface="Times New Roman" pitchFamily="18" charset="0"/>
              </a:rPr>
              <a:t>3 - kovový plát, vytvářející elektrostatické pole, </a:t>
            </a:r>
            <a:endParaRPr lang="cs-CZ" sz="1800" i="1" smtClean="0"/>
          </a:p>
          <a:p>
            <a:pPr algn="ctr" eaLnBrk="1" hangingPunct="1">
              <a:buFontTx/>
              <a:buNone/>
            </a:pPr>
            <a:r>
              <a:rPr lang="cs-CZ" sz="1800" i="1" smtClean="0">
                <a:cs typeface="Times New Roman" pitchFamily="18" charset="0"/>
              </a:rPr>
              <a:t>4 - podkladová tkanina, 5 - latexové pojivo, 6 - sušící komora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914400" y="1524000"/>
            <a:ext cx="7010400" cy="2362200"/>
            <a:chOff x="2241" y="1336"/>
            <a:chExt cx="7200" cy="2600"/>
          </a:xfrm>
        </p:grpSpPr>
        <p:pic>
          <p:nvPicPr>
            <p:cNvPr id="35845" name="Picture 5" descr="mikropys schem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" r="25090" b="21155"/>
            <a:stretch>
              <a:fillRect/>
            </a:stretch>
          </p:blipFill>
          <p:spPr bwMode="auto">
            <a:xfrm>
              <a:off x="3141" y="1336"/>
              <a:ext cx="5138" cy="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>
              <a:off x="2241" y="2884"/>
              <a:ext cx="9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>
              <a:off x="8541" y="2884"/>
              <a:ext cx="9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latin typeface="Arial" charset="0"/>
              </a:rPr>
              <a:t>Vzorovaný mikroplyš (flock)</a:t>
            </a:r>
          </a:p>
        </p:txBody>
      </p:sp>
      <p:pic>
        <p:nvPicPr>
          <p:cNvPr id="36867" name="Picture 4" descr="C:\Documents and Settings\Hana Pařilová\Dokumenty\Obrázky\IMG_0172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5545137" cy="3830638"/>
          </a:xfrm>
          <a:noFill/>
        </p:spPr>
      </p:pic>
      <p:pic>
        <p:nvPicPr>
          <p:cNvPr id="36868" name="Picture 2" descr="C:\Documents and Settings\Hana Pařilová\Dokumenty\Čalounictví\DSC_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2997200"/>
            <a:ext cx="17907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C:\Documents and Settings\Hana Pařilová\Dokumenty\Obrázky\IMG_01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38188" r="24409" b="41127"/>
          <a:stretch>
            <a:fillRect/>
          </a:stretch>
        </p:blipFill>
        <p:spPr bwMode="auto">
          <a:xfrm>
            <a:off x="3454400" y="5805488"/>
            <a:ext cx="56896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sz="3200">
              <a:latin typeface="Georgia" pitchFamily="18" charset="0"/>
            </a:endParaRPr>
          </a:p>
        </p:txBody>
      </p:sp>
      <p:sp>
        <p:nvSpPr>
          <p:cNvPr id="36871" name="Rectangle 3"/>
          <p:cNvSpPr>
            <a:spLocks noChangeArrowheads="1"/>
          </p:cNvSpPr>
          <p:nvPr/>
        </p:nvSpPr>
        <p:spPr bwMode="auto">
          <a:xfrm>
            <a:off x="395288" y="5673725"/>
            <a:ext cx="36004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3200"/>
              <a:t>Řez dvojitým flockem</a:t>
            </a:r>
          </a:p>
        </p:txBody>
      </p:sp>
      <p:sp>
        <p:nvSpPr>
          <p:cNvPr id="36872" name="Line 9"/>
          <p:cNvSpPr>
            <a:spLocks noChangeShapeType="1"/>
          </p:cNvSpPr>
          <p:nvPr/>
        </p:nvSpPr>
        <p:spPr bwMode="auto">
          <a:xfrm>
            <a:off x="2484438" y="64531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3" name="Rectangle 3"/>
          <p:cNvSpPr>
            <a:spLocks noChangeArrowheads="1"/>
          </p:cNvSpPr>
          <p:nvPr/>
        </p:nvSpPr>
        <p:spPr bwMode="auto">
          <a:xfrm>
            <a:off x="5651500" y="1484313"/>
            <a:ext cx="34925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Vznik nežádoucích lesků</a:t>
            </a:r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>
            <a:off x="6372225" y="3141663"/>
            <a:ext cx="5762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428625" y="357188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Proplety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57675" cy="4525963"/>
          </a:xfrm>
        </p:spPr>
        <p:txBody>
          <a:bodyPr/>
          <a:lstStyle/>
          <a:p>
            <a:pPr eaLnBrk="1" hangingPunct="1"/>
            <a:r>
              <a:rPr lang="cs-CZ" smtClean="0"/>
              <a:t>Velmi levný materiál</a:t>
            </a:r>
          </a:p>
          <a:p>
            <a:pPr eaLnBrk="1" hangingPunct="1"/>
            <a:r>
              <a:rPr lang="cs-CZ" smtClean="0"/>
              <a:t>Vyrobené netkaným způsobem</a:t>
            </a:r>
          </a:p>
          <a:p>
            <a:pPr eaLnBrk="1" hangingPunct="1"/>
            <a:r>
              <a:rPr lang="cs-CZ" smtClean="0"/>
              <a:t>Proplétané rouno nebo vkládané útky (obchodní název: Arachne nebo Malimo)</a:t>
            </a:r>
          </a:p>
          <a:p>
            <a:pPr eaLnBrk="1" hangingPunct="1"/>
            <a:endParaRPr lang="cs-CZ" smtClean="0"/>
          </a:p>
        </p:txBody>
      </p:sp>
      <p:pic>
        <p:nvPicPr>
          <p:cNvPr id="38916" name="Picture 5" descr="C:\Documents and Settings\Hana Pařilová\Dokumenty\Obrázky\proplet Mali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33963" r="12500" b="19337"/>
          <a:stretch>
            <a:fillRect/>
          </a:stretch>
        </p:blipFill>
        <p:spPr bwMode="auto">
          <a:xfrm>
            <a:off x="-19502438" y="-6357938"/>
            <a:ext cx="22145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C:\Documents and Settings\Hana Pařilová\Dokumenty\Obrázky\proplet Mali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2" t="45277" r="20108"/>
          <a:stretch>
            <a:fillRect/>
          </a:stretch>
        </p:blipFill>
        <p:spPr bwMode="auto">
          <a:xfrm>
            <a:off x="4500563" y="2071688"/>
            <a:ext cx="43576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Proševy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Několik prošitých vrstev textilií</a:t>
            </a:r>
          </a:p>
          <a:p>
            <a:pPr eaLnBrk="1" hangingPunct="1"/>
            <a:r>
              <a:rPr lang="cs-CZ" smtClean="0"/>
              <a:t>Ochrana lehacích ploch (s čedičovými vlákny)</a:t>
            </a:r>
          </a:p>
          <a:p>
            <a:pPr eaLnBrk="1" hangingPunct="1"/>
            <a:r>
              <a:rPr lang="cs-CZ" smtClean="0"/>
              <a:t>Pro čalounické účely – potahy matrací</a:t>
            </a:r>
          </a:p>
        </p:txBody>
      </p:sp>
      <p:pic>
        <p:nvPicPr>
          <p:cNvPr id="39940" name="Picture 4" descr="chranic-matrace-36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43375"/>
            <a:ext cx="46434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 Chrániče matrací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dirty="0" smtClean="0"/>
              <a:t>„Spodní </a:t>
            </a:r>
            <a:r>
              <a:rPr lang="cs-CZ" dirty="0"/>
              <a:t>zcela nepropustná vrstva má jemně pogumovaný povrch a chrání matraci před proniknutím vlhkosti a před </a:t>
            </a:r>
            <a:r>
              <a:rPr lang="cs-CZ" dirty="0" smtClean="0"/>
              <a:t>bakteriemi“</a:t>
            </a:r>
          </a:p>
          <a:p>
            <a:pPr marL="0" indent="0">
              <a:buFontTx/>
              <a:buNone/>
              <a:defRPr/>
            </a:pPr>
            <a:r>
              <a:rPr lang="cs-CZ" dirty="0" smtClean="0"/>
              <a:t> (</a:t>
            </a:r>
            <a:r>
              <a:rPr lang="cs-CZ" dirty="0" err="1" smtClean="0"/>
              <a:t>Asko</a:t>
            </a:r>
            <a:r>
              <a:rPr lang="cs-CZ" dirty="0" smtClean="0"/>
              <a:t> nábytek)</a:t>
            </a:r>
            <a:endParaRPr lang="cs-CZ" dirty="0"/>
          </a:p>
        </p:txBody>
      </p:sp>
      <p:pic>
        <p:nvPicPr>
          <p:cNvPr id="40964" name="Picture 2" descr="F:\!ČALOUNICTVÍ  PŘEDNÁŠKY 14-15\2103 čalounictví - obr\pogumovaný chránič na matr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b="35786"/>
          <a:stretch>
            <a:fillRect/>
          </a:stretch>
        </p:blipFill>
        <p:spPr bwMode="auto">
          <a:xfrm>
            <a:off x="3708400" y="3141663"/>
            <a:ext cx="43370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Chrániče matrací z internetu</a:t>
            </a:r>
          </a:p>
        </p:txBody>
      </p:sp>
      <p:pic>
        <p:nvPicPr>
          <p:cNvPr id="41987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73200"/>
            <a:ext cx="6553200" cy="46275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Základní vrstvy v čalounictví</a:t>
            </a:r>
          </a:p>
        </p:txBody>
      </p:sp>
      <p:pic>
        <p:nvPicPr>
          <p:cNvPr id="43011" name="Zástupný symbol pro obsah 3" descr="AAA_calounictv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1" b="22955"/>
          <a:stretch>
            <a:fillRect/>
          </a:stretch>
        </p:blipFill>
        <p:spPr>
          <a:xfrm>
            <a:off x="857250" y="1714500"/>
            <a:ext cx="7407275" cy="4143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Výroba současného čalounického nábytku</a:t>
            </a:r>
          </a:p>
        </p:txBody>
      </p:sp>
      <p:pic>
        <p:nvPicPr>
          <p:cNvPr id="44035" name="Zástupný symbol pro obsah 3" descr="P10308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571625"/>
            <a:ext cx="3749675" cy="5000625"/>
          </a:xfrm>
        </p:spPr>
      </p:pic>
      <p:pic>
        <p:nvPicPr>
          <p:cNvPr id="44036" name="Obrázek 4" descr="P10308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1625"/>
            <a:ext cx="380365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Dekorační textilie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Téměř všechny typy textilií lze využít jako dekorační textilii</a:t>
            </a:r>
          </a:p>
          <a:p>
            <a:pPr eaLnBrk="1" hangingPunct="1"/>
            <a:r>
              <a:rPr lang="cs-CZ" smtClean="0"/>
              <a:t>Důraz je kladen na vzhled a originalitu</a:t>
            </a:r>
          </a:p>
          <a:p>
            <a:pPr eaLnBrk="1" hangingPunct="1"/>
            <a:r>
              <a:rPr lang="cs-CZ" smtClean="0"/>
              <a:t>Textilie by měly vhodně doplňovat interiér</a:t>
            </a:r>
          </a:p>
          <a:p>
            <a:pPr eaLnBrk="1" hangingPunct="1"/>
            <a:r>
              <a:rPr lang="cs-CZ" smtClean="0"/>
              <a:t>I dekorační textilie podléhají módním trendům</a:t>
            </a:r>
          </a:p>
          <a:p>
            <a:pPr eaLnBrk="1" hangingPunct="1">
              <a:buFontTx/>
              <a:buNone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Potahové materiály </a:t>
            </a:r>
            <a:br>
              <a:rPr lang="cs-CZ" smtClean="0"/>
            </a:br>
            <a:r>
              <a:rPr lang="cs-CZ" smtClean="0"/>
              <a:t>podle technologie výroby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" name="Obdélník 3"/>
          <p:cNvSpPr/>
          <p:nvPr/>
        </p:nvSpPr>
        <p:spPr>
          <a:xfrm>
            <a:off x="3276600" y="2133600"/>
            <a:ext cx="2303463" cy="790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Potahové materiály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4213" y="3357563"/>
            <a:ext cx="1727200" cy="792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tkaniny</a:t>
            </a:r>
          </a:p>
        </p:txBody>
      </p:sp>
      <p:sp>
        <p:nvSpPr>
          <p:cNvPr id="6" name="Obdélník 5"/>
          <p:cNvSpPr/>
          <p:nvPr/>
        </p:nvSpPr>
        <p:spPr>
          <a:xfrm>
            <a:off x="2843213" y="3357563"/>
            <a:ext cx="1728787" cy="792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pleteniny</a:t>
            </a:r>
          </a:p>
        </p:txBody>
      </p:sp>
      <p:sp>
        <p:nvSpPr>
          <p:cNvPr id="7" name="Obdélník 6"/>
          <p:cNvSpPr/>
          <p:nvPr/>
        </p:nvSpPr>
        <p:spPr>
          <a:xfrm>
            <a:off x="5003800" y="3357563"/>
            <a:ext cx="1728788" cy="792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Netkané textilie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19250" y="4652963"/>
            <a:ext cx="2160588" cy="792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>
                <a:solidFill>
                  <a:schemeClr val="tx1"/>
                </a:solidFill>
              </a:rPr>
              <a:t>pletotkaniny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003800" y="4292600"/>
            <a:ext cx="1728788" cy="865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>
                <a:solidFill>
                  <a:schemeClr val="tx1"/>
                </a:solidFill>
              </a:rPr>
              <a:t>proplety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948488" y="3357563"/>
            <a:ext cx="1727200" cy="792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usně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003800" y="5300663"/>
            <a:ext cx="1728788" cy="792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koženky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rot="10800000" flipV="1">
            <a:off x="1619250" y="2924175"/>
            <a:ext cx="1657350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endCxn id="6" idx="0"/>
          </p:cNvCxnSpPr>
          <p:nvPr/>
        </p:nvCxnSpPr>
        <p:spPr>
          <a:xfrm rot="5400000">
            <a:off x="3599656" y="3032919"/>
            <a:ext cx="433388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4932363" y="2924175"/>
            <a:ext cx="863600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5580063" y="2924175"/>
            <a:ext cx="1944687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948488" y="4292600"/>
            <a:ext cx="1727200" cy="865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>
                <a:solidFill>
                  <a:schemeClr val="tx1"/>
                </a:solidFill>
              </a:rPr>
              <a:t>kožešiny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Funkce dekoračních textilií</a:t>
            </a:r>
          </a:p>
        </p:txBody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52600" y="1752600"/>
            <a:ext cx="8229600" cy="4525963"/>
          </a:xfrm>
        </p:spPr>
        <p:txBody>
          <a:bodyPr/>
          <a:lstStyle/>
          <a:p>
            <a:pPr eaLnBrk="1" hangingPunct="1"/>
            <a:r>
              <a:rPr lang="cs-CZ" smtClean="0"/>
              <a:t>Zdobení interiéru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Tepelná a zvuková izolace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Vliv na psychiku -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/>
            </a:r>
            <a:br>
              <a:rPr lang="cs-CZ" altLang="cs-CZ" b="1" smtClean="0"/>
            </a:br>
            <a:r>
              <a:rPr lang="en-US" altLang="cs-CZ" b="1" smtClean="0"/>
              <a:t>Textilní akustické elementy </a:t>
            </a:r>
            <a:r>
              <a:rPr lang="cs-CZ" altLang="cs-CZ" smtClean="0"/>
              <a:t/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47107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7108" name="Zástupný symbol pro obsah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89375" cy="4519613"/>
          </a:xfrm>
        </p:spPr>
        <p:txBody>
          <a:bodyPr/>
          <a:lstStyle/>
          <a:p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quarter" idx="10"/>
          </p:nvPr>
        </p:nvSpPr>
        <p:spPr>
          <a:xfrm>
            <a:off x="119063" y="6477000"/>
            <a:ext cx="3462337" cy="533400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</a:rPr>
              <a:t>Trevira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</a:rPr>
              <a:t>GmbH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</a:rPr>
              <a:t> ● www.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</a:rPr>
              <a:t>trevira.com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71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9EBEB968-C89C-4953-A3E3-3CCD01047FFF}" type="slidenum">
              <a:rPr lang="en-US" altLang="cs-CZ" smtClean="0"/>
              <a:pPr algn="ctr" eaLnBrk="1" hangingPunct="1"/>
              <a:t>51</a:t>
            </a:fld>
            <a:endParaRPr lang="en-US" altLang="cs-CZ" i="1" smtClean="0">
              <a:latin typeface="Times New Roman" pitchFamily="18" charset="0"/>
            </a:endParaRPr>
          </a:p>
        </p:txBody>
      </p:sp>
      <p:pic>
        <p:nvPicPr>
          <p:cNvPr id="47111" name="Picture 2" descr="http://www.trevira.de/fileadmin/Presse/Heimtextil_2013/Textile_Akustikelemente_mit_Trevira_CS/Caimi_mitesco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790700"/>
            <a:ext cx="36576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 descr="http://www.trevira.de/fileadmin/Presse/Heimtextil_2013/Textile_Akustikelemente_mit_Trevira_CS/Caimi_mitesc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39576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Tlumení akustiky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4868863"/>
            <a:ext cx="8147050" cy="1257300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 kinosálech, veřejných místnostech – požadavek nehořlavost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ČSN 73 0863 – index šíření plamenu  34,9 mm/min</a:t>
            </a:r>
          </a:p>
        </p:txBody>
      </p:sp>
      <p:sp>
        <p:nvSpPr>
          <p:cNvPr id="48132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 smtClean="0"/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6" t="31989" r="4494" b="22652"/>
          <a:stretch>
            <a:fillRect/>
          </a:stretch>
        </p:blipFill>
        <p:spPr bwMode="auto">
          <a:xfrm>
            <a:off x="684213" y="1484313"/>
            <a:ext cx="75231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/>
              <a:t>Samozhášivé textilie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2708275"/>
            <a:ext cx="4464050" cy="39211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de-DE" altLang="cs-CZ" sz="2400" smtClean="0"/>
              <a:t>“Trevir</a:t>
            </a:r>
            <a:r>
              <a:rPr lang="de-AT" altLang="cs-CZ" sz="2400" smtClean="0"/>
              <a:t>a</a:t>
            </a:r>
            <a:r>
              <a:rPr lang="de-DE" altLang="cs-CZ" sz="2400" smtClean="0"/>
              <a:t> CS”</a:t>
            </a:r>
          </a:p>
          <a:p>
            <a:pPr>
              <a:buFont typeface="Wingdings 2" pitchFamily="18" charset="2"/>
              <a:buNone/>
            </a:pPr>
            <a:r>
              <a:rPr lang="de-DE" altLang="cs-CZ" sz="2400" smtClean="0"/>
              <a:t>modifi</a:t>
            </a:r>
            <a:r>
              <a:rPr lang="cs-CZ" altLang="cs-CZ" sz="2400" smtClean="0"/>
              <a:t>kovaný</a:t>
            </a:r>
            <a:r>
              <a:rPr lang="de-DE" altLang="cs-CZ" sz="2400" smtClean="0"/>
              <a:t> </a:t>
            </a:r>
            <a:r>
              <a:rPr lang="cs-CZ" altLang="cs-CZ" sz="2400" smtClean="0"/>
              <a:t>p</a:t>
            </a:r>
            <a:r>
              <a:rPr lang="de-DE" altLang="cs-CZ" sz="2400" smtClean="0"/>
              <a:t>olyester, </a:t>
            </a:r>
            <a:r>
              <a:rPr lang="cs-CZ" altLang="cs-CZ" sz="2400" smtClean="0"/>
              <a:t>který obsahuje nehořlavé</a:t>
            </a:r>
          </a:p>
          <a:p>
            <a:pPr>
              <a:buFont typeface="Wingdings 2" pitchFamily="18" charset="2"/>
              <a:buNone/>
            </a:pPr>
            <a:r>
              <a:rPr lang="cs-CZ" altLang="cs-CZ" sz="2400" smtClean="0"/>
              <a:t>k</a:t>
            </a:r>
            <a:r>
              <a:rPr lang="de-DE" altLang="cs-CZ" sz="2400" smtClean="0"/>
              <a:t>omponent</a:t>
            </a:r>
            <a:r>
              <a:rPr lang="cs-CZ" altLang="cs-CZ" sz="2400" smtClean="0"/>
              <a:t>y</a:t>
            </a:r>
            <a:endParaRPr lang="de-DE" altLang="cs-CZ" sz="2400" smtClean="0"/>
          </a:p>
          <a:p>
            <a:pPr>
              <a:lnSpc>
                <a:spcPct val="125000"/>
              </a:lnSpc>
              <a:buFont typeface="Wingdings 2" pitchFamily="18" charset="2"/>
              <a:buNone/>
            </a:pPr>
            <a:r>
              <a:rPr lang="de-DE" altLang="cs-CZ" sz="2400" smtClean="0">
                <a:sym typeface="Wingdings" pitchFamily="2" charset="2"/>
              </a:rPr>
              <a:t>C = Comfort</a:t>
            </a:r>
          </a:p>
          <a:p>
            <a:pPr>
              <a:lnSpc>
                <a:spcPct val="85000"/>
              </a:lnSpc>
              <a:buFont typeface="Wingdings 2" pitchFamily="18" charset="2"/>
              <a:buNone/>
            </a:pPr>
            <a:r>
              <a:rPr lang="de-DE" altLang="cs-CZ" sz="2400" smtClean="0">
                <a:sym typeface="Wingdings" pitchFamily="2" charset="2"/>
              </a:rPr>
              <a:t>S = Safety</a:t>
            </a:r>
            <a:r>
              <a:rPr lang="cs-CZ" altLang="cs-CZ" sz="2400" smtClean="0">
                <a:sym typeface="Wingdings" pitchFamily="2" charset="2"/>
              </a:rPr>
              <a:t> – bezpečnost</a:t>
            </a:r>
          </a:p>
          <a:p>
            <a:pPr>
              <a:lnSpc>
                <a:spcPct val="85000"/>
              </a:lnSpc>
              <a:buFont typeface="Wingdings 2" pitchFamily="18" charset="2"/>
              <a:buNone/>
            </a:pPr>
            <a:endParaRPr lang="cs-CZ" altLang="cs-CZ" sz="2400" smtClean="0">
              <a:sym typeface="Wingdings" pitchFamily="2" charset="2"/>
            </a:endParaRPr>
          </a:p>
          <a:p>
            <a:pPr>
              <a:lnSpc>
                <a:spcPct val="85000"/>
              </a:lnSpc>
              <a:buFontTx/>
              <a:buNone/>
            </a:pPr>
            <a:r>
              <a:rPr lang="cs-CZ" altLang="cs-CZ" sz="1600" b="1" smtClean="0"/>
              <a:t>Test hoření Trevíra.cs:    </a:t>
            </a:r>
            <a:r>
              <a:rPr lang="cs-CZ" altLang="cs-CZ" sz="1600" smtClean="0">
                <a:hlinkClick r:id="rId2"/>
              </a:rPr>
              <a:t>https://www.youtube.com/watch?v=5c46AeaCyzU</a:t>
            </a:r>
            <a:endParaRPr lang="cs-CZ" altLang="cs-CZ" sz="1600" smtClean="0"/>
          </a:p>
          <a:p>
            <a:pPr>
              <a:lnSpc>
                <a:spcPct val="85000"/>
              </a:lnSpc>
              <a:buFont typeface="Wingdings 2" pitchFamily="18" charset="2"/>
              <a:buNone/>
            </a:pPr>
            <a:endParaRPr lang="cs-CZ" smtClean="0"/>
          </a:p>
        </p:txBody>
      </p:sp>
      <p:pic>
        <p:nvPicPr>
          <p:cNvPr id="49156" name="Picture 4" descr="hoření závěsů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369252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igaretový t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2234" r="6543" b="14359"/>
          <a:stretch>
            <a:fillRect/>
          </a:stretch>
        </p:blipFill>
        <p:spPr bwMode="auto">
          <a:xfrm>
            <a:off x="6227763" y="1268413"/>
            <a:ext cx="2233612" cy="13065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Statistika požárů v ČR</a:t>
            </a:r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301037" cy="513556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altLang="cs-CZ" sz="2000" b="1" u="sng" smtClean="0"/>
              <a:t>Rok       Počet požárů           Usmrceno osob            Zraněno  osob</a:t>
            </a:r>
            <a:endParaRPr lang="cs-CZ" altLang="cs-CZ" sz="2000" u="sng" smtClean="0"/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FF0000"/>
                </a:solidFill>
                <a:latin typeface="Times New Roman" pitchFamily="18" charset="0"/>
              </a:rPr>
              <a:t>2001          </a:t>
            </a:r>
            <a:r>
              <a:rPr lang="cs-CZ" altLang="cs-CZ" sz="2000" smtClean="0">
                <a:solidFill>
                  <a:srgbClr val="FF0000"/>
                </a:solidFill>
                <a:latin typeface="Times New Roman" pitchFamily="18" charset="0"/>
              </a:rPr>
              <a:t>17 285                               99                                 881</a:t>
            </a:r>
            <a:endParaRPr lang="cs-CZ" altLang="cs-CZ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0070C0"/>
                </a:solidFill>
                <a:latin typeface="Times New Roman" pitchFamily="18" charset="0"/>
              </a:rPr>
              <a:t>2002          </a:t>
            </a:r>
            <a:r>
              <a:rPr lang="cs-CZ" altLang="cs-CZ" sz="2000" smtClean="0">
                <a:solidFill>
                  <a:srgbClr val="0070C0"/>
                </a:solidFill>
                <a:latin typeface="Times New Roman" pitchFamily="18" charset="0"/>
              </a:rPr>
              <a:t>19 132                             109                                 942</a:t>
            </a:r>
            <a:endParaRPr lang="cs-CZ" altLang="cs-CZ" sz="20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FF0000"/>
                </a:solidFill>
                <a:latin typeface="Times New Roman" pitchFamily="18" charset="0"/>
              </a:rPr>
              <a:t>2003          </a:t>
            </a:r>
            <a:r>
              <a:rPr lang="cs-CZ" altLang="cs-CZ" sz="2000" smtClean="0">
                <a:solidFill>
                  <a:srgbClr val="FF0000"/>
                </a:solidFill>
                <a:latin typeface="Times New Roman" pitchFamily="18" charset="0"/>
              </a:rPr>
              <a:t>28 937                             141                               1 112</a:t>
            </a:r>
            <a:endParaRPr lang="cs-CZ" altLang="cs-CZ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0070C0"/>
                </a:solidFill>
                <a:latin typeface="Times New Roman" pitchFamily="18" charset="0"/>
              </a:rPr>
              <a:t>2004          </a:t>
            </a:r>
            <a:r>
              <a:rPr lang="cs-CZ" altLang="cs-CZ" sz="2000" smtClean="0">
                <a:solidFill>
                  <a:srgbClr val="0070C0"/>
                </a:solidFill>
                <a:latin typeface="Times New Roman" pitchFamily="18" charset="0"/>
              </a:rPr>
              <a:t>21 191                             126                                  918 </a:t>
            </a:r>
            <a:endParaRPr lang="cs-CZ" altLang="cs-CZ" sz="20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FF0000"/>
                </a:solidFill>
                <a:latin typeface="Times New Roman" pitchFamily="18" charset="0"/>
              </a:rPr>
              <a:t>2005          </a:t>
            </a:r>
            <a:r>
              <a:rPr lang="cs-CZ" altLang="cs-CZ" sz="2000" smtClean="0">
                <a:solidFill>
                  <a:srgbClr val="FF0000"/>
                </a:solidFill>
                <a:latin typeface="Times New Roman" pitchFamily="18" charset="0"/>
              </a:rPr>
              <a:t>20 183                             139                                  914</a:t>
            </a:r>
            <a:endParaRPr lang="cs-CZ" altLang="cs-CZ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0070C0"/>
                </a:solidFill>
                <a:latin typeface="Times New Roman" pitchFamily="18" charset="0"/>
              </a:rPr>
              <a:t>2006          </a:t>
            </a:r>
            <a:r>
              <a:rPr lang="cs-CZ" altLang="cs-CZ" sz="2000" smtClean="0">
                <a:solidFill>
                  <a:srgbClr val="0070C0"/>
                </a:solidFill>
                <a:latin typeface="Times New Roman" pitchFamily="18" charset="0"/>
              </a:rPr>
              <a:t>20 262                             144                                  919</a:t>
            </a:r>
            <a:endParaRPr lang="cs-CZ" altLang="cs-CZ" sz="20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FF0000"/>
                </a:solidFill>
                <a:latin typeface="Times New Roman" pitchFamily="18" charset="0"/>
              </a:rPr>
              <a:t>2007          </a:t>
            </a:r>
            <a:r>
              <a:rPr lang="cs-CZ" altLang="cs-CZ" sz="2000" smtClean="0">
                <a:solidFill>
                  <a:srgbClr val="FF0000"/>
                </a:solidFill>
                <a:latin typeface="Times New Roman" pitchFamily="18" charset="0"/>
              </a:rPr>
              <a:t>22 394                             130                               1 023</a:t>
            </a:r>
            <a:endParaRPr lang="cs-CZ" altLang="cs-CZ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0070C0"/>
                </a:solidFill>
                <a:latin typeface="Times New Roman" pitchFamily="18" charset="0"/>
              </a:rPr>
              <a:t>2008          </a:t>
            </a:r>
            <a:r>
              <a:rPr lang="cs-CZ" altLang="cs-CZ" sz="2000" smtClean="0">
                <a:solidFill>
                  <a:srgbClr val="0070C0"/>
                </a:solidFill>
                <a:latin typeface="Times New Roman" pitchFamily="18" charset="0"/>
              </a:rPr>
              <a:t>20 946                             142                               1 109</a:t>
            </a:r>
            <a:endParaRPr lang="cs-CZ" altLang="cs-CZ" sz="20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FF0000"/>
                </a:solidFill>
                <a:latin typeface="Times New Roman" pitchFamily="18" charset="0"/>
              </a:rPr>
              <a:t>2009          </a:t>
            </a:r>
            <a:r>
              <a:rPr lang="cs-CZ" altLang="cs-CZ" sz="2000" smtClean="0">
                <a:solidFill>
                  <a:srgbClr val="FF0000"/>
                </a:solidFill>
                <a:latin typeface="Times New Roman" pitchFamily="18" charset="0"/>
              </a:rPr>
              <a:t>20 177                             117                                  980 </a:t>
            </a:r>
            <a:endParaRPr lang="cs-CZ" altLang="cs-CZ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0070C0"/>
                </a:solidFill>
                <a:latin typeface="Times New Roman" pitchFamily="18" charset="0"/>
              </a:rPr>
              <a:t>2010          </a:t>
            </a:r>
            <a:r>
              <a:rPr lang="cs-CZ" altLang="cs-CZ" sz="2000" smtClean="0">
                <a:solidFill>
                  <a:srgbClr val="0070C0"/>
                </a:solidFill>
                <a:latin typeface="Times New Roman" pitchFamily="18" charset="0"/>
              </a:rPr>
              <a:t>17 937                             131                               1 060</a:t>
            </a:r>
            <a:endParaRPr lang="cs-CZ" altLang="cs-CZ" sz="20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FF0000"/>
                </a:solidFill>
                <a:latin typeface="Times New Roman" pitchFamily="18" charset="0"/>
              </a:rPr>
              <a:t>2011          </a:t>
            </a:r>
            <a:r>
              <a:rPr lang="cs-CZ" altLang="cs-CZ" sz="2000" smtClean="0">
                <a:solidFill>
                  <a:srgbClr val="FF0000"/>
                </a:solidFill>
                <a:latin typeface="Times New Roman" pitchFamily="18" charset="0"/>
              </a:rPr>
              <a:t>21 125                             129                               1 152</a:t>
            </a:r>
            <a:endParaRPr lang="cs-CZ" altLang="cs-CZ" sz="20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cs-CZ" altLang="cs-CZ" sz="2000" b="1" smtClean="0">
                <a:solidFill>
                  <a:srgbClr val="0070C0"/>
                </a:solidFill>
                <a:latin typeface="Times New Roman" pitchFamily="18" charset="0"/>
              </a:rPr>
              <a:t>2012          </a:t>
            </a:r>
            <a:r>
              <a:rPr lang="cs-CZ" altLang="cs-CZ" sz="2000" smtClean="0">
                <a:solidFill>
                  <a:srgbClr val="0070C0"/>
                </a:solidFill>
                <a:latin typeface="Times New Roman" pitchFamily="18" charset="0"/>
              </a:rPr>
              <a:t>20 492                             125                               1 286</a:t>
            </a:r>
            <a:endParaRPr lang="cs-CZ" altLang="cs-CZ" sz="2000" b="1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cs-CZ" altLang="cs-CZ" sz="2000" b="1" smtClean="0"/>
          </a:p>
          <a:p>
            <a:pPr>
              <a:buFont typeface="Wingdings 2" pitchFamily="18" charset="2"/>
              <a:buNone/>
            </a:pPr>
            <a:endParaRPr lang="cs-CZ" altLang="cs-CZ" b="1" smtClean="0"/>
          </a:p>
          <a:p>
            <a:endParaRPr lang="cs-CZ" altLang="cs-CZ" b="1" smtClean="0"/>
          </a:p>
          <a:p>
            <a:endParaRPr lang="cs-CZ" altLang="cs-CZ" b="1" smtClean="0"/>
          </a:p>
          <a:p>
            <a:endParaRPr lang="cs-CZ" altLang="cs-CZ" b="1" smtClean="0"/>
          </a:p>
          <a:p>
            <a:endParaRPr lang="cs-CZ" altLang="cs-CZ" b="1" smtClean="0"/>
          </a:p>
        </p:txBody>
      </p:sp>
      <p:sp>
        <p:nvSpPr>
          <p:cNvPr id="5018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-1524000" y="6553200"/>
            <a:ext cx="8305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cs-CZ" smtClean="0"/>
              <a:t>Zdroj: statistická ročenka Ministerstva vnitra ČR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Těžce vznětlivé</a:t>
            </a:r>
            <a:r>
              <a:rPr lang="de-DE" altLang="cs-CZ" smtClean="0"/>
              <a:t> </a:t>
            </a:r>
            <a:r>
              <a:rPr lang="cs-CZ" altLang="cs-CZ" smtClean="0"/>
              <a:t>t</a:t>
            </a:r>
            <a:r>
              <a:rPr lang="de-DE" altLang="cs-CZ" smtClean="0"/>
              <a:t>extilie</a:t>
            </a: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609600" y="1949450"/>
            <a:ext cx="8382000" cy="3794125"/>
            <a:chOff x="384" y="1228"/>
            <a:chExt cx="5280" cy="2390"/>
          </a:xfrm>
        </p:grpSpPr>
        <p:sp>
          <p:nvSpPr>
            <p:cNvPr id="51206" name="Text Box 4"/>
            <p:cNvSpPr txBox="1">
              <a:spLocks noChangeArrowheads="1"/>
            </p:cNvSpPr>
            <p:nvPr/>
          </p:nvSpPr>
          <p:spPr bwMode="auto">
            <a:xfrm>
              <a:off x="4080" y="1228"/>
              <a:ext cx="12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cs-CZ" sz="1600" b="1"/>
                <a:t>FR </a:t>
              </a:r>
              <a:r>
                <a:rPr lang="cs-CZ" altLang="cs-CZ" sz="1600" b="1"/>
                <a:t>úprava</a:t>
              </a:r>
              <a:endParaRPr lang="de-DE" altLang="cs-CZ" sz="1600" b="1"/>
            </a:p>
          </p:txBody>
        </p:sp>
        <p:sp>
          <p:nvSpPr>
            <p:cNvPr id="51207" name="Text Box 5"/>
            <p:cNvSpPr txBox="1">
              <a:spLocks noChangeArrowheads="1"/>
            </p:cNvSpPr>
            <p:nvPr/>
          </p:nvSpPr>
          <p:spPr bwMode="auto">
            <a:xfrm>
              <a:off x="1728" y="1228"/>
              <a:ext cx="96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cs-CZ" sz="1600" b="1"/>
                <a:t>Trevira CS</a:t>
              </a:r>
            </a:p>
          </p:txBody>
        </p:sp>
        <p:pic>
          <p:nvPicPr>
            <p:cNvPr id="51208" name="Picture 6" descr="Flammhemmende Ausruestung_Trevira CS_neu 2003_deu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0"/>
              <a:ext cx="5269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9" name="Text Box 7"/>
            <p:cNvSpPr txBox="1">
              <a:spLocks noChangeArrowheads="1"/>
            </p:cNvSpPr>
            <p:nvPr/>
          </p:nvSpPr>
          <p:spPr bwMode="auto">
            <a:xfrm>
              <a:off x="1920" y="2592"/>
              <a:ext cx="952" cy="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None/>
              </a:pPr>
              <a:r>
                <a:rPr lang="en-GB" altLang="cs-CZ" b="1"/>
                <a:t>Integr</a:t>
              </a:r>
              <a:r>
                <a:rPr lang="cs-CZ" altLang="cs-CZ" b="1"/>
                <a:t>ovaná</a:t>
              </a:r>
              <a:r>
                <a:rPr lang="en-GB" altLang="cs-CZ" b="1"/>
                <a:t> </a:t>
              </a:r>
            </a:p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None/>
              </a:pPr>
              <a:r>
                <a:rPr lang="en-GB" altLang="cs-CZ" b="1"/>
                <a:t>Polyester</a:t>
              </a:r>
              <a:r>
                <a:rPr lang="cs-CZ" altLang="cs-CZ" b="1"/>
                <a:t>.</a:t>
              </a:r>
              <a:r>
                <a:rPr lang="en-GB" altLang="cs-CZ" b="1"/>
                <a:t>-</a:t>
              </a:r>
            </a:p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None/>
              </a:pPr>
              <a:r>
                <a:rPr lang="en-GB" altLang="cs-CZ" b="1"/>
                <a:t>modifi</a:t>
              </a:r>
              <a:r>
                <a:rPr lang="cs-CZ" altLang="cs-CZ" b="1"/>
                <a:t>kace</a:t>
              </a:r>
              <a:endParaRPr lang="en-GB" altLang="cs-CZ" sz="2200"/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1968" y="2160"/>
              <a:ext cx="768" cy="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None/>
              </a:pPr>
              <a:r>
                <a:rPr lang="en-GB" altLang="cs-CZ" b="1"/>
                <a:t>Polymer</a:t>
              </a:r>
              <a:r>
                <a:rPr lang="cs-CZ" altLang="cs-CZ" b="1"/>
                <a:t>.</a:t>
              </a:r>
              <a:r>
                <a:rPr lang="en-GB" altLang="cs-CZ" b="1"/>
                <a:t>-</a:t>
              </a:r>
            </a:p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None/>
              </a:pPr>
              <a:r>
                <a:rPr lang="cs-CZ" altLang="cs-CZ" b="1"/>
                <a:t>řetězce</a:t>
              </a:r>
              <a:endParaRPr lang="en-GB" altLang="cs-CZ" sz="2200"/>
            </a:p>
          </p:txBody>
        </p:sp>
        <p:sp>
          <p:nvSpPr>
            <p:cNvPr id="51211" name="Text Box 9"/>
            <p:cNvSpPr txBox="1">
              <a:spLocks noChangeArrowheads="1"/>
            </p:cNvSpPr>
            <p:nvPr/>
          </p:nvSpPr>
          <p:spPr bwMode="auto">
            <a:xfrm>
              <a:off x="4512" y="2592"/>
              <a:ext cx="1152" cy="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None/>
              </a:pPr>
              <a:r>
                <a:rPr lang="cs-CZ" altLang="cs-CZ" b="1"/>
                <a:t>Nehořlavá úprava</a:t>
              </a:r>
              <a:r>
                <a:rPr lang="en-GB" altLang="cs-CZ" b="1"/>
                <a:t>-</a:t>
              </a:r>
            </a:p>
            <a:p>
              <a:pPr eaLnBrk="1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None/>
              </a:pPr>
              <a:r>
                <a:rPr lang="cs-CZ" altLang="cs-CZ" b="1"/>
                <a:t>je pouze na povrchu vlákna</a:t>
              </a:r>
              <a:endParaRPr lang="en-GB" altLang="cs-CZ" sz="2200"/>
            </a:p>
          </p:txBody>
        </p:sp>
      </p:grpSp>
      <p:sp>
        <p:nvSpPr>
          <p:cNvPr id="51204" name="TextovéPole 10"/>
          <p:cNvSpPr txBox="1">
            <a:spLocks noChangeArrowheads="1"/>
          </p:cNvSpPr>
          <p:nvPr/>
        </p:nvSpPr>
        <p:spPr bwMode="auto">
          <a:xfrm>
            <a:off x="2209800" y="2743200"/>
            <a:ext cx="990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Vlákno</a:t>
            </a:r>
          </a:p>
        </p:txBody>
      </p:sp>
      <p:sp>
        <p:nvSpPr>
          <p:cNvPr id="51205" name="TextovéPole 11"/>
          <p:cNvSpPr txBox="1">
            <a:spLocks noChangeArrowheads="1"/>
          </p:cNvSpPr>
          <p:nvPr/>
        </p:nvSpPr>
        <p:spPr bwMode="auto">
          <a:xfrm>
            <a:off x="6019800" y="2743200"/>
            <a:ext cx="990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Vlákno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685800" y="666750"/>
            <a:ext cx="8088313" cy="1085850"/>
          </a:xfrm>
        </p:spPr>
        <p:txBody>
          <a:bodyPr/>
          <a:lstStyle/>
          <a:p>
            <a:r>
              <a:rPr lang="cs-CZ" altLang="cs-CZ" sz="2200" b="1" smtClean="0"/>
              <a:t/>
            </a:r>
            <a:br>
              <a:rPr lang="cs-CZ" altLang="cs-CZ" sz="2200" b="1" smtClean="0"/>
            </a:br>
            <a:r>
              <a:rPr lang="cs-CZ" altLang="cs-CZ" sz="2800" b="1" smtClean="0"/>
              <a:t/>
            </a:r>
            <a:br>
              <a:rPr lang="cs-CZ" altLang="cs-CZ" sz="2800" b="1" smtClean="0"/>
            </a:br>
            <a:r>
              <a:rPr lang="cs-CZ" altLang="cs-CZ" sz="2800" b="1" smtClean="0"/>
              <a:t/>
            </a:r>
            <a:br>
              <a:rPr lang="cs-CZ" altLang="cs-CZ" sz="2800" b="1" smtClean="0"/>
            </a:br>
            <a:r>
              <a:rPr lang="cs-CZ" altLang="cs-CZ" sz="2200" b="1" smtClean="0"/>
              <a:t>   </a:t>
            </a:r>
            <a:r>
              <a:rPr lang="cs-CZ" altLang="cs-CZ" sz="2400" b="1" smtClean="0">
                <a:cs typeface="Times New Roman" pitchFamily="18" charset="0"/>
              </a:rPr>
              <a:t> </a:t>
            </a:r>
            <a:endParaRPr lang="cs-CZ" altLang="cs-CZ" sz="1400" smtClean="0"/>
          </a:p>
        </p:txBody>
      </p:sp>
      <p:sp>
        <p:nvSpPr>
          <p:cNvPr id="54275" name="Obdélník 5"/>
          <p:cNvSpPr>
            <a:spLocks noChangeArrowheads="1"/>
          </p:cNvSpPr>
          <p:nvPr/>
        </p:nvSpPr>
        <p:spPr bwMode="auto">
          <a:xfrm>
            <a:off x="2286000" y="2967038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800">
                <a:cs typeface="Times New Roman" pitchFamily="18" charset="0"/>
              </a:rPr>
              <a:t> </a:t>
            </a:r>
            <a:endParaRPr lang="cs-CZ" altLang="cs-CZ"/>
          </a:p>
        </p:txBody>
      </p:sp>
      <p:sp>
        <p:nvSpPr>
          <p:cNvPr id="54276" name="Obdélník 7"/>
          <p:cNvSpPr>
            <a:spLocks noChangeArrowheads="1"/>
          </p:cNvSpPr>
          <p:nvPr/>
        </p:nvSpPr>
        <p:spPr bwMode="auto">
          <a:xfrm>
            <a:off x="412750" y="5638800"/>
            <a:ext cx="2892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sz="800">
                <a:solidFill>
                  <a:srgbClr val="000000"/>
                </a:solidFill>
              </a:rPr>
              <a:t>Artikel: </a:t>
            </a:r>
            <a:r>
              <a:rPr lang="cs-CZ" altLang="cs-CZ" sz="800"/>
              <a:t>PARISA 2537/907          </a:t>
            </a:r>
            <a:endParaRPr lang="cs-CZ" altLang="cs-CZ" sz="800">
              <a:solidFill>
                <a:srgbClr val="000000"/>
              </a:solidFill>
            </a:endParaRPr>
          </a:p>
        </p:txBody>
      </p:sp>
      <p:sp>
        <p:nvSpPr>
          <p:cNvPr id="54277" name="Obdélník 10"/>
          <p:cNvSpPr>
            <a:spLocks noChangeArrowheads="1"/>
          </p:cNvSpPr>
          <p:nvPr/>
        </p:nvSpPr>
        <p:spPr bwMode="auto">
          <a:xfrm>
            <a:off x="4343400" y="5305425"/>
            <a:ext cx="3132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 altLang="cs-CZ" sz="800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</p:txBody>
      </p:sp>
      <p:sp>
        <p:nvSpPr>
          <p:cNvPr id="54278" name="Zástupný symbol pro datum 8"/>
          <p:cNvSpPr>
            <a:spLocks noGrp="1"/>
          </p:cNvSpPr>
          <p:nvPr>
            <p:ph type="dt" sz="quarter" idx="10"/>
          </p:nvPr>
        </p:nvSpPr>
        <p:spPr>
          <a:xfrm>
            <a:off x="119063" y="6540500"/>
            <a:ext cx="5367337" cy="31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b="1" smtClean="0"/>
              <a:t>Zdroj: Kolovrat, ČM s.r.o.</a:t>
            </a:r>
            <a:endParaRPr lang="en-US" altLang="cs-CZ" sz="1200" b="1" smtClean="0"/>
          </a:p>
        </p:txBody>
      </p:sp>
      <p:pic>
        <p:nvPicPr>
          <p:cNvPr id="54279" name="Picture 2" descr="http://www.kolovrat.cz/public/images/parisa_2537_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20256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4" descr="http://www.kolovrat.cz/public/images/parisa_2535_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060575"/>
            <a:ext cx="21129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6" descr="http://www.kolovrat.cz/public/images/parisa_2536_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211613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8" descr="http://www.kolovrat.cz/public/images/parisa_2534_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08050"/>
            <a:ext cx="20574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Obdélník 1"/>
          <p:cNvSpPr>
            <a:spLocks noChangeArrowheads="1"/>
          </p:cNvSpPr>
          <p:nvPr/>
        </p:nvSpPr>
        <p:spPr bwMode="auto">
          <a:xfrm>
            <a:off x="468313" y="549275"/>
            <a:ext cx="6477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</a:pPr>
            <a:endParaRPr lang="cs-CZ" altLang="cs-CZ" b="1"/>
          </a:p>
          <a:p>
            <a:pPr>
              <a:buFont typeface="Wingdings 2" pitchFamily="18" charset="2"/>
              <a:buNone/>
            </a:pPr>
            <a:r>
              <a:rPr lang="cs-CZ" altLang="cs-CZ" b="1"/>
              <a:t>Kolovrat, ČM s.r.o.</a:t>
            </a:r>
          </a:p>
          <a:p>
            <a:pPr>
              <a:buFont typeface="Wingdings 2" pitchFamily="18" charset="2"/>
              <a:buNone/>
            </a:pPr>
            <a:r>
              <a:rPr lang="cs-CZ" altLang="cs-CZ" b="1"/>
              <a:t>CZ-391 55 Chýnov/Česká republika </a:t>
            </a:r>
          </a:p>
          <a:p>
            <a:pPr>
              <a:buFont typeface="Wingdings 2" pitchFamily="18" charset="2"/>
              <a:buNone/>
            </a:pPr>
            <a:r>
              <a:rPr lang="cs-CZ" altLang="cs-CZ" b="1"/>
              <a:t>Web: </a:t>
            </a:r>
            <a:r>
              <a:rPr lang="cs-CZ" altLang="cs-CZ" b="1">
                <a:hlinkClick r:id="rId6"/>
              </a:rPr>
              <a:t>http://www.kolovrat.cz</a:t>
            </a:r>
            <a:r>
              <a:rPr lang="cs-CZ" altLang="cs-CZ" b="1"/>
              <a:t/>
            </a:r>
            <a:br>
              <a:rPr lang="cs-CZ" altLang="cs-CZ" b="1"/>
            </a:br>
            <a:endParaRPr lang="cs-CZ" altLang="cs-CZ"/>
          </a:p>
        </p:txBody>
      </p:sp>
      <p:sp>
        <p:nvSpPr>
          <p:cNvPr id="54284" name="Obdélník 3"/>
          <p:cNvSpPr>
            <a:spLocks noChangeArrowheads="1"/>
          </p:cNvSpPr>
          <p:nvPr/>
        </p:nvSpPr>
        <p:spPr bwMode="auto">
          <a:xfrm>
            <a:off x="2590800" y="5280025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sz="800">
                <a:solidFill>
                  <a:srgbClr val="000000"/>
                </a:solidFill>
              </a:rPr>
              <a:t>PARISA 2535/939</a:t>
            </a:r>
          </a:p>
          <a:p>
            <a:endParaRPr lang="cs-CZ" altLang="cs-CZ" sz="800">
              <a:solidFill>
                <a:srgbClr val="000000"/>
              </a:solidFill>
            </a:endParaRPr>
          </a:p>
        </p:txBody>
      </p:sp>
      <p:sp>
        <p:nvSpPr>
          <p:cNvPr id="54285" name="Obdélník 4"/>
          <p:cNvSpPr>
            <a:spLocks noChangeArrowheads="1"/>
          </p:cNvSpPr>
          <p:nvPr/>
        </p:nvSpPr>
        <p:spPr bwMode="auto">
          <a:xfrm>
            <a:off x="3511550" y="3244850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/>
              <a:t> </a:t>
            </a:r>
            <a:endParaRPr lang="cs-CZ" altLang="cs-CZ"/>
          </a:p>
        </p:txBody>
      </p:sp>
      <p:sp>
        <p:nvSpPr>
          <p:cNvPr id="54286" name="Obdélník 5"/>
          <p:cNvSpPr>
            <a:spLocks noChangeArrowheads="1"/>
          </p:cNvSpPr>
          <p:nvPr/>
        </p:nvSpPr>
        <p:spPr bwMode="auto">
          <a:xfrm>
            <a:off x="4876800" y="4884738"/>
            <a:ext cx="17240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800">
                <a:solidFill>
                  <a:srgbClr val="000000"/>
                </a:solidFill>
              </a:rPr>
              <a:t>PARISA 2536/921</a:t>
            </a:r>
          </a:p>
        </p:txBody>
      </p:sp>
      <p:sp>
        <p:nvSpPr>
          <p:cNvPr id="54287" name="Obdélník 6"/>
          <p:cNvSpPr>
            <a:spLocks noChangeArrowheads="1"/>
          </p:cNvSpPr>
          <p:nvPr/>
        </p:nvSpPr>
        <p:spPr bwMode="auto">
          <a:xfrm>
            <a:off x="3511550" y="3244850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/>
              <a:t> </a:t>
            </a:r>
            <a:endParaRPr lang="cs-CZ" altLang="cs-CZ"/>
          </a:p>
        </p:txBody>
      </p:sp>
      <p:sp>
        <p:nvSpPr>
          <p:cNvPr id="54288" name="Obdélník 9"/>
          <p:cNvSpPr>
            <a:spLocks noChangeArrowheads="1"/>
          </p:cNvSpPr>
          <p:nvPr/>
        </p:nvSpPr>
        <p:spPr bwMode="auto">
          <a:xfrm>
            <a:off x="7092950" y="4365625"/>
            <a:ext cx="23241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800">
                <a:solidFill>
                  <a:srgbClr val="000000"/>
                </a:solidFill>
              </a:rPr>
              <a:t>PARISA 2534/903</a:t>
            </a:r>
          </a:p>
        </p:txBody>
      </p:sp>
      <p:sp>
        <p:nvSpPr>
          <p:cNvPr id="54289" name="Obdélník 10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54290" name="Obdélník 11"/>
          <p:cNvSpPr>
            <a:spLocks noChangeArrowheads="1"/>
          </p:cNvSpPr>
          <p:nvPr/>
        </p:nvSpPr>
        <p:spPr bwMode="auto">
          <a:xfrm>
            <a:off x="3760788" y="4348163"/>
            <a:ext cx="591661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cs-CZ" altLang="cs-CZ">
              <a:solidFill>
                <a:srgbClr val="000000"/>
              </a:solidFill>
            </a:endParaRPr>
          </a:p>
          <a:p>
            <a:endParaRPr lang="cs-CZ" altLang="cs-CZ">
              <a:solidFill>
                <a:srgbClr val="000000"/>
              </a:solidFill>
            </a:endParaRPr>
          </a:p>
          <a:p>
            <a:endParaRPr lang="cs-CZ" altLang="cs-CZ">
              <a:solidFill>
                <a:srgbClr val="000000"/>
              </a:solidFill>
            </a:endParaRPr>
          </a:p>
          <a:p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     Přesné napodobeniny „document decorativ“     </a:t>
            </a:r>
          </a:p>
          <a:p>
            <a:r>
              <a:rPr lang="cs-CZ" altLang="cs-CZ">
                <a:solidFill>
                  <a:srgbClr val="000000"/>
                </a:solidFill>
              </a:rPr>
              <a:t>        Alfonse Muchy (1860 - †  1939).</a:t>
            </a:r>
          </a:p>
          <a:p>
            <a:r>
              <a:rPr lang="cs-CZ" altLang="cs-CZ">
                <a:solidFill>
                  <a:srgbClr val="000000"/>
                </a:solidFill>
              </a:rPr>
              <a:t>       Použité barvy jsou také zachované.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/>
              <a:t>Piktogramy -význam symboliky</a:t>
            </a:r>
            <a:br>
              <a:rPr lang="cs-CZ" sz="4000" smtClean="0"/>
            </a:br>
            <a:r>
              <a:rPr lang="cs-CZ" sz="4000" smtClean="0"/>
              <a:t>pro potahové textilie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pPr eaLnBrk="1" hangingPunct="1"/>
            <a:r>
              <a:rPr lang="cs-CZ" smtClean="0"/>
              <a:t>Jednoduchost sdělení pro běžného uživatele</a:t>
            </a:r>
          </a:p>
          <a:p>
            <a:pPr eaLnBrk="1" hangingPunct="1"/>
            <a:r>
              <a:rPr lang="cs-CZ" smtClean="0"/>
              <a:t>Mezinárodní význam</a:t>
            </a:r>
          </a:p>
          <a:p>
            <a:pPr eaLnBrk="1" hangingPunct="1"/>
            <a:r>
              <a:rPr lang="cs-CZ" smtClean="0"/>
              <a:t>Rychlá orientace</a:t>
            </a:r>
          </a:p>
          <a:p>
            <a:pPr eaLnBrk="1" hangingPunct="1"/>
            <a:r>
              <a:rPr lang="cs-CZ" smtClean="0"/>
              <a:t>Snadné určení použití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Typy symboliky - povinné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Označení materiálového složení </a:t>
            </a:r>
          </a:p>
          <a:p>
            <a:pPr eaLnBrk="1" hangingPunct="1"/>
            <a:r>
              <a:rPr lang="cs-CZ" smtClean="0"/>
              <a:t>Systém  označování symboly údržby</a:t>
            </a:r>
          </a:p>
          <a:p>
            <a:pPr eaLnBrk="1" hangingPunct="1"/>
            <a:r>
              <a:rPr lang="cs-CZ" smtClean="0"/>
              <a:t>Systém  obchodních značek</a:t>
            </a:r>
          </a:p>
          <a:p>
            <a:pPr eaLnBrk="1" hangingPunct="1"/>
            <a:r>
              <a:rPr lang="cs-CZ" smtClean="0"/>
              <a:t>Systém označování velikostí (u oděvů)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Typy symboliky - nepovinné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Systém  označování symbolů kvality ČR	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Označení speciálních vlastností textilií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45180" r="66904" b="16637"/>
          <a:stretch>
            <a:fillRect/>
          </a:stretch>
        </p:blipFill>
        <p:spPr bwMode="auto">
          <a:xfrm>
            <a:off x="1476375" y="3068638"/>
            <a:ext cx="10795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29269" r="68893" b="37318"/>
          <a:stretch>
            <a:fillRect/>
          </a:stretch>
        </p:blipFill>
        <p:spPr bwMode="auto">
          <a:xfrm>
            <a:off x="3708400" y="2997200"/>
            <a:ext cx="11112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46771" r="57954" b="35728"/>
          <a:stretch>
            <a:fillRect/>
          </a:stretch>
        </p:blipFill>
        <p:spPr bwMode="auto">
          <a:xfrm>
            <a:off x="5651499" y="3141663"/>
            <a:ext cx="20161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4154" t="10635" r="16938" b="12097"/>
          <a:stretch/>
        </p:blipFill>
        <p:spPr>
          <a:xfrm>
            <a:off x="0" y="332656"/>
            <a:ext cx="9144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77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429000"/>
            <a:ext cx="8388350" cy="792163"/>
          </a:xfrm>
        </p:spPr>
        <p:txBody>
          <a:bodyPr/>
          <a:lstStyle/>
          <a:p>
            <a:pPr eaLnBrk="1" hangingPunct="1"/>
            <a:r>
              <a:rPr lang="cs-CZ" sz="1800" b="1" smtClean="0"/>
              <a:t>Piktogramy označující náročné použití v kanceláři, v dopravě:</a:t>
            </a:r>
          </a:p>
        </p:txBody>
      </p:sp>
      <p:pic>
        <p:nvPicPr>
          <p:cNvPr id="61443" name="Picture 5" descr="scan000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t="2841" r="35786" b="81924"/>
          <a:stretch>
            <a:fillRect/>
          </a:stretch>
        </p:blipFill>
        <p:spPr bwMode="auto">
          <a:xfrm>
            <a:off x="1476375" y="17732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0" descr="scan00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38835" r="37411" b="47113"/>
          <a:stretch>
            <a:fillRect/>
          </a:stretch>
        </p:blipFill>
        <p:spPr>
          <a:xfrm>
            <a:off x="6011863" y="1768475"/>
            <a:ext cx="1368425" cy="1381125"/>
          </a:xfrm>
          <a:noFill/>
        </p:spPr>
      </p:pic>
      <p:pic>
        <p:nvPicPr>
          <p:cNvPr id="61445" name="Picture 11" descr="scan000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21944" r="35425" b="64069"/>
          <a:stretch>
            <a:fillRect/>
          </a:stretch>
        </p:blipFill>
        <p:spPr bwMode="auto">
          <a:xfrm>
            <a:off x="3708400" y="1844675"/>
            <a:ext cx="14398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 descr="scan000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6" t="59355" r="35190" b="26590"/>
          <a:stretch>
            <a:fillRect/>
          </a:stretch>
        </p:blipFill>
        <p:spPr bwMode="auto">
          <a:xfrm>
            <a:off x="2916238" y="4365625"/>
            <a:ext cx="13684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5" descr="scan000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5" t="77744" r="34142" b="8141"/>
          <a:stretch>
            <a:fillRect/>
          </a:stretch>
        </p:blipFill>
        <p:spPr bwMode="auto">
          <a:xfrm>
            <a:off x="4859338" y="4365625"/>
            <a:ext cx="15843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850" y="333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4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Starší zahraniční piktogramy</a:t>
            </a:r>
            <a:br>
              <a:rPr lang="cs-CZ" sz="4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cs-CZ" sz="4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pro bytové textilie</a:t>
            </a:r>
            <a:endParaRPr lang="cs-CZ" sz="4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990000"/>
                </a:solidFill>
              </a:rPr>
              <a:t>Piktogramy pro čalounictví</a:t>
            </a:r>
          </a:p>
        </p:txBody>
      </p:sp>
      <p:sp>
        <p:nvSpPr>
          <p:cNvPr id="624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vztahující se k potahovým textiliím </a:t>
            </a:r>
          </a:p>
          <a:p>
            <a:pPr eaLnBrk="1" hangingPunct="1"/>
            <a:r>
              <a:rPr lang="cs-CZ" smtClean="0"/>
              <a:t>vycházejí normy ČSN EN 14465 </a:t>
            </a:r>
          </a:p>
          <a:p>
            <a:pPr eaLnBrk="1" hangingPunct="1"/>
            <a:r>
              <a:rPr lang="cs-CZ" smtClean="0"/>
              <a:t>Je zavedena struktura kategorií, které vyjadřují rozdílné požadavky na odolnost vůči namáhání a je uvedena písmenem uvnitř piktogramu - křesílka.</a:t>
            </a:r>
          </a:p>
          <a:p>
            <a:pPr algn="ctr" eaLnBrk="1" hangingPunct="1">
              <a:buFontTx/>
              <a:buNone/>
            </a:pPr>
            <a:endParaRPr lang="cs-CZ" smtClean="0"/>
          </a:p>
        </p:txBody>
      </p:sp>
      <p:pic>
        <p:nvPicPr>
          <p:cNvPr id="62468" name="Picture 5" descr="C:\Documents and Settings\Hana Pařilová\Dokumenty\Obrázky\křesíl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437063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Náročné použití ve </a:t>
            </a:r>
            <a:br>
              <a:rPr lang="cs-CZ" sz="4000" b="1" smtClean="0"/>
            </a:br>
            <a:r>
              <a:rPr lang="cs-CZ" sz="4000" b="1" smtClean="0"/>
              <a:t>veřejných sektorech </a:t>
            </a:r>
            <a:r>
              <a:rPr lang="cs-CZ" sz="4000" smtClean="0"/>
              <a:t> </a:t>
            </a:r>
          </a:p>
        </p:txBody>
      </p:sp>
      <p:pic>
        <p:nvPicPr>
          <p:cNvPr id="63491" name="Picture 6" descr="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400" smtClean="0"/>
              <a:t>pro veřejné prostory s vysokou intenzitou namáhání (restaurační nábytek, nábytek pro sály, kina, divadla, čekárny atp.)</a:t>
            </a:r>
          </a:p>
          <a:p>
            <a:pPr eaLnBrk="1" hangingPunct="1"/>
            <a:r>
              <a:rPr lang="cs-CZ" sz="2400" smtClean="0"/>
              <a:t>čalounění sedadel dopravních prostředků při splnění dalších požadavků pro tuto oblast (zejména bezpečnostních).</a:t>
            </a:r>
          </a:p>
          <a:p>
            <a:pPr eaLnBrk="1" hangingPunct="1"/>
            <a:endParaRPr lang="cs-CZ" smtClean="0"/>
          </a:p>
        </p:txBody>
      </p:sp>
      <p:pic>
        <p:nvPicPr>
          <p:cNvPr id="63493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16338"/>
            <a:ext cx="4297362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Náročné použití</a:t>
            </a:r>
            <a:br>
              <a:rPr lang="cs-CZ" sz="4000" b="1" smtClean="0"/>
            </a:br>
            <a:r>
              <a:rPr lang="cs-CZ" sz="4000" b="1" smtClean="0"/>
              <a:t>v domácnosti</a:t>
            </a:r>
          </a:p>
        </p:txBody>
      </p:sp>
      <p:pic>
        <p:nvPicPr>
          <p:cNvPr id="64515" name="Picture 4" descr="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333375"/>
            <a:ext cx="1728787" cy="1728788"/>
          </a:xfrm>
          <a:noFill/>
        </p:spPr>
      </p:pic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395288" y="2060575"/>
            <a:ext cx="76327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9388" lvl="1" indent="6350">
              <a:buFontTx/>
              <a:buChar char="•"/>
            </a:pPr>
            <a:r>
              <a:rPr lang="cs-CZ" sz="3200"/>
              <a:t> 	textilie určené pro náročné použití v domácnosti tj. pro používání po celý den</a:t>
            </a:r>
          </a:p>
          <a:p>
            <a:pPr>
              <a:buFontTx/>
              <a:buChar char="•"/>
            </a:pPr>
            <a:r>
              <a:rPr lang="cs-CZ" sz="3200"/>
              <a:t> 	pro běžné používání ve veřejných prostorech</a:t>
            </a: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1" t="48920" r="23393" b="16521"/>
          <a:stretch>
            <a:fillRect/>
          </a:stretch>
        </p:blipFill>
        <p:spPr bwMode="auto">
          <a:xfrm>
            <a:off x="4140200" y="4221163"/>
            <a:ext cx="42481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Běžné použití</a:t>
            </a:r>
            <a:br>
              <a:rPr lang="cs-CZ" sz="4000" b="1" smtClean="0"/>
            </a:br>
            <a:r>
              <a:rPr lang="cs-CZ" sz="4000" b="1" smtClean="0"/>
              <a:t>v domácnosti</a:t>
            </a:r>
            <a:r>
              <a:rPr lang="cs-CZ" sz="4000" smtClean="0"/>
              <a:t> </a:t>
            </a:r>
          </a:p>
        </p:txBody>
      </p:sp>
      <p:pic>
        <p:nvPicPr>
          <p:cNvPr id="65539" name="Picture 4" descr="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404813"/>
            <a:ext cx="1512888" cy="1512887"/>
          </a:xfrm>
          <a:noFill/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755650" y="2276475"/>
            <a:ext cx="7416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sz="3200"/>
              <a:t> textilie pro většinu čalounických stylů</a:t>
            </a:r>
          </a:p>
          <a:p>
            <a:endParaRPr lang="cs-CZ" sz="3200"/>
          </a:p>
          <a:p>
            <a:pPr>
              <a:buFontTx/>
              <a:buChar char="•"/>
            </a:pPr>
            <a:r>
              <a:rPr lang="cs-CZ" sz="3200"/>
              <a:t> pro všeobecné použití v domácnosti</a:t>
            </a:r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23000" r="32843" b="16521"/>
          <a:stretch>
            <a:fillRect/>
          </a:stretch>
        </p:blipFill>
        <p:spPr bwMode="auto">
          <a:xfrm>
            <a:off x="971550" y="4149725"/>
            <a:ext cx="208756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Nenáročné použití </a:t>
            </a:r>
            <a:br>
              <a:rPr lang="cs-CZ" sz="4000" b="1" smtClean="0"/>
            </a:br>
            <a:r>
              <a:rPr lang="cs-CZ" sz="4000" b="1" smtClean="0"/>
              <a:t>v domácnosti</a:t>
            </a:r>
            <a:r>
              <a:rPr lang="cs-CZ" sz="4000" smtClean="0"/>
              <a:t> </a:t>
            </a:r>
          </a:p>
        </p:txBody>
      </p:sp>
      <p:pic>
        <p:nvPicPr>
          <p:cNvPr id="66563" name="Picture 4" descr="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333375"/>
            <a:ext cx="1366837" cy="1366838"/>
          </a:xfrm>
          <a:noFill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textilie většinou o nižší plošné hmotnosti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textilie s flotáží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vhodné pouze pro nenáročné použití v obývacích pokojích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nedoporučuje se na trubkové konstrukce.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 t="20840" r="45668" b="17601"/>
          <a:stretch>
            <a:fillRect/>
          </a:stretch>
        </p:blipFill>
        <p:spPr bwMode="auto">
          <a:xfrm>
            <a:off x="6156325" y="4652963"/>
            <a:ext cx="18002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5868144" y="4437112"/>
            <a:ext cx="2448272" cy="181922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5796136" y="4437112"/>
            <a:ext cx="2520280" cy="1819226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Příležitostné použití v domácnosti</a:t>
            </a:r>
          </a:p>
        </p:txBody>
      </p:sp>
      <p:pic>
        <p:nvPicPr>
          <p:cNvPr id="67587" name="Picture 4" descr="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188913"/>
            <a:ext cx="1439862" cy="1439862"/>
          </a:xfrm>
          <a:noFill/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textilie většinou o nižší plošné hmotnosti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textilie s flotáží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vhodné pouze pro nenáročné použití v obývacích pokojích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3200"/>
              <a:t>nedoporučuje se na trubkové konstrukce.</a:t>
            </a:r>
          </a:p>
        </p:txBody>
      </p:sp>
      <p:pic>
        <p:nvPicPr>
          <p:cNvPr id="6758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t="33800" r="33517" b="20840"/>
          <a:stretch>
            <a:fillRect/>
          </a:stretch>
        </p:blipFill>
        <p:spPr bwMode="auto">
          <a:xfrm>
            <a:off x="5651500" y="4437063"/>
            <a:ext cx="2808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b="1" smtClean="0"/>
              <a:t>Symboly rozlišující sektor použití</a:t>
            </a:r>
          </a:p>
        </p:txBody>
      </p:sp>
      <p:pic>
        <p:nvPicPr>
          <p:cNvPr id="68611" name="Picture 4" descr="domsek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720" y="2276475"/>
            <a:ext cx="2159000" cy="2159000"/>
          </a:xfrm>
          <a:noFill/>
        </p:spPr>
      </p:pic>
      <p:pic>
        <p:nvPicPr>
          <p:cNvPr id="68612" name="Picture 5" descr="verej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1803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6"/>
          <p:cNvSpPr>
            <a:spLocks noChangeArrowheads="1"/>
          </p:cNvSpPr>
          <p:nvPr/>
        </p:nvSpPr>
        <p:spPr bwMode="auto">
          <a:xfrm rot="10847328" flipV="1">
            <a:off x="1551956" y="4626622"/>
            <a:ext cx="3297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Bytové textilie pro běžné použití v domácnosti</a:t>
            </a:r>
          </a:p>
        </p:txBody>
      </p:sp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5076825" y="4652963"/>
            <a:ext cx="2801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Bytové textilie pro veřejný sektor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pPr eaLnBrk="1" hangingPunct="1"/>
            <a:r>
              <a:rPr lang="cs-CZ" smtClean="0"/>
              <a:t>Stanovení piktogramu na základě zkoušení textilií</a:t>
            </a:r>
            <a:endParaRPr lang="cs-CZ" sz="3200" smtClean="0"/>
          </a:p>
        </p:txBody>
      </p:sp>
      <p:pic>
        <p:nvPicPr>
          <p:cNvPr id="69635" name="Picture 8" descr="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85273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7" descr="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85273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6" descr="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273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5" descr="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24175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Rectangle 9"/>
          <p:cNvSpPr>
            <a:spLocks noChangeArrowheads="1"/>
          </p:cNvSpPr>
          <p:nvPr/>
        </p:nvSpPr>
        <p:spPr bwMode="auto">
          <a:xfrm>
            <a:off x="0" y="0"/>
            <a:ext cx="539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40" name="Rectangle 11"/>
          <p:cNvSpPr>
            <a:spLocks noChangeArrowheads="1"/>
          </p:cNvSpPr>
          <p:nvPr/>
        </p:nvSpPr>
        <p:spPr bwMode="auto">
          <a:xfrm>
            <a:off x="0" y="0"/>
            <a:ext cx="539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41" name="Rectangle 13"/>
          <p:cNvSpPr>
            <a:spLocks noChangeArrowheads="1"/>
          </p:cNvSpPr>
          <p:nvPr/>
        </p:nvSpPr>
        <p:spPr bwMode="auto">
          <a:xfrm>
            <a:off x="0" y="0"/>
            <a:ext cx="539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42" name="Rectangle 15"/>
          <p:cNvSpPr>
            <a:spLocks noChangeArrowheads="1"/>
          </p:cNvSpPr>
          <p:nvPr/>
        </p:nvSpPr>
        <p:spPr bwMode="auto">
          <a:xfrm>
            <a:off x="0" y="0"/>
            <a:ext cx="44926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43" name="Rectangle 17"/>
          <p:cNvSpPr>
            <a:spLocks noChangeArrowheads="1"/>
          </p:cNvSpPr>
          <p:nvPr/>
        </p:nvSpPr>
        <p:spPr bwMode="auto">
          <a:xfrm>
            <a:off x="0" y="0"/>
            <a:ext cx="4968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graphicFrame>
        <p:nvGraphicFramePr>
          <p:cNvPr id="18525" name="Group 93"/>
          <p:cNvGraphicFramePr>
            <a:graphicFrameLocks noGrp="1"/>
          </p:cNvGraphicFramePr>
          <p:nvPr/>
        </p:nvGraphicFramePr>
        <p:xfrm>
          <a:off x="827088" y="2852738"/>
          <a:ext cx="7146925" cy="1036638"/>
        </p:xfrm>
        <a:graphic>
          <a:graphicData uri="http://schemas.openxmlformats.org/drawingml/2006/table">
            <a:tbl>
              <a:tblPr/>
              <a:tblGrid>
                <a:gridCol w="1512252"/>
                <a:gridCol w="1440241"/>
                <a:gridCol w="1584265"/>
                <a:gridCol w="1440241"/>
                <a:gridCol w="1169926"/>
              </a:tblGrid>
              <a:tr h="518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 </a:t>
                      </a:r>
                    </a:p>
                  </a:txBody>
                  <a:tcPr marL="91445" marR="91445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 </a:t>
                      </a: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350 </a:t>
                      </a: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 </a:t>
                      </a: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5" marR="91445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9664" name="Picture 95" descr="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2936875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9"/>
          <p:cNvSpPr txBox="1">
            <a:spLocks noChangeArrowheads="1"/>
          </p:cNvSpPr>
          <p:nvPr/>
        </p:nvSpPr>
        <p:spPr bwMode="auto">
          <a:xfrm>
            <a:off x="323850" y="1844675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4350" indent="-514350" algn="ctr">
              <a:defRPr/>
            </a:pPr>
            <a:r>
              <a:rPr lang="cs-CZ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Pevnost v tahu</a:t>
            </a: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[N]</a:t>
            </a:r>
            <a:r>
              <a:rPr lang="cs-CZ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EN ISO 13934-1</a:t>
            </a:r>
          </a:p>
        </p:txBody>
      </p:sp>
      <p:sp>
        <p:nvSpPr>
          <p:cNvPr id="69666" name="Obdélník 15"/>
          <p:cNvSpPr>
            <a:spLocks noChangeArrowheads="1"/>
          </p:cNvSpPr>
          <p:nvPr/>
        </p:nvSpPr>
        <p:spPr bwMode="auto">
          <a:xfrm>
            <a:off x="971550" y="4221163"/>
            <a:ext cx="7129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2800"/>
              <a:t>Pevnost při protlaku </a:t>
            </a:r>
            <a:r>
              <a:rPr lang="en-US" sz="2800"/>
              <a:t>[</a:t>
            </a:r>
            <a:r>
              <a:rPr lang="cs-CZ" sz="2800"/>
              <a:t>kPa</a:t>
            </a:r>
            <a:r>
              <a:rPr lang="en-US" sz="2800"/>
              <a:t>]</a:t>
            </a:r>
            <a:r>
              <a:rPr lang="cs-CZ" sz="2800"/>
              <a:t>  EN ISO 13938-1</a:t>
            </a:r>
          </a:p>
        </p:txBody>
      </p:sp>
      <p:graphicFrame>
        <p:nvGraphicFramePr>
          <p:cNvPr id="18" name="Group 4"/>
          <p:cNvGraphicFramePr>
            <a:graphicFrameLocks noGrp="1"/>
          </p:cNvGraphicFramePr>
          <p:nvPr>
            <p:ph sz="half" idx="2"/>
          </p:nvPr>
        </p:nvGraphicFramePr>
        <p:xfrm>
          <a:off x="900113" y="4797425"/>
          <a:ext cx="7427913" cy="1223964"/>
        </p:xfrm>
        <a:graphic>
          <a:graphicData uri="http://schemas.openxmlformats.org/drawingml/2006/table">
            <a:tbl>
              <a:tblPr/>
              <a:tblGrid>
                <a:gridCol w="1485900"/>
                <a:gridCol w="1484313"/>
                <a:gridCol w="1487487"/>
                <a:gridCol w="1484313"/>
                <a:gridCol w="1485900"/>
              </a:tblGrid>
              <a:tr h="611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B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C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D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-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2800" smtClean="0"/>
              <a:t>Posuv</a:t>
            </a:r>
            <a:r>
              <a:rPr lang="en-US" sz="2800" smtClean="0"/>
              <a:t> </a:t>
            </a:r>
            <a:r>
              <a:rPr lang="cs-CZ" sz="2800" smtClean="0"/>
              <a:t>n</a:t>
            </a:r>
            <a:r>
              <a:rPr lang="en-US" sz="2800" smtClean="0"/>
              <a:t>it</a:t>
            </a:r>
            <a:r>
              <a:rPr lang="cs-CZ" sz="2800" smtClean="0"/>
              <a:t>í ve švu </a:t>
            </a:r>
            <a:r>
              <a:rPr lang="en-US" sz="2800" smtClean="0"/>
              <a:t>[mm] </a:t>
            </a:r>
            <a:r>
              <a:rPr lang="cs-CZ" sz="2800" smtClean="0"/>
              <a:t> EN ISO 13936-2 </a:t>
            </a:r>
          </a:p>
        </p:txBody>
      </p:sp>
      <p:graphicFrame>
        <p:nvGraphicFramePr>
          <p:cNvPr id="22562" name="Group 34"/>
          <p:cNvGraphicFramePr>
            <a:graphicFrameLocks noGrp="1"/>
          </p:cNvGraphicFramePr>
          <p:nvPr>
            <p:ph idx="1"/>
          </p:nvPr>
        </p:nvGraphicFramePr>
        <p:xfrm>
          <a:off x="468313" y="1341438"/>
          <a:ext cx="8229600" cy="1655762"/>
        </p:xfrm>
        <a:graphic>
          <a:graphicData uri="http://schemas.openxmlformats.org/drawingml/2006/table">
            <a:tbl>
              <a:tblPr/>
              <a:tblGrid>
                <a:gridCol w="1646238"/>
                <a:gridCol w="1644650"/>
                <a:gridCol w="1647825"/>
                <a:gridCol w="1644650"/>
                <a:gridCol w="1646237"/>
              </a:tblGrid>
              <a:tr h="9556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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-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0679" name="Picture 29" descr="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0" name="Picture 30" descr="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5573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1" name="Picture 31" descr="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57338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2" name="Picture 32" descr="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28775"/>
            <a:ext cx="4254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3" name="Picture 33" descr="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628775"/>
            <a:ext cx="4254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4" name="Obdélník 8"/>
          <p:cNvSpPr>
            <a:spLocks noChangeArrowheads="1"/>
          </p:cNvSpPr>
          <p:nvPr/>
        </p:nvSpPr>
        <p:spPr bwMode="auto">
          <a:xfrm>
            <a:off x="539750" y="3284538"/>
            <a:ext cx="77041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2800">
                <a:latin typeface="Georgia" pitchFamily="18" charset="0"/>
              </a:rPr>
              <a:t>Odolnost proti žmolkování  EN ISO 12945-2  </a:t>
            </a:r>
            <a:br>
              <a:rPr lang="cs-CZ" sz="2800">
                <a:latin typeface="Georgia" pitchFamily="18" charset="0"/>
              </a:rPr>
            </a:br>
            <a:r>
              <a:rPr lang="cs-CZ" sz="2800">
                <a:latin typeface="Georgia" pitchFamily="18" charset="0"/>
              </a:rPr>
              <a:t>ve stupních po 2000 otáčkách </a:t>
            </a:r>
          </a:p>
        </p:txBody>
      </p:sp>
      <p:pic>
        <p:nvPicPr>
          <p:cNvPr id="70685" name="Picture 26" descr="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085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6" name="Picture 28" descr="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08500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7" name="Picture 29" descr="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08500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8" name="Picture 30" descr="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9" name="Picture 31" descr="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508500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539750" y="5229225"/>
          <a:ext cx="8374062" cy="1028700"/>
        </p:xfrm>
        <a:graphic>
          <a:graphicData uri="http://schemas.openxmlformats.org/drawingml/2006/table">
            <a:tbl>
              <a:tblPr/>
              <a:tblGrid>
                <a:gridCol w="1675136"/>
                <a:gridCol w="1673520"/>
                <a:gridCol w="1676751"/>
                <a:gridCol w="1673520"/>
                <a:gridCol w="1675135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4-5 </a:t>
                      </a:r>
                    </a:p>
                  </a:txBody>
                  <a:tcPr marL="91445" marR="91445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1445" marR="9144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3-4 </a:t>
                      </a:r>
                    </a:p>
                  </a:txBody>
                  <a:tcPr marL="91445" marR="9144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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1445" marR="9144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5" marR="91445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Definice </a:t>
            </a:r>
            <a:r>
              <a:rPr lang="cs-CZ" sz="3200" dirty="0"/>
              <a:t>ČSN EN 14465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Hladká potahová tkanina </a:t>
            </a:r>
            <a:r>
              <a:rPr lang="cs-CZ" dirty="0" smtClean="0"/>
              <a:t>– tkanina, kde jsou dvě soustavy nití provázány v kolmém směru </a:t>
            </a:r>
          </a:p>
          <a:p>
            <a:r>
              <a:rPr lang="cs-CZ" b="1" dirty="0" smtClean="0"/>
              <a:t>Žinylková tkanina </a:t>
            </a:r>
            <a:r>
              <a:rPr lang="cs-CZ" dirty="0" smtClean="0"/>
              <a:t>– tkanina obsahující v osnově nebo útku (nebo v obou soustavách) žinylkové nitě</a:t>
            </a:r>
          </a:p>
          <a:p>
            <a:r>
              <a:rPr lang="cs-CZ" b="1" dirty="0" smtClean="0"/>
              <a:t>Pletenina</a:t>
            </a:r>
            <a:r>
              <a:rPr lang="cs-CZ" dirty="0" smtClean="0"/>
              <a:t> – potahová textilie vyrobená vzájemným proplétáním oček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22593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Zkušební přístroj </a:t>
            </a:r>
            <a:r>
              <a:rPr lang="cs-CZ" dirty="0" err="1" smtClean="0"/>
              <a:t>Martindalle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(odírání standardní vlněnou textilií)</a:t>
            </a:r>
          </a:p>
        </p:txBody>
      </p:sp>
      <p:pic>
        <p:nvPicPr>
          <p:cNvPr id="71683" name="Picture 2" descr="Martindale">
            <a:hlinkClick r:id="rId2"/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3" y="1500188"/>
            <a:ext cx="5513387" cy="4525962"/>
          </a:xfr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0063" y="3357563"/>
            <a:ext cx="40433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cs-CZ" sz="32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3200" kern="0" dirty="0">
                <a:latin typeface="+mn-lt"/>
              </a:rPr>
              <a:t>oděr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3200" kern="0" dirty="0" err="1">
                <a:latin typeface="+mn-lt"/>
              </a:rPr>
              <a:t>žmolkovitost</a:t>
            </a:r>
            <a:endParaRPr lang="cs-CZ" sz="32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3200" kern="0" dirty="0">
                <a:latin typeface="+mn-lt"/>
              </a:rPr>
              <a:t>úbytek hmotnosti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cs-CZ" sz="32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/>
              <a:t>Odolnost v oděru </a:t>
            </a:r>
            <a:br>
              <a:rPr lang="cs-CZ" sz="4000" dirty="0" smtClean="0"/>
            </a:br>
            <a:r>
              <a:rPr lang="en-US" sz="3200" dirty="0" smtClean="0"/>
              <a:t>[</a:t>
            </a:r>
            <a:r>
              <a:rPr lang="cs-CZ" sz="3200" dirty="0" smtClean="0"/>
              <a:t>otáčky MD x 1000</a:t>
            </a:r>
            <a:r>
              <a:rPr lang="en-US" sz="3200" dirty="0" smtClean="0"/>
              <a:t>]</a:t>
            </a:r>
            <a:r>
              <a:rPr lang="cs-CZ" sz="4000" dirty="0" smtClean="0"/>
              <a:t>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2800" smtClean="0"/>
              <a:t>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280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2800" smtClean="0"/>
              <a:t>					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2800" smtClean="0"/>
              <a:t>H</a:t>
            </a:r>
            <a:r>
              <a:rPr lang="en-GB" sz="2800" smtClean="0"/>
              <a:t>ladké tkaniny</a:t>
            </a:r>
            <a:r>
              <a:rPr lang="cs-CZ" sz="2800" smtClean="0"/>
              <a:t>	35 	  12-30	  4-10</a:t>
            </a:r>
            <a:endParaRPr lang="en-GB" sz="280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en-GB" sz="2800" smtClean="0"/>
              <a:t>Žinylk</a:t>
            </a:r>
            <a:r>
              <a:rPr lang="cs-CZ" sz="2800" smtClean="0"/>
              <a:t>y		 	35	  12-30	  4-10</a:t>
            </a:r>
            <a:endParaRPr lang="en-GB" sz="280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en-GB" sz="2800" smtClean="0"/>
              <a:t>Pleteniny</a:t>
            </a:r>
            <a:r>
              <a:rPr lang="cs-CZ" sz="2800" smtClean="0"/>
              <a:t>		35	  12-30	  4-10</a:t>
            </a:r>
            <a:endParaRPr lang="en-GB" sz="280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2800" smtClean="0"/>
              <a:t>V</a:t>
            </a:r>
            <a:r>
              <a:rPr lang="en-GB" sz="2800" smtClean="0"/>
              <a:t>ločkované</a:t>
            </a:r>
            <a:r>
              <a:rPr lang="cs-CZ" sz="2800" smtClean="0"/>
              <a:t>		45	  25-40	10-20</a:t>
            </a:r>
            <a:endParaRPr lang="en-GB" sz="280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2800" smtClean="0"/>
              <a:t>N</a:t>
            </a:r>
            <a:r>
              <a:rPr lang="en-GB" sz="2800" smtClean="0"/>
              <a:t>etkané</a:t>
            </a:r>
            <a:r>
              <a:rPr lang="cs-CZ" sz="2800" smtClean="0"/>
              <a:t> tex.		45       25-40	10-20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2800" smtClean="0"/>
              <a:t>Počesané 		35	  25-40	  4-10</a:t>
            </a:r>
          </a:p>
        </p:txBody>
      </p:sp>
      <p:pic>
        <p:nvPicPr>
          <p:cNvPr id="72708" name="Picture 4" descr="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6492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06057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 descr="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133600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/>
              <a:t>SOTEX</a:t>
            </a:r>
            <a:br>
              <a:rPr lang="cs-CZ" sz="4000" smtClean="0"/>
            </a:br>
            <a:r>
              <a:rPr lang="cs-CZ" sz="4000" smtClean="0"/>
              <a:t>Sdružení pro označování textilu, oděvů a kožedělných výrobků.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00200"/>
            <a:ext cx="8568952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/>
            <a:r>
              <a:rPr lang="cs-CZ" dirty="0" smtClean="0"/>
              <a:t>Uděluje piktogramy na základě provedených zkoušek vlastnosti potahových textilií dle normy 	ČSN EN 14465</a:t>
            </a:r>
          </a:p>
          <a:p>
            <a:pPr eaLnBrk="1" hangingPunct="1"/>
            <a:r>
              <a:rPr lang="cs-CZ" dirty="0" smtClean="0"/>
              <a:t>Označování výrobků na základě licenční smlouvy</a:t>
            </a:r>
          </a:p>
          <a:p>
            <a:pPr eaLnBrk="1" hangingPunct="1"/>
            <a:r>
              <a:rPr lang="cs-CZ" dirty="0" smtClean="0"/>
              <a:t>Další informace na </a:t>
            </a:r>
            <a:r>
              <a:rPr lang="cs-CZ" dirty="0" smtClean="0">
                <a:hlinkClick r:id="rId2"/>
              </a:rPr>
              <a:t>www.sotex.cz</a:t>
            </a:r>
            <a:endParaRPr lang="cs-CZ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4755" name="Picture 4" descr="Zase porucha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989138"/>
            <a:ext cx="3760787" cy="3008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ČSN EN 14465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Vlasová textilie </a:t>
            </a:r>
            <a:r>
              <a:rPr lang="cs-CZ" dirty="0" smtClean="0"/>
              <a:t>	- s řezaným vlasem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- s neřezaným vlasem textilie (tkanina nebo pletenina), která má třetí systém nití vytvářející řezaný vlas nebo smyčky</a:t>
            </a:r>
          </a:p>
          <a:p>
            <a:r>
              <a:rPr lang="cs-CZ" b="1" dirty="0" err="1" smtClean="0"/>
              <a:t>Vločkováná</a:t>
            </a:r>
            <a:r>
              <a:rPr lang="cs-CZ" b="1" dirty="0" smtClean="0"/>
              <a:t> textilie </a:t>
            </a:r>
            <a:r>
              <a:rPr lang="cs-CZ" dirty="0" smtClean="0"/>
              <a:t>– potahová textilie, kde je vlas (vločka) upevněn na textilním podkladu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669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ČSN EN 14465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Netkaná potahová textilie </a:t>
            </a:r>
            <a:r>
              <a:rPr lang="cs-CZ" dirty="0" smtClean="0"/>
              <a:t>– potahová textilie vyrobena netkanou technologií s jemným vlasem, většinou z mikro vlákenného polyesteru</a:t>
            </a:r>
          </a:p>
          <a:p>
            <a:r>
              <a:rPr lang="cs-CZ" b="1" dirty="0" smtClean="0"/>
              <a:t>Počesaná potahová textilie </a:t>
            </a:r>
            <a:r>
              <a:rPr lang="cs-CZ" dirty="0" smtClean="0"/>
              <a:t>– potahová textilie s vyčesaným vlasem (např. kartáčování)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633438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1207</Words>
  <Application>Microsoft Office PowerPoint</Application>
  <PresentationFormat>Předvádění na obrazovce (4:3)</PresentationFormat>
  <Paragraphs>349</Paragraphs>
  <Slides>73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4" baseType="lpstr">
      <vt:lpstr>Výchozí návrh</vt:lpstr>
      <vt:lpstr>Potahové a dekorační textilie</vt:lpstr>
      <vt:lpstr>Důležité užitné vlastnosti potahových textilií</vt:lpstr>
      <vt:lpstr>Důležité užitné vlastnosti potahových textilií 2</vt:lpstr>
      <vt:lpstr>Historický potahový gobelín</vt:lpstr>
      <vt:lpstr>Potahové materiály  podle technologie výroby</vt:lpstr>
      <vt:lpstr>Prezentace aplikace PowerPoint</vt:lpstr>
      <vt:lpstr>Definice ČSN EN 14465</vt:lpstr>
      <vt:lpstr>Definice ČSN EN 14465</vt:lpstr>
      <vt:lpstr>Definice ČSN EN 14465</vt:lpstr>
      <vt:lpstr>Hladké potahové textilie</vt:lpstr>
      <vt:lpstr>Nebezpečné pruhování</vt:lpstr>
      <vt:lpstr>Hladké se žakárovým vzorem</vt:lpstr>
      <vt:lpstr>Žakárové potahové textilie</vt:lpstr>
      <vt:lpstr>Matracový damašek</vt:lpstr>
      <vt:lpstr>Prezentace aplikace PowerPoint</vt:lpstr>
      <vt:lpstr>Tkané buklé (bruselská technika)</vt:lpstr>
      <vt:lpstr>Matlasé</vt:lpstr>
      <vt:lpstr>Matlasé</vt:lpstr>
      <vt:lpstr>  Potahové textilie s vlasem</vt:lpstr>
      <vt:lpstr>Žinylkové textilie</vt:lpstr>
      <vt:lpstr>Samety</vt:lpstr>
      <vt:lpstr>Samet na potazích čalouněného nábytku</vt:lpstr>
      <vt:lpstr>Potahové plyše</vt:lpstr>
      <vt:lpstr>Samety a plyše ze syntetických materiálů - gaufrované</vt:lpstr>
      <vt:lpstr>Gaufrování a embosování</vt:lpstr>
      <vt:lpstr>Vířený plyš</vt:lpstr>
      <vt:lpstr>Laminované potahové textilie tkané i pletené, hladké i s vlasem</vt:lpstr>
      <vt:lpstr>Laminace – technologie výroby</vt:lpstr>
      <vt:lpstr>Úpravy potahových textilií</vt:lpstr>
      <vt:lpstr>Úpravy potahových textilií</vt:lpstr>
      <vt:lpstr>Potahové pleteniny</vt:lpstr>
      <vt:lpstr>Pletené potahy s vkládaným útkem</vt:lpstr>
      <vt:lpstr>Potahy matrací</vt:lpstr>
      <vt:lpstr>Filetová pletenina</vt:lpstr>
      <vt:lpstr>Pletený potahový plyš</vt:lpstr>
      <vt:lpstr>Distanční pletenina</vt:lpstr>
      <vt:lpstr>Potahové netkané textilie</vt:lpstr>
      <vt:lpstr>Alcantara (NT)</vt:lpstr>
      <vt:lpstr>Alcantara (NT)</vt:lpstr>
      <vt:lpstr>Vločkované materiály (NT)</vt:lpstr>
      <vt:lpstr>Vločkování = flock</vt:lpstr>
      <vt:lpstr>Vzorovaný mikroplyš (flock)</vt:lpstr>
      <vt:lpstr>Proplety</vt:lpstr>
      <vt:lpstr>Proševy</vt:lpstr>
      <vt:lpstr> Chrániče matrací</vt:lpstr>
      <vt:lpstr>Chrániče matrací z internetu</vt:lpstr>
      <vt:lpstr>Základní vrstvy v čalounictví</vt:lpstr>
      <vt:lpstr>Výroba současného čalounického nábytku</vt:lpstr>
      <vt:lpstr>Dekorační textilie</vt:lpstr>
      <vt:lpstr>Funkce dekoračních textilií</vt:lpstr>
      <vt:lpstr> Textilní akustické elementy  </vt:lpstr>
      <vt:lpstr>Tlumení akustiky</vt:lpstr>
      <vt:lpstr>Samozhášivé textilie</vt:lpstr>
      <vt:lpstr>Statistika požárů v ČR</vt:lpstr>
      <vt:lpstr>Těžce vznětlivé textilie</vt:lpstr>
      <vt:lpstr>       </vt:lpstr>
      <vt:lpstr>Piktogramy -význam symboliky pro potahové textilie</vt:lpstr>
      <vt:lpstr>Typy symboliky - povinné</vt:lpstr>
      <vt:lpstr>Typy symboliky - nepovinné</vt:lpstr>
      <vt:lpstr>Piktogramy označující náročné použití v kanceláři, v dopravě:</vt:lpstr>
      <vt:lpstr>Piktogramy pro čalounictví</vt:lpstr>
      <vt:lpstr>Náročné použití ve  veřejných sektorech  </vt:lpstr>
      <vt:lpstr>Náročné použití v domácnosti</vt:lpstr>
      <vt:lpstr>Běžné použití v domácnosti </vt:lpstr>
      <vt:lpstr>Nenáročné použití  v domácnosti </vt:lpstr>
      <vt:lpstr>Příležitostné použití v domácnosti</vt:lpstr>
      <vt:lpstr>Symboly rozlišující sektor použití</vt:lpstr>
      <vt:lpstr>Stanovení piktogramu na základě zkoušení textilií</vt:lpstr>
      <vt:lpstr>Posuv nití ve švu [mm]  EN ISO 13936-2 </vt:lpstr>
      <vt:lpstr>Zkušební přístroj Martindalle (odírání standardní vlněnou textilií)</vt:lpstr>
      <vt:lpstr>Odolnost v oděru  [otáčky MD x 1000] </vt:lpstr>
      <vt:lpstr>SOTEX Sdružení pro označování textilu, oděvů a kožedělných výrobků.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Piktogramy komunikace 21. století</dc:title>
  <dc:creator>Zdeněk Pařil</dc:creator>
  <cp:lastModifiedBy>uzivatel</cp:lastModifiedBy>
  <cp:revision>134</cp:revision>
  <dcterms:created xsi:type="dcterms:W3CDTF">2005-06-14T18:21:06Z</dcterms:created>
  <dcterms:modified xsi:type="dcterms:W3CDTF">2018-10-03T09:54:37Z</dcterms:modified>
</cp:coreProperties>
</file>