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355" r:id="rId2"/>
    <p:sldId id="371" r:id="rId3"/>
    <p:sldId id="317" r:id="rId4"/>
    <p:sldId id="338" r:id="rId5"/>
    <p:sldId id="377" r:id="rId6"/>
    <p:sldId id="318" r:id="rId7"/>
    <p:sldId id="313" r:id="rId8"/>
    <p:sldId id="356" r:id="rId9"/>
    <p:sldId id="362" r:id="rId10"/>
    <p:sldId id="327" r:id="rId11"/>
    <p:sldId id="347" r:id="rId12"/>
    <p:sldId id="326" r:id="rId13"/>
    <p:sldId id="360" r:id="rId14"/>
    <p:sldId id="361" r:id="rId15"/>
    <p:sldId id="353" r:id="rId16"/>
    <p:sldId id="323" r:id="rId17"/>
    <p:sldId id="331" r:id="rId18"/>
    <p:sldId id="325" r:id="rId19"/>
    <p:sldId id="346" r:id="rId20"/>
    <p:sldId id="379" r:id="rId21"/>
    <p:sldId id="380" r:id="rId22"/>
    <p:sldId id="381" r:id="rId23"/>
    <p:sldId id="382" r:id="rId24"/>
    <p:sldId id="383" r:id="rId25"/>
    <p:sldId id="384" r:id="rId26"/>
    <p:sldId id="385" r:id="rId27"/>
    <p:sldId id="386" r:id="rId28"/>
    <p:sldId id="387" r:id="rId29"/>
    <p:sldId id="388" r:id="rId30"/>
    <p:sldId id="389" r:id="rId31"/>
    <p:sldId id="390" r:id="rId32"/>
    <p:sldId id="391" r:id="rId33"/>
    <p:sldId id="392" r:id="rId34"/>
    <p:sldId id="393" r:id="rId35"/>
    <p:sldId id="394" r:id="rId36"/>
    <p:sldId id="395" r:id="rId37"/>
    <p:sldId id="396" r:id="rId38"/>
    <p:sldId id="397" r:id="rId39"/>
    <p:sldId id="398" r:id="rId40"/>
    <p:sldId id="399" r:id="rId41"/>
    <p:sldId id="267" r:id="rId42"/>
    <p:sldId id="370" r:id="rId43"/>
    <p:sldId id="263" r:id="rId44"/>
    <p:sldId id="264" r:id="rId45"/>
    <p:sldId id="260" r:id="rId46"/>
    <p:sldId id="272" r:id="rId47"/>
    <p:sldId id="278" r:id="rId48"/>
    <p:sldId id="268" r:id="rId49"/>
    <p:sldId id="273" r:id="rId50"/>
    <p:sldId id="266" r:id="rId51"/>
    <p:sldId id="269" r:id="rId52"/>
    <p:sldId id="265" r:id="rId53"/>
    <p:sldId id="262" r:id="rId54"/>
    <p:sldId id="270" r:id="rId55"/>
    <p:sldId id="280" r:id="rId56"/>
    <p:sldId id="281" r:id="rId57"/>
    <p:sldId id="274" r:id="rId58"/>
    <p:sldId id="275" r:id="rId59"/>
    <p:sldId id="276" r:id="rId60"/>
    <p:sldId id="277" r:id="rId61"/>
    <p:sldId id="282" r:id="rId62"/>
    <p:sldId id="354" r:id="rId63"/>
    <p:sldId id="279" r:id="rId64"/>
    <p:sldId id="357" r:id="rId65"/>
    <p:sldId id="366" r:id="rId66"/>
    <p:sldId id="367" r:id="rId67"/>
    <p:sldId id="368" r:id="rId68"/>
    <p:sldId id="374" r:id="rId69"/>
    <p:sldId id="372" r:id="rId70"/>
    <p:sldId id="376" r:id="rId71"/>
    <p:sldId id="375" r:id="rId72"/>
    <p:sldId id="373" r:id="rId73"/>
    <p:sldId id="364" r:id="rId74"/>
    <p:sldId id="401" r:id="rId75"/>
    <p:sldId id="402" r:id="rId76"/>
    <p:sldId id="348" r:id="rId77"/>
    <p:sldId id="284" r:id="rId7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9900"/>
    <a:srgbClr val="5224F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yl s motivem 1 – zvýraznění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01" autoAdjust="0"/>
    <p:restoredTop sz="85158" autoAdjust="0"/>
  </p:normalViewPr>
  <p:slideViewPr>
    <p:cSldViewPr>
      <p:cViewPr varScale="1">
        <p:scale>
          <a:sx n="114" d="100"/>
          <a:sy n="114" d="100"/>
        </p:scale>
        <p:origin x="-112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3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3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6DAE9-C724-42B4-9BE3-2DAED9D07708}" type="datetimeFigureOut">
              <a:rPr lang="cs-CZ" smtClean="0"/>
              <a:t>26.06.2019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41161-9543-429A-ADAD-7275E51BCAD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6E96EA-E9FC-4CED-800E-CD7D2F847C81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8862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021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8509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Nevysvětluje pokles hladin.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9696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Skutečně VP2012. Dva scénáře! </a:t>
            </a:r>
          </a:p>
          <a:p>
            <a:r>
              <a:rPr lang="cs-CZ" dirty="0" smtClean="0"/>
              <a:t>60 l/s (grad.</a:t>
            </a:r>
            <a:r>
              <a:rPr lang="cs-CZ" baseline="0" dirty="0" smtClean="0"/>
              <a:t> řeka vrt) × 400 l/s (grad. řeka – důl)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9599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Interakce povrchové a podzemní vody</a:t>
            </a:r>
          </a:p>
          <a:p>
            <a:r>
              <a:rPr lang="pl-PL" dirty="0" smtClean="0"/>
              <a:t>5</a:t>
            </a:r>
            <a:r>
              <a:rPr lang="pl-PL" baseline="0" dirty="0" smtClean="0"/>
              <a:t> m mocnost aluviálního kolektoru</a:t>
            </a:r>
            <a:endParaRPr lang="pl-PL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6E96EA-E9FC-4CED-800E-CD7D2F847C81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68569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Skutečně VP2012. Dva scénáře! </a:t>
            </a:r>
          </a:p>
          <a:p>
            <a:r>
              <a:rPr lang="cs-CZ" dirty="0" smtClean="0"/>
              <a:t>60 l/s (grad.</a:t>
            </a:r>
            <a:r>
              <a:rPr lang="cs-CZ" baseline="0" dirty="0" smtClean="0"/>
              <a:t> řeka vrt) × 400 l/s (grad. řeka – důl)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95991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Nevysvětluje pokles hladin.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96962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noProof="0" dirty="0" smtClean="0"/>
              <a:t>V důsledku poklesu hladiny ve vrtu cca o cca 40 cm došlo ke snížení přítoku podzemní vody do ČR ve Višňové nejvýše o 10 l/s. Takové množství se neprojeví výrazně na průtoku Smědé.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VP2008</a:t>
            </a:r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64150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47317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8639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smtClean="0">
                <a:latin typeface="+mn-lt"/>
              </a:rPr>
              <a:t>které vycházejí z různých předpokladů.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6E96EA-E9FC-4CED-800E-CD7D2F847C81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68569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60351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4337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8BA561-0073-4B68-8F47-7120EC104BD0}" type="slidenum">
              <a:rPr lang="cs-CZ"/>
              <a:pPr/>
              <a:t>23</a:t>
            </a:fld>
            <a:endParaRPr lang="cs-CZ" dirty="0"/>
          </a:p>
        </p:txBody>
      </p:sp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58679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26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27133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27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0818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28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56027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29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50074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30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49112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F8F76B-42AF-4BFF-99BB-1EDC5D88D975}" type="slidenum">
              <a:rPr lang="cs-CZ"/>
              <a:pPr/>
              <a:t>31</a:t>
            </a:fld>
            <a:endParaRPr lang="cs-CZ" dirty="0"/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PHREEQC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interpretovat, význam, představa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94901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F2EB2-8861-4360-98A5-C63F90852BFC}" type="slidenum">
              <a:rPr lang="cs-CZ"/>
              <a:pPr/>
              <a:t>32</a:t>
            </a:fld>
            <a:endParaRPr lang="cs-CZ" dirty="0"/>
          </a:p>
        </p:txBody>
      </p:sp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33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52697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34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84128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35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04878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36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05410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37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04796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38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60243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39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93511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40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16284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Backwater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41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7729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94901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Interakce povrchové a podzemní vody: porovnání dvou přístupů</a:t>
            </a:r>
          </a:p>
          <a:p>
            <a:r>
              <a:rPr lang="pl-PL" dirty="0" smtClean="0"/>
              <a:t>+ ještě Getu DP a článek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6E96EA-E9FC-4CED-800E-CD7D2F847C81}" type="slidenum">
              <a:rPr lang="cs-CZ" smtClean="0"/>
              <a:pPr>
                <a:defRPr/>
              </a:pPr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68569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43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13204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44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53266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noProof="0" dirty="0" smtClean="0"/>
              <a:t>Schéma proudění podzemní vody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45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86984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kf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46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82308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47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13878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48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70183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49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02358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Bilanční výpočet: Objem</a:t>
            </a:r>
            <a:r>
              <a:rPr lang="cs-CZ" baseline="0" dirty="0" smtClean="0"/>
              <a:t> pístu vody z řeky odpovídá zvětšení zvodně</a:t>
            </a:r>
            <a:endParaRPr lang="en-US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50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278621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51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0208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80642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52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16351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54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47322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56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391740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57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08342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58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220830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59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015658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60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199410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61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99744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Interakce povrchové a podzemní vody: porovnání dvou přístupů</a:t>
            </a:r>
          </a:p>
          <a:p>
            <a:r>
              <a:rPr lang="pl-PL" dirty="0" smtClean="0"/>
              <a:t>+ ještě Getu DP a článek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6E96EA-E9FC-4CED-800E-CD7D2F847C81}" type="slidenum">
              <a:rPr lang="cs-CZ" smtClean="0"/>
              <a:pPr>
                <a:defRPr/>
              </a:pPr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685692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aseline="0" dirty="0" smtClean="0"/>
              <a:t>Není klasifikace na základě jasného kritéria, ale spíše souhrn otázek, které může zadavatel klást (zpracovateli) modelu.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6E96EA-E9FC-4CED-800E-CD7D2F847C81}" type="slidenum">
              <a:rPr lang="cs-CZ" smtClean="0"/>
              <a:pPr>
                <a:defRPr/>
              </a:pPr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6856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223979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6E96EA-E9FC-4CED-800E-CD7D2F847C81}" type="slidenum">
              <a:rPr lang="cs-CZ" smtClean="0"/>
              <a:pPr>
                <a:defRPr/>
              </a:pPr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685692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mtClean="0"/>
              <a:t>Čím se liší, nikoliv jaké jsou použité (to je další slide)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mtClean="0"/>
              <a:t>Ekvifinalita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mtClean="0"/>
              <a:t>Srovnání jednoduchého a komplexního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6E96EA-E9FC-4CED-800E-CD7D2F847C81}" type="slidenum">
              <a:rPr lang="cs-CZ" smtClean="0"/>
              <a:pPr>
                <a:defRPr/>
              </a:pPr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685692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mtClean="0"/>
              <a:t>Přeskočit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6E96EA-E9FC-4CED-800E-CD7D2F847C81}" type="slidenum">
              <a:rPr lang="cs-CZ" smtClean="0"/>
              <a:pPr>
                <a:defRPr/>
              </a:pPr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685692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aseline="0" dirty="0" smtClean="0"/>
              <a:t>Opět CoronaScreen: </a:t>
            </a:r>
            <a:r>
              <a:rPr lang="cs-CZ" dirty="0" smtClean="0"/>
              <a:t>Ustálená</a:t>
            </a:r>
            <a:r>
              <a:rPr lang="cs-CZ" baseline="0" dirty="0" smtClean="0"/>
              <a:t> délka kontaminačního mraku vypočítaná třemi metodami kombinovaná s jiným jednoduchým </a:t>
            </a:r>
            <a:r>
              <a:rPr lang="cs-CZ" baseline="0" smtClean="0"/>
              <a:t>modelem.</a:t>
            </a:r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6E96EA-E9FC-4CED-800E-CD7D2F847C81}" type="slidenum">
              <a:rPr lang="cs-CZ" smtClean="0"/>
              <a:pPr>
                <a:defRPr/>
              </a:pPr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685692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aseline="0" smtClean="0"/>
              <a:t>Hořice</a:t>
            </a:r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6E96EA-E9FC-4CED-800E-CD7D2F847C81}" type="slidenum">
              <a:rPr lang="cs-CZ" smtClean="0"/>
              <a:pPr>
                <a:defRPr/>
              </a:pPr>
              <a:t>72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685692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8b72849c7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g38b72849c7_5_0:notes"/>
          <p:cNvSpPr txBox="1">
            <a:spLocks noGrp="1"/>
          </p:cNvSpPr>
          <p:nvPr>
            <p:ph type="body" idx="1"/>
          </p:nvPr>
        </p:nvSpPr>
        <p:spPr>
          <a:xfrm>
            <a:off x="685802" y="4343406"/>
            <a:ext cx="5486410" cy="4114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Hořice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g38b72849c7_5_0:notes"/>
          <p:cNvSpPr txBox="1">
            <a:spLocks noGrp="1"/>
          </p:cNvSpPr>
          <p:nvPr>
            <p:ph type="sldNum" idx="12"/>
          </p:nvPr>
        </p:nvSpPr>
        <p:spPr>
          <a:xfrm>
            <a:off x="3884620" y="8685224"/>
            <a:ext cx="2971805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Taky</a:t>
            </a:r>
            <a:r>
              <a:rPr lang="cs-CZ" baseline="0" dirty="0" smtClean="0"/>
              <a:t> nic nevěděl. Ale aspoň neříkal, že ví. Klam narativity.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74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353670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baseline="0" dirty="0" smtClean="0"/>
              <a:t>Černé labutě = epistemologická nejistota, proto pokora, říkat nevím, nezabřednout, dělat alternativní koncepční modely, ne šablona</a:t>
            </a:r>
          </a:p>
          <a:p>
            <a:r>
              <a:rPr lang="cs-CZ" baseline="0" dirty="0" smtClean="0"/>
              <a:t>Víra v experty, kteří ve skutečností neví víc.</a:t>
            </a:r>
          </a:p>
          <a:p>
            <a:r>
              <a:rPr lang="cs-CZ" baseline="0" dirty="0" smtClean="0"/>
              <a:t>Přínos složitého modelu může být menší než jednoduchého. Jednoduchých modelů udělám víc (alternativní koncepční modely), zatímco složité modely mě tlačí do šablony.</a:t>
            </a:r>
          </a:p>
          <a:p>
            <a:r>
              <a:rPr lang="cs-CZ" i="1" baseline="0" dirty="0" smtClean="0"/>
              <a:t>Je třeba být při predikcích opatrný a naučit se říkat nevím. </a:t>
            </a:r>
          </a:p>
          <a:p>
            <a:r>
              <a:rPr lang="cs-CZ" i="1" baseline="0" dirty="0" smtClean="0"/>
              <a:t>Člověk má tendenci úspěchy svých modelů přičítat své genialitě a neúspěchy nepřízni okolností. </a:t>
            </a:r>
            <a:r>
              <a:rPr lang="cs-CZ" i="1" baseline="0" dirty="0" err="1" smtClean="0"/>
              <a:t>Unknown</a:t>
            </a:r>
            <a:r>
              <a:rPr lang="cs-CZ" i="1" baseline="0" dirty="0" smtClean="0"/>
              <a:t> unknowns.</a:t>
            </a:r>
            <a:endParaRPr lang="cs-CZ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75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325020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76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473171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Thanks for your attention</a:t>
            </a:r>
            <a:r>
              <a:rPr lang="cs-CZ" noProof="0" dirty="0" smtClean="0"/>
              <a:t>!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77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92287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Ground-water models should be as simple as possible, but not simpler</a:t>
            </a:r>
            <a:r>
              <a:rPr lang="cs-CZ" dirty="0" smtClean="0"/>
              <a:t>.</a:t>
            </a:r>
            <a:endParaRPr lang="en-US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0748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Nekorektní kvantifikace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6E96EA-E9FC-4CED-800E-CD7D2F847C81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6856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1161-9543-429A-ADAD-7275E51BCAD7}" type="slidenum">
              <a:rPr lang="cs-CZ" smtClean="0"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1958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318D8-3F5E-4F6E-974D-C51C56CEA8BF}" type="datetimeFigureOut">
              <a:rPr lang="cs-CZ" smtClean="0"/>
              <a:t>26.06.2019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6308-0A3C-412F-BEBF-125C75456C1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7610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318D8-3F5E-4F6E-974D-C51C56CEA8BF}" type="datetimeFigureOut">
              <a:rPr lang="cs-CZ" smtClean="0"/>
              <a:t>26.06.2019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6308-0A3C-412F-BEBF-125C75456C1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7067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318D8-3F5E-4F6E-974D-C51C56CEA8BF}" type="datetimeFigureOut">
              <a:rPr lang="cs-CZ" smtClean="0"/>
              <a:t>26.06.2019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6308-0A3C-412F-BEBF-125C75456C1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4902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26.06.2019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9500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UL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539552" y="908720"/>
            <a:ext cx="8064896" cy="72008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 smtClean="0"/>
              <a:t>Klepnutím vložíte nadpis</a:t>
            </a:r>
            <a:endParaRPr lang="cs-CZ" dirty="0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0" hasCustomPrompt="1"/>
          </p:nvPr>
        </p:nvSpPr>
        <p:spPr>
          <a:xfrm>
            <a:off x="539750" y="1844824"/>
            <a:ext cx="8064500" cy="4392613"/>
          </a:xfrm>
        </p:spPr>
        <p:txBody>
          <a:bodyPr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cs-CZ" dirty="0" smtClean="0"/>
              <a:t>Klepnutím vložíte text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6971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L - text">
  <p:cSld name="1_TUL - 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>
            <a:spLocks noGrp="1"/>
          </p:cNvSpPr>
          <p:nvPr>
            <p:ph type="title"/>
          </p:nvPr>
        </p:nvSpPr>
        <p:spPr>
          <a:xfrm>
            <a:off x="539552" y="908720"/>
            <a:ext cx="8064896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T Sans"/>
              <a:buNone/>
              <a:defRPr sz="4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1"/>
          </p:nvPr>
        </p:nvSpPr>
        <p:spPr>
          <a:xfrm>
            <a:off x="539750" y="1844824"/>
            <a:ext cx="8064500" cy="439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970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DB2101-539F-4ACE-B78C-A117257B0AF1}" type="slidenum">
              <a:rPr lang="cs-CZ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1143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318D8-3F5E-4F6E-974D-C51C56CEA8BF}" type="datetimeFigureOut">
              <a:rPr lang="cs-CZ" smtClean="0"/>
              <a:t>26.06.2019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6308-0A3C-412F-BEBF-125C75456C1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6151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318D8-3F5E-4F6E-974D-C51C56CEA8BF}" type="datetimeFigureOut">
              <a:rPr lang="cs-CZ" smtClean="0"/>
              <a:t>26.06.2019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6308-0A3C-412F-BEBF-125C75456C1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465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318D8-3F5E-4F6E-974D-C51C56CEA8BF}" type="datetimeFigureOut">
              <a:rPr lang="cs-CZ" smtClean="0"/>
              <a:t>26.06.2019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6308-0A3C-412F-BEBF-125C75456C1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8967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318D8-3F5E-4F6E-974D-C51C56CEA8BF}" type="datetimeFigureOut">
              <a:rPr lang="cs-CZ" smtClean="0"/>
              <a:t>26.06.2019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6308-0A3C-412F-BEBF-125C75456C1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8847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318D8-3F5E-4F6E-974D-C51C56CEA8BF}" type="datetimeFigureOut">
              <a:rPr lang="cs-CZ" smtClean="0"/>
              <a:t>26.06.2019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6308-0A3C-412F-BEBF-125C75456C1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6891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318D8-3F5E-4F6E-974D-C51C56CEA8BF}" type="datetimeFigureOut">
              <a:rPr lang="cs-CZ" smtClean="0"/>
              <a:t>26.06.2019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6308-0A3C-412F-BEBF-125C75456C1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720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318D8-3F5E-4F6E-974D-C51C56CEA8BF}" type="datetimeFigureOut">
              <a:rPr lang="cs-CZ" smtClean="0"/>
              <a:t>26.06.2019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6308-0A3C-412F-BEBF-125C75456C1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8930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318D8-3F5E-4F6E-974D-C51C56CEA8BF}" type="datetimeFigureOut">
              <a:rPr lang="cs-CZ" smtClean="0"/>
              <a:t>26.06.2019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6308-0A3C-412F-BEBF-125C75456C1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663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318D8-3F5E-4F6E-974D-C51C56CEA8BF}" type="datetimeFigureOut">
              <a:rPr lang="cs-CZ" smtClean="0"/>
              <a:t>26.06.2019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C6308-0A3C-412F-BEBF-125C75456C1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4087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4" r:id="rId14"/>
    <p:sldLayoutId id="214748366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4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6.wmf"/><Relationship Id="rId10" Type="http://schemas.openxmlformats.org/officeDocument/2006/relationships/image" Target="../media/image49.tmp"/><Relationship Id="rId4" Type="http://schemas.openxmlformats.org/officeDocument/2006/relationships/oleObject" Target="../embeddings/oleObject1.bin"/><Relationship Id="rId9" Type="http://schemas.openxmlformats.org/officeDocument/2006/relationships/image" Target="../media/image48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mp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mp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mp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emf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mp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m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Relationship Id="rId9" Type="http://schemas.openxmlformats.org/officeDocument/2006/relationships/image" Target="../media/image10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177281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Využití </a:t>
            </a:r>
            <a:r>
              <a:rPr lang="cs-CZ" dirty="0"/>
              <a:t>jednoduchých alternativních </a:t>
            </a:r>
            <a:r>
              <a:rPr lang="cs-CZ" dirty="0" smtClean="0"/>
              <a:t>modelů:</a:t>
            </a:r>
            <a:br>
              <a:rPr lang="cs-CZ" dirty="0" smtClean="0"/>
            </a:br>
            <a:r>
              <a:rPr lang="cs-CZ" dirty="0" smtClean="0"/>
              <a:t>Frýdlantský </a:t>
            </a:r>
            <a:r>
              <a:rPr lang="cs-CZ" dirty="0"/>
              <a:t>výběžek, Smědá – ovlivnění důlní činností</a:t>
            </a:r>
            <a:br>
              <a:rPr lang="cs-CZ" dirty="0"/>
            </a:br>
            <a:r>
              <a:rPr lang="cs-CZ" dirty="0"/>
              <a:t>Děčín – ovlivnění plánovaným jezem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67013" y="5517232"/>
            <a:ext cx="6400800" cy="960512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Kamil Nešetřil</a:t>
            </a:r>
            <a:endParaRPr lang="cs-CZ" dirty="0"/>
          </a:p>
          <a:p>
            <a:r>
              <a:rPr lang="cs-CZ" dirty="0" smtClean="0"/>
              <a:t>Technická univerzita v Liberci</a:t>
            </a:r>
          </a:p>
        </p:txBody>
      </p:sp>
    </p:spTree>
    <p:extLst>
      <p:ext uri="{BB962C8B-B14F-4D97-AF65-F5344CB8AC3E}">
        <p14:creationId xmlns:p14="http://schemas.microsoft.com/office/powerpoint/2010/main" val="3487343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528466" y="332656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noProof="0" dirty="0" smtClean="0"/>
              <a:t>Case study</a:t>
            </a:r>
            <a:r>
              <a:rPr lang="cs-CZ" sz="9600" noProof="0" dirty="0" smtClean="0"/>
              <a:t> 1</a:t>
            </a:r>
            <a:r>
              <a:rPr lang="en-US" sz="9600" noProof="0" dirty="0" smtClean="0"/>
              <a:t> </a:t>
            </a:r>
            <a:endParaRPr lang="en-US" sz="9600" noProof="0" dirty="0"/>
          </a:p>
        </p:txBody>
      </p: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323528" y="2132856"/>
            <a:ext cx="2880320" cy="4320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noProof="0" dirty="0" smtClean="0"/>
              <a:t>Influent river</a:t>
            </a:r>
            <a:r>
              <a:rPr lang="cs-CZ" sz="4800" noProof="0" dirty="0" smtClean="0"/>
              <a:t>:</a:t>
            </a:r>
            <a:r>
              <a:rPr lang="en-US" sz="4800" noProof="0" dirty="0" smtClean="0"/>
              <a:t> due to </a:t>
            </a:r>
            <a:r>
              <a:rPr lang="en-US" sz="4800" dirty="0" smtClean="0"/>
              <a:t>mining or not?</a:t>
            </a:r>
          </a:p>
        </p:txBody>
      </p:sp>
      <p:pic>
        <p:nvPicPr>
          <p:cNvPr id="44034" name="Picture 2" descr="C:\Users\nesetril\Desktop\fig1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555512"/>
            <a:ext cx="4114058" cy="26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54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Zástupný symbol pro obsah 5" descr="Výřez obrazovky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80"/>
            <a:ext cx="8208912" cy="6849344"/>
          </a:xfrm>
        </p:spPr>
      </p:pic>
      <p:sp>
        <p:nvSpPr>
          <p:cNvPr id="7" name="Oblouk 6"/>
          <p:cNvSpPr/>
          <p:nvPr/>
        </p:nvSpPr>
        <p:spPr>
          <a:xfrm>
            <a:off x="2339752" y="1268760"/>
            <a:ext cx="72008" cy="144016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Volný tvar 7"/>
          <p:cNvSpPr/>
          <p:nvPr/>
        </p:nvSpPr>
        <p:spPr>
          <a:xfrm>
            <a:off x="6002215" y="93785"/>
            <a:ext cx="2848708" cy="4982307"/>
          </a:xfrm>
          <a:custGeom>
            <a:avLst/>
            <a:gdLst>
              <a:gd name="connsiteX0" fmla="*/ 222739 w 2848708"/>
              <a:gd name="connsiteY0" fmla="*/ 0 h 4982307"/>
              <a:gd name="connsiteX1" fmla="*/ 257908 w 2848708"/>
              <a:gd name="connsiteY1" fmla="*/ 269630 h 4982307"/>
              <a:gd name="connsiteX2" fmla="*/ 269631 w 2848708"/>
              <a:gd name="connsiteY2" fmla="*/ 339969 h 4982307"/>
              <a:gd name="connsiteX3" fmla="*/ 281354 w 2848708"/>
              <a:gd name="connsiteY3" fmla="*/ 375138 h 4982307"/>
              <a:gd name="connsiteX4" fmla="*/ 293077 w 2848708"/>
              <a:gd name="connsiteY4" fmla="*/ 422030 h 4982307"/>
              <a:gd name="connsiteX5" fmla="*/ 304800 w 2848708"/>
              <a:gd name="connsiteY5" fmla="*/ 562707 h 4982307"/>
              <a:gd name="connsiteX6" fmla="*/ 316523 w 2848708"/>
              <a:gd name="connsiteY6" fmla="*/ 656492 h 4982307"/>
              <a:gd name="connsiteX7" fmla="*/ 304800 w 2848708"/>
              <a:gd name="connsiteY7" fmla="*/ 1078523 h 4982307"/>
              <a:gd name="connsiteX8" fmla="*/ 269631 w 2848708"/>
              <a:gd name="connsiteY8" fmla="*/ 1242646 h 4982307"/>
              <a:gd name="connsiteX9" fmla="*/ 257908 w 2848708"/>
              <a:gd name="connsiteY9" fmla="*/ 1277815 h 4982307"/>
              <a:gd name="connsiteX10" fmla="*/ 234462 w 2848708"/>
              <a:gd name="connsiteY10" fmla="*/ 1312984 h 4982307"/>
              <a:gd name="connsiteX11" fmla="*/ 199293 w 2848708"/>
              <a:gd name="connsiteY11" fmla="*/ 1371600 h 4982307"/>
              <a:gd name="connsiteX12" fmla="*/ 187570 w 2848708"/>
              <a:gd name="connsiteY12" fmla="*/ 1418492 h 4982307"/>
              <a:gd name="connsiteX13" fmla="*/ 175847 w 2848708"/>
              <a:gd name="connsiteY13" fmla="*/ 1453661 h 4982307"/>
              <a:gd name="connsiteX14" fmla="*/ 152400 w 2848708"/>
              <a:gd name="connsiteY14" fmla="*/ 1617784 h 4982307"/>
              <a:gd name="connsiteX15" fmla="*/ 140677 w 2848708"/>
              <a:gd name="connsiteY15" fmla="*/ 1746738 h 4982307"/>
              <a:gd name="connsiteX16" fmla="*/ 128954 w 2848708"/>
              <a:gd name="connsiteY16" fmla="*/ 1781907 h 4982307"/>
              <a:gd name="connsiteX17" fmla="*/ 117231 w 2848708"/>
              <a:gd name="connsiteY17" fmla="*/ 1875692 h 4982307"/>
              <a:gd name="connsiteX18" fmla="*/ 70339 w 2848708"/>
              <a:gd name="connsiteY18" fmla="*/ 2051538 h 4982307"/>
              <a:gd name="connsiteX19" fmla="*/ 46893 w 2848708"/>
              <a:gd name="connsiteY19" fmla="*/ 2192215 h 4982307"/>
              <a:gd name="connsiteX20" fmla="*/ 35170 w 2848708"/>
              <a:gd name="connsiteY20" fmla="*/ 2250830 h 4982307"/>
              <a:gd name="connsiteX21" fmla="*/ 0 w 2848708"/>
              <a:gd name="connsiteY21" fmla="*/ 2485292 h 4982307"/>
              <a:gd name="connsiteX22" fmla="*/ 11723 w 2848708"/>
              <a:gd name="connsiteY22" fmla="*/ 2883877 h 4982307"/>
              <a:gd name="connsiteX23" fmla="*/ 23447 w 2848708"/>
              <a:gd name="connsiteY23" fmla="*/ 2942492 h 4982307"/>
              <a:gd name="connsiteX24" fmla="*/ 35170 w 2848708"/>
              <a:gd name="connsiteY24" fmla="*/ 3012830 h 4982307"/>
              <a:gd name="connsiteX25" fmla="*/ 46893 w 2848708"/>
              <a:gd name="connsiteY25" fmla="*/ 3130061 h 4982307"/>
              <a:gd name="connsiteX26" fmla="*/ 70339 w 2848708"/>
              <a:gd name="connsiteY26" fmla="*/ 3223846 h 4982307"/>
              <a:gd name="connsiteX27" fmla="*/ 82062 w 2848708"/>
              <a:gd name="connsiteY27" fmla="*/ 3270738 h 4982307"/>
              <a:gd name="connsiteX28" fmla="*/ 117231 w 2848708"/>
              <a:gd name="connsiteY28" fmla="*/ 3305907 h 4982307"/>
              <a:gd name="connsiteX29" fmla="*/ 128954 w 2848708"/>
              <a:gd name="connsiteY29" fmla="*/ 3341077 h 4982307"/>
              <a:gd name="connsiteX30" fmla="*/ 140677 w 2848708"/>
              <a:gd name="connsiteY30" fmla="*/ 3387969 h 4982307"/>
              <a:gd name="connsiteX31" fmla="*/ 187570 w 2848708"/>
              <a:gd name="connsiteY31" fmla="*/ 3446584 h 4982307"/>
              <a:gd name="connsiteX32" fmla="*/ 246185 w 2848708"/>
              <a:gd name="connsiteY32" fmla="*/ 3563815 h 4982307"/>
              <a:gd name="connsiteX33" fmla="*/ 257908 w 2848708"/>
              <a:gd name="connsiteY33" fmla="*/ 3598984 h 4982307"/>
              <a:gd name="connsiteX34" fmla="*/ 269631 w 2848708"/>
              <a:gd name="connsiteY34" fmla="*/ 3645877 h 4982307"/>
              <a:gd name="connsiteX35" fmla="*/ 351693 w 2848708"/>
              <a:gd name="connsiteY35" fmla="*/ 3716215 h 4982307"/>
              <a:gd name="connsiteX36" fmla="*/ 375139 w 2848708"/>
              <a:gd name="connsiteY36" fmla="*/ 3751384 h 4982307"/>
              <a:gd name="connsiteX37" fmla="*/ 445477 w 2848708"/>
              <a:gd name="connsiteY37" fmla="*/ 3810000 h 4982307"/>
              <a:gd name="connsiteX38" fmla="*/ 480647 w 2848708"/>
              <a:gd name="connsiteY38" fmla="*/ 3821723 h 4982307"/>
              <a:gd name="connsiteX39" fmla="*/ 609600 w 2848708"/>
              <a:gd name="connsiteY39" fmla="*/ 3868615 h 4982307"/>
              <a:gd name="connsiteX40" fmla="*/ 691662 w 2848708"/>
              <a:gd name="connsiteY40" fmla="*/ 3903784 h 4982307"/>
              <a:gd name="connsiteX41" fmla="*/ 738554 w 2848708"/>
              <a:gd name="connsiteY41" fmla="*/ 3915507 h 4982307"/>
              <a:gd name="connsiteX42" fmla="*/ 797170 w 2848708"/>
              <a:gd name="connsiteY42" fmla="*/ 3938953 h 4982307"/>
              <a:gd name="connsiteX43" fmla="*/ 832339 w 2848708"/>
              <a:gd name="connsiteY43" fmla="*/ 3974123 h 4982307"/>
              <a:gd name="connsiteX44" fmla="*/ 914400 w 2848708"/>
              <a:gd name="connsiteY44" fmla="*/ 4009292 h 4982307"/>
              <a:gd name="connsiteX45" fmla="*/ 1008185 w 2848708"/>
              <a:gd name="connsiteY45" fmla="*/ 4044461 h 4982307"/>
              <a:gd name="connsiteX46" fmla="*/ 1090247 w 2848708"/>
              <a:gd name="connsiteY46" fmla="*/ 4067907 h 4982307"/>
              <a:gd name="connsiteX47" fmla="*/ 1184031 w 2848708"/>
              <a:gd name="connsiteY47" fmla="*/ 4103077 h 4982307"/>
              <a:gd name="connsiteX48" fmla="*/ 1242647 w 2848708"/>
              <a:gd name="connsiteY48" fmla="*/ 4114800 h 4982307"/>
              <a:gd name="connsiteX49" fmla="*/ 1289539 w 2848708"/>
              <a:gd name="connsiteY49" fmla="*/ 4149969 h 4982307"/>
              <a:gd name="connsiteX50" fmla="*/ 1324708 w 2848708"/>
              <a:gd name="connsiteY50" fmla="*/ 4161692 h 4982307"/>
              <a:gd name="connsiteX51" fmla="*/ 1348154 w 2848708"/>
              <a:gd name="connsiteY51" fmla="*/ 4196861 h 4982307"/>
              <a:gd name="connsiteX52" fmla="*/ 1430216 w 2848708"/>
              <a:gd name="connsiteY52" fmla="*/ 4267200 h 4982307"/>
              <a:gd name="connsiteX53" fmla="*/ 1512277 w 2848708"/>
              <a:gd name="connsiteY53" fmla="*/ 4384430 h 4982307"/>
              <a:gd name="connsiteX54" fmla="*/ 1559170 w 2848708"/>
              <a:gd name="connsiteY54" fmla="*/ 4431323 h 4982307"/>
              <a:gd name="connsiteX55" fmla="*/ 1641231 w 2848708"/>
              <a:gd name="connsiteY55" fmla="*/ 4466492 h 4982307"/>
              <a:gd name="connsiteX56" fmla="*/ 1711570 w 2848708"/>
              <a:gd name="connsiteY56" fmla="*/ 4501661 h 4982307"/>
              <a:gd name="connsiteX57" fmla="*/ 1781908 w 2848708"/>
              <a:gd name="connsiteY57" fmla="*/ 4536830 h 4982307"/>
              <a:gd name="connsiteX58" fmla="*/ 1840523 w 2848708"/>
              <a:gd name="connsiteY58" fmla="*/ 4583723 h 4982307"/>
              <a:gd name="connsiteX59" fmla="*/ 1863970 w 2848708"/>
              <a:gd name="connsiteY59" fmla="*/ 4607169 h 4982307"/>
              <a:gd name="connsiteX60" fmla="*/ 1910862 w 2848708"/>
              <a:gd name="connsiteY60" fmla="*/ 4630615 h 4982307"/>
              <a:gd name="connsiteX61" fmla="*/ 2039816 w 2848708"/>
              <a:gd name="connsiteY61" fmla="*/ 4665784 h 4982307"/>
              <a:gd name="connsiteX62" fmla="*/ 2086708 w 2848708"/>
              <a:gd name="connsiteY62" fmla="*/ 4689230 h 4982307"/>
              <a:gd name="connsiteX63" fmla="*/ 2121877 w 2848708"/>
              <a:gd name="connsiteY63" fmla="*/ 4700953 h 4982307"/>
              <a:gd name="connsiteX64" fmla="*/ 2227385 w 2848708"/>
              <a:gd name="connsiteY64" fmla="*/ 4759569 h 4982307"/>
              <a:gd name="connsiteX65" fmla="*/ 2262554 w 2848708"/>
              <a:gd name="connsiteY65" fmla="*/ 4783015 h 4982307"/>
              <a:gd name="connsiteX66" fmla="*/ 2368062 w 2848708"/>
              <a:gd name="connsiteY66" fmla="*/ 4806461 h 4982307"/>
              <a:gd name="connsiteX67" fmla="*/ 2520462 w 2848708"/>
              <a:gd name="connsiteY67" fmla="*/ 4829907 h 4982307"/>
              <a:gd name="connsiteX68" fmla="*/ 2637693 w 2848708"/>
              <a:gd name="connsiteY68" fmla="*/ 4865077 h 4982307"/>
              <a:gd name="connsiteX69" fmla="*/ 2708031 w 2848708"/>
              <a:gd name="connsiteY69" fmla="*/ 4900246 h 4982307"/>
              <a:gd name="connsiteX70" fmla="*/ 2743200 w 2848708"/>
              <a:gd name="connsiteY70" fmla="*/ 4923692 h 4982307"/>
              <a:gd name="connsiteX71" fmla="*/ 2825262 w 2848708"/>
              <a:gd name="connsiteY71" fmla="*/ 4982307 h 4982307"/>
              <a:gd name="connsiteX72" fmla="*/ 2848708 w 2848708"/>
              <a:gd name="connsiteY72" fmla="*/ 4935415 h 498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2848708" h="4982307">
                <a:moveTo>
                  <a:pt x="222739" y="0"/>
                </a:moveTo>
                <a:lnTo>
                  <a:pt x="257908" y="269630"/>
                </a:lnTo>
                <a:cubicBezTo>
                  <a:pt x="260982" y="293200"/>
                  <a:pt x="264475" y="316765"/>
                  <a:pt x="269631" y="339969"/>
                </a:cubicBezTo>
                <a:cubicBezTo>
                  <a:pt x="272312" y="352032"/>
                  <a:pt x="277959" y="363256"/>
                  <a:pt x="281354" y="375138"/>
                </a:cubicBezTo>
                <a:cubicBezTo>
                  <a:pt x="285780" y="390630"/>
                  <a:pt x="289169" y="406399"/>
                  <a:pt x="293077" y="422030"/>
                </a:cubicBezTo>
                <a:cubicBezTo>
                  <a:pt x="296985" y="468922"/>
                  <a:pt x="300118" y="515886"/>
                  <a:pt x="304800" y="562707"/>
                </a:cubicBezTo>
                <a:cubicBezTo>
                  <a:pt x="307935" y="594056"/>
                  <a:pt x="316523" y="624987"/>
                  <a:pt x="316523" y="656492"/>
                </a:cubicBezTo>
                <a:cubicBezTo>
                  <a:pt x="316523" y="797223"/>
                  <a:pt x="311190" y="937937"/>
                  <a:pt x="304800" y="1078523"/>
                </a:cubicBezTo>
                <a:cubicBezTo>
                  <a:pt x="300908" y="1164139"/>
                  <a:pt x="294491" y="1168065"/>
                  <a:pt x="269631" y="1242646"/>
                </a:cubicBezTo>
                <a:cubicBezTo>
                  <a:pt x="265723" y="1254369"/>
                  <a:pt x="264763" y="1267533"/>
                  <a:pt x="257908" y="1277815"/>
                </a:cubicBezTo>
                <a:cubicBezTo>
                  <a:pt x="250093" y="1289538"/>
                  <a:pt x="240763" y="1300382"/>
                  <a:pt x="234462" y="1312984"/>
                </a:cubicBezTo>
                <a:cubicBezTo>
                  <a:pt x="204025" y="1373858"/>
                  <a:pt x="245089" y="1325802"/>
                  <a:pt x="199293" y="1371600"/>
                </a:cubicBezTo>
                <a:cubicBezTo>
                  <a:pt x="195385" y="1387231"/>
                  <a:pt x="191996" y="1403000"/>
                  <a:pt x="187570" y="1418492"/>
                </a:cubicBezTo>
                <a:cubicBezTo>
                  <a:pt x="184175" y="1430374"/>
                  <a:pt x="177595" y="1441428"/>
                  <a:pt x="175847" y="1453661"/>
                </a:cubicBezTo>
                <a:cubicBezTo>
                  <a:pt x="150162" y="1633447"/>
                  <a:pt x="181449" y="1530638"/>
                  <a:pt x="152400" y="1617784"/>
                </a:cubicBezTo>
                <a:cubicBezTo>
                  <a:pt x="148492" y="1660769"/>
                  <a:pt x="146781" y="1704010"/>
                  <a:pt x="140677" y="1746738"/>
                </a:cubicBezTo>
                <a:cubicBezTo>
                  <a:pt x="138929" y="1758971"/>
                  <a:pt x="131164" y="1769749"/>
                  <a:pt x="128954" y="1781907"/>
                </a:cubicBezTo>
                <a:cubicBezTo>
                  <a:pt x="123318" y="1812904"/>
                  <a:pt x="122022" y="1844553"/>
                  <a:pt x="117231" y="1875692"/>
                </a:cubicBezTo>
                <a:cubicBezTo>
                  <a:pt x="107969" y="1935894"/>
                  <a:pt x="89544" y="1993923"/>
                  <a:pt x="70339" y="2051538"/>
                </a:cubicBezTo>
                <a:lnTo>
                  <a:pt x="46893" y="2192215"/>
                </a:lnTo>
                <a:cubicBezTo>
                  <a:pt x="43617" y="2211869"/>
                  <a:pt x="38126" y="2231125"/>
                  <a:pt x="35170" y="2250830"/>
                </a:cubicBezTo>
                <a:cubicBezTo>
                  <a:pt x="-3950" y="2511626"/>
                  <a:pt x="27714" y="2346722"/>
                  <a:pt x="0" y="2485292"/>
                </a:cubicBezTo>
                <a:cubicBezTo>
                  <a:pt x="3908" y="2618154"/>
                  <a:pt x="4915" y="2751132"/>
                  <a:pt x="11723" y="2883877"/>
                </a:cubicBezTo>
                <a:cubicBezTo>
                  <a:pt x="12744" y="2903776"/>
                  <a:pt x="19883" y="2922888"/>
                  <a:pt x="23447" y="2942492"/>
                </a:cubicBezTo>
                <a:cubicBezTo>
                  <a:pt x="27699" y="2965878"/>
                  <a:pt x="32222" y="2989244"/>
                  <a:pt x="35170" y="3012830"/>
                </a:cubicBezTo>
                <a:cubicBezTo>
                  <a:pt x="40041" y="3051799"/>
                  <a:pt x="41703" y="3091134"/>
                  <a:pt x="46893" y="3130061"/>
                </a:cubicBezTo>
                <a:cubicBezTo>
                  <a:pt x="55831" y="3197096"/>
                  <a:pt x="55545" y="3172067"/>
                  <a:pt x="70339" y="3223846"/>
                </a:cubicBezTo>
                <a:cubicBezTo>
                  <a:pt x="74765" y="3239338"/>
                  <a:pt x="74068" y="3256749"/>
                  <a:pt x="82062" y="3270738"/>
                </a:cubicBezTo>
                <a:cubicBezTo>
                  <a:pt x="90287" y="3285132"/>
                  <a:pt x="105508" y="3294184"/>
                  <a:pt x="117231" y="3305907"/>
                </a:cubicBezTo>
                <a:cubicBezTo>
                  <a:pt x="121139" y="3317630"/>
                  <a:pt x="125559" y="3329195"/>
                  <a:pt x="128954" y="3341077"/>
                </a:cubicBezTo>
                <a:cubicBezTo>
                  <a:pt x="133380" y="3356569"/>
                  <a:pt x="134330" y="3373160"/>
                  <a:pt x="140677" y="3387969"/>
                </a:cubicBezTo>
                <a:cubicBezTo>
                  <a:pt x="151769" y="3413850"/>
                  <a:pt x="168661" y="3427676"/>
                  <a:pt x="187570" y="3446584"/>
                </a:cubicBezTo>
                <a:cubicBezTo>
                  <a:pt x="217194" y="3535459"/>
                  <a:pt x="196187" y="3497151"/>
                  <a:pt x="246185" y="3563815"/>
                </a:cubicBezTo>
                <a:cubicBezTo>
                  <a:pt x="250093" y="3575538"/>
                  <a:pt x="254513" y="3587102"/>
                  <a:pt x="257908" y="3598984"/>
                </a:cubicBezTo>
                <a:cubicBezTo>
                  <a:pt x="262334" y="3614476"/>
                  <a:pt x="261637" y="3631888"/>
                  <a:pt x="269631" y="3645877"/>
                </a:cubicBezTo>
                <a:cubicBezTo>
                  <a:pt x="281878" y="3667309"/>
                  <a:pt x="334834" y="3703571"/>
                  <a:pt x="351693" y="3716215"/>
                </a:cubicBezTo>
                <a:cubicBezTo>
                  <a:pt x="359508" y="3727938"/>
                  <a:pt x="366119" y="3740560"/>
                  <a:pt x="375139" y="3751384"/>
                </a:cubicBezTo>
                <a:cubicBezTo>
                  <a:pt x="393656" y="3773605"/>
                  <a:pt x="419132" y="3796827"/>
                  <a:pt x="445477" y="3810000"/>
                </a:cubicBezTo>
                <a:cubicBezTo>
                  <a:pt x="456530" y="3815526"/>
                  <a:pt x="469355" y="3816704"/>
                  <a:pt x="480647" y="3821723"/>
                </a:cubicBezTo>
                <a:cubicBezTo>
                  <a:pt x="588845" y="3869810"/>
                  <a:pt x="510049" y="3848705"/>
                  <a:pt x="609600" y="3868615"/>
                </a:cubicBezTo>
                <a:cubicBezTo>
                  <a:pt x="636954" y="3880338"/>
                  <a:pt x="663694" y="3893614"/>
                  <a:pt x="691662" y="3903784"/>
                </a:cubicBezTo>
                <a:cubicBezTo>
                  <a:pt x="706804" y="3909290"/>
                  <a:pt x="723269" y="3910412"/>
                  <a:pt x="738554" y="3915507"/>
                </a:cubicBezTo>
                <a:cubicBezTo>
                  <a:pt x="758518" y="3922162"/>
                  <a:pt x="777631" y="3931138"/>
                  <a:pt x="797170" y="3938953"/>
                </a:cubicBezTo>
                <a:cubicBezTo>
                  <a:pt x="808893" y="3950676"/>
                  <a:pt x="818848" y="3964487"/>
                  <a:pt x="832339" y="3974123"/>
                </a:cubicBezTo>
                <a:cubicBezTo>
                  <a:pt x="857689" y="3992230"/>
                  <a:pt x="885700" y="3999725"/>
                  <a:pt x="914400" y="4009292"/>
                </a:cubicBezTo>
                <a:cubicBezTo>
                  <a:pt x="957803" y="4052693"/>
                  <a:pt x="920174" y="4024151"/>
                  <a:pt x="1008185" y="4044461"/>
                </a:cubicBezTo>
                <a:cubicBezTo>
                  <a:pt x="1035905" y="4050858"/>
                  <a:pt x="1063258" y="4058911"/>
                  <a:pt x="1090247" y="4067907"/>
                </a:cubicBezTo>
                <a:cubicBezTo>
                  <a:pt x="1122494" y="4078656"/>
                  <a:pt x="1151120" y="4094849"/>
                  <a:pt x="1184031" y="4103077"/>
                </a:cubicBezTo>
                <a:cubicBezTo>
                  <a:pt x="1203362" y="4107910"/>
                  <a:pt x="1223108" y="4110892"/>
                  <a:pt x="1242647" y="4114800"/>
                </a:cubicBezTo>
                <a:cubicBezTo>
                  <a:pt x="1258278" y="4126523"/>
                  <a:pt x="1272575" y="4140275"/>
                  <a:pt x="1289539" y="4149969"/>
                </a:cubicBezTo>
                <a:cubicBezTo>
                  <a:pt x="1300268" y="4156100"/>
                  <a:pt x="1315059" y="4153973"/>
                  <a:pt x="1324708" y="4161692"/>
                </a:cubicBezTo>
                <a:cubicBezTo>
                  <a:pt x="1335710" y="4170494"/>
                  <a:pt x="1338191" y="4186898"/>
                  <a:pt x="1348154" y="4196861"/>
                </a:cubicBezTo>
                <a:cubicBezTo>
                  <a:pt x="1401186" y="4249893"/>
                  <a:pt x="1374192" y="4183163"/>
                  <a:pt x="1430216" y="4267200"/>
                </a:cubicBezTo>
                <a:cubicBezTo>
                  <a:pt x="1447890" y="4293710"/>
                  <a:pt x="1487975" y="4356656"/>
                  <a:pt x="1512277" y="4384430"/>
                </a:cubicBezTo>
                <a:cubicBezTo>
                  <a:pt x="1526834" y="4401066"/>
                  <a:pt x="1539398" y="4421437"/>
                  <a:pt x="1559170" y="4431323"/>
                </a:cubicBezTo>
                <a:cubicBezTo>
                  <a:pt x="1617115" y="4460295"/>
                  <a:pt x="1589483" y="4449243"/>
                  <a:pt x="1641231" y="4466492"/>
                </a:cubicBezTo>
                <a:cubicBezTo>
                  <a:pt x="1742019" y="4533684"/>
                  <a:pt x="1614499" y="4453126"/>
                  <a:pt x="1711570" y="4501661"/>
                </a:cubicBezTo>
                <a:cubicBezTo>
                  <a:pt x="1802475" y="4547113"/>
                  <a:pt x="1693506" y="4507363"/>
                  <a:pt x="1781908" y="4536830"/>
                </a:cubicBezTo>
                <a:cubicBezTo>
                  <a:pt x="1838510" y="4593435"/>
                  <a:pt x="1766592" y="4524579"/>
                  <a:pt x="1840523" y="4583723"/>
                </a:cubicBezTo>
                <a:cubicBezTo>
                  <a:pt x="1849154" y="4590628"/>
                  <a:pt x="1854773" y="4601038"/>
                  <a:pt x="1863970" y="4607169"/>
                </a:cubicBezTo>
                <a:cubicBezTo>
                  <a:pt x="1878511" y="4616863"/>
                  <a:pt x="1894636" y="4624125"/>
                  <a:pt x="1910862" y="4630615"/>
                </a:cubicBezTo>
                <a:cubicBezTo>
                  <a:pt x="1970357" y="4654413"/>
                  <a:pt x="1980948" y="4654011"/>
                  <a:pt x="2039816" y="4665784"/>
                </a:cubicBezTo>
                <a:cubicBezTo>
                  <a:pt x="2055447" y="4673599"/>
                  <a:pt x="2070645" y="4682346"/>
                  <a:pt x="2086708" y="4689230"/>
                </a:cubicBezTo>
                <a:cubicBezTo>
                  <a:pt x="2098066" y="4694098"/>
                  <a:pt x="2111075" y="4694952"/>
                  <a:pt x="2121877" y="4700953"/>
                </a:cubicBezTo>
                <a:cubicBezTo>
                  <a:pt x="2242808" y="4768137"/>
                  <a:pt x="2147806" y="4733043"/>
                  <a:pt x="2227385" y="4759569"/>
                </a:cubicBezTo>
                <a:cubicBezTo>
                  <a:pt x="2239108" y="4767384"/>
                  <a:pt x="2249604" y="4777465"/>
                  <a:pt x="2262554" y="4783015"/>
                </a:cubicBezTo>
                <a:cubicBezTo>
                  <a:pt x="2277948" y="4789612"/>
                  <a:pt x="2356508" y="4803893"/>
                  <a:pt x="2368062" y="4806461"/>
                </a:cubicBezTo>
                <a:cubicBezTo>
                  <a:pt x="2469588" y="4829022"/>
                  <a:pt x="2354345" y="4811450"/>
                  <a:pt x="2520462" y="4829907"/>
                </a:cubicBezTo>
                <a:cubicBezTo>
                  <a:pt x="2546677" y="4836461"/>
                  <a:pt x="2620566" y="4853659"/>
                  <a:pt x="2637693" y="4865077"/>
                </a:cubicBezTo>
                <a:cubicBezTo>
                  <a:pt x="2683144" y="4895378"/>
                  <a:pt x="2659496" y="4884068"/>
                  <a:pt x="2708031" y="4900246"/>
                </a:cubicBezTo>
                <a:cubicBezTo>
                  <a:pt x="2719754" y="4908061"/>
                  <a:pt x="2731735" y="4915503"/>
                  <a:pt x="2743200" y="4923692"/>
                </a:cubicBezTo>
                <a:cubicBezTo>
                  <a:pt x="2844987" y="4996396"/>
                  <a:pt x="2742380" y="4927052"/>
                  <a:pt x="2825262" y="4982307"/>
                </a:cubicBezTo>
                <a:lnTo>
                  <a:pt x="2848708" y="4935415"/>
                </a:lnTo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Volný tvar 8"/>
          <p:cNvSpPr/>
          <p:nvPr/>
        </p:nvSpPr>
        <p:spPr>
          <a:xfrm>
            <a:off x="2168769" y="4091354"/>
            <a:ext cx="2368062" cy="1617784"/>
          </a:xfrm>
          <a:custGeom>
            <a:avLst/>
            <a:gdLst>
              <a:gd name="connsiteX0" fmla="*/ 1348154 w 2368062"/>
              <a:gd name="connsiteY0" fmla="*/ 58615 h 1617784"/>
              <a:gd name="connsiteX1" fmla="*/ 644769 w 2368062"/>
              <a:gd name="connsiteY1" fmla="*/ 70338 h 1617784"/>
              <a:gd name="connsiteX2" fmla="*/ 293077 w 2368062"/>
              <a:gd name="connsiteY2" fmla="*/ 586154 h 1617784"/>
              <a:gd name="connsiteX3" fmla="*/ 0 w 2368062"/>
              <a:gd name="connsiteY3" fmla="*/ 797169 h 1617784"/>
              <a:gd name="connsiteX4" fmla="*/ 11723 w 2368062"/>
              <a:gd name="connsiteY4" fmla="*/ 961292 h 1617784"/>
              <a:gd name="connsiteX5" fmla="*/ 82062 w 2368062"/>
              <a:gd name="connsiteY5" fmla="*/ 1371600 h 1617784"/>
              <a:gd name="connsiteX6" fmla="*/ 140677 w 2368062"/>
              <a:gd name="connsiteY6" fmla="*/ 1465384 h 1617784"/>
              <a:gd name="connsiteX7" fmla="*/ 199293 w 2368062"/>
              <a:gd name="connsiteY7" fmla="*/ 1500554 h 1617784"/>
              <a:gd name="connsiteX8" fmla="*/ 351693 w 2368062"/>
              <a:gd name="connsiteY8" fmla="*/ 1512277 h 1617784"/>
              <a:gd name="connsiteX9" fmla="*/ 691662 w 2368062"/>
              <a:gd name="connsiteY9" fmla="*/ 1547446 h 1617784"/>
              <a:gd name="connsiteX10" fmla="*/ 785446 w 2368062"/>
              <a:gd name="connsiteY10" fmla="*/ 1617784 h 1617784"/>
              <a:gd name="connsiteX11" fmla="*/ 1172308 w 2368062"/>
              <a:gd name="connsiteY11" fmla="*/ 1148861 h 1617784"/>
              <a:gd name="connsiteX12" fmla="*/ 1383323 w 2368062"/>
              <a:gd name="connsiteY12" fmla="*/ 1066800 h 1617784"/>
              <a:gd name="connsiteX13" fmla="*/ 1781908 w 2368062"/>
              <a:gd name="connsiteY13" fmla="*/ 855784 h 1617784"/>
              <a:gd name="connsiteX14" fmla="*/ 1840523 w 2368062"/>
              <a:gd name="connsiteY14" fmla="*/ 949569 h 1617784"/>
              <a:gd name="connsiteX15" fmla="*/ 2074985 w 2368062"/>
              <a:gd name="connsiteY15" fmla="*/ 1125415 h 1617784"/>
              <a:gd name="connsiteX16" fmla="*/ 2239108 w 2368062"/>
              <a:gd name="connsiteY16" fmla="*/ 1137138 h 1617784"/>
              <a:gd name="connsiteX17" fmla="*/ 2368062 w 2368062"/>
              <a:gd name="connsiteY17" fmla="*/ 937846 h 1617784"/>
              <a:gd name="connsiteX18" fmla="*/ 2344616 w 2368062"/>
              <a:gd name="connsiteY18" fmla="*/ 715108 h 1617784"/>
              <a:gd name="connsiteX19" fmla="*/ 2063262 w 2368062"/>
              <a:gd name="connsiteY19" fmla="*/ 339969 h 1617784"/>
              <a:gd name="connsiteX20" fmla="*/ 1934308 w 2368062"/>
              <a:gd name="connsiteY20" fmla="*/ 257908 h 1617784"/>
              <a:gd name="connsiteX21" fmla="*/ 1875693 w 2368062"/>
              <a:gd name="connsiteY21" fmla="*/ 222738 h 1617784"/>
              <a:gd name="connsiteX22" fmla="*/ 1512277 w 2368062"/>
              <a:gd name="connsiteY22" fmla="*/ 0 h 1617784"/>
              <a:gd name="connsiteX23" fmla="*/ 1383323 w 2368062"/>
              <a:gd name="connsiteY23" fmla="*/ 11723 h 1617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68062" h="1617784">
                <a:moveTo>
                  <a:pt x="1348154" y="58615"/>
                </a:moveTo>
                <a:lnTo>
                  <a:pt x="644769" y="70338"/>
                </a:lnTo>
                <a:lnTo>
                  <a:pt x="293077" y="586154"/>
                </a:lnTo>
                <a:lnTo>
                  <a:pt x="0" y="797169"/>
                </a:lnTo>
                <a:lnTo>
                  <a:pt x="11723" y="961292"/>
                </a:lnTo>
                <a:lnTo>
                  <a:pt x="82062" y="1371600"/>
                </a:lnTo>
                <a:cubicBezTo>
                  <a:pt x="101600" y="1402861"/>
                  <a:pt x="115879" y="1438106"/>
                  <a:pt x="140677" y="1465384"/>
                </a:cubicBezTo>
                <a:cubicBezTo>
                  <a:pt x="156004" y="1482244"/>
                  <a:pt x="178137" y="1492091"/>
                  <a:pt x="199293" y="1500554"/>
                </a:cubicBezTo>
                <a:cubicBezTo>
                  <a:pt x="243927" y="1518408"/>
                  <a:pt x="308013" y="1512277"/>
                  <a:pt x="351693" y="1512277"/>
                </a:cubicBezTo>
                <a:lnTo>
                  <a:pt x="691662" y="1547446"/>
                </a:lnTo>
                <a:lnTo>
                  <a:pt x="785446" y="1617784"/>
                </a:lnTo>
                <a:lnTo>
                  <a:pt x="1172308" y="1148861"/>
                </a:lnTo>
                <a:lnTo>
                  <a:pt x="1383323" y="1066800"/>
                </a:lnTo>
                <a:lnTo>
                  <a:pt x="1781908" y="855784"/>
                </a:lnTo>
                <a:cubicBezTo>
                  <a:pt x="1842794" y="941026"/>
                  <a:pt x="1840523" y="904231"/>
                  <a:pt x="1840523" y="949569"/>
                </a:cubicBezTo>
                <a:lnTo>
                  <a:pt x="2074985" y="1125415"/>
                </a:lnTo>
                <a:cubicBezTo>
                  <a:pt x="2207769" y="1138693"/>
                  <a:pt x="2152944" y="1137138"/>
                  <a:pt x="2239108" y="1137138"/>
                </a:cubicBezTo>
                <a:lnTo>
                  <a:pt x="2368062" y="937846"/>
                </a:lnTo>
                <a:cubicBezTo>
                  <a:pt x="2340119" y="770188"/>
                  <a:pt x="2344616" y="844708"/>
                  <a:pt x="2344616" y="715108"/>
                </a:cubicBezTo>
                <a:lnTo>
                  <a:pt x="2063262" y="339969"/>
                </a:lnTo>
                <a:lnTo>
                  <a:pt x="1934308" y="257908"/>
                </a:lnTo>
                <a:cubicBezTo>
                  <a:pt x="1914986" y="245832"/>
                  <a:pt x="1875693" y="222738"/>
                  <a:pt x="1875693" y="222738"/>
                </a:cubicBezTo>
                <a:lnTo>
                  <a:pt x="1512277" y="0"/>
                </a:lnTo>
                <a:lnTo>
                  <a:pt x="1383323" y="11723"/>
                </a:lnTo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Volný tvar 9"/>
          <p:cNvSpPr/>
          <p:nvPr/>
        </p:nvSpPr>
        <p:spPr>
          <a:xfrm>
            <a:off x="1160585" y="656492"/>
            <a:ext cx="7831015" cy="6166339"/>
          </a:xfrm>
          <a:custGeom>
            <a:avLst/>
            <a:gdLst>
              <a:gd name="connsiteX0" fmla="*/ 0 w 7831015"/>
              <a:gd name="connsiteY0" fmla="*/ 6166339 h 6166339"/>
              <a:gd name="connsiteX1" fmla="*/ 23446 w 7831015"/>
              <a:gd name="connsiteY1" fmla="*/ 6025662 h 6166339"/>
              <a:gd name="connsiteX2" fmla="*/ 35169 w 7831015"/>
              <a:gd name="connsiteY2" fmla="*/ 5990493 h 6166339"/>
              <a:gd name="connsiteX3" fmla="*/ 70338 w 7831015"/>
              <a:gd name="connsiteY3" fmla="*/ 5978770 h 6166339"/>
              <a:gd name="connsiteX4" fmla="*/ 128953 w 7831015"/>
              <a:gd name="connsiteY4" fmla="*/ 5955323 h 6166339"/>
              <a:gd name="connsiteX5" fmla="*/ 609600 w 7831015"/>
              <a:gd name="connsiteY5" fmla="*/ 5931877 h 6166339"/>
              <a:gd name="connsiteX6" fmla="*/ 656492 w 7831015"/>
              <a:gd name="connsiteY6" fmla="*/ 5920154 h 6166339"/>
              <a:gd name="connsiteX7" fmla="*/ 726830 w 7831015"/>
              <a:gd name="connsiteY7" fmla="*/ 5896708 h 6166339"/>
              <a:gd name="connsiteX8" fmla="*/ 773723 w 7831015"/>
              <a:gd name="connsiteY8" fmla="*/ 5838093 h 6166339"/>
              <a:gd name="connsiteX9" fmla="*/ 797169 w 7831015"/>
              <a:gd name="connsiteY9" fmla="*/ 5814646 h 6166339"/>
              <a:gd name="connsiteX10" fmla="*/ 820615 w 7831015"/>
              <a:gd name="connsiteY10" fmla="*/ 5779477 h 6166339"/>
              <a:gd name="connsiteX11" fmla="*/ 867507 w 7831015"/>
              <a:gd name="connsiteY11" fmla="*/ 5756031 h 6166339"/>
              <a:gd name="connsiteX12" fmla="*/ 937846 w 7831015"/>
              <a:gd name="connsiteY12" fmla="*/ 5720862 h 6166339"/>
              <a:gd name="connsiteX13" fmla="*/ 1031630 w 7831015"/>
              <a:gd name="connsiteY13" fmla="*/ 5697416 h 6166339"/>
              <a:gd name="connsiteX14" fmla="*/ 1101969 w 7831015"/>
              <a:gd name="connsiteY14" fmla="*/ 5638800 h 6166339"/>
              <a:gd name="connsiteX15" fmla="*/ 1148861 w 7831015"/>
              <a:gd name="connsiteY15" fmla="*/ 5615354 h 6166339"/>
              <a:gd name="connsiteX16" fmla="*/ 1230923 w 7831015"/>
              <a:gd name="connsiteY16" fmla="*/ 5509846 h 6166339"/>
              <a:gd name="connsiteX17" fmla="*/ 1277815 w 7831015"/>
              <a:gd name="connsiteY17" fmla="*/ 5439508 h 6166339"/>
              <a:gd name="connsiteX18" fmla="*/ 1301261 w 7831015"/>
              <a:gd name="connsiteY18" fmla="*/ 5404339 h 6166339"/>
              <a:gd name="connsiteX19" fmla="*/ 1324707 w 7831015"/>
              <a:gd name="connsiteY19" fmla="*/ 5369170 h 6166339"/>
              <a:gd name="connsiteX20" fmla="*/ 1359877 w 7831015"/>
              <a:gd name="connsiteY20" fmla="*/ 5357446 h 6166339"/>
              <a:gd name="connsiteX21" fmla="*/ 1395046 w 7831015"/>
              <a:gd name="connsiteY21" fmla="*/ 5322277 h 6166339"/>
              <a:gd name="connsiteX22" fmla="*/ 1418492 w 7831015"/>
              <a:gd name="connsiteY22" fmla="*/ 5287108 h 6166339"/>
              <a:gd name="connsiteX23" fmla="*/ 1524000 w 7831015"/>
              <a:gd name="connsiteY23" fmla="*/ 5216770 h 6166339"/>
              <a:gd name="connsiteX24" fmla="*/ 1559169 w 7831015"/>
              <a:gd name="connsiteY24" fmla="*/ 5205046 h 6166339"/>
              <a:gd name="connsiteX25" fmla="*/ 1641230 w 7831015"/>
              <a:gd name="connsiteY25" fmla="*/ 5181600 h 6166339"/>
              <a:gd name="connsiteX26" fmla="*/ 1735015 w 7831015"/>
              <a:gd name="connsiteY26" fmla="*/ 5193323 h 6166339"/>
              <a:gd name="connsiteX27" fmla="*/ 1770184 w 7831015"/>
              <a:gd name="connsiteY27" fmla="*/ 5216770 h 6166339"/>
              <a:gd name="connsiteX28" fmla="*/ 1934307 w 7831015"/>
              <a:gd name="connsiteY28" fmla="*/ 5228493 h 6166339"/>
              <a:gd name="connsiteX29" fmla="*/ 1969477 w 7831015"/>
              <a:gd name="connsiteY29" fmla="*/ 5275385 h 6166339"/>
              <a:gd name="connsiteX30" fmla="*/ 2016369 w 7831015"/>
              <a:gd name="connsiteY30" fmla="*/ 5310554 h 6166339"/>
              <a:gd name="connsiteX31" fmla="*/ 2051538 w 7831015"/>
              <a:gd name="connsiteY31" fmla="*/ 5334000 h 6166339"/>
              <a:gd name="connsiteX32" fmla="*/ 2497015 w 7831015"/>
              <a:gd name="connsiteY32" fmla="*/ 5369170 h 6166339"/>
              <a:gd name="connsiteX33" fmla="*/ 3012830 w 7831015"/>
              <a:gd name="connsiteY33" fmla="*/ 5380893 h 6166339"/>
              <a:gd name="connsiteX34" fmla="*/ 3141784 w 7831015"/>
              <a:gd name="connsiteY34" fmla="*/ 5392616 h 6166339"/>
              <a:gd name="connsiteX35" fmla="*/ 3188677 w 7831015"/>
              <a:gd name="connsiteY35" fmla="*/ 5404339 h 6166339"/>
              <a:gd name="connsiteX36" fmla="*/ 3305907 w 7831015"/>
              <a:gd name="connsiteY36" fmla="*/ 5416062 h 6166339"/>
              <a:gd name="connsiteX37" fmla="*/ 3341077 w 7831015"/>
              <a:gd name="connsiteY37" fmla="*/ 5427785 h 6166339"/>
              <a:gd name="connsiteX38" fmla="*/ 3458307 w 7831015"/>
              <a:gd name="connsiteY38" fmla="*/ 5474677 h 6166339"/>
              <a:gd name="connsiteX39" fmla="*/ 3575538 w 7831015"/>
              <a:gd name="connsiteY39" fmla="*/ 5498123 h 6166339"/>
              <a:gd name="connsiteX40" fmla="*/ 3610707 w 7831015"/>
              <a:gd name="connsiteY40" fmla="*/ 5521570 h 6166339"/>
              <a:gd name="connsiteX41" fmla="*/ 3845169 w 7831015"/>
              <a:gd name="connsiteY41" fmla="*/ 5521570 h 6166339"/>
              <a:gd name="connsiteX42" fmla="*/ 4056184 w 7831015"/>
              <a:gd name="connsiteY42" fmla="*/ 5533293 h 6166339"/>
              <a:gd name="connsiteX43" fmla="*/ 4290646 w 7831015"/>
              <a:gd name="connsiteY43" fmla="*/ 5545016 h 6166339"/>
              <a:gd name="connsiteX44" fmla="*/ 4407877 w 7831015"/>
              <a:gd name="connsiteY44" fmla="*/ 5545016 h 6166339"/>
              <a:gd name="connsiteX45" fmla="*/ 4443046 w 7831015"/>
              <a:gd name="connsiteY45" fmla="*/ 5521570 h 6166339"/>
              <a:gd name="connsiteX46" fmla="*/ 4466492 w 7831015"/>
              <a:gd name="connsiteY46" fmla="*/ 5404339 h 6166339"/>
              <a:gd name="connsiteX47" fmla="*/ 4478215 w 7831015"/>
              <a:gd name="connsiteY47" fmla="*/ 5322277 h 6166339"/>
              <a:gd name="connsiteX48" fmla="*/ 4489938 w 7831015"/>
              <a:gd name="connsiteY48" fmla="*/ 5275385 h 6166339"/>
              <a:gd name="connsiteX49" fmla="*/ 4513384 w 7831015"/>
              <a:gd name="connsiteY49" fmla="*/ 5158154 h 6166339"/>
              <a:gd name="connsiteX50" fmla="*/ 4489938 w 7831015"/>
              <a:gd name="connsiteY50" fmla="*/ 5017477 h 6166339"/>
              <a:gd name="connsiteX51" fmla="*/ 4478215 w 7831015"/>
              <a:gd name="connsiteY51" fmla="*/ 4982308 h 6166339"/>
              <a:gd name="connsiteX52" fmla="*/ 4419600 w 7831015"/>
              <a:gd name="connsiteY52" fmla="*/ 4865077 h 6166339"/>
              <a:gd name="connsiteX53" fmla="*/ 4384430 w 7831015"/>
              <a:gd name="connsiteY53" fmla="*/ 4841631 h 6166339"/>
              <a:gd name="connsiteX54" fmla="*/ 4372707 w 7831015"/>
              <a:gd name="connsiteY54" fmla="*/ 4806462 h 6166339"/>
              <a:gd name="connsiteX55" fmla="*/ 4372707 w 7831015"/>
              <a:gd name="connsiteY55" fmla="*/ 4489939 h 6166339"/>
              <a:gd name="connsiteX56" fmla="*/ 4396153 w 7831015"/>
              <a:gd name="connsiteY56" fmla="*/ 4396154 h 6166339"/>
              <a:gd name="connsiteX57" fmla="*/ 4407877 w 7831015"/>
              <a:gd name="connsiteY57" fmla="*/ 3892062 h 6166339"/>
              <a:gd name="connsiteX58" fmla="*/ 4419600 w 7831015"/>
              <a:gd name="connsiteY58" fmla="*/ 3810000 h 6166339"/>
              <a:gd name="connsiteX59" fmla="*/ 4431323 w 7831015"/>
              <a:gd name="connsiteY59" fmla="*/ 3681046 h 6166339"/>
              <a:gd name="connsiteX60" fmla="*/ 4407877 w 7831015"/>
              <a:gd name="connsiteY60" fmla="*/ 3470031 h 6166339"/>
              <a:gd name="connsiteX61" fmla="*/ 4396153 w 7831015"/>
              <a:gd name="connsiteY61" fmla="*/ 3434862 h 6166339"/>
              <a:gd name="connsiteX62" fmla="*/ 4431323 w 7831015"/>
              <a:gd name="connsiteY62" fmla="*/ 3270739 h 6166339"/>
              <a:gd name="connsiteX63" fmla="*/ 4478215 w 7831015"/>
              <a:gd name="connsiteY63" fmla="*/ 3212123 h 6166339"/>
              <a:gd name="connsiteX64" fmla="*/ 4513384 w 7831015"/>
              <a:gd name="connsiteY64" fmla="*/ 3165231 h 6166339"/>
              <a:gd name="connsiteX65" fmla="*/ 4595446 w 7831015"/>
              <a:gd name="connsiteY65" fmla="*/ 3083170 h 6166339"/>
              <a:gd name="connsiteX66" fmla="*/ 4618892 w 7831015"/>
              <a:gd name="connsiteY66" fmla="*/ 3059723 h 6166339"/>
              <a:gd name="connsiteX67" fmla="*/ 4642338 w 7831015"/>
              <a:gd name="connsiteY67" fmla="*/ 3024554 h 6166339"/>
              <a:gd name="connsiteX68" fmla="*/ 4689230 w 7831015"/>
              <a:gd name="connsiteY68" fmla="*/ 3001108 h 6166339"/>
              <a:gd name="connsiteX69" fmla="*/ 4712677 w 7831015"/>
              <a:gd name="connsiteY69" fmla="*/ 2977662 h 6166339"/>
              <a:gd name="connsiteX70" fmla="*/ 4747846 w 7831015"/>
              <a:gd name="connsiteY70" fmla="*/ 2907323 h 6166339"/>
              <a:gd name="connsiteX71" fmla="*/ 4771292 w 7831015"/>
              <a:gd name="connsiteY71" fmla="*/ 2825262 h 6166339"/>
              <a:gd name="connsiteX72" fmla="*/ 4783015 w 7831015"/>
              <a:gd name="connsiteY72" fmla="*/ 2790093 h 6166339"/>
              <a:gd name="connsiteX73" fmla="*/ 4771292 w 7831015"/>
              <a:gd name="connsiteY73" fmla="*/ 2696308 h 6166339"/>
              <a:gd name="connsiteX74" fmla="*/ 4747846 w 7831015"/>
              <a:gd name="connsiteY74" fmla="*/ 2625970 h 6166339"/>
              <a:gd name="connsiteX75" fmla="*/ 4736123 w 7831015"/>
              <a:gd name="connsiteY75" fmla="*/ 2567354 h 6166339"/>
              <a:gd name="connsiteX76" fmla="*/ 4747846 w 7831015"/>
              <a:gd name="connsiteY76" fmla="*/ 2004646 h 6166339"/>
              <a:gd name="connsiteX77" fmla="*/ 4759569 w 7831015"/>
              <a:gd name="connsiteY77" fmla="*/ 1723293 h 6166339"/>
              <a:gd name="connsiteX78" fmla="*/ 4747846 w 7831015"/>
              <a:gd name="connsiteY78" fmla="*/ 1559170 h 6166339"/>
              <a:gd name="connsiteX79" fmla="*/ 4736123 w 7831015"/>
              <a:gd name="connsiteY79" fmla="*/ 1512277 h 6166339"/>
              <a:gd name="connsiteX80" fmla="*/ 4654061 w 7831015"/>
              <a:gd name="connsiteY80" fmla="*/ 1465385 h 6166339"/>
              <a:gd name="connsiteX81" fmla="*/ 4607169 w 7831015"/>
              <a:gd name="connsiteY81" fmla="*/ 1441939 h 6166339"/>
              <a:gd name="connsiteX82" fmla="*/ 4536830 w 7831015"/>
              <a:gd name="connsiteY82" fmla="*/ 1430216 h 6166339"/>
              <a:gd name="connsiteX83" fmla="*/ 4489938 w 7831015"/>
              <a:gd name="connsiteY83" fmla="*/ 1418493 h 6166339"/>
              <a:gd name="connsiteX84" fmla="*/ 4431323 w 7831015"/>
              <a:gd name="connsiteY84" fmla="*/ 1406770 h 6166339"/>
              <a:gd name="connsiteX85" fmla="*/ 4396153 w 7831015"/>
              <a:gd name="connsiteY85" fmla="*/ 1395046 h 6166339"/>
              <a:gd name="connsiteX86" fmla="*/ 4349261 w 7831015"/>
              <a:gd name="connsiteY86" fmla="*/ 1383323 h 6166339"/>
              <a:gd name="connsiteX87" fmla="*/ 4232030 w 7831015"/>
              <a:gd name="connsiteY87" fmla="*/ 1301262 h 6166339"/>
              <a:gd name="connsiteX88" fmla="*/ 4208584 w 7831015"/>
              <a:gd name="connsiteY88" fmla="*/ 1266093 h 6166339"/>
              <a:gd name="connsiteX89" fmla="*/ 4126523 w 7831015"/>
              <a:gd name="connsiteY89" fmla="*/ 1219200 h 6166339"/>
              <a:gd name="connsiteX90" fmla="*/ 4056184 w 7831015"/>
              <a:gd name="connsiteY90" fmla="*/ 1160585 h 6166339"/>
              <a:gd name="connsiteX91" fmla="*/ 4021015 w 7831015"/>
              <a:gd name="connsiteY91" fmla="*/ 1137139 h 6166339"/>
              <a:gd name="connsiteX92" fmla="*/ 3974123 w 7831015"/>
              <a:gd name="connsiteY92" fmla="*/ 1043354 h 6166339"/>
              <a:gd name="connsiteX93" fmla="*/ 3927230 w 7831015"/>
              <a:gd name="connsiteY93" fmla="*/ 937846 h 6166339"/>
              <a:gd name="connsiteX94" fmla="*/ 3903784 w 7831015"/>
              <a:gd name="connsiteY94" fmla="*/ 844062 h 6166339"/>
              <a:gd name="connsiteX95" fmla="*/ 3892061 w 7831015"/>
              <a:gd name="connsiteY95" fmla="*/ 808893 h 6166339"/>
              <a:gd name="connsiteX96" fmla="*/ 3903784 w 7831015"/>
              <a:gd name="connsiteY96" fmla="*/ 597877 h 6166339"/>
              <a:gd name="connsiteX97" fmla="*/ 3974123 w 7831015"/>
              <a:gd name="connsiteY97" fmla="*/ 515816 h 6166339"/>
              <a:gd name="connsiteX98" fmla="*/ 4044461 w 7831015"/>
              <a:gd name="connsiteY98" fmla="*/ 457200 h 6166339"/>
              <a:gd name="connsiteX99" fmla="*/ 4067907 w 7831015"/>
              <a:gd name="connsiteY99" fmla="*/ 422031 h 6166339"/>
              <a:gd name="connsiteX100" fmla="*/ 4208584 w 7831015"/>
              <a:gd name="connsiteY100" fmla="*/ 398585 h 6166339"/>
              <a:gd name="connsiteX101" fmla="*/ 4243753 w 7831015"/>
              <a:gd name="connsiteY101" fmla="*/ 375139 h 6166339"/>
              <a:gd name="connsiteX102" fmla="*/ 4278923 w 7831015"/>
              <a:gd name="connsiteY102" fmla="*/ 339970 h 6166339"/>
              <a:gd name="connsiteX103" fmla="*/ 4384430 w 7831015"/>
              <a:gd name="connsiteY103" fmla="*/ 328246 h 6166339"/>
              <a:gd name="connsiteX104" fmla="*/ 4466492 w 7831015"/>
              <a:gd name="connsiteY104" fmla="*/ 293077 h 6166339"/>
              <a:gd name="connsiteX105" fmla="*/ 4489938 w 7831015"/>
              <a:gd name="connsiteY105" fmla="*/ 246185 h 6166339"/>
              <a:gd name="connsiteX106" fmla="*/ 4560277 w 7831015"/>
              <a:gd name="connsiteY106" fmla="*/ 152400 h 6166339"/>
              <a:gd name="connsiteX107" fmla="*/ 4595446 w 7831015"/>
              <a:gd name="connsiteY107" fmla="*/ 128954 h 6166339"/>
              <a:gd name="connsiteX108" fmla="*/ 4630615 w 7831015"/>
              <a:gd name="connsiteY108" fmla="*/ 117231 h 6166339"/>
              <a:gd name="connsiteX109" fmla="*/ 4736123 w 7831015"/>
              <a:gd name="connsiteY109" fmla="*/ 23446 h 6166339"/>
              <a:gd name="connsiteX110" fmla="*/ 4806461 w 7831015"/>
              <a:gd name="connsiteY110" fmla="*/ 0 h 6166339"/>
              <a:gd name="connsiteX111" fmla="*/ 4876800 w 7831015"/>
              <a:gd name="connsiteY111" fmla="*/ 35170 h 6166339"/>
              <a:gd name="connsiteX112" fmla="*/ 4970584 w 7831015"/>
              <a:gd name="connsiteY112" fmla="*/ 70339 h 6166339"/>
              <a:gd name="connsiteX113" fmla="*/ 4994030 w 7831015"/>
              <a:gd name="connsiteY113" fmla="*/ 105508 h 6166339"/>
              <a:gd name="connsiteX114" fmla="*/ 5017477 w 7831015"/>
              <a:gd name="connsiteY114" fmla="*/ 128954 h 6166339"/>
              <a:gd name="connsiteX115" fmla="*/ 5040923 w 7831015"/>
              <a:gd name="connsiteY115" fmla="*/ 175846 h 6166339"/>
              <a:gd name="connsiteX116" fmla="*/ 5099538 w 7831015"/>
              <a:gd name="connsiteY116" fmla="*/ 234462 h 6166339"/>
              <a:gd name="connsiteX117" fmla="*/ 5181600 w 7831015"/>
              <a:gd name="connsiteY117" fmla="*/ 293077 h 6166339"/>
              <a:gd name="connsiteX118" fmla="*/ 5298830 w 7831015"/>
              <a:gd name="connsiteY118" fmla="*/ 339970 h 6166339"/>
              <a:gd name="connsiteX119" fmla="*/ 5392615 w 7831015"/>
              <a:gd name="connsiteY119" fmla="*/ 375139 h 6166339"/>
              <a:gd name="connsiteX120" fmla="*/ 5521569 w 7831015"/>
              <a:gd name="connsiteY120" fmla="*/ 386862 h 6166339"/>
              <a:gd name="connsiteX121" fmla="*/ 5709138 w 7831015"/>
              <a:gd name="connsiteY121" fmla="*/ 375139 h 6166339"/>
              <a:gd name="connsiteX122" fmla="*/ 5744307 w 7831015"/>
              <a:gd name="connsiteY122" fmla="*/ 351693 h 6166339"/>
              <a:gd name="connsiteX123" fmla="*/ 5814646 w 7831015"/>
              <a:gd name="connsiteY123" fmla="*/ 328246 h 6166339"/>
              <a:gd name="connsiteX124" fmla="*/ 5849815 w 7831015"/>
              <a:gd name="connsiteY124" fmla="*/ 316523 h 6166339"/>
              <a:gd name="connsiteX125" fmla="*/ 5931877 w 7831015"/>
              <a:gd name="connsiteY125" fmla="*/ 246185 h 6166339"/>
              <a:gd name="connsiteX126" fmla="*/ 5990492 w 7831015"/>
              <a:gd name="connsiteY126" fmla="*/ 222739 h 6166339"/>
              <a:gd name="connsiteX127" fmla="*/ 6013938 w 7831015"/>
              <a:gd name="connsiteY127" fmla="*/ 187570 h 6166339"/>
              <a:gd name="connsiteX128" fmla="*/ 6166338 w 7831015"/>
              <a:gd name="connsiteY128" fmla="*/ 164123 h 6166339"/>
              <a:gd name="connsiteX129" fmla="*/ 6189784 w 7831015"/>
              <a:gd name="connsiteY129" fmla="*/ 187570 h 6166339"/>
              <a:gd name="connsiteX130" fmla="*/ 6271846 w 7831015"/>
              <a:gd name="connsiteY130" fmla="*/ 234462 h 6166339"/>
              <a:gd name="connsiteX131" fmla="*/ 6307015 w 7831015"/>
              <a:gd name="connsiteY131" fmla="*/ 281354 h 6166339"/>
              <a:gd name="connsiteX132" fmla="*/ 6400800 w 7831015"/>
              <a:gd name="connsiteY132" fmla="*/ 363416 h 6166339"/>
              <a:gd name="connsiteX133" fmla="*/ 6482861 w 7831015"/>
              <a:gd name="connsiteY133" fmla="*/ 445477 h 6166339"/>
              <a:gd name="connsiteX134" fmla="*/ 6588369 w 7831015"/>
              <a:gd name="connsiteY134" fmla="*/ 550985 h 6166339"/>
              <a:gd name="connsiteX135" fmla="*/ 6658707 w 7831015"/>
              <a:gd name="connsiteY135" fmla="*/ 597877 h 6166339"/>
              <a:gd name="connsiteX136" fmla="*/ 6670430 w 7831015"/>
              <a:gd name="connsiteY136" fmla="*/ 633046 h 6166339"/>
              <a:gd name="connsiteX137" fmla="*/ 6693877 w 7831015"/>
              <a:gd name="connsiteY137" fmla="*/ 679939 h 6166339"/>
              <a:gd name="connsiteX138" fmla="*/ 6717323 w 7831015"/>
              <a:gd name="connsiteY138" fmla="*/ 750277 h 6166339"/>
              <a:gd name="connsiteX139" fmla="*/ 6729046 w 7831015"/>
              <a:gd name="connsiteY139" fmla="*/ 785446 h 6166339"/>
              <a:gd name="connsiteX140" fmla="*/ 6775938 w 7831015"/>
              <a:gd name="connsiteY140" fmla="*/ 844062 h 6166339"/>
              <a:gd name="connsiteX141" fmla="*/ 6822830 w 7831015"/>
              <a:gd name="connsiteY141" fmla="*/ 890954 h 6166339"/>
              <a:gd name="connsiteX142" fmla="*/ 6869723 w 7831015"/>
              <a:gd name="connsiteY142" fmla="*/ 937846 h 6166339"/>
              <a:gd name="connsiteX143" fmla="*/ 6928338 w 7831015"/>
              <a:gd name="connsiteY143" fmla="*/ 984739 h 6166339"/>
              <a:gd name="connsiteX144" fmla="*/ 7033846 w 7831015"/>
              <a:gd name="connsiteY144" fmla="*/ 1055077 h 6166339"/>
              <a:gd name="connsiteX145" fmla="*/ 7069015 w 7831015"/>
              <a:gd name="connsiteY145" fmla="*/ 1078523 h 6166339"/>
              <a:gd name="connsiteX146" fmla="*/ 7127630 w 7831015"/>
              <a:gd name="connsiteY146" fmla="*/ 1125416 h 6166339"/>
              <a:gd name="connsiteX147" fmla="*/ 7186246 w 7831015"/>
              <a:gd name="connsiteY147" fmla="*/ 1148862 h 6166339"/>
              <a:gd name="connsiteX148" fmla="*/ 7315200 w 7831015"/>
              <a:gd name="connsiteY148" fmla="*/ 1184031 h 6166339"/>
              <a:gd name="connsiteX149" fmla="*/ 7373815 w 7831015"/>
              <a:gd name="connsiteY149" fmla="*/ 1160585 h 6166339"/>
              <a:gd name="connsiteX150" fmla="*/ 7385538 w 7831015"/>
              <a:gd name="connsiteY150" fmla="*/ 1125416 h 6166339"/>
              <a:gd name="connsiteX151" fmla="*/ 7397261 w 7831015"/>
              <a:gd name="connsiteY151" fmla="*/ 996462 h 6166339"/>
              <a:gd name="connsiteX152" fmla="*/ 7408984 w 7831015"/>
              <a:gd name="connsiteY152" fmla="*/ 726831 h 6166339"/>
              <a:gd name="connsiteX153" fmla="*/ 7455877 w 7831015"/>
              <a:gd name="connsiteY153" fmla="*/ 703385 h 6166339"/>
              <a:gd name="connsiteX154" fmla="*/ 7491046 w 7831015"/>
              <a:gd name="connsiteY154" fmla="*/ 679939 h 6166339"/>
              <a:gd name="connsiteX155" fmla="*/ 7772400 w 7831015"/>
              <a:gd name="connsiteY155" fmla="*/ 633046 h 6166339"/>
              <a:gd name="connsiteX156" fmla="*/ 7807569 w 7831015"/>
              <a:gd name="connsiteY156" fmla="*/ 609600 h 6166339"/>
              <a:gd name="connsiteX157" fmla="*/ 7831015 w 7831015"/>
              <a:gd name="connsiteY157" fmla="*/ 574431 h 6166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7831015" h="6166339">
                <a:moveTo>
                  <a:pt x="0" y="6166339"/>
                </a:moveTo>
                <a:cubicBezTo>
                  <a:pt x="6617" y="6120019"/>
                  <a:pt x="12018" y="6071375"/>
                  <a:pt x="23446" y="6025662"/>
                </a:cubicBezTo>
                <a:cubicBezTo>
                  <a:pt x="26443" y="6013674"/>
                  <a:pt x="26431" y="5999231"/>
                  <a:pt x="35169" y="5990493"/>
                </a:cubicBezTo>
                <a:cubicBezTo>
                  <a:pt x="43907" y="5981755"/>
                  <a:pt x="58768" y="5983109"/>
                  <a:pt x="70338" y="5978770"/>
                </a:cubicBezTo>
                <a:cubicBezTo>
                  <a:pt x="90042" y="5971381"/>
                  <a:pt x="108086" y="5958045"/>
                  <a:pt x="128953" y="5955323"/>
                </a:cubicBezTo>
                <a:cubicBezTo>
                  <a:pt x="170734" y="5949873"/>
                  <a:pt x="600409" y="5932277"/>
                  <a:pt x="609600" y="5931877"/>
                </a:cubicBezTo>
                <a:cubicBezTo>
                  <a:pt x="625231" y="5927969"/>
                  <a:pt x="641060" y="5924784"/>
                  <a:pt x="656492" y="5920154"/>
                </a:cubicBezTo>
                <a:cubicBezTo>
                  <a:pt x="680164" y="5913052"/>
                  <a:pt x="726830" y="5896708"/>
                  <a:pt x="726830" y="5896708"/>
                </a:cubicBezTo>
                <a:cubicBezTo>
                  <a:pt x="783435" y="5840106"/>
                  <a:pt x="714579" y="5912024"/>
                  <a:pt x="773723" y="5838093"/>
                </a:cubicBezTo>
                <a:cubicBezTo>
                  <a:pt x="780628" y="5829462"/>
                  <a:pt x="790264" y="5823277"/>
                  <a:pt x="797169" y="5814646"/>
                </a:cubicBezTo>
                <a:cubicBezTo>
                  <a:pt x="805970" y="5803644"/>
                  <a:pt x="809791" y="5788497"/>
                  <a:pt x="820615" y="5779477"/>
                </a:cubicBezTo>
                <a:cubicBezTo>
                  <a:pt x="834040" y="5768289"/>
                  <a:pt x="852334" y="5764701"/>
                  <a:pt x="867507" y="5756031"/>
                </a:cubicBezTo>
                <a:cubicBezTo>
                  <a:pt x="912077" y="5730563"/>
                  <a:pt x="890084" y="5732803"/>
                  <a:pt x="937846" y="5720862"/>
                </a:cubicBezTo>
                <a:cubicBezTo>
                  <a:pt x="964600" y="5714173"/>
                  <a:pt x="1004832" y="5710815"/>
                  <a:pt x="1031630" y="5697416"/>
                </a:cubicBezTo>
                <a:cubicBezTo>
                  <a:pt x="1093655" y="5666404"/>
                  <a:pt x="1041469" y="5682015"/>
                  <a:pt x="1101969" y="5638800"/>
                </a:cubicBezTo>
                <a:cubicBezTo>
                  <a:pt x="1116189" y="5628642"/>
                  <a:pt x="1134641" y="5625511"/>
                  <a:pt x="1148861" y="5615354"/>
                </a:cubicBezTo>
                <a:cubicBezTo>
                  <a:pt x="1183921" y="5590311"/>
                  <a:pt x="1208887" y="5542900"/>
                  <a:pt x="1230923" y="5509846"/>
                </a:cubicBezTo>
                <a:lnTo>
                  <a:pt x="1277815" y="5439508"/>
                </a:lnTo>
                <a:lnTo>
                  <a:pt x="1301261" y="5404339"/>
                </a:lnTo>
                <a:cubicBezTo>
                  <a:pt x="1309076" y="5392616"/>
                  <a:pt x="1311341" y="5373626"/>
                  <a:pt x="1324707" y="5369170"/>
                </a:cubicBezTo>
                <a:lnTo>
                  <a:pt x="1359877" y="5357446"/>
                </a:lnTo>
                <a:cubicBezTo>
                  <a:pt x="1371600" y="5345723"/>
                  <a:pt x="1384432" y="5335013"/>
                  <a:pt x="1395046" y="5322277"/>
                </a:cubicBezTo>
                <a:cubicBezTo>
                  <a:pt x="1404066" y="5311453"/>
                  <a:pt x="1407889" y="5296386"/>
                  <a:pt x="1418492" y="5287108"/>
                </a:cubicBezTo>
                <a:cubicBezTo>
                  <a:pt x="1418499" y="5287101"/>
                  <a:pt x="1506411" y="5228495"/>
                  <a:pt x="1524000" y="5216770"/>
                </a:cubicBezTo>
                <a:cubicBezTo>
                  <a:pt x="1534282" y="5209916"/>
                  <a:pt x="1547287" y="5208441"/>
                  <a:pt x="1559169" y="5205046"/>
                </a:cubicBezTo>
                <a:cubicBezTo>
                  <a:pt x="1662236" y="5175597"/>
                  <a:pt x="1556887" y="5209714"/>
                  <a:pt x="1641230" y="5181600"/>
                </a:cubicBezTo>
                <a:cubicBezTo>
                  <a:pt x="1672492" y="5185508"/>
                  <a:pt x="1704620" y="5185033"/>
                  <a:pt x="1735015" y="5193323"/>
                </a:cubicBezTo>
                <a:cubicBezTo>
                  <a:pt x="1748608" y="5197030"/>
                  <a:pt x="1756309" y="5214321"/>
                  <a:pt x="1770184" y="5216770"/>
                </a:cubicBezTo>
                <a:cubicBezTo>
                  <a:pt x="1824196" y="5226302"/>
                  <a:pt x="1879599" y="5224585"/>
                  <a:pt x="1934307" y="5228493"/>
                </a:cubicBezTo>
                <a:cubicBezTo>
                  <a:pt x="1946030" y="5244124"/>
                  <a:pt x="1955661" y="5261569"/>
                  <a:pt x="1969477" y="5275385"/>
                </a:cubicBezTo>
                <a:cubicBezTo>
                  <a:pt x="1983293" y="5289201"/>
                  <a:pt x="2000470" y="5299198"/>
                  <a:pt x="2016369" y="5310554"/>
                </a:cubicBezTo>
                <a:cubicBezTo>
                  <a:pt x="2027834" y="5318743"/>
                  <a:pt x="2038663" y="5328278"/>
                  <a:pt x="2051538" y="5334000"/>
                </a:cubicBezTo>
                <a:cubicBezTo>
                  <a:pt x="2189400" y="5395271"/>
                  <a:pt x="2356171" y="5365463"/>
                  <a:pt x="2497015" y="5369170"/>
                </a:cubicBezTo>
                <a:lnTo>
                  <a:pt x="3012830" y="5380893"/>
                </a:lnTo>
                <a:cubicBezTo>
                  <a:pt x="3055815" y="5384801"/>
                  <a:pt x="3099001" y="5386912"/>
                  <a:pt x="3141784" y="5392616"/>
                </a:cubicBezTo>
                <a:cubicBezTo>
                  <a:pt x="3157755" y="5394745"/>
                  <a:pt x="3172727" y="5402060"/>
                  <a:pt x="3188677" y="5404339"/>
                </a:cubicBezTo>
                <a:cubicBezTo>
                  <a:pt x="3227554" y="5409893"/>
                  <a:pt x="3266830" y="5412154"/>
                  <a:pt x="3305907" y="5416062"/>
                </a:cubicBezTo>
                <a:cubicBezTo>
                  <a:pt x="3317630" y="5419970"/>
                  <a:pt x="3329543" y="5423349"/>
                  <a:pt x="3341077" y="5427785"/>
                </a:cubicBezTo>
                <a:cubicBezTo>
                  <a:pt x="3380359" y="5442893"/>
                  <a:pt x="3416793" y="5467758"/>
                  <a:pt x="3458307" y="5474677"/>
                </a:cubicBezTo>
                <a:cubicBezTo>
                  <a:pt x="3544539" y="5489049"/>
                  <a:pt x="3505586" y="5480635"/>
                  <a:pt x="3575538" y="5498123"/>
                </a:cubicBezTo>
                <a:cubicBezTo>
                  <a:pt x="3587261" y="5505939"/>
                  <a:pt x="3597515" y="5516623"/>
                  <a:pt x="3610707" y="5521570"/>
                </a:cubicBezTo>
                <a:cubicBezTo>
                  <a:pt x="3680876" y="5547884"/>
                  <a:pt x="3785213" y="5525567"/>
                  <a:pt x="3845169" y="5521570"/>
                </a:cubicBezTo>
                <a:cubicBezTo>
                  <a:pt x="4005526" y="5498660"/>
                  <a:pt x="3844631" y="5512820"/>
                  <a:pt x="4056184" y="5533293"/>
                </a:cubicBezTo>
                <a:cubicBezTo>
                  <a:pt x="4134072" y="5540831"/>
                  <a:pt x="4212492" y="5541108"/>
                  <a:pt x="4290646" y="5545016"/>
                </a:cubicBezTo>
                <a:cubicBezTo>
                  <a:pt x="4345917" y="5554228"/>
                  <a:pt x="4358910" y="5566001"/>
                  <a:pt x="4407877" y="5545016"/>
                </a:cubicBezTo>
                <a:cubicBezTo>
                  <a:pt x="4420827" y="5539466"/>
                  <a:pt x="4431323" y="5529385"/>
                  <a:pt x="4443046" y="5521570"/>
                </a:cubicBezTo>
                <a:cubicBezTo>
                  <a:pt x="4450861" y="5482493"/>
                  <a:pt x="4460856" y="5443789"/>
                  <a:pt x="4466492" y="5404339"/>
                </a:cubicBezTo>
                <a:cubicBezTo>
                  <a:pt x="4470400" y="5376985"/>
                  <a:pt x="4473272" y="5349463"/>
                  <a:pt x="4478215" y="5322277"/>
                </a:cubicBezTo>
                <a:cubicBezTo>
                  <a:pt x="4481097" y="5306425"/>
                  <a:pt x="4486778" y="5291184"/>
                  <a:pt x="4489938" y="5275385"/>
                </a:cubicBezTo>
                <a:cubicBezTo>
                  <a:pt x="4518681" y="5131667"/>
                  <a:pt x="4486154" y="5267072"/>
                  <a:pt x="4513384" y="5158154"/>
                </a:cubicBezTo>
                <a:cubicBezTo>
                  <a:pt x="4503870" y="5082042"/>
                  <a:pt x="4507150" y="5077720"/>
                  <a:pt x="4489938" y="5017477"/>
                </a:cubicBezTo>
                <a:cubicBezTo>
                  <a:pt x="4486543" y="5005595"/>
                  <a:pt x="4483393" y="4993528"/>
                  <a:pt x="4478215" y="4982308"/>
                </a:cubicBezTo>
                <a:cubicBezTo>
                  <a:pt x="4459907" y="4942640"/>
                  <a:pt x="4455952" y="4889311"/>
                  <a:pt x="4419600" y="4865077"/>
                </a:cubicBezTo>
                <a:lnTo>
                  <a:pt x="4384430" y="4841631"/>
                </a:lnTo>
                <a:cubicBezTo>
                  <a:pt x="4380522" y="4829908"/>
                  <a:pt x="4374738" y="4818651"/>
                  <a:pt x="4372707" y="4806462"/>
                </a:cubicBezTo>
                <a:cubicBezTo>
                  <a:pt x="4353590" y="4691759"/>
                  <a:pt x="4358254" y="4615201"/>
                  <a:pt x="4372707" y="4489939"/>
                </a:cubicBezTo>
                <a:cubicBezTo>
                  <a:pt x="4376401" y="4457928"/>
                  <a:pt x="4396153" y="4396154"/>
                  <a:pt x="4396153" y="4396154"/>
                </a:cubicBezTo>
                <a:cubicBezTo>
                  <a:pt x="4400061" y="4228123"/>
                  <a:pt x="4401159" y="4060004"/>
                  <a:pt x="4407877" y="3892062"/>
                </a:cubicBezTo>
                <a:cubicBezTo>
                  <a:pt x="4408981" y="3864452"/>
                  <a:pt x="4416549" y="3837463"/>
                  <a:pt x="4419600" y="3810000"/>
                </a:cubicBezTo>
                <a:cubicBezTo>
                  <a:pt x="4424366" y="3767102"/>
                  <a:pt x="4427415" y="3724031"/>
                  <a:pt x="4431323" y="3681046"/>
                </a:cubicBezTo>
                <a:cubicBezTo>
                  <a:pt x="4424242" y="3588997"/>
                  <a:pt x="4427179" y="3547236"/>
                  <a:pt x="4407877" y="3470031"/>
                </a:cubicBezTo>
                <a:cubicBezTo>
                  <a:pt x="4404880" y="3458043"/>
                  <a:pt x="4400061" y="3446585"/>
                  <a:pt x="4396153" y="3434862"/>
                </a:cubicBezTo>
                <a:cubicBezTo>
                  <a:pt x="4407876" y="3380154"/>
                  <a:pt x="4415536" y="3324415"/>
                  <a:pt x="4431323" y="3270739"/>
                </a:cubicBezTo>
                <a:cubicBezTo>
                  <a:pt x="4439227" y="3243865"/>
                  <a:pt x="4461808" y="3231811"/>
                  <a:pt x="4478215" y="3212123"/>
                </a:cubicBezTo>
                <a:cubicBezTo>
                  <a:pt x="4490723" y="3197113"/>
                  <a:pt x="4502179" y="3181237"/>
                  <a:pt x="4513384" y="3165231"/>
                </a:cubicBezTo>
                <a:cubicBezTo>
                  <a:pt x="4570636" y="3083443"/>
                  <a:pt x="4532007" y="3104316"/>
                  <a:pt x="4595446" y="3083170"/>
                </a:cubicBezTo>
                <a:cubicBezTo>
                  <a:pt x="4603261" y="3075354"/>
                  <a:pt x="4611987" y="3068354"/>
                  <a:pt x="4618892" y="3059723"/>
                </a:cubicBezTo>
                <a:cubicBezTo>
                  <a:pt x="4627693" y="3048721"/>
                  <a:pt x="4631514" y="3033574"/>
                  <a:pt x="4642338" y="3024554"/>
                </a:cubicBezTo>
                <a:cubicBezTo>
                  <a:pt x="4655763" y="3013366"/>
                  <a:pt x="4674689" y="3010802"/>
                  <a:pt x="4689230" y="3001108"/>
                </a:cubicBezTo>
                <a:cubicBezTo>
                  <a:pt x="4698427" y="2994977"/>
                  <a:pt x="4704861" y="2985477"/>
                  <a:pt x="4712677" y="2977662"/>
                </a:cubicBezTo>
                <a:cubicBezTo>
                  <a:pt x="4742143" y="2889264"/>
                  <a:pt x="4702395" y="2998225"/>
                  <a:pt x="4747846" y="2907323"/>
                </a:cubicBezTo>
                <a:cubicBezTo>
                  <a:pt x="4757215" y="2888584"/>
                  <a:pt x="4766284" y="2842791"/>
                  <a:pt x="4771292" y="2825262"/>
                </a:cubicBezTo>
                <a:cubicBezTo>
                  <a:pt x="4774687" y="2813380"/>
                  <a:pt x="4779107" y="2801816"/>
                  <a:pt x="4783015" y="2790093"/>
                </a:cubicBezTo>
                <a:cubicBezTo>
                  <a:pt x="4779107" y="2758831"/>
                  <a:pt x="4777893" y="2727114"/>
                  <a:pt x="4771292" y="2696308"/>
                </a:cubicBezTo>
                <a:cubicBezTo>
                  <a:pt x="4766114" y="2672142"/>
                  <a:pt x="4752693" y="2650204"/>
                  <a:pt x="4747846" y="2625970"/>
                </a:cubicBezTo>
                <a:lnTo>
                  <a:pt x="4736123" y="2567354"/>
                </a:lnTo>
                <a:cubicBezTo>
                  <a:pt x="4740031" y="2379785"/>
                  <a:pt x="4742637" y="2192184"/>
                  <a:pt x="4747846" y="2004646"/>
                </a:cubicBezTo>
                <a:cubicBezTo>
                  <a:pt x="4750452" y="1910816"/>
                  <a:pt x="4759569" y="1817159"/>
                  <a:pt x="4759569" y="1723293"/>
                </a:cubicBezTo>
                <a:cubicBezTo>
                  <a:pt x="4759569" y="1668446"/>
                  <a:pt x="4753903" y="1613682"/>
                  <a:pt x="4747846" y="1559170"/>
                </a:cubicBezTo>
                <a:cubicBezTo>
                  <a:pt x="4746067" y="1543156"/>
                  <a:pt x="4745488" y="1525388"/>
                  <a:pt x="4736123" y="1512277"/>
                </a:cubicBezTo>
                <a:cubicBezTo>
                  <a:pt x="4709012" y="1474321"/>
                  <a:pt x="4689003" y="1480360"/>
                  <a:pt x="4654061" y="1465385"/>
                </a:cubicBezTo>
                <a:cubicBezTo>
                  <a:pt x="4637998" y="1458501"/>
                  <a:pt x="4623908" y="1446961"/>
                  <a:pt x="4607169" y="1441939"/>
                </a:cubicBezTo>
                <a:cubicBezTo>
                  <a:pt x="4584402" y="1435109"/>
                  <a:pt x="4560138" y="1434878"/>
                  <a:pt x="4536830" y="1430216"/>
                </a:cubicBezTo>
                <a:cubicBezTo>
                  <a:pt x="4521031" y="1427056"/>
                  <a:pt x="4505666" y="1421988"/>
                  <a:pt x="4489938" y="1418493"/>
                </a:cubicBezTo>
                <a:cubicBezTo>
                  <a:pt x="4470487" y="1414171"/>
                  <a:pt x="4450653" y="1411603"/>
                  <a:pt x="4431323" y="1406770"/>
                </a:cubicBezTo>
                <a:cubicBezTo>
                  <a:pt x="4419334" y="1403773"/>
                  <a:pt x="4408035" y="1398441"/>
                  <a:pt x="4396153" y="1395046"/>
                </a:cubicBezTo>
                <a:cubicBezTo>
                  <a:pt x="4380661" y="1390620"/>
                  <a:pt x="4364892" y="1387231"/>
                  <a:pt x="4349261" y="1383323"/>
                </a:cubicBezTo>
                <a:cubicBezTo>
                  <a:pt x="4312171" y="1360142"/>
                  <a:pt x="4261737" y="1338395"/>
                  <a:pt x="4232030" y="1301262"/>
                </a:cubicBezTo>
                <a:cubicBezTo>
                  <a:pt x="4223228" y="1290260"/>
                  <a:pt x="4218547" y="1276056"/>
                  <a:pt x="4208584" y="1266093"/>
                </a:cubicBezTo>
                <a:cubicBezTo>
                  <a:pt x="4189541" y="1247050"/>
                  <a:pt x="4147981" y="1231461"/>
                  <a:pt x="4126523" y="1219200"/>
                </a:cubicBezTo>
                <a:cubicBezTo>
                  <a:pt x="4070954" y="1187446"/>
                  <a:pt x="4109088" y="1204671"/>
                  <a:pt x="4056184" y="1160585"/>
                </a:cubicBezTo>
                <a:cubicBezTo>
                  <a:pt x="4045360" y="1151565"/>
                  <a:pt x="4032738" y="1144954"/>
                  <a:pt x="4021015" y="1137139"/>
                </a:cubicBezTo>
                <a:cubicBezTo>
                  <a:pt x="4005384" y="1105877"/>
                  <a:pt x="3985176" y="1076512"/>
                  <a:pt x="3974123" y="1043354"/>
                </a:cubicBezTo>
                <a:cubicBezTo>
                  <a:pt x="3946221" y="959649"/>
                  <a:pt x="3964386" y="993579"/>
                  <a:pt x="3927230" y="937846"/>
                </a:cubicBezTo>
                <a:cubicBezTo>
                  <a:pt x="3900433" y="857454"/>
                  <a:pt x="3932077" y="957233"/>
                  <a:pt x="3903784" y="844062"/>
                </a:cubicBezTo>
                <a:cubicBezTo>
                  <a:pt x="3900787" y="832074"/>
                  <a:pt x="3895969" y="820616"/>
                  <a:pt x="3892061" y="808893"/>
                </a:cubicBezTo>
                <a:cubicBezTo>
                  <a:pt x="3895969" y="738554"/>
                  <a:pt x="3894266" y="667678"/>
                  <a:pt x="3903784" y="597877"/>
                </a:cubicBezTo>
                <a:cubicBezTo>
                  <a:pt x="3910364" y="549621"/>
                  <a:pt x="3941875" y="543457"/>
                  <a:pt x="3974123" y="515816"/>
                </a:cubicBezTo>
                <a:cubicBezTo>
                  <a:pt x="4053109" y="448113"/>
                  <a:pt x="3966727" y="509023"/>
                  <a:pt x="4044461" y="457200"/>
                </a:cubicBezTo>
                <a:cubicBezTo>
                  <a:pt x="4052276" y="445477"/>
                  <a:pt x="4054639" y="426770"/>
                  <a:pt x="4067907" y="422031"/>
                </a:cubicBezTo>
                <a:cubicBezTo>
                  <a:pt x="4112677" y="406042"/>
                  <a:pt x="4208584" y="398585"/>
                  <a:pt x="4208584" y="398585"/>
                </a:cubicBezTo>
                <a:cubicBezTo>
                  <a:pt x="4220307" y="390770"/>
                  <a:pt x="4232929" y="384159"/>
                  <a:pt x="4243753" y="375139"/>
                </a:cubicBezTo>
                <a:cubicBezTo>
                  <a:pt x="4256489" y="364525"/>
                  <a:pt x="4263195" y="345213"/>
                  <a:pt x="4278923" y="339970"/>
                </a:cubicBezTo>
                <a:cubicBezTo>
                  <a:pt x="4312493" y="328780"/>
                  <a:pt x="4349261" y="332154"/>
                  <a:pt x="4384430" y="328246"/>
                </a:cubicBezTo>
                <a:cubicBezTo>
                  <a:pt x="4413807" y="320902"/>
                  <a:pt x="4445187" y="318643"/>
                  <a:pt x="4466492" y="293077"/>
                </a:cubicBezTo>
                <a:cubicBezTo>
                  <a:pt x="4477680" y="279652"/>
                  <a:pt x="4480947" y="261170"/>
                  <a:pt x="4489938" y="246185"/>
                </a:cubicBezTo>
                <a:cubicBezTo>
                  <a:pt x="4507251" y="217329"/>
                  <a:pt x="4530911" y="175893"/>
                  <a:pt x="4560277" y="152400"/>
                </a:cubicBezTo>
                <a:cubicBezTo>
                  <a:pt x="4571279" y="143599"/>
                  <a:pt x="4582844" y="135255"/>
                  <a:pt x="4595446" y="128954"/>
                </a:cubicBezTo>
                <a:cubicBezTo>
                  <a:pt x="4606499" y="123428"/>
                  <a:pt x="4618892" y="121139"/>
                  <a:pt x="4630615" y="117231"/>
                </a:cubicBezTo>
                <a:cubicBezTo>
                  <a:pt x="4651838" y="96008"/>
                  <a:pt x="4698468" y="40182"/>
                  <a:pt x="4736123" y="23446"/>
                </a:cubicBezTo>
                <a:cubicBezTo>
                  <a:pt x="4758707" y="13408"/>
                  <a:pt x="4806461" y="0"/>
                  <a:pt x="4806461" y="0"/>
                </a:cubicBezTo>
                <a:cubicBezTo>
                  <a:pt x="4829907" y="11723"/>
                  <a:pt x="4852164" y="26211"/>
                  <a:pt x="4876800" y="35170"/>
                </a:cubicBezTo>
                <a:cubicBezTo>
                  <a:pt x="4988345" y="75732"/>
                  <a:pt x="4891178" y="17402"/>
                  <a:pt x="4970584" y="70339"/>
                </a:cubicBezTo>
                <a:cubicBezTo>
                  <a:pt x="4978399" y="82062"/>
                  <a:pt x="4985228" y="94506"/>
                  <a:pt x="4994030" y="105508"/>
                </a:cubicBezTo>
                <a:cubicBezTo>
                  <a:pt x="5000935" y="114139"/>
                  <a:pt x="5011346" y="119758"/>
                  <a:pt x="5017477" y="128954"/>
                </a:cubicBezTo>
                <a:cubicBezTo>
                  <a:pt x="5027171" y="143494"/>
                  <a:pt x="5030194" y="162052"/>
                  <a:pt x="5040923" y="175846"/>
                </a:cubicBezTo>
                <a:cubicBezTo>
                  <a:pt x="5057887" y="197657"/>
                  <a:pt x="5080000" y="214923"/>
                  <a:pt x="5099538" y="234462"/>
                </a:cubicBezTo>
                <a:cubicBezTo>
                  <a:pt x="5155167" y="290092"/>
                  <a:pt x="5125460" y="274364"/>
                  <a:pt x="5181600" y="293077"/>
                </a:cubicBezTo>
                <a:cubicBezTo>
                  <a:pt x="5244747" y="356224"/>
                  <a:pt x="5186290" y="311834"/>
                  <a:pt x="5298830" y="339970"/>
                </a:cubicBezTo>
                <a:cubicBezTo>
                  <a:pt x="5300125" y="340294"/>
                  <a:pt x="5377879" y="373034"/>
                  <a:pt x="5392615" y="375139"/>
                </a:cubicBezTo>
                <a:cubicBezTo>
                  <a:pt x="5435343" y="381243"/>
                  <a:pt x="5478584" y="382954"/>
                  <a:pt x="5521569" y="386862"/>
                </a:cubicBezTo>
                <a:cubicBezTo>
                  <a:pt x="5584092" y="382954"/>
                  <a:pt x="5647260" y="384909"/>
                  <a:pt x="5709138" y="375139"/>
                </a:cubicBezTo>
                <a:cubicBezTo>
                  <a:pt x="5723055" y="372942"/>
                  <a:pt x="5731432" y="357415"/>
                  <a:pt x="5744307" y="351693"/>
                </a:cubicBezTo>
                <a:cubicBezTo>
                  <a:pt x="5766892" y="341655"/>
                  <a:pt x="5791200" y="336062"/>
                  <a:pt x="5814646" y="328246"/>
                </a:cubicBezTo>
                <a:lnTo>
                  <a:pt x="5849815" y="316523"/>
                </a:lnTo>
                <a:cubicBezTo>
                  <a:pt x="5876470" y="289868"/>
                  <a:pt x="5898037" y="264985"/>
                  <a:pt x="5931877" y="246185"/>
                </a:cubicBezTo>
                <a:cubicBezTo>
                  <a:pt x="5950272" y="235965"/>
                  <a:pt x="5970954" y="230554"/>
                  <a:pt x="5990492" y="222739"/>
                </a:cubicBezTo>
                <a:cubicBezTo>
                  <a:pt x="5998307" y="211016"/>
                  <a:pt x="6003975" y="197533"/>
                  <a:pt x="6013938" y="187570"/>
                </a:cubicBezTo>
                <a:cubicBezTo>
                  <a:pt x="6072219" y="129288"/>
                  <a:pt x="6072053" y="153647"/>
                  <a:pt x="6166338" y="164123"/>
                </a:cubicBezTo>
                <a:cubicBezTo>
                  <a:pt x="6174153" y="171939"/>
                  <a:pt x="6180306" y="181883"/>
                  <a:pt x="6189784" y="187570"/>
                </a:cubicBezTo>
                <a:cubicBezTo>
                  <a:pt x="6256852" y="227812"/>
                  <a:pt x="6193939" y="156556"/>
                  <a:pt x="6271846" y="234462"/>
                </a:cubicBezTo>
                <a:cubicBezTo>
                  <a:pt x="6285662" y="248278"/>
                  <a:pt x="6294035" y="266751"/>
                  <a:pt x="6307015" y="281354"/>
                </a:cubicBezTo>
                <a:cubicBezTo>
                  <a:pt x="6356892" y="337466"/>
                  <a:pt x="6352175" y="331000"/>
                  <a:pt x="6400800" y="363416"/>
                </a:cubicBezTo>
                <a:cubicBezTo>
                  <a:pt x="6466001" y="461218"/>
                  <a:pt x="6363739" y="315526"/>
                  <a:pt x="6482861" y="445477"/>
                </a:cubicBezTo>
                <a:cubicBezTo>
                  <a:pt x="6585495" y="557441"/>
                  <a:pt x="6508260" y="524282"/>
                  <a:pt x="6588369" y="550985"/>
                </a:cubicBezTo>
                <a:lnTo>
                  <a:pt x="6658707" y="597877"/>
                </a:lnTo>
                <a:cubicBezTo>
                  <a:pt x="6668989" y="604732"/>
                  <a:pt x="6665562" y="621688"/>
                  <a:pt x="6670430" y="633046"/>
                </a:cubicBezTo>
                <a:cubicBezTo>
                  <a:pt x="6677314" y="649109"/>
                  <a:pt x="6687386" y="663713"/>
                  <a:pt x="6693877" y="679939"/>
                </a:cubicBezTo>
                <a:cubicBezTo>
                  <a:pt x="6703056" y="702886"/>
                  <a:pt x="6709508" y="726831"/>
                  <a:pt x="6717323" y="750277"/>
                </a:cubicBezTo>
                <a:cubicBezTo>
                  <a:pt x="6721231" y="762000"/>
                  <a:pt x="6720308" y="776708"/>
                  <a:pt x="6729046" y="785446"/>
                </a:cubicBezTo>
                <a:cubicBezTo>
                  <a:pt x="6750853" y="807254"/>
                  <a:pt x="6761150" y="814486"/>
                  <a:pt x="6775938" y="844062"/>
                </a:cubicBezTo>
                <a:cubicBezTo>
                  <a:pt x="6800947" y="894080"/>
                  <a:pt x="6766560" y="872197"/>
                  <a:pt x="6822830" y="890954"/>
                </a:cubicBezTo>
                <a:cubicBezTo>
                  <a:pt x="6848408" y="967687"/>
                  <a:pt x="6812883" y="892374"/>
                  <a:pt x="6869723" y="937846"/>
                </a:cubicBezTo>
                <a:cubicBezTo>
                  <a:pt x="6945476" y="998449"/>
                  <a:pt x="6839939" y="955273"/>
                  <a:pt x="6928338" y="984739"/>
                </a:cubicBezTo>
                <a:cubicBezTo>
                  <a:pt x="7087360" y="1117255"/>
                  <a:pt x="6937660" y="1006984"/>
                  <a:pt x="7033846" y="1055077"/>
                </a:cubicBezTo>
                <a:cubicBezTo>
                  <a:pt x="7046448" y="1061378"/>
                  <a:pt x="7058013" y="1069721"/>
                  <a:pt x="7069015" y="1078523"/>
                </a:cubicBezTo>
                <a:cubicBezTo>
                  <a:pt x="7105362" y="1107601"/>
                  <a:pt x="7079518" y="1101360"/>
                  <a:pt x="7127630" y="1125416"/>
                </a:cubicBezTo>
                <a:cubicBezTo>
                  <a:pt x="7146452" y="1134827"/>
                  <a:pt x="7166469" y="1141670"/>
                  <a:pt x="7186246" y="1148862"/>
                </a:cubicBezTo>
                <a:cubicBezTo>
                  <a:pt x="7258963" y="1175304"/>
                  <a:pt x="7245672" y="1170126"/>
                  <a:pt x="7315200" y="1184031"/>
                </a:cubicBezTo>
                <a:cubicBezTo>
                  <a:pt x="7334738" y="1176216"/>
                  <a:pt x="7357649" y="1174057"/>
                  <a:pt x="7373815" y="1160585"/>
                </a:cubicBezTo>
                <a:cubicBezTo>
                  <a:pt x="7383308" y="1152674"/>
                  <a:pt x="7383790" y="1137649"/>
                  <a:pt x="7385538" y="1125416"/>
                </a:cubicBezTo>
                <a:cubicBezTo>
                  <a:pt x="7391642" y="1082688"/>
                  <a:pt x="7393353" y="1039447"/>
                  <a:pt x="7397261" y="996462"/>
                </a:cubicBezTo>
                <a:cubicBezTo>
                  <a:pt x="7401169" y="906585"/>
                  <a:pt x="7391341" y="815046"/>
                  <a:pt x="7408984" y="726831"/>
                </a:cubicBezTo>
                <a:cubicBezTo>
                  <a:pt x="7412411" y="709694"/>
                  <a:pt x="7440704" y="712055"/>
                  <a:pt x="7455877" y="703385"/>
                </a:cubicBezTo>
                <a:cubicBezTo>
                  <a:pt x="7468110" y="696395"/>
                  <a:pt x="7477680" y="684394"/>
                  <a:pt x="7491046" y="679939"/>
                </a:cubicBezTo>
                <a:cubicBezTo>
                  <a:pt x="7615262" y="638534"/>
                  <a:pt x="7644020" y="643745"/>
                  <a:pt x="7772400" y="633046"/>
                </a:cubicBezTo>
                <a:cubicBezTo>
                  <a:pt x="7784123" y="625231"/>
                  <a:pt x="7797606" y="619563"/>
                  <a:pt x="7807569" y="609600"/>
                </a:cubicBezTo>
                <a:cubicBezTo>
                  <a:pt x="7817532" y="599637"/>
                  <a:pt x="7831015" y="574431"/>
                  <a:pt x="7831015" y="57443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9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7108" name="Picture 4" descr="frydlant_hydrolstan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1" t="6398" r="6264" b="2953"/>
          <a:stretch>
            <a:fillRect/>
          </a:stretch>
        </p:blipFill>
        <p:spPr bwMode="auto">
          <a:xfrm>
            <a:off x="5364088" y="938110"/>
            <a:ext cx="3640147" cy="537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14" y="1772816"/>
            <a:ext cx="4850737" cy="353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796136" y="260648"/>
            <a:ext cx="21847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loss of 240 l/s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8401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C:\Users\kamil\Desktop\Izrael\prednaska\obr_web\kory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211"/>
            <a:ext cx="4680520" cy="684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01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C:\Users\kamil\Desktop\Izrael\prednaska\obr_web\frydlantsk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12" y="908720"/>
            <a:ext cx="9001664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44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/>
          </a:bodyPr>
          <a:lstStyle/>
          <a:p>
            <a:r>
              <a:rPr lang="cs-CZ" sz="3200" b="1" dirty="0" err="1" smtClean="0"/>
              <a:t>Loss</a:t>
            </a:r>
            <a:r>
              <a:rPr lang="cs-CZ" sz="3200" b="1" dirty="0" smtClean="0"/>
              <a:t> of </a:t>
            </a:r>
            <a:r>
              <a:rPr lang="cs-CZ" sz="3200" b="1" dirty="0" err="1" smtClean="0"/>
              <a:t>discharge</a:t>
            </a:r>
            <a:r>
              <a:rPr lang="cs-CZ" sz="3200" b="1" dirty="0" smtClean="0"/>
              <a:t> in the river</a:t>
            </a:r>
            <a:endParaRPr lang="cs-CZ" sz="3200" b="1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425043" y="5181292"/>
            <a:ext cx="82081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Water flows thru: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Glacifluvial</a:t>
            </a:r>
            <a:r>
              <a:rPr lang="en-US" dirty="0"/>
              <a:t> gravel (</a:t>
            </a:r>
            <a:r>
              <a:rPr lang="en-US" b="1" dirty="0"/>
              <a:t>not </a:t>
            </a:r>
            <a:r>
              <a:rPr lang="en-US" b="1" dirty="0" smtClean="0"/>
              <a:t>rejected</a:t>
            </a:r>
            <a:r>
              <a:rPr lang="en-US" dirty="0" smtClean="0"/>
              <a:t>)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Sandy </a:t>
            </a:r>
            <a:r>
              <a:rPr lang="en-US" dirty="0"/>
              <a:t>layer (max. 10 l/s → </a:t>
            </a:r>
            <a:r>
              <a:rPr lang="en-US" b="1" dirty="0" smtClean="0"/>
              <a:t>rejected</a:t>
            </a:r>
            <a:r>
              <a:rPr lang="en-US" dirty="0" smtClean="0"/>
              <a:t>)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Crystalline </a:t>
            </a:r>
            <a:r>
              <a:rPr lang="en-US" dirty="0"/>
              <a:t>rock (could not be quantified → </a:t>
            </a:r>
            <a:r>
              <a:rPr lang="en-US" b="1" dirty="0"/>
              <a:t>not rejected</a:t>
            </a:r>
            <a:r>
              <a:rPr lang="en-US" dirty="0" smtClean="0"/>
              <a:t>)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Subglacial</a:t>
            </a:r>
            <a:r>
              <a:rPr lang="cs-CZ" dirty="0" smtClean="0"/>
              <a:t> </a:t>
            </a:r>
            <a:r>
              <a:rPr lang="cs-CZ" dirty="0" err="1" smtClean="0"/>
              <a:t>valley</a:t>
            </a:r>
            <a:r>
              <a:rPr lang="cs-CZ" dirty="0" smtClean="0"/>
              <a:t> (</a:t>
            </a:r>
            <a:r>
              <a:rPr lang="cs-CZ" dirty="0" err="1" smtClean="0"/>
              <a:t>alluvial</a:t>
            </a:r>
            <a:r>
              <a:rPr lang="cs-CZ" dirty="0" smtClean="0"/>
              <a:t> </a:t>
            </a:r>
            <a:r>
              <a:rPr lang="cs-CZ" dirty="0" err="1" smtClean="0"/>
              <a:t>channel</a:t>
            </a:r>
            <a:r>
              <a:rPr lang="cs-CZ" dirty="0" smtClean="0"/>
              <a:t>)</a:t>
            </a:r>
            <a:endParaRPr lang="en-US" dirty="0"/>
          </a:p>
        </p:txBody>
      </p:sp>
      <p:pic>
        <p:nvPicPr>
          <p:cNvPr id="16" name="Picture 2" descr="C:\Users\kamil\Desktop\Izrael\prednaska\obr_web\kory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339" y="1268760"/>
            <a:ext cx="2024847" cy="295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kamil\Desktop\Izrael\prednaska\obr_web\frydlantsk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26" y="1288337"/>
            <a:ext cx="5544616" cy="330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74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5060" name="Picture 4" descr="filipov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t="4761" r="2022" b="2856"/>
          <a:stretch>
            <a:fillRect/>
          </a:stretch>
        </p:blipFill>
        <p:spPr bwMode="auto">
          <a:xfrm>
            <a:off x="2267744" y="3770635"/>
            <a:ext cx="4462122" cy="308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009" y="64715"/>
            <a:ext cx="6401544" cy="358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948264" y="5558873"/>
            <a:ext cx="10856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Q =</a:t>
            </a:r>
            <a:br>
              <a:rPr lang="en-US" dirty="0" smtClean="0"/>
            </a:br>
            <a:r>
              <a:rPr lang="en-US" dirty="0" smtClean="0"/>
              <a:t>grad(h) × </a:t>
            </a:r>
            <a:br>
              <a:rPr lang="en-US" dirty="0" smtClean="0"/>
            </a:br>
            <a:r>
              <a:rPr lang="en-US" dirty="0" smtClean="0"/>
              <a:t>width ×</a:t>
            </a:r>
            <a:br>
              <a:rPr lang="en-US" dirty="0" smtClean="0"/>
            </a:br>
            <a:r>
              <a:rPr lang="en-US" dirty="0" smtClean="0"/>
              <a:t> T</a:t>
            </a:r>
            <a:endParaRPr lang="en-US" dirty="0"/>
          </a:p>
        </p:txBody>
      </p:sp>
      <p:sp>
        <p:nvSpPr>
          <p:cNvPr id="5" name="Obdélník 4"/>
          <p:cNvSpPr/>
          <p:nvPr/>
        </p:nvSpPr>
        <p:spPr>
          <a:xfrm>
            <a:off x="323528" y="6161995"/>
            <a:ext cx="1294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Turów mine</a:t>
            </a:r>
            <a:endParaRPr lang="en-US" dirty="0"/>
          </a:p>
        </p:txBody>
      </p:sp>
      <p:sp>
        <p:nvSpPr>
          <p:cNvPr id="8" name="Obdélník 7"/>
          <p:cNvSpPr/>
          <p:nvPr/>
        </p:nvSpPr>
        <p:spPr>
          <a:xfrm>
            <a:off x="1798673" y="2108785"/>
            <a:ext cx="9351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/>
              <a:t>Turów mine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59872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Zástupný symbol pro obsah 4" descr="Výřez obrazovky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8640"/>
            <a:ext cx="6839905" cy="1838582"/>
          </a:xfrm>
        </p:spPr>
      </p:pic>
      <p:pic>
        <p:nvPicPr>
          <p:cNvPr id="4" name="Picture 3" descr="frydlant_K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" t="4379" r="4285" b="2022"/>
          <a:stretch>
            <a:fillRect/>
          </a:stretch>
        </p:blipFill>
        <p:spPr bwMode="auto">
          <a:xfrm>
            <a:off x="3203848" y="2348880"/>
            <a:ext cx="2963803" cy="430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371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6082" name="Picture 2" descr="visno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632"/>
            <a:ext cx="5799311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 descr="maluvk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365104"/>
            <a:ext cx="4848225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259632" y="4928371"/>
            <a:ext cx="806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40 cm </a:t>
            </a:r>
            <a:endParaRPr lang="en-US" dirty="0"/>
          </a:p>
        </p:txBody>
      </p:sp>
      <p:sp>
        <p:nvSpPr>
          <p:cNvPr id="5" name="Obdélník 4"/>
          <p:cNvSpPr/>
          <p:nvPr/>
        </p:nvSpPr>
        <p:spPr>
          <a:xfrm>
            <a:off x="7105870" y="6201423"/>
            <a:ext cx="699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10 l/s</a:t>
            </a:r>
            <a:endParaRPr lang="en-US" dirty="0"/>
          </a:p>
        </p:txBody>
      </p:sp>
      <p:sp>
        <p:nvSpPr>
          <p:cNvPr id="6" name="TextovéPole 5"/>
          <p:cNvSpPr txBox="1"/>
          <p:nvPr/>
        </p:nvSpPr>
        <p:spPr>
          <a:xfrm>
            <a:off x="2483768" y="2492896"/>
            <a:ext cx="86409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dirty="0" err="1" smtClean="0"/>
              <a:t>borehole</a:t>
            </a:r>
            <a:r>
              <a:rPr lang="cs-CZ" sz="1100" dirty="0" smtClean="0"/>
              <a:t> VP2008</a:t>
            </a:r>
            <a:endParaRPr lang="en-US" sz="1100" dirty="0"/>
          </a:p>
        </p:txBody>
      </p:sp>
      <p:sp>
        <p:nvSpPr>
          <p:cNvPr id="9" name="Obdélník 8"/>
          <p:cNvSpPr/>
          <p:nvPr/>
        </p:nvSpPr>
        <p:spPr>
          <a:xfrm>
            <a:off x="107504" y="1340768"/>
            <a:ext cx="1294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Turów mine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985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chemeClr val="bg1"/>
                </a:solidFill>
              </a:rPr>
              <a:t>Questions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203847" y="1512117"/>
            <a:ext cx="2880321" cy="464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4400" dirty="0" smtClean="0">
                <a:solidFill>
                  <a:schemeClr val="bg1"/>
                </a:solidFill>
              </a:rPr>
              <a:t>?</a:t>
            </a:r>
            <a:endParaRPr lang="en-US" sz="3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06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0"/>
            <a:ext cx="3522378" cy="226520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323528" y="761579"/>
            <a:ext cx="4824536" cy="1296144"/>
          </a:xfrm>
        </p:spPr>
        <p:txBody>
          <a:bodyPr>
            <a:noAutofit/>
          </a:bodyPr>
          <a:lstStyle/>
          <a:p>
            <a:r>
              <a:rPr lang="cs-CZ" sz="2400" b="1" dirty="0" smtClean="0"/>
              <a:t>Transport </a:t>
            </a:r>
            <a:r>
              <a:rPr lang="cs-CZ" sz="2400" b="1" dirty="0"/>
              <a:t>ropných </a:t>
            </a:r>
            <a:r>
              <a:rPr lang="cs-CZ" sz="2400" b="1" dirty="0" smtClean="0"/>
              <a:t>uhlovodíků</a:t>
            </a:r>
            <a:br>
              <a:rPr lang="cs-CZ" sz="2400" b="1" dirty="0" smtClean="0"/>
            </a:br>
            <a:r>
              <a:rPr lang="cs-CZ" sz="2400" b="1" dirty="0" smtClean="0"/>
              <a:t>Vysvětlení stávajícího stavu</a:t>
            </a:r>
            <a:br>
              <a:rPr lang="cs-CZ" sz="2400" b="1" dirty="0" smtClean="0"/>
            </a:br>
            <a:r>
              <a:rPr lang="cs-CZ" sz="2400" b="1" dirty="0" smtClean="0"/>
              <a:t>Výpočty </a:t>
            </a:r>
            <a:r>
              <a:rPr lang="cs-CZ" sz="2400" b="1" dirty="0"/>
              <a:t>veličin různými </a:t>
            </a:r>
            <a:r>
              <a:rPr lang="cs-CZ" sz="2400" b="1" dirty="0" smtClean="0"/>
              <a:t>modely</a:t>
            </a:r>
            <a:endParaRPr lang="cs-CZ" sz="2400" b="1" dirty="0"/>
          </a:p>
        </p:txBody>
      </p:sp>
      <p:graphicFrame>
        <p:nvGraphicFramePr>
          <p:cNvPr id="2" name="Zástupný symbol pro obsah 1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707659190"/>
              </p:ext>
            </p:extLst>
          </p:nvPr>
        </p:nvGraphicFramePr>
        <p:xfrm>
          <a:off x="605942" y="2348880"/>
          <a:ext cx="8064500" cy="3932664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3024138"/>
                <a:gridCol w="5040362"/>
              </a:tblGrid>
              <a:tr h="361021">
                <a:tc>
                  <a:txBody>
                    <a:bodyPr/>
                    <a:lstStyle/>
                    <a:p>
                      <a:r>
                        <a:rPr lang="cs-CZ" dirty="0" smtClean="0"/>
                        <a:t>Výsledek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Způsob výpočtu</a:t>
                      </a:r>
                      <a:endParaRPr lang="cs-CZ" dirty="0"/>
                    </a:p>
                  </a:txBody>
                  <a:tcPr anchor="ctr"/>
                </a:tc>
              </a:tr>
              <a:tr h="361021">
                <a:tc rowSpan="2">
                  <a:txBody>
                    <a:bodyPr/>
                    <a:lstStyle/>
                    <a:p>
                      <a:r>
                        <a:rPr lang="cs-CZ" dirty="0" smtClean="0"/>
                        <a:t>Doba transportu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Darcyho zákon</a:t>
                      </a:r>
                      <a:endParaRPr lang="cs-CZ" dirty="0"/>
                    </a:p>
                  </a:txBody>
                  <a:tcPr anchor="ctr"/>
                </a:tc>
              </a:tr>
              <a:tr h="564624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Bilanční výpočet</a:t>
                      </a:r>
                      <a:r>
                        <a:rPr lang="cs-CZ" sz="1050" dirty="0" smtClean="0"/>
                        <a:t> (konzervativní stopovač se dostane do JÚ za dobu, kdy je vyčerpán objem vody mezi zdrojem</a:t>
                      </a:r>
                      <a:r>
                        <a:rPr lang="cs-CZ" sz="1050" baseline="0" dirty="0" smtClean="0"/>
                        <a:t> a jímacím územím)</a:t>
                      </a:r>
                      <a:endParaRPr lang="cs-CZ" dirty="0"/>
                    </a:p>
                  </a:txBody>
                  <a:tcPr anchor="ctr"/>
                </a:tc>
              </a:tr>
              <a:tr h="361021">
                <a:tc rowSpan="2">
                  <a:txBody>
                    <a:bodyPr/>
                    <a:lstStyle/>
                    <a:p>
                      <a:r>
                        <a:rPr lang="cs-CZ" dirty="0" smtClean="0"/>
                        <a:t>Látkové toky kontaminantů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Ze zdroje </a:t>
                      </a:r>
                      <a:r>
                        <a:rPr lang="cs-CZ" b="1" dirty="0" smtClean="0"/>
                        <a:t>vs. </a:t>
                      </a:r>
                      <a:r>
                        <a:rPr lang="cs-CZ" dirty="0" smtClean="0"/>
                        <a:t>vyčerpáno</a:t>
                      </a:r>
                      <a:r>
                        <a:rPr lang="cs-CZ" baseline="0" dirty="0" smtClean="0"/>
                        <a:t> vodárenskými vrty</a:t>
                      </a:r>
                      <a:r>
                        <a:rPr lang="cs-CZ" dirty="0" smtClean="0"/>
                        <a:t> </a:t>
                      </a:r>
                    </a:p>
                  </a:txBody>
                  <a:tcPr anchor="ctr"/>
                </a:tc>
              </a:tr>
              <a:tr h="519276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mtClean="0"/>
                        <a:t>Zpětná </a:t>
                      </a:r>
                      <a:r>
                        <a:rPr lang="cs-CZ" dirty="0" smtClean="0"/>
                        <a:t>úloha</a:t>
                      </a:r>
                      <a:r>
                        <a:rPr lang="cs-CZ" sz="1100" dirty="0" smtClean="0"/>
                        <a:t> (jaká je bezpečná koncentrace kontaminace ve zdroji tak, aby v jímacím území byly dosaženy limity)</a:t>
                      </a:r>
                      <a:endParaRPr lang="cs-CZ" dirty="0"/>
                    </a:p>
                  </a:txBody>
                  <a:tcPr anchor="ctr"/>
                </a:tc>
              </a:tr>
              <a:tr h="623132">
                <a:tc>
                  <a:txBody>
                    <a:bodyPr/>
                    <a:lstStyle/>
                    <a:p>
                      <a:r>
                        <a:rPr lang="cs-CZ" dirty="0" smtClean="0"/>
                        <a:t>Bilance biodegradace</a:t>
                      </a:r>
                      <a:br>
                        <a:rPr lang="cs-CZ" dirty="0" smtClean="0"/>
                      </a:br>
                      <a:r>
                        <a:rPr lang="cs-CZ" sz="1200" dirty="0" smtClean="0"/>
                        <a:t>Kolik je odbouráno kontaminantu?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Pokles</a:t>
                      </a:r>
                      <a:r>
                        <a:rPr lang="cs-CZ" baseline="0" dirty="0" smtClean="0"/>
                        <a:t> elektronových akceptorů při průtoku ohniskem</a:t>
                      </a:r>
                      <a:endParaRPr lang="cs-CZ" dirty="0"/>
                    </a:p>
                  </a:txBody>
                  <a:tcPr anchor="ctr"/>
                </a:tc>
              </a:tr>
              <a:tr h="361021">
                <a:tc rowSpan="3">
                  <a:txBody>
                    <a:bodyPr/>
                    <a:lstStyle/>
                    <a:p>
                      <a:r>
                        <a:rPr lang="cs-CZ" dirty="0" smtClean="0"/>
                        <a:t>U</a:t>
                      </a:r>
                      <a:r>
                        <a:rPr lang="es-ES" dirty="0" smtClean="0"/>
                        <a:t>stálen</a:t>
                      </a:r>
                      <a:r>
                        <a:rPr lang="cs-CZ" dirty="0" smtClean="0"/>
                        <a:t>á</a:t>
                      </a:r>
                      <a:r>
                        <a:rPr lang="es-ES" dirty="0" smtClean="0"/>
                        <a:t> délk</a:t>
                      </a:r>
                      <a:r>
                        <a:rPr lang="cs-CZ" dirty="0" smtClean="0"/>
                        <a:t>a</a:t>
                      </a:r>
                      <a:r>
                        <a:rPr lang="es-ES" dirty="0" smtClean="0"/>
                        <a:t> kontaminačního mraku</a:t>
                      </a:r>
                      <a:r>
                        <a:rPr lang="cs-CZ" dirty="0" smtClean="0"/>
                        <a:t/>
                      </a:r>
                      <a:br>
                        <a:rPr lang="cs-CZ" dirty="0" smtClean="0"/>
                      </a:br>
                      <a:r>
                        <a:rPr lang="cs-CZ" sz="1100" baseline="0" dirty="0" smtClean="0"/>
                        <a:t>(Jaká může být koncentrace v ohnisku, aby kont. mrak nedosáhl do jímacího území?)</a:t>
                      </a:r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Model bilance elektronů</a:t>
                      </a:r>
                      <a:r>
                        <a:rPr lang="cs-CZ" sz="1600" dirty="0" smtClean="0"/>
                        <a:t> (CoronaScreen)</a:t>
                      </a:r>
                      <a:endParaRPr lang="cs-CZ" dirty="0"/>
                    </a:p>
                  </a:txBody>
                  <a:tcPr anchor="ctr"/>
                </a:tc>
              </a:tr>
              <a:tr h="361021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Analytický model</a:t>
                      </a:r>
                      <a:r>
                        <a:rPr lang="cs-CZ" sz="1600" dirty="0" smtClean="0"/>
                        <a:t> (CoronaScreen)</a:t>
                      </a:r>
                      <a:endParaRPr lang="cs-CZ" dirty="0"/>
                    </a:p>
                  </a:txBody>
                  <a:tcPr anchor="ctr"/>
                </a:tc>
              </a:tr>
              <a:tr h="356075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Pohyblivý 1D numerický model</a:t>
                      </a:r>
                      <a:r>
                        <a:rPr lang="cs-CZ" sz="1600" dirty="0" smtClean="0"/>
                        <a:t> (CoronaScreen)</a:t>
                      </a:r>
                      <a:endParaRPr lang="cs-CZ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Obdélník 2"/>
          <p:cNvSpPr/>
          <p:nvPr/>
        </p:nvSpPr>
        <p:spPr>
          <a:xfrm>
            <a:off x="611560" y="1916832"/>
            <a:ext cx="4567010" cy="253916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endParaRPr lang="cs-CZ" sz="105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864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noProof="0" dirty="0" smtClean="0"/>
              <a:t>Case study 2</a:t>
            </a:r>
            <a:endParaRPr lang="en-US" sz="9600" noProof="0" dirty="0"/>
          </a:p>
        </p:txBody>
      </p: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539552" y="3356992"/>
            <a:ext cx="8229600" cy="298519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noProof="0" dirty="0" smtClean="0"/>
              <a:t>Risk analysis of </a:t>
            </a:r>
            <a:r>
              <a:rPr lang="cs-CZ" sz="6000" noProof="0" dirty="0" smtClean="0"/>
              <a:t>site </a:t>
            </a:r>
            <a:r>
              <a:rPr lang="en-US" sz="6000" dirty="0" smtClean="0"/>
              <a:t>contaminated </a:t>
            </a:r>
            <a:r>
              <a:rPr lang="cs-CZ" sz="6000" dirty="0" smtClean="0"/>
              <a:t>by </a:t>
            </a:r>
            <a:r>
              <a:rPr lang="en-US" sz="6000" noProof="0" dirty="0" smtClean="0"/>
              <a:t>petroleum hydrocarbon</a:t>
            </a:r>
            <a:r>
              <a:rPr lang="cs-CZ" sz="6000" noProof="0" dirty="0" smtClean="0"/>
              <a:t>s</a:t>
            </a:r>
            <a:endParaRPr lang="en-US" sz="6000" noProof="0" dirty="0"/>
          </a:p>
        </p:txBody>
      </p:sp>
    </p:spTree>
    <p:extLst>
      <p:ext uri="{BB962C8B-B14F-4D97-AF65-F5344CB8AC3E}">
        <p14:creationId xmlns:p14="http://schemas.microsoft.com/office/powerpoint/2010/main" val="244712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620713"/>
            <a:ext cx="8280400" cy="1431925"/>
          </a:xfrm>
          <a:noFill/>
        </p:spPr>
        <p:txBody>
          <a:bodyPr/>
          <a:lstStyle/>
          <a:p>
            <a:r>
              <a:rPr lang="en-US" sz="3200" b="1" dirty="0" smtClean="0"/>
              <a:t>Natural biodegradation of petroleum hydrocarbons</a:t>
            </a:r>
            <a:endParaRPr lang="en-US" sz="3200" b="1" dirty="0"/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2133600"/>
            <a:ext cx="7993384" cy="417572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400" b="1" dirty="0" smtClean="0"/>
              <a:t>oxidation of petroleum hydrocarbons: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dirty="0" smtClean="0"/>
              <a:t>benzene, toluene, ethylbenzene, xylene (BTEX)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dirty="0" smtClean="0">
                <a:sym typeface="Symbol" pitchFamily="18" charset="2"/>
              </a:rPr>
              <a:t>					CO</a:t>
            </a:r>
            <a:r>
              <a:rPr lang="en-US" sz="2400" baseline="-25000" dirty="0" smtClean="0">
                <a:sym typeface="Symbol" pitchFamily="18" charset="2"/>
              </a:rPr>
              <a:t>2</a:t>
            </a:r>
            <a:r>
              <a:rPr lang="en-US" sz="2400" dirty="0" smtClean="0">
                <a:sym typeface="Symbol" pitchFamily="18" charset="2"/>
              </a:rPr>
              <a:t>, H</a:t>
            </a:r>
            <a:r>
              <a:rPr lang="en-US" sz="2400" baseline="-25000" dirty="0" smtClean="0">
                <a:sym typeface="Symbol" pitchFamily="18" charset="2"/>
              </a:rPr>
              <a:t>2</a:t>
            </a:r>
            <a:r>
              <a:rPr lang="en-US" sz="2400" dirty="0" smtClean="0">
                <a:sym typeface="Symbol" pitchFamily="18" charset="2"/>
              </a:rPr>
              <a:t>O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400" dirty="0" smtClean="0">
              <a:sym typeface="Symbol" pitchFamily="18" charset="2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dirty="0" smtClean="0">
                <a:sym typeface="Symbol" pitchFamily="18" charset="2"/>
              </a:rPr>
              <a:t>reduction of electron acceptors: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dirty="0" smtClean="0"/>
              <a:t>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			</a:t>
            </a:r>
            <a:r>
              <a:rPr lang="en-US" sz="2400" dirty="0" smtClean="0">
                <a:sym typeface="Symbol" pitchFamily="18" charset="2"/>
              </a:rPr>
              <a:t> 	H</a:t>
            </a:r>
            <a:r>
              <a:rPr lang="en-US" sz="2400" baseline="-25000" dirty="0" smtClean="0">
                <a:sym typeface="Symbol" pitchFamily="18" charset="2"/>
              </a:rPr>
              <a:t>2</a:t>
            </a:r>
            <a:r>
              <a:rPr lang="en-US" sz="2400" dirty="0" smtClean="0">
                <a:sym typeface="Symbol" pitchFamily="18" charset="2"/>
              </a:rPr>
              <a:t>O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dirty="0" smtClean="0">
                <a:sym typeface="Symbol" pitchFamily="18" charset="2"/>
              </a:rPr>
              <a:t>NO</a:t>
            </a:r>
            <a:r>
              <a:rPr lang="en-US" sz="2400" baseline="-25000" dirty="0" smtClean="0">
                <a:sym typeface="Symbol" pitchFamily="18" charset="2"/>
              </a:rPr>
              <a:t>3</a:t>
            </a:r>
            <a:r>
              <a:rPr lang="en-US" sz="2400" dirty="0" smtClean="0">
                <a:sym typeface="Symbol" pitchFamily="18" charset="2"/>
              </a:rPr>
              <a:t> 			 	NH</a:t>
            </a:r>
            <a:r>
              <a:rPr lang="en-US" sz="2400" baseline="-25000" dirty="0" smtClean="0">
                <a:sym typeface="Symbol" pitchFamily="18" charset="2"/>
              </a:rPr>
              <a:t>4</a:t>
            </a:r>
            <a:r>
              <a:rPr lang="en-US" sz="2400" dirty="0" smtClean="0">
                <a:sym typeface="Symbol" pitchFamily="18" charset="2"/>
              </a:rPr>
              <a:t>, N</a:t>
            </a:r>
            <a:r>
              <a:rPr lang="en-US" sz="2400" baseline="-25000" dirty="0" smtClean="0">
                <a:sym typeface="Symbol" pitchFamily="18" charset="2"/>
              </a:rPr>
              <a:t>2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dirty="0" smtClean="0">
                <a:sym typeface="Symbol" pitchFamily="18" charset="2"/>
              </a:rPr>
              <a:t>SO</a:t>
            </a:r>
            <a:r>
              <a:rPr lang="en-US" sz="2400" baseline="-25000" dirty="0" smtClean="0">
                <a:sym typeface="Symbol" pitchFamily="18" charset="2"/>
              </a:rPr>
              <a:t>4</a:t>
            </a:r>
            <a:r>
              <a:rPr lang="en-US" sz="2400" dirty="0" smtClean="0">
                <a:sym typeface="Symbol" pitchFamily="18" charset="2"/>
              </a:rPr>
              <a:t> 			 	S</a:t>
            </a:r>
            <a:r>
              <a:rPr lang="en-US" sz="2400" baseline="30000" dirty="0" smtClean="0">
                <a:sym typeface="Symbol" pitchFamily="18" charset="2"/>
              </a:rPr>
              <a:t>2-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dirty="0" smtClean="0">
                <a:sym typeface="Symbol" pitchFamily="18" charset="2"/>
              </a:rPr>
              <a:t>Mn</a:t>
            </a:r>
            <a:r>
              <a:rPr lang="en-US" sz="2400" baseline="30000" dirty="0" smtClean="0">
                <a:sym typeface="Symbol" pitchFamily="18" charset="2"/>
              </a:rPr>
              <a:t>IV</a:t>
            </a:r>
            <a:r>
              <a:rPr lang="en-US" sz="2400" dirty="0" smtClean="0">
                <a:sym typeface="Symbol" pitchFamily="18" charset="2"/>
              </a:rPr>
              <a:t> (solid)	 	 	Mn</a:t>
            </a:r>
            <a:r>
              <a:rPr lang="en-US" sz="2400" baseline="30000" dirty="0" smtClean="0">
                <a:sym typeface="Symbol" pitchFamily="18" charset="2"/>
              </a:rPr>
              <a:t>II</a:t>
            </a:r>
            <a:r>
              <a:rPr lang="en-US" sz="2400" dirty="0" smtClean="0">
                <a:sym typeface="Symbol" pitchFamily="18" charset="2"/>
              </a:rPr>
              <a:t> (aqueous phase)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dirty="0" smtClean="0">
                <a:sym typeface="Symbol" pitchFamily="18" charset="2"/>
              </a:rPr>
              <a:t>Fe</a:t>
            </a:r>
            <a:r>
              <a:rPr lang="en-US" sz="2400" baseline="30000" dirty="0" smtClean="0">
                <a:sym typeface="Symbol" pitchFamily="18" charset="2"/>
              </a:rPr>
              <a:t>III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cs-CZ" sz="2400" dirty="0" smtClean="0">
                <a:sym typeface="Symbol" pitchFamily="18" charset="2"/>
              </a:rPr>
              <a:t>  </a:t>
            </a:r>
            <a:r>
              <a:rPr lang="en-US" sz="2400" dirty="0" smtClean="0">
                <a:sym typeface="Symbol" pitchFamily="18" charset="2"/>
              </a:rPr>
              <a:t>(solid)	 	 	Fe</a:t>
            </a:r>
            <a:r>
              <a:rPr lang="en-US" sz="2400" baseline="30000" dirty="0" smtClean="0">
                <a:sym typeface="Symbol" pitchFamily="18" charset="2"/>
              </a:rPr>
              <a:t>II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cs-CZ" sz="2400" dirty="0" smtClean="0">
                <a:sym typeface="Symbol" pitchFamily="18" charset="2"/>
              </a:rPr>
              <a:t>  </a:t>
            </a:r>
            <a:r>
              <a:rPr lang="en-US" sz="2400" dirty="0" smtClean="0">
                <a:sym typeface="Symbol" pitchFamily="18" charset="2"/>
              </a:rPr>
              <a:t>(aqueous phase)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337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1125538"/>
            <a:ext cx="7931150" cy="1727398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b="1" noProof="0" dirty="0" smtClean="0"/>
              <a:t>Models</a:t>
            </a:r>
          </a:p>
          <a:p>
            <a:r>
              <a:rPr lang="en-US" sz="2800" noProof="0" dirty="0" smtClean="0"/>
              <a:t>universal </a:t>
            </a:r>
            <a:r>
              <a:rPr lang="en-US" sz="2100" noProof="0" dirty="0" smtClean="0"/>
              <a:t>(MODFLOW and transport</a:t>
            </a:r>
            <a:r>
              <a:rPr lang="en-US" sz="2100" dirty="0" smtClean="0"/>
              <a:t> models based on it</a:t>
            </a:r>
            <a:r>
              <a:rPr lang="en-US" sz="2100" noProof="0" dirty="0" smtClean="0"/>
              <a:t>)</a:t>
            </a:r>
            <a:r>
              <a:rPr lang="en-US" sz="2000" noProof="0" dirty="0" smtClean="0"/>
              <a:t/>
            </a:r>
            <a:br>
              <a:rPr lang="en-US" sz="2000" noProof="0" dirty="0" smtClean="0"/>
            </a:br>
            <a:r>
              <a:rPr lang="en-US" sz="2800" noProof="0" dirty="0" smtClean="0"/>
              <a:t>– problem of artificial mixing</a:t>
            </a:r>
            <a:endParaRPr lang="en-US" sz="2800" noProof="0" dirty="0"/>
          </a:p>
        </p:txBody>
      </p:sp>
      <p:pic>
        <p:nvPicPr>
          <p:cNvPr id="244743" name="Picture 7" descr="Concep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72"/>
          <a:stretch>
            <a:fillRect/>
          </a:stretch>
        </p:blipFill>
        <p:spPr bwMode="auto">
          <a:xfrm>
            <a:off x="900113" y="3644900"/>
            <a:ext cx="7991475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105" name="Group 369"/>
          <p:cNvGraphicFramePr>
            <a:graphicFrameLocks noGrp="1"/>
          </p:cNvGraphicFramePr>
          <p:nvPr>
            <p:ph sz="half" idx="2"/>
          </p:nvPr>
        </p:nvGraphicFramePr>
        <p:xfrm>
          <a:off x="1946275" y="4322763"/>
          <a:ext cx="6408738" cy="1584326"/>
        </p:xfrm>
        <a:graphic>
          <a:graphicData uri="http://schemas.openxmlformats.org/drawingml/2006/table">
            <a:tbl>
              <a:tblPr/>
              <a:tblGrid>
                <a:gridCol w="582613"/>
                <a:gridCol w="581025"/>
                <a:gridCol w="585787"/>
                <a:gridCol w="581025"/>
                <a:gridCol w="582613"/>
                <a:gridCol w="582612"/>
                <a:gridCol w="582613"/>
                <a:gridCol w="581025"/>
                <a:gridCol w="585787"/>
                <a:gridCol w="581025"/>
                <a:gridCol w="582613"/>
              </a:tblGrid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328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3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1125538"/>
            <a:ext cx="7931150" cy="4525962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b="1" dirty="0" smtClean="0"/>
              <a:t>Models</a:t>
            </a:r>
          </a:p>
          <a:p>
            <a:r>
              <a:rPr lang="en-US" sz="2800" dirty="0" smtClean="0"/>
              <a:t>specific for given purpose (CoronaScreen)</a:t>
            </a:r>
            <a:br>
              <a:rPr lang="en-US" sz="2800" dirty="0" smtClean="0"/>
            </a:br>
            <a:r>
              <a:rPr lang="en-US" sz="2800" dirty="0" smtClean="0"/>
              <a:t>- simpler but sometimes more reasonable</a:t>
            </a:r>
            <a:endParaRPr lang="en-US" sz="2800" dirty="0"/>
          </a:p>
        </p:txBody>
      </p:sp>
      <p:pic>
        <p:nvPicPr>
          <p:cNvPr id="261123" name="Picture 3" descr="Concep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72"/>
          <a:stretch>
            <a:fillRect/>
          </a:stretch>
        </p:blipFill>
        <p:spPr bwMode="auto">
          <a:xfrm>
            <a:off x="900113" y="3644900"/>
            <a:ext cx="7991475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87" name="Line 67"/>
          <p:cNvSpPr>
            <a:spLocks noChangeShapeType="1"/>
          </p:cNvSpPr>
          <p:nvPr/>
        </p:nvSpPr>
        <p:spPr bwMode="auto">
          <a:xfrm>
            <a:off x="2051050" y="3284538"/>
            <a:ext cx="5184775" cy="0"/>
          </a:xfrm>
          <a:prstGeom prst="line">
            <a:avLst/>
          </a:prstGeom>
          <a:noFill/>
          <a:ln w="1016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dirty="0"/>
          </a:p>
        </p:txBody>
      </p:sp>
      <p:sp>
        <p:nvSpPr>
          <p:cNvPr id="261188" name="Text Box 68"/>
          <p:cNvSpPr txBox="1">
            <a:spLocks noChangeArrowheads="1"/>
          </p:cNvSpPr>
          <p:nvPr/>
        </p:nvSpPr>
        <p:spPr bwMode="auto">
          <a:xfrm>
            <a:off x="2484438" y="2781300"/>
            <a:ext cx="43918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steady state plume length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80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984"/>
            <a:ext cx="6876256" cy="6824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937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 descr="Výřez obrazovky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60647"/>
            <a:ext cx="7560840" cy="6315789"/>
          </a:xfrm>
        </p:spPr>
      </p:pic>
    </p:spTree>
    <p:extLst>
      <p:ext uri="{BB962C8B-B14F-4D97-AF65-F5344CB8AC3E}">
        <p14:creationId xmlns:p14="http://schemas.microsoft.com/office/powerpoint/2010/main" val="127673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5541" y="1001689"/>
            <a:ext cx="8229600" cy="1143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65541" y="2327251"/>
            <a:ext cx="4038600" cy="45259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 descr="Výřez obrazovky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45" y="915691"/>
            <a:ext cx="4608512" cy="4578020"/>
          </a:xfrm>
        </p:spPr>
      </p:pic>
      <p:pic>
        <p:nvPicPr>
          <p:cNvPr id="6" name="Obrázek 5" descr="Výřez obrazovk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364" y="843683"/>
            <a:ext cx="440063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6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8754"/>
            <a:ext cx="6865892" cy="6872374"/>
          </a:xfrm>
          <a:prstGeom prst="rect">
            <a:avLst/>
          </a:prstGeom>
        </p:spPr>
      </p:pic>
      <p:pic>
        <p:nvPicPr>
          <p:cNvPr id="6" name="Obrázek 5" descr="Výřez obrazovk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37" y="62991"/>
            <a:ext cx="68791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4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10" y="833384"/>
            <a:ext cx="9144000" cy="599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3384"/>
          </a:xfrm>
        </p:spPr>
        <p:txBody>
          <a:bodyPr>
            <a:normAutofit/>
          </a:bodyPr>
          <a:lstStyle/>
          <a:p>
            <a:r>
              <a:rPr lang="cs-CZ" b="1" dirty="0" smtClean="0"/>
              <a:t>CoronaScreen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3595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CoronaScreen</a:t>
            </a:r>
            <a:br>
              <a:rPr lang="en-US" sz="4000" dirty="0" smtClean="0"/>
            </a:br>
            <a:r>
              <a:rPr lang="en-US" sz="4000" dirty="0" smtClean="0"/>
              <a:t>Electron balance model</a:t>
            </a:r>
            <a:endParaRPr lang="en-US" sz="4000" dirty="0"/>
          </a:p>
        </p:txBody>
      </p:sp>
      <p:pic>
        <p:nvPicPr>
          <p:cNvPr id="24371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2133600"/>
            <a:ext cx="5832475" cy="3748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58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Model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>
              <a:buNone/>
            </a:pPr>
            <a:r>
              <a:rPr lang="en-US" noProof="0" dirty="0" smtClean="0"/>
              <a:t>simplification of reality</a:t>
            </a:r>
          </a:p>
        </p:txBody>
      </p:sp>
      <p:pic>
        <p:nvPicPr>
          <p:cNvPr id="7" name="Zástupný symbol pro obsah 5" descr="Výřez obrazovky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65"/>
          <a:stretch/>
        </p:blipFill>
        <p:spPr>
          <a:xfrm>
            <a:off x="2051720" y="2708920"/>
            <a:ext cx="4929445" cy="327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5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7651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noProof="0" dirty="0" smtClean="0"/>
              <a:t>CoronaScreen</a:t>
            </a:r>
            <a:br>
              <a:rPr lang="en-US" sz="4000" noProof="0" dirty="0" smtClean="0"/>
            </a:br>
            <a:r>
              <a:rPr lang="en-US" sz="4000" noProof="0" dirty="0" smtClean="0"/>
              <a:t>Analytic model</a:t>
            </a:r>
            <a:endParaRPr lang="en-US" sz="4000" noProof="0" dirty="0"/>
          </a:p>
        </p:txBody>
      </p:sp>
      <p:pic>
        <p:nvPicPr>
          <p:cNvPr id="2457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781300"/>
            <a:ext cx="6624638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04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6921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CoronaScreen</a:t>
            </a:r>
            <a:br>
              <a:rPr lang="en-US" sz="4000" dirty="0" smtClean="0"/>
            </a:br>
            <a:r>
              <a:rPr lang="en-US" sz="4000" dirty="0" smtClean="0"/>
              <a:t>Moving 1D numerical model</a:t>
            </a:r>
            <a:endParaRPr lang="en-US" sz="4000" dirty="0"/>
          </a:p>
        </p:txBody>
      </p:sp>
      <p:pic>
        <p:nvPicPr>
          <p:cNvPr id="2467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060575"/>
            <a:ext cx="6551613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68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765175"/>
            <a:ext cx="8137525" cy="54006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3600" b="1" dirty="0" smtClean="0"/>
              <a:t>CoronaScreen – input data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3600" b="1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hydrogeological characteristics</a:t>
            </a:r>
            <a:br>
              <a:rPr lang="en-US" sz="2800" dirty="0" smtClean="0"/>
            </a:br>
            <a:r>
              <a:rPr lang="en-US" sz="2800" dirty="0" smtClean="0"/>
              <a:t>(seepage velocity, porosity, </a:t>
            </a:r>
            <a:r>
              <a:rPr lang="en-US" sz="2800" dirty="0" smtClean="0">
                <a:sym typeface="Symbol" pitchFamily="18" charset="2"/>
              </a:rPr>
              <a:t></a:t>
            </a:r>
            <a:r>
              <a:rPr lang="en-US" sz="2800" baseline="-25000" dirty="0" smtClean="0">
                <a:sym typeface="Symbol" pitchFamily="18" charset="2"/>
              </a:rPr>
              <a:t>b</a:t>
            </a:r>
            <a:r>
              <a:rPr lang="en-US" sz="2800" dirty="0" smtClean="0">
                <a:sym typeface="Symbol" pitchFamily="18" charset="2"/>
              </a:rPr>
              <a:t>, f</a:t>
            </a:r>
            <a:r>
              <a:rPr lang="en-US" sz="2800" baseline="-25000" dirty="0" smtClean="0">
                <a:sym typeface="Symbol" pitchFamily="18" charset="2"/>
              </a:rPr>
              <a:t>oc</a:t>
            </a:r>
            <a:r>
              <a:rPr lang="en-US" sz="2800" dirty="0" smtClean="0"/>
              <a:t>)</a:t>
            </a:r>
            <a:br>
              <a:rPr lang="en-US" sz="2800" dirty="0" smtClean="0"/>
            </a:b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plume width and thickness</a:t>
            </a:r>
            <a:br>
              <a:rPr lang="en-US" sz="2800" dirty="0" smtClean="0"/>
            </a:b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concentration of contaminants and electron acceptors in plume and in background</a:t>
            </a:r>
            <a:r>
              <a:rPr lang="cs-CZ" sz="2800" dirty="0" smtClean="0"/>
              <a:t/>
            </a:r>
            <a:br>
              <a:rPr lang="cs-CZ" sz="2800" dirty="0" smtClean="0"/>
            </a:br>
            <a:endParaRPr lang="cs-CZ" sz="2800" dirty="0" smtClean="0"/>
          </a:p>
          <a:p>
            <a:pPr>
              <a:lnSpc>
                <a:spcPct val="90000"/>
              </a:lnSpc>
            </a:pPr>
            <a:r>
              <a:rPr lang="en-US" sz="2800" dirty="0"/>
              <a:t>transport characteristics</a:t>
            </a:r>
            <a:br>
              <a:rPr lang="en-US" sz="2800" dirty="0"/>
            </a:br>
            <a:r>
              <a:rPr lang="en-US" sz="2800" dirty="0"/>
              <a:t>(dispersivities or thickness of reactive zone)</a:t>
            </a:r>
          </a:p>
        </p:txBody>
      </p:sp>
    </p:spTree>
    <p:extLst>
      <p:ext uri="{BB962C8B-B14F-4D97-AF65-F5344CB8AC3E}">
        <p14:creationId xmlns:p14="http://schemas.microsoft.com/office/powerpoint/2010/main" val="400199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640960" cy="663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51520" y="116632"/>
            <a:ext cx="547260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 smtClean="0"/>
              <a:t>Multilevel sampling</a:t>
            </a:r>
            <a:r>
              <a:rPr lang="cs-CZ" sz="3200" dirty="0" smtClean="0"/>
              <a:t> </a:t>
            </a:r>
            <a:r>
              <a:rPr lang="en-US" sz="3200" dirty="0" smtClean="0"/>
              <a:t>well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1747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"/>
          <a:stretch/>
        </p:blipFill>
        <p:spPr bwMode="auto">
          <a:xfrm>
            <a:off x="179512" y="0"/>
            <a:ext cx="88006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08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4" name="Zástupný symbol pro obsah 3" descr="Výřez obrazovky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9036496" cy="58811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445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CoronaScreen – input data</a:t>
            </a:r>
            <a:endParaRPr lang="en-US" noProof="0" dirty="0"/>
          </a:p>
        </p:txBody>
      </p:sp>
      <p:pic>
        <p:nvPicPr>
          <p:cNvPr id="4" name="Zástupný symbol pro obsah 3" descr="Výřez obrazovky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8229600" cy="4248901"/>
          </a:xfrm>
        </p:spPr>
      </p:pic>
    </p:spTree>
    <p:extLst>
      <p:ext uri="{BB962C8B-B14F-4D97-AF65-F5344CB8AC3E}">
        <p14:creationId xmlns:p14="http://schemas.microsoft.com/office/powerpoint/2010/main" val="193355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Source contaminant concentration</a:t>
            </a:r>
            <a:endParaRPr lang="en-US" noProof="0" dirty="0"/>
          </a:p>
        </p:txBody>
      </p:sp>
      <p:pic>
        <p:nvPicPr>
          <p:cNvPr id="6" name="Zástupný symbol pro obsah 5" descr="Výřez obrazovky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636912"/>
            <a:ext cx="5544616" cy="3061806"/>
          </a:xfrm>
        </p:spPr>
      </p:pic>
    </p:spTree>
    <p:extLst>
      <p:ext uri="{BB962C8B-B14F-4D97-AF65-F5344CB8AC3E}">
        <p14:creationId xmlns:p14="http://schemas.microsoft.com/office/powerpoint/2010/main" val="196736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acceptors</a:t>
            </a:r>
            <a:endParaRPr lang="en-US" dirty="0"/>
          </a:p>
        </p:txBody>
      </p:sp>
      <p:pic>
        <p:nvPicPr>
          <p:cNvPr id="4" name="Zástupný symbol pro obsah 3" descr="Výřez obrazovky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564904"/>
            <a:ext cx="6373115" cy="3305637"/>
          </a:xfrm>
        </p:spPr>
      </p:pic>
    </p:spTree>
    <p:extLst>
      <p:ext uri="{BB962C8B-B14F-4D97-AF65-F5344CB8AC3E}">
        <p14:creationId xmlns:p14="http://schemas.microsoft.com/office/powerpoint/2010/main" val="83798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56" y="260648"/>
            <a:ext cx="9144000" cy="6485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2847574" y="1484784"/>
            <a:ext cx="1728192" cy="17281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vál 4"/>
          <p:cNvSpPr/>
          <p:nvPr/>
        </p:nvSpPr>
        <p:spPr>
          <a:xfrm>
            <a:off x="3635896" y="2276872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vál 7"/>
          <p:cNvSpPr/>
          <p:nvPr/>
        </p:nvSpPr>
        <p:spPr>
          <a:xfrm>
            <a:off x="5254796" y="1010332"/>
            <a:ext cx="2499504" cy="24995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vál 8"/>
          <p:cNvSpPr/>
          <p:nvPr/>
        </p:nvSpPr>
        <p:spPr>
          <a:xfrm>
            <a:off x="6504548" y="2109202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7" name="Přímá spojnice se šipkou 6"/>
          <p:cNvCxnSpPr/>
          <p:nvPr/>
        </p:nvCxnSpPr>
        <p:spPr>
          <a:xfrm flipH="1">
            <a:off x="2984696" y="3356992"/>
            <a:ext cx="2270100" cy="900100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>
            <a:off x="3203848" y="4417998"/>
            <a:ext cx="595901" cy="2179354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4171913" y="4417998"/>
            <a:ext cx="2304256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CC00"/>
                </a:solidFill>
              </a:rPr>
              <a:t>CoronaScreen:</a:t>
            </a:r>
            <a:br>
              <a:rPr lang="en-US" sz="1400" dirty="0" smtClean="0">
                <a:solidFill>
                  <a:srgbClr val="FFCC00"/>
                </a:solidFill>
              </a:rPr>
            </a:br>
            <a:r>
              <a:rPr lang="en-US" sz="1400" dirty="0" smtClean="0">
                <a:solidFill>
                  <a:srgbClr val="FFCC00"/>
                </a:solidFill>
              </a:rPr>
              <a:t>steady state plume length</a:t>
            </a:r>
            <a:endParaRPr lang="en-US" sz="1400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79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721499"/>
          </a:xfrm>
        </p:spPr>
        <p:txBody>
          <a:bodyPr/>
          <a:lstStyle/>
          <a:p>
            <a:r>
              <a:rPr lang="en-US" noProof="0" dirty="0" smtClean="0"/>
              <a:t>conceptual model</a:t>
            </a:r>
            <a:r>
              <a:rPr lang="cs-CZ" noProof="0" dirty="0" smtClean="0"/>
              <a:t/>
            </a:r>
            <a:br>
              <a:rPr lang="cs-CZ" noProof="0" dirty="0" smtClean="0"/>
            </a:br>
            <a:r>
              <a:rPr lang="cs-CZ" noProof="0" dirty="0" smtClean="0"/>
              <a:t/>
            </a:r>
            <a:br>
              <a:rPr lang="cs-CZ" noProof="0" dirty="0" smtClean="0"/>
            </a:br>
            <a:r>
              <a:rPr lang="cs-CZ" noProof="0" dirty="0" smtClean="0"/>
              <a:t/>
            </a:r>
            <a:br>
              <a:rPr lang="cs-CZ" noProof="0" dirty="0" smtClean="0"/>
            </a:br>
            <a:endParaRPr lang="en-US" noProof="0" dirty="0" smtClean="0"/>
          </a:p>
          <a:p>
            <a:r>
              <a:rPr lang="en-US" noProof="0" dirty="0" smtClean="0"/>
              <a:t>mathematical model – dtto described by math</a:t>
            </a:r>
            <a:r>
              <a:rPr lang="cs-CZ" noProof="0" dirty="0" smtClean="0"/>
              <a:t/>
            </a:r>
            <a:br>
              <a:rPr lang="cs-CZ" noProof="0" dirty="0" smtClean="0"/>
            </a:br>
            <a:endParaRPr lang="en-US" noProof="0" dirty="0" smtClean="0"/>
          </a:p>
          <a:p>
            <a:pPr lvl="1"/>
            <a:r>
              <a:rPr lang="en-US" noProof="0" dirty="0" smtClean="0"/>
              <a:t>analytical model</a:t>
            </a:r>
            <a:br>
              <a:rPr lang="en-US" noProof="0" dirty="0" smtClean="0"/>
            </a:br>
            <a:endParaRPr lang="en-US" noProof="0" dirty="0" smtClean="0"/>
          </a:p>
          <a:p>
            <a:pPr lvl="1"/>
            <a:r>
              <a:rPr lang="en-US" noProof="0" dirty="0" smtClean="0"/>
              <a:t>numerical model</a:t>
            </a:r>
            <a:endParaRPr lang="en-US" noProof="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067942" y="3501008"/>
            <a:ext cx="3780777" cy="828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6" name="Picture 2" descr="C:\Users\nesetril\Desktop\model_bloc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88" y="4509120"/>
            <a:ext cx="2845147" cy="223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685"/>
            <a:ext cx="4339850" cy="242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Přímá spojnice se šipkou 8"/>
          <p:cNvCxnSpPr/>
          <p:nvPr/>
        </p:nvCxnSpPr>
        <p:spPr>
          <a:xfrm flipH="1">
            <a:off x="5220072" y="1628800"/>
            <a:ext cx="3573842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rot="10800000" flipV="1">
            <a:off x="5508104" y="1808820"/>
            <a:ext cx="3285810" cy="540060"/>
          </a:xfrm>
          <a:prstGeom prst="curvedConnector3">
            <a:avLst>
              <a:gd name="adj1" fmla="val -1078"/>
            </a:avLst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82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512274"/>
              </p:ext>
            </p:extLst>
          </p:nvPr>
        </p:nvGraphicFramePr>
        <p:xfrm>
          <a:off x="2987824" y="3429000"/>
          <a:ext cx="3168352" cy="899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7" name="Rovnice" r:id="rId4" imgW="774364" imgH="215806" progId="Equation.3">
                  <p:embed/>
                </p:oleObj>
              </mc:Choice>
              <mc:Fallback>
                <p:oleObj name="Rovnice" r:id="rId4" imgW="774364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3429000"/>
                        <a:ext cx="3168352" cy="8996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 dirty="0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1826376"/>
              </p:ext>
            </p:extLst>
          </p:nvPr>
        </p:nvGraphicFramePr>
        <p:xfrm>
          <a:off x="323528" y="4869160"/>
          <a:ext cx="3317303" cy="786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8" name="Rovnice" r:id="rId6" imgW="926698" imgH="215806" progId="Equation.3">
                  <p:embed/>
                </p:oleObj>
              </mc:Choice>
              <mc:Fallback>
                <p:oleObj name="Rovnice" r:id="rId6" imgW="926698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4869160"/>
                        <a:ext cx="3317303" cy="7865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 dirty="0"/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6075746"/>
              </p:ext>
            </p:extLst>
          </p:nvPr>
        </p:nvGraphicFramePr>
        <p:xfrm>
          <a:off x="5652120" y="4869160"/>
          <a:ext cx="3030337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9" name="Rovnice" r:id="rId8" imgW="965200" imgH="228600" progId="Equation.3">
                  <p:embed/>
                </p:oleObj>
              </mc:Choice>
              <mc:Fallback>
                <p:oleObj name="Rovnice" r:id="rId8" imgW="965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4869160"/>
                        <a:ext cx="3030337" cy="7200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brázek 2" descr="Výřez obrazovk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8640960" cy="261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7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02" y="3880370"/>
            <a:ext cx="7869041" cy="231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76" y="3915097"/>
            <a:ext cx="7727834" cy="227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25" y="3861048"/>
            <a:ext cx="7812485" cy="229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456095" y="188640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noProof="0" dirty="0" smtClean="0"/>
              <a:t>Case study </a:t>
            </a:r>
            <a:r>
              <a:rPr lang="cs-CZ" sz="9600" dirty="0"/>
              <a:t>3</a:t>
            </a:r>
            <a:endParaRPr lang="en-US" sz="9600" noProof="0" dirty="0"/>
          </a:p>
        </p:txBody>
      </p: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446432" y="1437827"/>
            <a:ext cx="8229600" cy="35612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noProof="0" dirty="0" smtClean="0"/>
              <a:t>How shall weir on Labe (Elbe) river near Děčín (Tetschen) influence groundwater quality</a:t>
            </a:r>
            <a:endParaRPr lang="en-US" sz="4800" noProof="0" dirty="0"/>
          </a:p>
        </p:txBody>
      </p:sp>
    </p:spTree>
    <p:extLst>
      <p:ext uri="{BB962C8B-B14F-4D97-AF65-F5344CB8AC3E}">
        <p14:creationId xmlns:p14="http://schemas.microsoft.com/office/powerpoint/2010/main" val="185661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68313" y="836712"/>
            <a:ext cx="8064896" cy="576064"/>
          </a:xfrm>
        </p:spPr>
        <p:txBody>
          <a:bodyPr>
            <a:noAutofit/>
          </a:bodyPr>
          <a:lstStyle/>
          <a:p>
            <a:r>
              <a:rPr lang="cs-CZ" sz="2200" b="1" dirty="0" smtClean="0"/>
              <a:t>Rozsah šíření kontaminace v důsledku vzdutí podzemní vody po vybudování jezu – porovnání přístupů</a:t>
            </a:r>
            <a:endParaRPr lang="cs-CZ" sz="2200" b="1" dirty="0"/>
          </a:p>
        </p:txBody>
      </p:sp>
      <p:pic>
        <p:nvPicPr>
          <p:cNvPr id="6" name="Picture 1" descr="obr1_20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774" y="1844824"/>
            <a:ext cx="4620740" cy="1872208"/>
          </a:xfrm>
          <a:prstGeom prst="rect">
            <a:avLst/>
          </a:prstGeom>
          <a:noFill/>
          <a:extLst/>
        </p:spPr>
      </p:pic>
      <p:pic>
        <p:nvPicPr>
          <p:cNvPr id="8" name="Picture 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9"/>
          <a:stretch/>
        </p:blipFill>
        <p:spPr bwMode="auto">
          <a:xfrm>
            <a:off x="5220072" y="4293096"/>
            <a:ext cx="3528392" cy="2052228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TextovéPole 1"/>
          <p:cNvSpPr txBox="1"/>
          <p:nvPr/>
        </p:nvSpPr>
        <p:spPr>
          <a:xfrm>
            <a:off x="611560" y="3895255"/>
            <a:ext cx="179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Analytický model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148064" y="3910644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Numerický model v </a:t>
            </a:r>
            <a:r>
              <a:rPr lang="cs-CZ" sz="1400" dirty="0" smtClean="0"/>
              <a:t>MODFLOW + MT3D-MS</a:t>
            </a:r>
          </a:p>
          <a:p>
            <a:r>
              <a:rPr lang="cs-CZ" sz="1200" dirty="0"/>
              <a:t>Komplexnější numerický model nepřinesl </a:t>
            </a:r>
            <a:r>
              <a:rPr lang="cs-CZ" sz="1200" dirty="0" smtClean="0"/>
              <a:t>větší porozumění</a:t>
            </a:r>
            <a:endParaRPr lang="cs-CZ" sz="1400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19" y="4264587"/>
            <a:ext cx="3538613" cy="216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5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4" name="Zástupný symbol pro obsah 3" descr="1.pdf - Foxit Reader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6" t="18935" r="13450" b="10017"/>
          <a:stretch/>
        </p:blipFill>
        <p:spPr>
          <a:xfrm>
            <a:off x="0" y="17921"/>
            <a:ext cx="5112568" cy="6867174"/>
          </a:xfrm>
        </p:spPr>
      </p:pic>
      <p:pic>
        <p:nvPicPr>
          <p:cNvPr id="5122" name="Picture 2" descr="C:\Users\nesetril\Desktop\2-04_19_3x_jez_vizualizace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063" y="116633"/>
            <a:ext cx="378989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9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4" name="Zástupný symbol pro obsah 3" descr="Tisk geologických map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" t="16092" r="18578"/>
          <a:stretch/>
        </p:blipFill>
        <p:spPr>
          <a:xfrm>
            <a:off x="0" y="403949"/>
            <a:ext cx="9144000" cy="6185537"/>
          </a:xfrm>
        </p:spPr>
      </p:pic>
      <p:cxnSp>
        <p:nvCxnSpPr>
          <p:cNvPr id="6" name="Přímá spojnice 5"/>
          <p:cNvCxnSpPr/>
          <p:nvPr/>
        </p:nvCxnSpPr>
        <p:spPr>
          <a:xfrm>
            <a:off x="5652120" y="1916832"/>
            <a:ext cx="64807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2051720" y="6309320"/>
            <a:ext cx="64807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5224825" y="1481010"/>
            <a:ext cx="657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</a:rPr>
              <a:t>dam</a:t>
            </a:r>
            <a:endParaRPr lang="cs-CZ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23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 dirty="0"/>
          </a:p>
        </p:txBody>
      </p:sp>
      <p:pic>
        <p:nvPicPr>
          <p:cNvPr id="2049" name="Picture 1" descr="obr1_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22" y="1628800"/>
            <a:ext cx="8457050" cy="34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79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5122" name="Picture 2" descr="C:\Users\nesetril\Desktop\2-04_19_3x_jez_vizualizace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063" y="116633"/>
            <a:ext cx="378989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ástupný symbol pro obsah 4" descr="PR.pdf - Foxit Reader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6" t="12627" r="10031" b="6559"/>
          <a:stretch/>
        </p:blipFill>
        <p:spPr>
          <a:xfrm>
            <a:off x="107504" y="72345"/>
            <a:ext cx="4869146" cy="6669024"/>
          </a:xfrm>
        </p:spPr>
      </p:pic>
    </p:spTree>
    <p:extLst>
      <p:ext uri="{BB962C8B-B14F-4D97-AF65-F5344CB8AC3E}">
        <p14:creationId xmlns:p14="http://schemas.microsoft.com/office/powerpoint/2010/main" val="53295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6" name="Zástupný symbol pro obsah 5" descr="ZZ_2009.doc [režim kompatibility] - Microsoft Word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" t="23290" r="10333" b="13854"/>
          <a:stretch/>
        </p:blipFill>
        <p:spPr>
          <a:xfrm>
            <a:off x="179512" y="1412776"/>
            <a:ext cx="8802981" cy="4032448"/>
          </a:xfrm>
        </p:spPr>
      </p:pic>
    </p:spTree>
    <p:extLst>
      <p:ext uri="{BB962C8B-B14F-4D97-AF65-F5344CB8AC3E}">
        <p14:creationId xmlns:p14="http://schemas.microsoft.com/office/powerpoint/2010/main" val="203191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23528" y="332656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Inflow of groundwater from cretaceous to quaternary fluvial aquifer l/s</a:t>
            </a:r>
            <a:r>
              <a:rPr lang="cs-CZ" sz="3200" b="1" dirty="0" smtClean="0"/>
              <a:t/>
            </a:r>
            <a:br>
              <a:rPr lang="cs-CZ" sz="3200" b="1" dirty="0" smtClean="0"/>
            </a:br>
            <a:r>
              <a:rPr lang="en-US" sz="3200" b="1" dirty="0" smtClean="0"/>
              <a:t>(Nakládal</a:t>
            </a:r>
            <a:r>
              <a:rPr lang="cs-CZ" sz="3200" b="1" dirty="0" smtClean="0"/>
              <a:t>:</a:t>
            </a:r>
            <a:r>
              <a:rPr lang="en-US" sz="3200" b="1" dirty="0" smtClean="0"/>
              <a:t> personal communication)</a:t>
            </a:r>
            <a:endParaRPr lang="en-US" sz="3200" b="1" dirty="0"/>
          </a:p>
        </p:txBody>
      </p:sp>
      <p:pic>
        <p:nvPicPr>
          <p:cNvPr id="2" name="Obrázek 1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1242"/>
            <a:ext cx="9144000" cy="273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4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308" y="12700"/>
            <a:ext cx="9173350" cy="6512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10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0" y="-574538"/>
            <a:ext cx="9057490" cy="519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39552" y="-243408"/>
            <a:ext cx="309634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bdélník 5"/>
          <p:cNvSpPr/>
          <p:nvPr/>
        </p:nvSpPr>
        <p:spPr>
          <a:xfrm>
            <a:off x="323528" y="5333552"/>
            <a:ext cx="453650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bdélník 6"/>
          <p:cNvSpPr/>
          <p:nvPr/>
        </p:nvSpPr>
        <p:spPr>
          <a:xfrm>
            <a:off x="2915816" y="4437112"/>
            <a:ext cx="1926407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457200" y="4437112"/>
            <a:ext cx="8229600" cy="24208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The real value of the models is that they give a quantitative form to what we know qualitatively. In some cases, model output may reveal certain patterns we did not expect a priori. These “anomalies” occasionally help us comprehend the existence of unusual phenomena.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090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62" y="3605808"/>
            <a:ext cx="7730887" cy="201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46" y="925697"/>
            <a:ext cx="7756403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547664" y="5877272"/>
            <a:ext cx="6120679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horizontal extent of backwater in aquifer</a:t>
            </a:r>
            <a:endParaRPr lang="en-US" dirty="0"/>
          </a:p>
        </p:txBody>
      </p:sp>
      <p:sp>
        <p:nvSpPr>
          <p:cNvPr id="6" name="Obdélník 5"/>
          <p:cNvSpPr/>
          <p:nvPr/>
        </p:nvSpPr>
        <p:spPr>
          <a:xfrm>
            <a:off x="119754" y="2192438"/>
            <a:ext cx="1296143" cy="7386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5224FC"/>
                </a:solidFill>
              </a:rPr>
              <a:t>original thickness of GW body</a:t>
            </a:r>
          </a:p>
        </p:txBody>
      </p:sp>
      <p:sp>
        <p:nvSpPr>
          <p:cNvPr id="7" name="Obdélník 6"/>
          <p:cNvSpPr/>
          <p:nvPr/>
        </p:nvSpPr>
        <p:spPr>
          <a:xfrm>
            <a:off x="1403498" y="4725144"/>
            <a:ext cx="3125972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dirty="0"/>
              <a:t>distance of transport</a:t>
            </a:r>
          </a:p>
        </p:txBody>
      </p:sp>
      <p:sp>
        <p:nvSpPr>
          <p:cNvPr id="8" name="Obdélník 7"/>
          <p:cNvSpPr/>
          <p:nvPr/>
        </p:nvSpPr>
        <p:spPr>
          <a:xfrm>
            <a:off x="7905027" y="1412776"/>
            <a:ext cx="8434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</a:rPr>
              <a:t>inflow from sides</a:t>
            </a:r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8028384" y="4000783"/>
            <a:ext cx="8434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</a:rPr>
              <a:t>inflow from sides</a:t>
            </a:r>
            <a:endParaRPr lang="en-US" dirty="0">
              <a:solidFill>
                <a:srgbClr val="00FF00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232" y="3615604"/>
            <a:ext cx="6121983" cy="505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1466"/>
            <a:ext cx="6121983" cy="505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022983" y="925696"/>
            <a:ext cx="15541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recharge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4022984" y="3687276"/>
            <a:ext cx="15541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recharge</a:t>
            </a:r>
          </a:p>
        </p:txBody>
      </p:sp>
      <p:sp>
        <p:nvSpPr>
          <p:cNvPr id="2" name="Obdélník 1"/>
          <p:cNvSpPr/>
          <p:nvPr/>
        </p:nvSpPr>
        <p:spPr>
          <a:xfrm>
            <a:off x="1403498" y="1412776"/>
            <a:ext cx="6293667" cy="7632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bdélník 13"/>
          <p:cNvSpPr/>
          <p:nvPr/>
        </p:nvSpPr>
        <p:spPr>
          <a:xfrm>
            <a:off x="1403498" y="4144565"/>
            <a:ext cx="3146833" cy="14736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6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Obdélník 3"/>
          <p:cNvSpPr/>
          <p:nvPr/>
        </p:nvSpPr>
        <p:spPr>
          <a:xfrm>
            <a:off x="467544" y="4581128"/>
            <a:ext cx="81369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distance of transport = 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horizontal extent of backwater in aquifer ×  backwater vertical extent</a:t>
            </a:r>
            <a:br>
              <a:rPr lang="en-US" sz="2000" dirty="0" smtClean="0"/>
            </a:br>
            <a:r>
              <a:rPr lang="en-US" sz="2000" dirty="0" smtClean="0"/>
              <a:t>/</a:t>
            </a:r>
            <a:br>
              <a:rPr lang="en-US" sz="2000" dirty="0" smtClean="0"/>
            </a:br>
            <a:r>
              <a:rPr lang="en-US" sz="2000" dirty="0" smtClean="0"/>
              <a:t> </a:t>
            </a:r>
            <a:r>
              <a:rPr lang="cs-CZ" sz="2000" dirty="0"/>
              <a:t>(</a:t>
            </a:r>
            <a:r>
              <a:rPr lang="en-US" sz="2000" dirty="0" smtClean="0"/>
              <a:t>original thickness of groundwater body + backwater vertical extent)</a:t>
            </a:r>
            <a:endParaRPr lang="en-US" sz="20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2656"/>
            <a:ext cx="6192688" cy="413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88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39"/>
            <a:ext cx="8280920" cy="631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995936" y="188639"/>
            <a:ext cx="936104" cy="63134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délník 3"/>
          <p:cNvSpPr/>
          <p:nvPr/>
        </p:nvSpPr>
        <p:spPr>
          <a:xfrm>
            <a:off x="6228184" y="185298"/>
            <a:ext cx="1080120" cy="63134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0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95" y="332656"/>
            <a:ext cx="8524609" cy="60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89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4" name="Zástupný symbol pro obsah 3" descr="Výřez obrazovky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"/>
          <a:stretch/>
        </p:blipFill>
        <p:spPr>
          <a:xfrm>
            <a:off x="457200" y="2445249"/>
            <a:ext cx="8229600" cy="2876209"/>
          </a:xfrm>
        </p:spPr>
      </p:pic>
    </p:spTree>
    <p:extLst>
      <p:ext uri="{BB962C8B-B14F-4D97-AF65-F5344CB8AC3E}">
        <p14:creationId xmlns:p14="http://schemas.microsoft.com/office/powerpoint/2010/main" val="27147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874783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54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Inputs to MODLFLOW model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893288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9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3413"/>
            <a:ext cx="9036496" cy="648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09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0342"/>
            <a:ext cx="9144000" cy="648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29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12"/>
            <a:ext cx="9136594" cy="649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1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1"/>
            <a:ext cx="8229600" cy="966598"/>
          </a:xfrm>
        </p:spPr>
        <p:txBody>
          <a:bodyPr/>
          <a:lstStyle/>
          <a:p>
            <a:r>
              <a:rPr lang="cs-CZ" dirty="0" smtClean="0"/>
              <a:t>Engineering</a:t>
            </a:r>
            <a:r>
              <a:rPr lang="en-US" dirty="0"/>
              <a:t> </a:t>
            </a:r>
            <a:r>
              <a:rPr lang="cs-CZ" dirty="0"/>
              <a:t>× </a:t>
            </a:r>
            <a:r>
              <a:rPr lang="en-US" dirty="0" smtClean="0"/>
              <a:t>Subsurface</a:t>
            </a:r>
            <a:endParaRPr lang="en-US" dirty="0"/>
          </a:p>
        </p:txBody>
      </p:sp>
      <p:pic>
        <p:nvPicPr>
          <p:cNvPr id="43010" name="Picture 2" descr="C:\Users\nesetril\Desktop\400-04237760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" t="12014" r="3269" b="9491"/>
          <a:stretch/>
        </p:blipFill>
        <p:spPr bwMode="auto">
          <a:xfrm>
            <a:off x="251520" y="2564904"/>
            <a:ext cx="4114882" cy="301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0" y="1052736"/>
            <a:ext cx="5184576" cy="481399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heterogeneity</a:t>
            </a:r>
            <a:br>
              <a:rPr lang="en-US" dirty="0" smtClean="0"/>
            </a:br>
            <a:r>
              <a:rPr lang="en-US" dirty="0" smtClean="0"/>
              <a:t>uncertainty</a:t>
            </a:r>
            <a:endParaRPr lang="en-US" sz="1600" dirty="0" smtClean="0"/>
          </a:p>
        </p:txBody>
      </p:sp>
      <p:pic>
        <p:nvPicPr>
          <p:cNvPr id="43011" name="Picture 3" descr="C:\Users\nesetril\Desktop\k hetrgty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60848"/>
            <a:ext cx="3902111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69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0648"/>
            <a:ext cx="9091764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13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1637"/>
            <a:ext cx="9144000" cy="284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722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68313" y="836712"/>
            <a:ext cx="8064896" cy="576064"/>
          </a:xfrm>
        </p:spPr>
        <p:txBody>
          <a:bodyPr>
            <a:noAutofit/>
          </a:bodyPr>
          <a:lstStyle/>
          <a:p>
            <a:r>
              <a:rPr lang="cs-CZ" sz="2200" b="1" dirty="0" smtClean="0"/>
              <a:t>Rozsah šíření kontaminace v důsledku vzdutí podzemní vody po vybudování jezu – porovnání přístupů</a:t>
            </a:r>
            <a:endParaRPr lang="cs-CZ" sz="2200" b="1" dirty="0"/>
          </a:p>
        </p:txBody>
      </p:sp>
      <p:pic>
        <p:nvPicPr>
          <p:cNvPr id="6" name="Picture 1" descr="obr1_20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774" y="1844824"/>
            <a:ext cx="4620740" cy="1872208"/>
          </a:xfrm>
          <a:prstGeom prst="rect">
            <a:avLst/>
          </a:prstGeom>
          <a:noFill/>
          <a:extLst/>
        </p:spPr>
      </p:pic>
      <p:pic>
        <p:nvPicPr>
          <p:cNvPr id="8" name="Picture 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9"/>
          <a:stretch/>
        </p:blipFill>
        <p:spPr bwMode="auto">
          <a:xfrm>
            <a:off x="5220072" y="4293096"/>
            <a:ext cx="3528392" cy="2052228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TextovéPole 1"/>
          <p:cNvSpPr txBox="1"/>
          <p:nvPr/>
        </p:nvSpPr>
        <p:spPr>
          <a:xfrm>
            <a:off x="611560" y="3895255"/>
            <a:ext cx="179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Analytický model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148064" y="3910644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Numerický model v </a:t>
            </a:r>
            <a:r>
              <a:rPr lang="cs-CZ" sz="1400" dirty="0" smtClean="0"/>
              <a:t>MODFLOW + MT3D-MS</a:t>
            </a:r>
          </a:p>
          <a:p>
            <a:r>
              <a:rPr lang="cs-CZ" sz="1200" dirty="0"/>
              <a:t>Komplexnější numerický model nepřinesl </a:t>
            </a:r>
            <a:r>
              <a:rPr lang="cs-CZ" sz="1200" dirty="0" smtClean="0"/>
              <a:t>větší porozumění</a:t>
            </a:r>
            <a:endParaRPr lang="cs-CZ" sz="1400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19" y="4264587"/>
            <a:ext cx="3538613" cy="216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9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40" y="2060848"/>
            <a:ext cx="8991128" cy="3114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558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539552" y="764704"/>
            <a:ext cx="8064896" cy="792088"/>
          </a:xfrm>
        </p:spPr>
        <p:txBody>
          <a:bodyPr/>
          <a:lstStyle/>
          <a:p>
            <a:r>
              <a:rPr lang="cs-CZ" b="1" smtClean="0"/>
              <a:t>Klasifikace </a:t>
            </a:r>
            <a:r>
              <a:rPr lang="cs-CZ" b="1"/>
              <a:t>využití modelů</a:t>
            </a:r>
            <a:endParaRPr lang="cs-CZ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7668344" cy="426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862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064896" cy="792088"/>
          </a:xfrm>
        </p:spPr>
        <p:txBody>
          <a:bodyPr/>
          <a:lstStyle/>
          <a:p>
            <a:r>
              <a:rPr lang="cs-CZ" b="1" dirty="0"/>
              <a:t>Modely – případové studie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10"/>
          </p:nvPr>
        </p:nvSpPr>
        <p:spPr>
          <a:xfrm>
            <a:off x="539750" y="2276872"/>
            <a:ext cx="8352730" cy="417646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/>
              <a:t>Málo dat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cs-CZ"/>
              <a:t>vysoká nejistota (i epistemologická)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cs-CZ"/>
              <a:t>nemožnost validace modelů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mtClean="0"/>
              <a:t>Demonstrována </a:t>
            </a:r>
            <a:r>
              <a:rPr lang="cs-CZ" dirty="0" smtClean="0"/>
              <a:t>účelnost</a:t>
            </a: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smtClean="0"/>
              <a:t>Většinou analytické </a:t>
            </a:r>
            <a:r>
              <a:rPr lang="cs-CZ" sz="2000" dirty="0" smtClean="0"/>
              <a:t>(příp. validace numerickým modelem)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smtClean="0"/>
              <a:t>Většinou pro </a:t>
            </a:r>
            <a:r>
              <a:rPr lang="cs-CZ" smtClean="0"/>
              <a:t>analýzu rizik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825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605162" y="332656"/>
            <a:ext cx="8064896" cy="720080"/>
          </a:xfrm>
        </p:spPr>
        <p:txBody>
          <a:bodyPr>
            <a:normAutofit/>
          </a:bodyPr>
          <a:lstStyle/>
          <a:p>
            <a:r>
              <a:rPr lang="cs-CZ" b="1" dirty="0"/>
              <a:t>Modely – případové studie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10"/>
          </p:nvPr>
        </p:nvSpPr>
        <p:spPr>
          <a:xfrm>
            <a:off x="636012" y="1133411"/>
            <a:ext cx="8352730" cy="1998892"/>
          </a:xfrm>
        </p:spPr>
        <p:txBody>
          <a:bodyPr>
            <a:normAutofit fontScale="77500" lnSpcReduction="20000"/>
          </a:bodyPr>
          <a:lstStyle/>
          <a:p>
            <a:pPr marL="0" indent="0"/>
            <a:r>
              <a:rPr lang="cs-CZ" dirty="0"/>
              <a:t>Kombinace principiálně odlišných jednoduchých modelů</a:t>
            </a:r>
          </a:p>
          <a:p>
            <a:pPr marL="800100" lvl="2" indent="0" fontAlgn="auto">
              <a:spcAft>
                <a:spcPts val="0"/>
              </a:spcAft>
              <a:buNone/>
            </a:pPr>
            <a:r>
              <a:rPr lang="cs-CZ" dirty="0"/>
              <a:t>vycházejí z odlišných</a:t>
            </a:r>
          </a:p>
          <a:p>
            <a:pPr lvl="3" indent="-342900" fontAlgn="auto">
              <a:spcAft>
                <a:spcPts val="0"/>
              </a:spcAft>
            </a:pPr>
            <a:r>
              <a:rPr lang="cs-CZ" dirty="0"/>
              <a:t>předpokladů</a:t>
            </a:r>
          </a:p>
          <a:p>
            <a:pPr lvl="3" indent="-342900" fontAlgn="auto">
              <a:spcAft>
                <a:spcPts val="0"/>
              </a:spcAft>
            </a:pPr>
            <a:r>
              <a:rPr lang="cs-CZ" dirty="0"/>
              <a:t>dat</a:t>
            </a:r>
          </a:p>
          <a:p>
            <a:pPr marL="800100" lvl="2" indent="0" fontAlgn="auto">
              <a:spcAft>
                <a:spcPts val="0"/>
              </a:spcAft>
              <a:buNone/>
            </a:pPr>
            <a:r>
              <a:rPr lang="cs-CZ" dirty="0" smtClean="0"/>
              <a:t>simulují</a:t>
            </a:r>
          </a:p>
          <a:p>
            <a:pPr lvl="3" indent="-342900" fontAlgn="auto">
              <a:spcAft>
                <a:spcPts val="0"/>
              </a:spcAft>
            </a:pPr>
            <a:r>
              <a:rPr lang="cs-CZ" dirty="0"/>
              <a:t>odlišné procesy</a:t>
            </a:r>
          </a:p>
          <a:p>
            <a:pPr lvl="3" indent="-342900" fontAlgn="auto">
              <a:spcAft>
                <a:spcPts val="0"/>
              </a:spcAft>
            </a:pPr>
            <a:r>
              <a:rPr lang="cs-CZ" dirty="0" smtClean="0"/>
              <a:t>odlišnými přístupy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</p:txBody>
      </p:sp>
      <p:grpSp>
        <p:nvGrpSpPr>
          <p:cNvPr id="13" name="Skupina 12"/>
          <p:cNvGrpSpPr/>
          <p:nvPr/>
        </p:nvGrpSpPr>
        <p:grpSpPr>
          <a:xfrm>
            <a:off x="611560" y="2132857"/>
            <a:ext cx="733608" cy="715990"/>
            <a:chOff x="1276709" y="4670753"/>
            <a:chExt cx="517584" cy="439947"/>
          </a:xfrm>
        </p:grpSpPr>
        <p:cxnSp>
          <p:nvCxnSpPr>
            <p:cNvPr id="14" name="Přímá spojnice 13"/>
            <p:cNvCxnSpPr/>
            <p:nvPr/>
          </p:nvCxnSpPr>
          <p:spPr>
            <a:xfrm flipV="1">
              <a:off x="1293961" y="4670753"/>
              <a:ext cx="500332" cy="19840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Přímá spojnice 14"/>
            <p:cNvCxnSpPr/>
            <p:nvPr/>
          </p:nvCxnSpPr>
          <p:spPr>
            <a:xfrm>
              <a:off x="1276709" y="4869160"/>
              <a:ext cx="517584" cy="24154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146" name="Picture 2" descr="Clipboard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1" y="3284984"/>
            <a:ext cx="5865917" cy="3305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35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539552" y="620688"/>
            <a:ext cx="8064896" cy="720080"/>
          </a:xfrm>
        </p:spPr>
        <p:txBody>
          <a:bodyPr>
            <a:normAutofit/>
          </a:bodyPr>
          <a:lstStyle/>
          <a:p>
            <a:r>
              <a:rPr lang="cs-CZ" b="1" smtClean="0"/>
              <a:t>Dtto detailně</a:t>
            </a:r>
            <a:endParaRPr lang="cs-CZ" b="1" dirty="0"/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10"/>
          </p:nvPr>
        </p:nvSpPr>
        <p:spPr>
          <a:xfrm>
            <a:off x="539750" y="2276872"/>
            <a:ext cx="8352730" cy="417646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7815892" cy="469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66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C:\Users\kamil\Desktop\Izrael\prednaska\obr_web\simple4_lusteni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7" y="209015"/>
            <a:ext cx="8988752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02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9" y="260647"/>
            <a:ext cx="9144000" cy="6485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ál 11"/>
          <p:cNvSpPr/>
          <p:nvPr/>
        </p:nvSpPr>
        <p:spPr>
          <a:xfrm>
            <a:off x="2847574" y="1484784"/>
            <a:ext cx="1728192" cy="17281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vál 12"/>
          <p:cNvSpPr/>
          <p:nvPr/>
        </p:nvSpPr>
        <p:spPr>
          <a:xfrm>
            <a:off x="3635896" y="2276872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4" name="Ovál 13"/>
          <p:cNvSpPr/>
          <p:nvPr/>
        </p:nvSpPr>
        <p:spPr>
          <a:xfrm>
            <a:off x="5254796" y="1010332"/>
            <a:ext cx="2499504" cy="24995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Ovál 14"/>
          <p:cNvSpPr/>
          <p:nvPr/>
        </p:nvSpPr>
        <p:spPr>
          <a:xfrm>
            <a:off x="6504548" y="2109202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6" name="Přímá spojnice se šipkou 15"/>
          <p:cNvCxnSpPr/>
          <p:nvPr/>
        </p:nvCxnSpPr>
        <p:spPr>
          <a:xfrm flipH="1">
            <a:off x="2984696" y="3356992"/>
            <a:ext cx="2270100" cy="900100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H="1">
            <a:off x="3203848" y="4417998"/>
            <a:ext cx="595901" cy="2179354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3995936" y="4156388"/>
            <a:ext cx="2992376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CC00"/>
                </a:solidFill>
              </a:rPr>
              <a:t>CoronaScreen:</a:t>
            </a:r>
            <a:br>
              <a:rPr lang="en-US" sz="1400" dirty="0" smtClean="0">
                <a:solidFill>
                  <a:srgbClr val="FFCC00"/>
                </a:solidFill>
              </a:rPr>
            </a:br>
            <a:r>
              <a:rPr lang="cs-CZ" sz="1400" dirty="0" smtClean="0">
                <a:solidFill>
                  <a:srgbClr val="FFCC00"/>
                </a:solidFill>
              </a:rPr>
              <a:t>steady state </a:t>
            </a:r>
            <a:r>
              <a:rPr lang="cs-CZ" sz="1400" dirty="0" err="1" smtClean="0">
                <a:solidFill>
                  <a:srgbClr val="FFCC00"/>
                </a:solidFill>
              </a:rPr>
              <a:t>plume</a:t>
            </a:r>
            <a:r>
              <a:rPr lang="cs-CZ" sz="1400" dirty="0" smtClean="0">
                <a:solidFill>
                  <a:srgbClr val="FFCC00"/>
                </a:solidFill>
              </a:rPr>
              <a:t> </a:t>
            </a:r>
            <a:r>
              <a:rPr lang="cs-CZ" sz="1400" dirty="0" err="1" smtClean="0">
                <a:solidFill>
                  <a:srgbClr val="FFCC00"/>
                </a:solidFill>
              </a:rPr>
              <a:t>length</a:t>
            </a:r>
            <a:endParaRPr lang="en-US" sz="1400" dirty="0">
              <a:solidFill>
                <a:srgbClr val="FFCC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5496" y="332656"/>
            <a:ext cx="259228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Model dovoleného čerpání</a:t>
            </a:r>
          </a:p>
          <a:p>
            <a:pPr marL="285750" indent="-285750">
              <a:buFontTx/>
              <a:buChar char="-"/>
            </a:pPr>
            <a:r>
              <a:rPr lang="cs-CZ" sz="1400" dirty="0"/>
              <a:t>dovolené čerpané </a:t>
            </a:r>
            <a:r>
              <a:rPr lang="cs-CZ" sz="1400" dirty="0" smtClean="0"/>
              <a:t>množství (l/s)</a:t>
            </a:r>
            <a:endParaRPr lang="cs-CZ" sz="1400" dirty="0"/>
          </a:p>
          <a:p>
            <a:pPr marL="285750" indent="-285750">
              <a:buFontTx/>
              <a:buChar char="-"/>
            </a:pPr>
            <a:r>
              <a:rPr lang="cs-CZ" sz="1400" dirty="0" smtClean="0"/>
              <a:t>ustálená délka kontaminačního mraku (0 l/s)</a:t>
            </a:r>
          </a:p>
        </p:txBody>
      </p:sp>
      <p:cxnSp>
        <p:nvCxnSpPr>
          <p:cNvPr id="3" name="Přímá spojnice se šipkou 2"/>
          <p:cNvCxnSpPr/>
          <p:nvPr/>
        </p:nvCxnSpPr>
        <p:spPr>
          <a:xfrm flipH="1">
            <a:off x="1331640" y="2109202"/>
            <a:ext cx="216024" cy="67172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468313" y="1879520"/>
            <a:ext cx="75052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100" dirty="0" smtClean="0">
                <a:solidFill>
                  <a:schemeClr val="accent1">
                    <a:lumMod val="50000"/>
                  </a:schemeClr>
                </a:solidFill>
              </a:rPr>
              <a:t>přibližný</a:t>
            </a:r>
          </a:p>
          <a:p>
            <a:pPr algn="ctr"/>
            <a:r>
              <a:rPr lang="cs-CZ" sz="1100" dirty="0" smtClean="0">
                <a:solidFill>
                  <a:schemeClr val="accent1">
                    <a:lumMod val="50000"/>
                  </a:schemeClr>
                </a:solidFill>
              </a:rPr>
              <a:t>směr </a:t>
            </a:r>
          </a:p>
          <a:p>
            <a:pPr algn="ctr"/>
            <a:r>
              <a:rPr lang="cs-CZ" sz="1100" dirty="0" smtClean="0">
                <a:solidFill>
                  <a:schemeClr val="accent1">
                    <a:lumMod val="50000"/>
                  </a:schemeClr>
                </a:solidFill>
              </a:rPr>
              <a:t>proudění</a:t>
            </a:r>
          </a:p>
          <a:p>
            <a:pPr algn="ctr"/>
            <a:r>
              <a:rPr lang="cs-CZ" sz="1100" dirty="0" smtClean="0">
                <a:solidFill>
                  <a:schemeClr val="accent1">
                    <a:lumMod val="50000"/>
                  </a:schemeClr>
                </a:solidFill>
              </a:rPr>
              <a:t>podzemní</a:t>
            </a:r>
          </a:p>
          <a:p>
            <a:pPr algn="ctr"/>
            <a:r>
              <a:rPr lang="cs-CZ" sz="1100" dirty="0" smtClean="0">
                <a:solidFill>
                  <a:schemeClr val="accent1">
                    <a:lumMod val="50000"/>
                  </a:schemeClr>
                </a:solidFill>
              </a:rPr>
              <a:t>vody</a:t>
            </a:r>
            <a:endParaRPr lang="cs-CZ" sz="11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8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 descr="Výřez obrazovky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353071"/>
            <a:ext cx="3960440" cy="5473108"/>
          </a:xfrm>
        </p:spPr>
      </p:pic>
      <p:pic>
        <p:nvPicPr>
          <p:cNvPr id="7" name="Obrázek 6" descr="Výřez obrazovk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092" y="425079"/>
            <a:ext cx="4876273" cy="5112568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475713" y="6427113"/>
            <a:ext cx="87129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/>
              <a:t>HILL, M.C. </a:t>
            </a:r>
            <a:r>
              <a:rPr lang="en-US" sz="1100" b="1" dirty="0"/>
              <a:t>The Practical Use of Simplicity in Developing Ground Water Models</a:t>
            </a:r>
            <a:r>
              <a:rPr lang="en-US" sz="1100" dirty="0"/>
              <a:t>. </a:t>
            </a:r>
            <a:r>
              <a:rPr lang="en-US" sz="1100" i="1" dirty="0"/>
              <a:t>Ground Water</a:t>
            </a:r>
            <a:r>
              <a:rPr lang="en-US" sz="1100" dirty="0"/>
              <a:t>. 2006, vol. 44, no. 6, pp. 775–781. http://dx.doi.org/10.1111/j.1745-6584.2006.00227.x</a:t>
            </a:r>
          </a:p>
        </p:txBody>
      </p:sp>
    </p:spTree>
    <p:extLst>
      <p:ext uri="{BB962C8B-B14F-4D97-AF65-F5344CB8AC3E}">
        <p14:creationId xmlns:p14="http://schemas.microsoft.com/office/powerpoint/2010/main" val="365652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9" y="17572"/>
            <a:ext cx="6192688" cy="406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13" y="2996952"/>
            <a:ext cx="8890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6" y="3682752"/>
            <a:ext cx="1411287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1" y="4411415"/>
            <a:ext cx="114935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947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 descr="C:\Users\kamil\Desktop\Izrael\prednaska\obr_web\simple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8" y="404664"/>
            <a:ext cx="8990686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0092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8" t="32268" r="12907" b="39160"/>
          <a:stretch/>
        </p:blipFill>
        <p:spPr bwMode="auto">
          <a:xfrm>
            <a:off x="4334402" y="3254195"/>
            <a:ext cx="4809598" cy="15841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505524" y="692696"/>
            <a:ext cx="8064896" cy="792088"/>
          </a:xfrm>
        </p:spPr>
        <p:txBody>
          <a:bodyPr>
            <a:normAutofit/>
          </a:bodyPr>
          <a:lstStyle/>
          <a:p>
            <a:r>
              <a:rPr lang="cs-CZ" b="1" dirty="0" smtClean="0"/>
              <a:t>Transport </a:t>
            </a:r>
            <a:r>
              <a:rPr lang="cs-CZ" b="1" dirty="0"/>
              <a:t>chlorovaných uhlovodíků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10"/>
          </p:nvPr>
        </p:nvSpPr>
        <p:spPr>
          <a:xfrm>
            <a:off x="530626" y="1412777"/>
            <a:ext cx="8064500" cy="5040560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smtClean="0"/>
              <a:t>Advekční model</a:t>
            </a:r>
            <a:r>
              <a:rPr lang="cs-CZ" i="1" dirty="0" smtClean="0"/>
              <a:t> </a:t>
            </a:r>
            <a:r>
              <a:rPr lang="cs-CZ" sz="2400" i="1" dirty="0" smtClean="0"/>
              <a:t>(predikce)</a:t>
            </a:r>
          </a:p>
          <a:p>
            <a:pPr marL="85725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i="1" dirty="0"/>
              <a:t>Z</a:t>
            </a:r>
            <a:r>
              <a:rPr lang="cs-CZ" sz="2000" i="1" dirty="0" smtClean="0"/>
              <a:t>a jak dlouho se dostanou</a:t>
            </a:r>
            <a:br>
              <a:rPr lang="cs-CZ" sz="2000" i="1" dirty="0" smtClean="0"/>
            </a:br>
            <a:r>
              <a:rPr lang="cs-CZ" sz="2000" i="1" dirty="0" smtClean="0"/>
              <a:t>ClU do vodárenského vrtu?</a:t>
            </a:r>
            <a:br>
              <a:rPr lang="cs-CZ" sz="2000" i="1" dirty="0" smtClean="0"/>
            </a:br>
            <a:r>
              <a:rPr lang="cs-CZ" sz="2000" i="1" dirty="0" smtClean="0"/>
              <a:t/>
            </a:r>
            <a:br>
              <a:rPr lang="cs-CZ" sz="2000" i="1" dirty="0" smtClean="0"/>
            </a:br>
            <a:endParaRPr lang="cs-CZ" sz="2000" i="1" dirty="0" smtClean="0"/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dirty="0" smtClean="0"/>
              <a:t>Bilanční model</a:t>
            </a:r>
            <a:r>
              <a:rPr lang="cs-CZ" sz="2400" i="1" dirty="0" smtClean="0"/>
              <a:t> (testování hypotézy)</a:t>
            </a:r>
            <a:endParaRPr lang="cs-CZ" i="1" dirty="0" smtClean="0"/>
          </a:p>
          <a:p>
            <a:pPr marL="85725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dirty="0" smtClean="0"/>
              <a:t>porovnání:</a:t>
            </a:r>
          </a:p>
          <a:p>
            <a:pPr marL="1257300" lvl="2" indent="-457200">
              <a:lnSpc>
                <a:spcPct val="120000"/>
              </a:lnSpc>
            </a:pPr>
            <a:r>
              <a:rPr lang="cs-CZ" dirty="0" smtClean="0"/>
              <a:t>tok kontaminantu</a:t>
            </a:r>
            <a:br>
              <a:rPr lang="cs-CZ" dirty="0" smtClean="0"/>
            </a:br>
            <a:r>
              <a:rPr lang="cs-CZ" dirty="0" smtClean="0"/>
              <a:t>z kontaminačního</a:t>
            </a:r>
            <a:br>
              <a:rPr lang="cs-CZ" dirty="0" smtClean="0"/>
            </a:br>
            <a:r>
              <a:rPr lang="cs-CZ" dirty="0" smtClean="0"/>
              <a:t>mraku do využívané</a:t>
            </a:r>
            <a:br>
              <a:rPr lang="cs-CZ" dirty="0" smtClean="0"/>
            </a:br>
            <a:r>
              <a:rPr lang="cs-CZ" dirty="0" smtClean="0"/>
              <a:t>zvodně</a:t>
            </a:r>
          </a:p>
          <a:p>
            <a:pPr marL="1257300" lvl="2" indent="-457200">
              <a:lnSpc>
                <a:spcPct val="120000"/>
              </a:lnSpc>
            </a:pPr>
            <a:r>
              <a:rPr lang="cs-CZ" dirty="0" smtClean="0"/>
              <a:t>tok kontaminantu čerpáním z vodárenského vrtu</a:t>
            </a:r>
          </a:p>
          <a:p>
            <a:pPr marL="857250" lvl="1" indent="-457200">
              <a:lnSpc>
                <a:spcPct val="120000"/>
              </a:lnSpc>
              <a:buFont typeface="Arial" pitchFamily="34" charset="0"/>
              <a:buChar char="•"/>
            </a:pPr>
            <a:r>
              <a:rPr lang="cs-CZ" sz="2000" i="1" dirty="0" smtClean="0"/>
              <a:t>Jsou distribuce </a:t>
            </a:r>
            <a:r>
              <a:rPr lang="cs-CZ" sz="2000" i="1" dirty="0"/>
              <a:t>kontaminace a uvažované nepříznivé </a:t>
            </a:r>
            <a:r>
              <a:rPr lang="cs-CZ" sz="2000" i="1" dirty="0" smtClean="0"/>
              <a:t>hydraulické </a:t>
            </a:r>
            <a:r>
              <a:rPr lang="cs-CZ" sz="2000" i="1" dirty="0"/>
              <a:t>podmínky </a:t>
            </a:r>
            <a:r>
              <a:rPr lang="cs-CZ" sz="2000" i="1" dirty="0" smtClean="0"/>
              <a:t>schopny vygenerovat stávající koncentrace kontaminace ve vodárenském vrtu? </a:t>
            </a:r>
            <a:r>
              <a:rPr lang="cs-CZ" sz="2000" b="1" i="1" dirty="0" smtClean="0"/>
              <a:t>Ne! </a:t>
            </a:r>
            <a:r>
              <a:rPr lang="cs-CZ" sz="2000" b="1" i="1" dirty="0" smtClean="0">
                <a:sym typeface="Wingdings" panose="05000000000000000000" pitchFamily="2" charset="2"/>
              </a:rPr>
              <a:t> DNAPL</a:t>
            </a:r>
          </a:p>
          <a:p>
            <a:pPr marL="1257300" lvl="2" indent="-457200">
              <a:lnSpc>
                <a:spcPct val="120000"/>
              </a:lnSpc>
            </a:pPr>
            <a:r>
              <a:rPr lang="cs-CZ" sz="1700" b="1" i="1" dirty="0" smtClean="0">
                <a:sym typeface="Wingdings" panose="05000000000000000000" pitchFamily="2" charset="2"/>
              </a:rPr>
              <a:t>Průkazný výsledek - na rozdíl od standardního složitého, </a:t>
            </a:r>
            <a:r>
              <a:rPr lang="cs-CZ" sz="1700" b="1" i="1" dirty="0" err="1" smtClean="0">
                <a:sym typeface="Wingdings" panose="05000000000000000000" pitchFamily="2" charset="2"/>
              </a:rPr>
              <a:t>přeparametrizovaného</a:t>
            </a:r>
            <a:r>
              <a:rPr lang="cs-CZ" sz="1700" b="1" i="1" dirty="0" smtClean="0">
                <a:sym typeface="Wingdings" panose="05000000000000000000" pitchFamily="2" charset="2"/>
              </a:rPr>
              <a:t>, nedůvěryhodného a neprůkazného distribuovaného modelu</a:t>
            </a:r>
            <a:endParaRPr lang="cs-CZ" sz="1700" b="1" i="1" dirty="0"/>
          </a:p>
        </p:txBody>
      </p:sp>
      <p:pic>
        <p:nvPicPr>
          <p:cNvPr id="5" name="Obrázek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2" t="26114" r="6930" b="23885"/>
          <a:stretch/>
        </p:blipFill>
        <p:spPr bwMode="auto">
          <a:xfrm>
            <a:off x="5251643" y="1340768"/>
            <a:ext cx="3280795" cy="17358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Šipka doprava 1"/>
          <p:cNvSpPr/>
          <p:nvPr/>
        </p:nvSpPr>
        <p:spPr>
          <a:xfrm rot="5400000">
            <a:off x="8508400" y="3925125"/>
            <a:ext cx="486194" cy="24231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Šipka doprava 21"/>
          <p:cNvSpPr/>
          <p:nvPr/>
        </p:nvSpPr>
        <p:spPr>
          <a:xfrm rot="16200000">
            <a:off x="5890221" y="4094809"/>
            <a:ext cx="486194" cy="24231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Dvojitá šipka 20"/>
          <p:cNvSpPr/>
          <p:nvPr/>
        </p:nvSpPr>
        <p:spPr>
          <a:xfrm>
            <a:off x="7367695" y="3982058"/>
            <a:ext cx="314729" cy="316253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28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47"/>
          <p:cNvPicPr preferRelativeResize="0"/>
          <p:nvPr/>
        </p:nvPicPr>
        <p:blipFill rotWithShape="1">
          <a:blip r:embed="rId3">
            <a:alphaModFix/>
          </a:blip>
          <a:srcRect l="10388" t="32268" r="12906" b="39159"/>
          <a:stretch/>
        </p:blipFill>
        <p:spPr>
          <a:xfrm>
            <a:off x="4334402" y="3254195"/>
            <a:ext cx="4809598" cy="1584177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47"/>
          <p:cNvSpPr txBox="1">
            <a:spLocks noGrp="1"/>
          </p:cNvSpPr>
          <p:nvPr>
            <p:ph type="title"/>
          </p:nvPr>
        </p:nvSpPr>
        <p:spPr>
          <a:xfrm>
            <a:off x="505524" y="692696"/>
            <a:ext cx="8064896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ans"/>
              <a:buNone/>
            </a:pPr>
            <a:r>
              <a:rPr lang="cs" sz="3600" b="1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Transport chlorovaných uhlovodíků</a:t>
            </a:r>
            <a:endParaRPr/>
          </a:p>
        </p:txBody>
      </p:sp>
      <p:sp>
        <p:nvSpPr>
          <p:cNvPr id="247" name="Google Shape;247;p47"/>
          <p:cNvSpPr txBox="1">
            <a:spLocks noGrp="1"/>
          </p:cNvSpPr>
          <p:nvPr>
            <p:ph type="body" idx="1"/>
          </p:nvPr>
        </p:nvSpPr>
        <p:spPr>
          <a:xfrm>
            <a:off x="530626" y="1412777"/>
            <a:ext cx="8064500" cy="504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70"/>
              <a:buFont typeface="Arial"/>
              <a:buChar char="•"/>
            </a:pPr>
            <a:r>
              <a:rPr lang="cs" sz="217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Advekční model</a:t>
            </a:r>
            <a:r>
              <a:rPr lang="cs" sz="2170" b="0" i="1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cs" sz="1860" b="0" i="1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(predikce)</a:t>
            </a:r>
            <a:endParaRPr/>
          </a:p>
          <a:p>
            <a:pPr marL="857250" marR="0" lvl="1" indent="-457200" algn="l" rtl="0">
              <a:lnSpc>
                <a:spcPct val="100000"/>
              </a:lnSpc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Arial"/>
              <a:buChar char="•"/>
            </a:pPr>
            <a:r>
              <a:rPr lang="cs" sz="1550" b="0" i="1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Za jak dlouho se dostanou</a:t>
            </a:r>
            <a:br>
              <a:rPr lang="cs" sz="1550" b="0" i="1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cs" sz="1550" b="0" i="1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ClU do vodárenského vrtu?</a:t>
            </a:r>
            <a:br>
              <a:rPr lang="cs" sz="1550" b="0" i="1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cs" sz="1550" b="0" i="1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/>
            </a:r>
            <a:br>
              <a:rPr lang="cs" sz="1550" b="0" i="1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endParaRPr sz="1550" b="0" i="1" u="none" strike="noStrike" cap="non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170"/>
              <a:buFont typeface="Arial"/>
              <a:buChar char="•"/>
            </a:pPr>
            <a:r>
              <a:rPr lang="cs" sz="217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Bilanční model</a:t>
            </a:r>
            <a:r>
              <a:rPr lang="cs" sz="1860" b="0" i="1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 (testování hypotézy)</a:t>
            </a:r>
            <a:endParaRPr sz="2170" b="0" i="1" u="none" strike="noStrike" cap="non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857250" marR="0" lvl="1" indent="-457200" algn="l" rtl="0">
              <a:lnSpc>
                <a:spcPct val="10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170"/>
              <a:buFont typeface="Arial"/>
              <a:buChar char="•"/>
            </a:pPr>
            <a:r>
              <a:rPr lang="cs" sz="217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porovnání:</a:t>
            </a:r>
            <a:endParaRPr/>
          </a:p>
          <a:p>
            <a:pPr marL="1257300" marR="0" lvl="2" indent="-457199" algn="l" rtl="0">
              <a:lnSpc>
                <a:spcPct val="100000"/>
              </a:lnSpc>
              <a:spcBef>
                <a:spcPts val="372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Char char="•"/>
            </a:pPr>
            <a:r>
              <a:rPr lang="cs" sz="186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tok kontaminantu</a:t>
            </a:r>
            <a:br>
              <a:rPr lang="cs" sz="186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cs" sz="186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z kontaminačního</a:t>
            </a:r>
            <a:br>
              <a:rPr lang="cs" sz="186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cs" sz="186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mraku do využívané</a:t>
            </a:r>
            <a:br>
              <a:rPr lang="cs" sz="186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cs" sz="186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zvodně</a:t>
            </a:r>
            <a:endParaRPr/>
          </a:p>
          <a:p>
            <a:pPr marL="1257300" marR="0" lvl="2" indent="-457199" algn="l" rtl="0">
              <a:lnSpc>
                <a:spcPct val="100000"/>
              </a:lnSpc>
              <a:spcBef>
                <a:spcPts val="372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Char char="•"/>
            </a:pPr>
            <a:r>
              <a:rPr lang="cs" sz="186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tok kontaminantu čerpáním z vodárenského vrtu</a:t>
            </a:r>
            <a:endParaRPr/>
          </a:p>
          <a:p>
            <a:pPr marL="857250" marR="0" lvl="1" indent="-457200" algn="l" rtl="0">
              <a:lnSpc>
                <a:spcPct val="100000"/>
              </a:lnSpc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Arial"/>
              <a:buChar char="•"/>
            </a:pPr>
            <a:r>
              <a:rPr lang="cs" sz="1550" b="0" i="1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Jsou distribuce kontaminace a uvažované nepříznivé hydraulické podmínky schopny vygenerovat stávající koncentrace kontaminace ve vodárenském vrtu? </a:t>
            </a:r>
            <a:r>
              <a:rPr lang="cs" sz="1550" b="1" i="1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Ne! → DNAPL</a:t>
            </a:r>
            <a:endParaRPr/>
          </a:p>
          <a:p>
            <a:pPr marL="1257300" marR="0" lvl="2" indent="-457200" algn="l" rtl="0">
              <a:lnSpc>
                <a:spcPct val="100000"/>
              </a:lnSpc>
              <a:spcBef>
                <a:spcPts val="263"/>
              </a:spcBef>
              <a:spcAft>
                <a:spcPts val="0"/>
              </a:spcAft>
              <a:buClr>
                <a:schemeClr val="dk1"/>
              </a:buClr>
              <a:buSzPts val="1317"/>
              <a:buFont typeface="Arial"/>
              <a:buChar char="•"/>
            </a:pPr>
            <a:r>
              <a:rPr lang="cs" sz="1317" b="1" i="1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Průkazný výsledek - na rozdíl od standardního složitého, přeparametrizovaného, nedůvěryhodného a neprůkazného distribuovaného modelu</a:t>
            </a:r>
            <a:endParaRPr sz="1317" b="1" i="1" u="none" strike="noStrike" cap="non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48" name="Google Shape;248;p47"/>
          <p:cNvPicPr preferRelativeResize="0"/>
          <p:nvPr/>
        </p:nvPicPr>
        <p:blipFill rotWithShape="1">
          <a:blip r:embed="rId4">
            <a:alphaModFix/>
          </a:blip>
          <a:srcRect l="6262" t="26113" r="6930" b="23885"/>
          <a:stretch/>
        </p:blipFill>
        <p:spPr>
          <a:xfrm>
            <a:off x="5251643" y="1340768"/>
            <a:ext cx="3280795" cy="1735843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47"/>
          <p:cNvSpPr/>
          <p:nvPr/>
        </p:nvSpPr>
        <p:spPr>
          <a:xfrm rot="5400000">
            <a:off x="8508400" y="3925125"/>
            <a:ext cx="486194" cy="24231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47"/>
          <p:cNvSpPr/>
          <p:nvPr/>
        </p:nvSpPr>
        <p:spPr>
          <a:xfrm rot="-5400000">
            <a:off x="5890221" y="4094809"/>
            <a:ext cx="486194" cy="24231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47"/>
          <p:cNvSpPr/>
          <p:nvPr/>
        </p:nvSpPr>
        <p:spPr>
          <a:xfrm>
            <a:off x="7367695" y="3982058"/>
            <a:ext cx="314729" cy="316253"/>
          </a:xfrm>
          <a:prstGeom prst="chevron">
            <a:avLst>
              <a:gd name="adj" fmla="val 50000"/>
            </a:avLst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432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78" y="606650"/>
            <a:ext cx="4534655" cy="1022150"/>
          </a:xfrm>
        </p:spPr>
        <p:txBody>
          <a:bodyPr>
            <a:noAutofit/>
          </a:bodyPr>
          <a:lstStyle/>
          <a:p>
            <a:r>
              <a:rPr lang="cs-CZ" sz="8000" dirty="0" smtClean="0"/>
              <a:t>Job</a:t>
            </a:r>
            <a:endParaRPr lang="en-US" sz="8000" dirty="0"/>
          </a:p>
        </p:txBody>
      </p:sp>
      <p:pic>
        <p:nvPicPr>
          <p:cNvPr id="40962" name="Picture 2" descr="C:\Users\nesetril\Desktop\holbein-job-bib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988840"/>
            <a:ext cx="4568122" cy="328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 descr="C:\Users\nesetril\Desktop\OT-1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759" y="116632"/>
            <a:ext cx="4612689" cy="623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75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381945"/>
            <a:ext cx="3034680" cy="3767136"/>
          </a:xfrm>
        </p:spPr>
        <p:txBody>
          <a:bodyPr/>
          <a:lstStyle/>
          <a:p>
            <a:pPr marL="0" indent="0">
              <a:buNone/>
            </a:pPr>
            <a:r>
              <a:rPr lang="en-US" b="1" i="1" noProof="0" dirty="0" smtClean="0"/>
              <a:t>Nassim Nicholas Taleb</a:t>
            </a:r>
            <a:br>
              <a:rPr lang="en-US" b="1" i="1" noProof="0" dirty="0" smtClean="0"/>
            </a:br>
            <a:endParaRPr lang="en-US" b="1" i="1" noProof="0" dirty="0" smtClean="0"/>
          </a:p>
          <a:p>
            <a:pPr marL="0" indent="0">
              <a:buNone/>
            </a:pPr>
            <a:r>
              <a:rPr lang="en-US" b="1" i="1" noProof="0" dirty="0" smtClean="0"/>
              <a:t>The Black Swan: The Impact of the Highly Improbable</a:t>
            </a:r>
            <a:r>
              <a:rPr lang="en-US" noProof="0" dirty="0" smtClean="0"/>
              <a:t> </a:t>
            </a:r>
            <a:endParaRPr lang="en-US" noProof="0" dirty="0"/>
          </a:p>
        </p:txBody>
      </p:sp>
      <p:pic>
        <p:nvPicPr>
          <p:cNvPr id="40962" name="Picture 2" descr="C:\Users\nesetril\Desktop\The_black_swan_taleb_cov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8" t="1766" r="16642" b="-1766"/>
          <a:stretch/>
        </p:blipFill>
        <p:spPr bwMode="auto">
          <a:xfrm>
            <a:off x="4775200" y="260648"/>
            <a:ext cx="4097867" cy="647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04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chemeClr val="bg1"/>
                </a:solidFill>
              </a:rPr>
              <a:t>Questions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203847" y="1512117"/>
            <a:ext cx="2880321" cy="464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4400" dirty="0" smtClean="0">
                <a:solidFill>
                  <a:schemeClr val="bg1"/>
                </a:solidFill>
              </a:rPr>
              <a:t>?</a:t>
            </a:r>
            <a:endParaRPr lang="en-US" sz="3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10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 descr="C:\Users\nesetril\Desktop\4313_1160631982120_1417436842_30447975_2100519_n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324984" y="-170404"/>
            <a:ext cx="4742330" cy="3427851"/>
          </a:xfrm>
          <a:prstGeom prst="rect">
            <a:avLst/>
          </a:prstGeom>
          <a:noFill/>
        </p:spPr>
      </p:pic>
      <p:pic>
        <p:nvPicPr>
          <p:cNvPr id="4100" name="Picture 4" descr="C:\Users\nesetril\Desktop\38414_414410189463_764479463_4264111_2074301_n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663900" y="1711869"/>
            <a:ext cx="3934660" cy="5683397"/>
          </a:xfrm>
          <a:prstGeom prst="rect">
            <a:avLst/>
          </a:prstGeom>
          <a:noFill/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139C9C-9350-4CC8-B2E0-0ABC0F56FE94}" type="slidenum">
              <a:rPr lang="cs-CZ" smtClean="0"/>
              <a:pPr/>
              <a:t>77</a:t>
            </a:fld>
            <a:endParaRPr lang="cs-CZ" dirty="0"/>
          </a:p>
        </p:txBody>
      </p:sp>
      <p:pic>
        <p:nvPicPr>
          <p:cNvPr id="4103" name="Picture 7" descr="C:\Users\nesetril\Desktop\4313_1160631982120_1417436842_30447975_2100519_n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32913" y="3752194"/>
            <a:ext cx="4296792" cy="3105807"/>
          </a:xfrm>
          <a:prstGeom prst="rect">
            <a:avLst/>
          </a:prstGeom>
          <a:noFill/>
        </p:spPr>
      </p:pic>
      <p:pic>
        <p:nvPicPr>
          <p:cNvPr id="4098" name="Picture 2" descr="C:\Users\nesetril\Desktop\23338_1504302773675_1417436842_31377601_6709822_n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586071" y="-175044"/>
            <a:ext cx="6054356" cy="4919165"/>
          </a:xfrm>
          <a:prstGeom prst="rect">
            <a:avLst/>
          </a:prstGeom>
          <a:noFill/>
        </p:spPr>
      </p:pic>
      <p:pic>
        <p:nvPicPr>
          <p:cNvPr id="4099" name="Picture 3" descr="C:\Users\nesetril\Desktop\23338_1504304333714_1417436842_31377633_4432113_n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580965" y="3237186"/>
            <a:ext cx="4456386" cy="3620814"/>
          </a:xfrm>
          <a:prstGeom prst="rect">
            <a:avLst/>
          </a:prstGeom>
          <a:noFill/>
        </p:spPr>
      </p:pic>
      <p:pic>
        <p:nvPicPr>
          <p:cNvPr id="4102" name="Picture 6" descr="C:\Users\nesetril\Desktop\38414_414410209463_764479463_4264115_1809030_n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0" y="3308542"/>
            <a:ext cx="2266193" cy="3549458"/>
          </a:xfrm>
          <a:prstGeom prst="rect">
            <a:avLst/>
          </a:prstGeom>
          <a:noFill/>
        </p:spPr>
      </p:pic>
      <p:pic>
        <p:nvPicPr>
          <p:cNvPr id="4101" name="Picture 5" descr="C:\Users\nesetril\Desktop\38414_414410194463_764479463_4264112_78897_n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1" y="1"/>
            <a:ext cx="2279936" cy="3293241"/>
          </a:xfrm>
          <a:prstGeom prst="rect">
            <a:avLst/>
          </a:prstGeom>
          <a:noFill/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4331108" y="1964093"/>
            <a:ext cx="2265123" cy="2371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9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156339" y="332656"/>
            <a:ext cx="8784975" cy="576064"/>
          </a:xfrm>
        </p:spPr>
        <p:txBody>
          <a:bodyPr>
            <a:noAutofit/>
          </a:bodyPr>
          <a:lstStyle/>
          <a:p>
            <a:r>
              <a:rPr lang="cs-CZ" sz="3200" b="1" dirty="0" err="1" smtClean="0"/>
              <a:t>Benefits</a:t>
            </a:r>
            <a:r>
              <a:rPr lang="cs-CZ" sz="3200" b="1" dirty="0" smtClean="0"/>
              <a:t> of the </a:t>
            </a:r>
            <a:r>
              <a:rPr lang="cs-CZ" sz="3200" b="1" dirty="0" err="1" smtClean="0"/>
              <a:t>simple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models</a:t>
            </a:r>
            <a:endParaRPr lang="cs-CZ" sz="3200" b="1" dirty="0"/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10"/>
          </p:nvPr>
        </p:nvSpPr>
        <p:spPr>
          <a:xfrm>
            <a:off x="395536" y="5589240"/>
            <a:ext cx="8280722" cy="720080"/>
          </a:xfrm>
        </p:spPr>
        <p:txBody>
          <a:bodyPr>
            <a:normAutofit fontScale="62500" lnSpcReduction="20000"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dirty="0" smtClean="0"/>
              <a:t>pochopitelné z </a:t>
            </a:r>
            <a:r>
              <a:rPr lang="cs-CZ" dirty="0"/>
              <a:t>jakých předpokladů </a:t>
            </a:r>
            <a:r>
              <a:rPr lang="cs-CZ" dirty="0" smtClean="0"/>
              <a:t>vycházejí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dirty="0" smtClean="0"/>
              <a:t>vhodné </a:t>
            </a:r>
            <a:r>
              <a:rPr lang="cs-CZ" dirty="0"/>
              <a:t>při nedostatku dat (nemají tolik vstupních parametrů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1026" name="Picture 2" descr="C:\Users\kamil\Desktop\Izrael\prednaska\obr_web\schem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422390" cy="389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70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6427" y="429464"/>
            <a:ext cx="8928992" cy="634082"/>
          </a:xfrm>
        </p:spPr>
        <p:txBody>
          <a:bodyPr>
            <a:noAutofit/>
          </a:bodyPr>
          <a:lstStyle/>
          <a:p>
            <a:r>
              <a:rPr lang="en-US" sz="2300" b="1" smtClean="0">
                <a:latin typeface="Cambria" panose="02040503050406030204" pitchFamily="18" charset="0"/>
              </a:rPr>
              <a:t>Dealing with uncertainty </a:t>
            </a:r>
            <a:r>
              <a:rPr lang="cs-CZ" sz="2300" b="1" smtClean="0">
                <a:latin typeface="Cambria" panose="02040503050406030204" pitchFamily="18" charset="0"/>
              </a:rPr>
              <a:t>: </a:t>
            </a:r>
            <a:r>
              <a:rPr lang="en-US" sz="2300" b="1" smtClean="0">
                <a:latin typeface="Cambria" panose="02040503050406030204" pitchFamily="18" charset="0"/>
              </a:rPr>
              <a:t>multiple simple groundwater models</a:t>
            </a:r>
            <a:endParaRPr lang="en-US" sz="2300" b="1">
              <a:latin typeface="Cambria" panose="02040503050406030204" pitchFamily="18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79512" y="76478"/>
            <a:ext cx="1872208" cy="40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cs typeface="Arial" pitchFamily="34" charset="0"/>
              </a:rPr>
              <a:t>Submission </a:t>
            </a:r>
            <a:r>
              <a:rPr kumimoji="0" lang="en-US" altLang="en-US" sz="16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cs typeface="Arial" pitchFamily="34" charset="0"/>
              </a:rPr>
              <a:t>395</a:t>
            </a:r>
            <a:endParaRPr kumimoji="0" lang="en-US" altLang="en-US" sz="105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635897" y="109533"/>
            <a:ext cx="36161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smtClean="0">
                <a:latin typeface="Cambria" panose="02040503050406030204" pitchFamily="18" charset="0"/>
              </a:rPr>
              <a:t>Kamil Nešetřil and Jaroslav Nosek</a:t>
            </a:r>
            <a:endParaRPr lang="en-US" sz="1600" b="1">
              <a:latin typeface="Cambria" panose="020405030504060302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47772"/>
            <a:ext cx="2051720" cy="2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28" name="Picture 4" descr="Clipboard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88" y="2340255"/>
            <a:ext cx="4335412" cy="2281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993" y="4762704"/>
            <a:ext cx="1376754" cy="2002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676664" y="5370406"/>
            <a:ext cx="319272" cy="146826"/>
          </a:xfrm>
          <a:prstGeom prst="rect">
            <a:avLst/>
          </a:prstGeom>
          <a:solidFill>
            <a:srgbClr val="BCEC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Subglacial valley</a:t>
            </a:r>
            <a:endParaRPr kumimoji="0" lang="en-US" altLang="en-US" sz="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31" name="AutoShape 7"/>
          <p:cNvCxnSpPr>
            <a:cxnSpLocks noChangeShapeType="1"/>
          </p:cNvCxnSpPr>
          <p:nvPr/>
        </p:nvCxnSpPr>
        <p:spPr bwMode="auto">
          <a:xfrm flipH="1">
            <a:off x="3882428" y="3573016"/>
            <a:ext cx="82550" cy="152426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cxn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883" y="2345211"/>
            <a:ext cx="4244109" cy="300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Nadpis 1"/>
          <p:cNvSpPr txBox="1">
            <a:spLocks/>
          </p:cNvSpPr>
          <p:nvPr/>
        </p:nvSpPr>
        <p:spPr>
          <a:xfrm>
            <a:off x="237848" y="1137826"/>
            <a:ext cx="4277076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smtClean="0">
                <a:latin typeface="Cambria" panose="02040503050406030204" pitchFamily="18" charset="0"/>
              </a:rPr>
              <a:t>Case study 1:</a:t>
            </a:r>
          </a:p>
          <a:p>
            <a:r>
              <a:rPr lang="cs-CZ" sz="1800" smtClean="0">
                <a:latin typeface="Cambria" panose="02040503050406030204" pitchFamily="18" charset="0"/>
              </a:rPr>
              <a:t>Four hypotheses explaining water loss</a:t>
            </a:r>
            <a:endParaRPr lang="en-US" sz="1600">
              <a:latin typeface="Cambria" panose="02040503050406030204" pitchFamily="18" charset="0"/>
            </a:endParaRPr>
          </a:p>
        </p:txBody>
      </p:sp>
      <p:cxnSp>
        <p:nvCxnSpPr>
          <p:cNvPr id="9" name="Přímá spojnice 8"/>
          <p:cNvCxnSpPr/>
          <p:nvPr/>
        </p:nvCxnSpPr>
        <p:spPr>
          <a:xfrm>
            <a:off x="4644008" y="1124744"/>
            <a:ext cx="0" cy="573325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Nadpis 1"/>
          <p:cNvSpPr txBox="1">
            <a:spLocks/>
          </p:cNvSpPr>
          <p:nvPr/>
        </p:nvSpPr>
        <p:spPr>
          <a:xfrm>
            <a:off x="4794719" y="1121192"/>
            <a:ext cx="4277076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smtClean="0">
                <a:latin typeface="Cambria" panose="02040503050406030204" pitchFamily="18" charset="0"/>
              </a:rPr>
              <a:t>Case study 2:</a:t>
            </a:r>
          </a:p>
          <a:p>
            <a:r>
              <a:rPr lang="cs-CZ" sz="1800" smtClean="0">
                <a:latin typeface="Cambria" panose="02040503050406030204" pitchFamily="18" charset="0"/>
              </a:rPr>
              <a:t>Two models for one contaminated site</a:t>
            </a:r>
            <a:endParaRPr lang="en-US" sz="160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59291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4062</TotalTime>
  <Words>1036</Words>
  <Application>Microsoft Office PowerPoint</Application>
  <PresentationFormat>Předvádění na obrazovce (4:3)</PresentationFormat>
  <Paragraphs>268</Paragraphs>
  <Slides>77</Slides>
  <Notes>69</Notes>
  <HiddenSlides>12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77</vt:i4>
      </vt:variant>
    </vt:vector>
  </HeadingPairs>
  <TitlesOfParts>
    <vt:vector size="79" baseType="lpstr">
      <vt:lpstr>Motiv systému Office</vt:lpstr>
      <vt:lpstr>Rovnice</vt:lpstr>
      <vt:lpstr>Využití jednoduchých alternativních modelů: Frýdlantský výběžek, Smědá – ovlivnění důlní činností Děčín – ovlivnění plánovaným jezem</vt:lpstr>
      <vt:lpstr>Transport ropných uhlovodíků Vysvětlení stávajícího stavu Výpočty veličin různými modely</vt:lpstr>
      <vt:lpstr>Model</vt:lpstr>
      <vt:lpstr>Prezentace aplikace PowerPoint</vt:lpstr>
      <vt:lpstr>Prezentace aplikace PowerPoint</vt:lpstr>
      <vt:lpstr>Engineering × Subsurface</vt:lpstr>
      <vt:lpstr>Prezentace aplikace PowerPoint</vt:lpstr>
      <vt:lpstr>Benefits of the simple models</vt:lpstr>
      <vt:lpstr>Dealing with uncertainty : multiple simple groundwater models</vt:lpstr>
      <vt:lpstr>Case study 1 </vt:lpstr>
      <vt:lpstr>Prezentace aplikace PowerPoint</vt:lpstr>
      <vt:lpstr>Prezentace aplikace PowerPoint</vt:lpstr>
      <vt:lpstr>Prezentace aplikace PowerPoint</vt:lpstr>
      <vt:lpstr>Prezentace aplikace PowerPoint</vt:lpstr>
      <vt:lpstr>Loss of discharge in the river</vt:lpstr>
      <vt:lpstr>Prezentace aplikace PowerPoint</vt:lpstr>
      <vt:lpstr>Prezentace aplikace PowerPoint</vt:lpstr>
      <vt:lpstr>Prezentace aplikace PowerPoint</vt:lpstr>
      <vt:lpstr>Questions</vt:lpstr>
      <vt:lpstr>Case study 2</vt:lpstr>
      <vt:lpstr>Natural biodegradation of petroleum hydrocarbons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CoronaScreen</vt:lpstr>
      <vt:lpstr>CoronaScreen Electron balance model</vt:lpstr>
      <vt:lpstr>CoronaScreen Analytic model</vt:lpstr>
      <vt:lpstr>CoronaScreen Moving 1D numerical model</vt:lpstr>
      <vt:lpstr>Prezentace aplikace PowerPoint</vt:lpstr>
      <vt:lpstr>Prezentace aplikace PowerPoint</vt:lpstr>
      <vt:lpstr>Prezentace aplikace PowerPoint</vt:lpstr>
      <vt:lpstr>Prezentace aplikace PowerPoint</vt:lpstr>
      <vt:lpstr>CoronaScreen – input data</vt:lpstr>
      <vt:lpstr>Source contaminant concentration</vt:lpstr>
      <vt:lpstr>Electron acceptors</vt:lpstr>
      <vt:lpstr>Prezentace aplikace PowerPoint</vt:lpstr>
      <vt:lpstr>Prezentace aplikace PowerPoint</vt:lpstr>
      <vt:lpstr>Case study 3</vt:lpstr>
      <vt:lpstr>Rozsah šíření kontaminace v důsledku vzdutí podzemní vody po vybudování jezu – porovnání přístupů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Inputs to MODLFLOW model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Rozsah šíření kontaminace v důsledku vzdutí podzemní vody po vybudování jezu – porovnání přístupů</vt:lpstr>
      <vt:lpstr>Prezentace aplikace PowerPoint</vt:lpstr>
      <vt:lpstr>Klasifikace využití modelů</vt:lpstr>
      <vt:lpstr>Modely – případové studie</vt:lpstr>
      <vt:lpstr>Modely – případové studie</vt:lpstr>
      <vt:lpstr>Dtto detailně</vt:lpstr>
      <vt:lpstr>Prezentace aplikace PowerPoint</vt:lpstr>
      <vt:lpstr>Prezentace aplikace PowerPoint</vt:lpstr>
      <vt:lpstr>Prezentace aplikace PowerPoint</vt:lpstr>
      <vt:lpstr>Prezentace aplikace PowerPoint</vt:lpstr>
      <vt:lpstr>Transport chlorovaných uhlovodíků</vt:lpstr>
      <vt:lpstr>Transport chlorovaných uhlovodíků</vt:lpstr>
      <vt:lpstr>Job</vt:lpstr>
      <vt:lpstr>Prezentace aplikace PowerPoint</vt:lpstr>
      <vt:lpstr>Questions</vt:lpstr>
      <vt:lpstr>Prezentace aplikace PowerPoint</vt:lpstr>
    </vt:vector>
  </TitlesOfParts>
  <Company>TUL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Kamil Nešetřil</dc:creator>
  <cp:lastModifiedBy>Kamil Nešetřil</cp:lastModifiedBy>
  <cp:revision>255</cp:revision>
  <dcterms:created xsi:type="dcterms:W3CDTF">2012-05-21T08:13:35Z</dcterms:created>
  <dcterms:modified xsi:type="dcterms:W3CDTF">2019-06-26T18:19:05Z</dcterms:modified>
</cp:coreProperties>
</file>