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90" r:id="rId2"/>
    <p:sldMasterId id="2147483702" r:id="rId3"/>
  </p:sldMasterIdLst>
  <p:sldIdLst>
    <p:sldId id="262" r:id="rId4"/>
    <p:sldId id="263" r:id="rId5"/>
    <p:sldId id="259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5" autoAdjust="0"/>
  </p:normalViewPr>
  <p:slideViewPr>
    <p:cSldViewPr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82D27-9B37-4947-9DE8-B77BAE90CD0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7B25C4-F720-48B3-98C9-60EDFDFEDA2B}">
      <dgm:prSet/>
      <dgm:spPr/>
      <dgm:t>
        <a:bodyPr/>
        <a:lstStyle/>
        <a:p>
          <a:r>
            <a:rPr lang="en-US" i="1"/>
            <a:t>Twilight Bar: An Escapade in Four Acts </a:t>
          </a:r>
          <a:r>
            <a:rPr lang="en-US"/>
            <a:t>(1945)</a:t>
          </a:r>
        </a:p>
      </dgm:t>
    </dgm:pt>
    <dgm:pt modelId="{FF5C13A3-A521-4D14-B050-A68C2F226AEB}" type="parTrans" cxnId="{194BB9BA-4232-457D-AEAC-5657DF11D073}">
      <dgm:prSet/>
      <dgm:spPr/>
      <dgm:t>
        <a:bodyPr/>
        <a:lstStyle/>
        <a:p>
          <a:endParaRPr lang="en-US"/>
        </a:p>
      </dgm:t>
    </dgm:pt>
    <dgm:pt modelId="{81C8D7DD-1DBD-4F6D-A771-6F18CFD20A9E}" type="sibTrans" cxnId="{194BB9BA-4232-457D-AEAC-5657DF11D073}">
      <dgm:prSet/>
      <dgm:spPr/>
      <dgm:t>
        <a:bodyPr/>
        <a:lstStyle/>
        <a:p>
          <a:endParaRPr lang="en-US"/>
        </a:p>
      </dgm:t>
    </dgm:pt>
    <dgm:pt modelId="{53268824-FFF5-42DC-961F-54DB28D31C3D}">
      <dgm:prSet/>
      <dgm:spPr/>
      <dgm:t>
        <a:bodyPr/>
        <a:lstStyle/>
        <a:p>
          <a:r>
            <a:rPr lang="en-US"/>
            <a:t>Koestler’s only published play</a:t>
          </a:r>
        </a:p>
      </dgm:t>
    </dgm:pt>
    <dgm:pt modelId="{6FDD30B9-D3D1-4DF9-A573-542350EAF9E6}" type="parTrans" cxnId="{9E5D7F7E-33CC-487A-BCB5-7931A04DEB3B}">
      <dgm:prSet/>
      <dgm:spPr/>
      <dgm:t>
        <a:bodyPr/>
        <a:lstStyle/>
        <a:p>
          <a:endParaRPr lang="en-US"/>
        </a:p>
      </dgm:t>
    </dgm:pt>
    <dgm:pt modelId="{B6B08D0B-A6C8-4D37-95AF-DE903A7174AB}" type="sibTrans" cxnId="{9E5D7F7E-33CC-487A-BCB5-7931A04DEB3B}">
      <dgm:prSet/>
      <dgm:spPr/>
      <dgm:t>
        <a:bodyPr/>
        <a:lstStyle/>
        <a:p>
          <a:endParaRPr lang="en-US"/>
        </a:p>
      </dgm:t>
    </dgm:pt>
    <dgm:pt modelId="{E2EF590A-9E8E-453F-A625-2E57AB0BB2C0}">
      <dgm:prSet/>
      <dgm:spPr/>
      <dgm:t>
        <a:bodyPr/>
        <a:lstStyle/>
        <a:p>
          <a:r>
            <a:rPr lang="en-US"/>
            <a:t>elements of SF</a:t>
          </a:r>
        </a:p>
      </dgm:t>
    </dgm:pt>
    <dgm:pt modelId="{D79611E6-70C2-4805-AADA-6D8B7C4690BA}" type="parTrans" cxnId="{6038D6C6-B258-46EC-A8C0-32D8D0FF1ACE}">
      <dgm:prSet/>
      <dgm:spPr/>
      <dgm:t>
        <a:bodyPr/>
        <a:lstStyle/>
        <a:p>
          <a:endParaRPr lang="en-US"/>
        </a:p>
      </dgm:t>
    </dgm:pt>
    <dgm:pt modelId="{6B260C3D-EC8E-42AE-9C22-4AF1E989D313}" type="sibTrans" cxnId="{6038D6C6-B258-46EC-A8C0-32D8D0FF1ACE}">
      <dgm:prSet/>
      <dgm:spPr/>
      <dgm:t>
        <a:bodyPr/>
        <a:lstStyle/>
        <a:p>
          <a:endParaRPr lang="en-US"/>
        </a:p>
      </dgm:t>
    </dgm:pt>
    <dgm:pt modelId="{5DAE562B-C93B-4A89-BCA0-171EB6FC2952}">
      <dgm:prSet/>
      <dgm:spPr/>
      <dgm:t>
        <a:bodyPr/>
        <a:lstStyle/>
        <a:p>
          <a:r>
            <a:rPr lang="en-US"/>
            <a:t>written at least twice</a:t>
          </a:r>
        </a:p>
      </dgm:t>
    </dgm:pt>
    <dgm:pt modelId="{6DECDDA9-37E2-497B-B033-EDC3EEB1B0ED}" type="parTrans" cxnId="{34369C66-80F3-4574-8F95-76A7E9612C41}">
      <dgm:prSet/>
      <dgm:spPr/>
      <dgm:t>
        <a:bodyPr/>
        <a:lstStyle/>
        <a:p>
          <a:endParaRPr lang="en-US"/>
        </a:p>
      </dgm:t>
    </dgm:pt>
    <dgm:pt modelId="{540653FA-13DA-4469-8B5A-0FCFD76B88AA}" type="sibTrans" cxnId="{34369C66-80F3-4574-8F95-76A7E9612C41}">
      <dgm:prSet/>
      <dgm:spPr/>
      <dgm:t>
        <a:bodyPr/>
        <a:lstStyle/>
        <a:p>
          <a:endParaRPr lang="en-US"/>
        </a:p>
      </dgm:t>
    </dgm:pt>
    <dgm:pt modelId="{35921930-FD94-4BDE-AE16-69CEFC09C623}">
      <dgm:prSet/>
      <dgm:spPr/>
      <dgm:t>
        <a:bodyPr/>
        <a:lstStyle/>
        <a:p>
          <a:r>
            <a:rPr lang="en-US"/>
            <a:t>in 1933 – probably in German</a:t>
          </a:r>
        </a:p>
      </dgm:t>
    </dgm:pt>
    <dgm:pt modelId="{5DD89022-55AF-45CC-BB24-6A0B2377F7AB}" type="parTrans" cxnId="{9DDD9415-E7EE-4328-B1E8-181509615FAE}">
      <dgm:prSet/>
      <dgm:spPr/>
      <dgm:t>
        <a:bodyPr/>
        <a:lstStyle/>
        <a:p>
          <a:endParaRPr lang="en-US"/>
        </a:p>
      </dgm:t>
    </dgm:pt>
    <dgm:pt modelId="{9C43C8EA-9D78-4C92-B0A4-1C8262FC70E7}" type="sibTrans" cxnId="{9DDD9415-E7EE-4328-B1E8-181509615FAE}">
      <dgm:prSet/>
      <dgm:spPr/>
      <dgm:t>
        <a:bodyPr/>
        <a:lstStyle/>
        <a:p>
          <a:endParaRPr lang="en-US"/>
        </a:p>
      </dgm:t>
    </dgm:pt>
    <dgm:pt modelId="{B96A660F-2720-46CC-9F34-46F60BF303C8}">
      <dgm:prSet/>
      <dgm:spPr/>
      <dgm:t>
        <a:bodyPr/>
        <a:lstStyle/>
        <a:p>
          <a:r>
            <a:rPr lang="en-US"/>
            <a:t>in 1944 – in English</a:t>
          </a:r>
        </a:p>
      </dgm:t>
    </dgm:pt>
    <dgm:pt modelId="{F13AEC3A-9ADC-4A68-B707-A200D833CC71}" type="parTrans" cxnId="{54DCE701-F374-44E5-AC9F-F33435262357}">
      <dgm:prSet/>
      <dgm:spPr/>
      <dgm:t>
        <a:bodyPr/>
        <a:lstStyle/>
        <a:p>
          <a:endParaRPr lang="en-US"/>
        </a:p>
      </dgm:t>
    </dgm:pt>
    <dgm:pt modelId="{DC01F820-5062-4983-B5B0-21E13E1D399B}" type="sibTrans" cxnId="{54DCE701-F374-44E5-AC9F-F33435262357}">
      <dgm:prSet/>
      <dgm:spPr/>
      <dgm:t>
        <a:bodyPr/>
        <a:lstStyle/>
        <a:p>
          <a:endParaRPr lang="en-US"/>
        </a:p>
      </dgm:t>
    </dgm:pt>
    <dgm:pt modelId="{5F634024-8DF9-4F11-9078-24BE17734AEB}">
      <dgm:prSet/>
      <dgm:spPr/>
      <dgm:t>
        <a:bodyPr/>
        <a:lstStyle/>
        <a:p>
          <a:r>
            <a:rPr lang="en-US" i="1"/>
            <a:t>The Call-Girls: A Tragi-comedy with Prologue and Epilogue </a:t>
          </a:r>
          <a:r>
            <a:rPr lang="en-US"/>
            <a:t>(1972)</a:t>
          </a:r>
        </a:p>
      </dgm:t>
    </dgm:pt>
    <dgm:pt modelId="{9C1AFCC6-9744-4B5E-9E36-5CCE47D5C3D9}" type="parTrans" cxnId="{E9FA326C-FE65-4112-BCA7-FD5B83F1CE33}">
      <dgm:prSet/>
      <dgm:spPr/>
      <dgm:t>
        <a:bodyPr/>
        <a:lstStyle/>
        <a:p>
          <a:endParaRPr lang="en-US"/>
        </a:p>
      </dgm:t>
    </dgm:pt>
    <dgm:pt modelId="{3036D09E-5A55-4A95-81C9-6C24A395F318}" type="sibTrans" cxnId="{E9FA326C-FE65-4112-BCA7-FD5B83F1CE33}">
      <dgm:prSet/>
      <dgm:spPr/>
      <dgm:t>
        <a:bodyPr/>
        <a:lstStyle/>
        <a:p>
          <a:endParaRPr lang="en-US"/>
        </a:p>
      </dgm:t>
    </dgm:pt>
    <dgm:pt modelId="{D86F28D8-4E19-4A7C-AD28-06FE19255EF8}">
      <dgm:prSet/>
      <dgm:spPr/>
      <dgm:t>
        <a:bodyPr/>
        <a:lstStyle/>
        <a:p>
          <a:r>
            <a:rPr lang="en-US"/>
            <a:t>his last novel</a:t>
          </a:r>
        </a:p>
      </dgm:t>
    </dgm:pt>
    <dgm:pt modelId="{682BB1D7-C399-4CD4-BF9F-821C51167CA1}" type="parTrans" cxnId="{C8676E13-1392-4B85-8CCB-735BA2037D82}">
      <dgm:prSet/>
      <dgm:spPr/>
      <dgm:t>
        <a:bodyPr/>
        <a:lstStyle/>
        <a:p>
          <a:endParaRPr lang="en-US"/>
        </a:p>
      </dgm:t>
    </dgm:pt>
    <dgm:pt modelId="{F659D1DD-2E5E-4DCA-970E-98D5CABD53C1}" type="sibTrans" cxnId="{C8676E13-1392-4B85-8CCB-735BA2037D82}">
      <dgm:prSet/>
      <dgm:spPr/>
      <dgm:t>
        <a:bodyPr/>
        <a:lstStyle/>
        <a:p>
          <a:endParaRPr lang="en-US"/>
        </a:p>
      </dgm:t>
    </dgm:pt>
    <dgm:pt modelId="{02159E1F-261D-46AD-A584-628003E0D395}">
      <dgm:prSet/>
      <dgm:spPr/>
      <dgm:t>
        <a:bodyPr/>
        <a:lstStyle/>
        <a:p>
          <a:r>
            <a:rPr lang="en-US"/>
            <a:t>published after a hiatus of 21 years</a:t>
          </a:r>
        </a:p>
      </dgm:t>
    </dgm:pt>
    <dgm:pt modelId="{D05F9489-961A-44B3-867F-327D2D5E5B57}" type="parTrans" cxnId="{1307E74B-D57C-484D-BE54-5F6E9235E3B3}">
      <dgm:prSet/>
      <dgm:spPr/>
      <dgm:t>
        <a:bodyPr/>
        <a:lstStyle/>
        <a:p>
          <a:endParaRPr lang="en-US"/>
        </a:p>
      </dgm:t>
    </dgm:pt>
    <dgm:pt modelId="{B03A9694-79BC-47D8-AC33-34C0D6D8E5D1}" type="sibTrans" cxnId="{1307E74B-D57C-484D-BE54-5F6E9235E3B3}">
      <dgm:prSet/>
      <dgm:spPr/>
      <dgm:t>
        <a:bodyPr/>
        <a:lstStyle/>
        <a:p>
          <a:endParaRPr lang="en-US"/>
        </a:p>
      </dgm:t>
    </dgm:pt>
    <dgm:pt modelId="{5B19BA02-0312-4D32-AE99-C67EFACED6F9}" type="pres">
      <dgm:prSet presAssocID="{87A82D27-9B37-4947-9DE8-B77BAE90CD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EC93A0-E10C-4AC5-9BB9-353294179879}" type="pres">
      <dgm:prSet presAssocID="{7E7B25C4-F720-48B3-98C9-60EDFDFEDA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9D4F25-27FD-4825-BC02-A76C0675C5B2}" type="pres">
      <dgm:prSet presAssocID="{7E7B25C4-F720-48B3-98C9-60EDFDFEDA2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DF4C15-AE80-4CEC-A928-6DC4A51564FC}" type="pres">
      <dgm:prSet presAssocID="{5F634024-8DF9-4F11-9078-24BE17734AE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305369-0456-4738-9F06-3DD33B1A715D}" type="pres">
      <dgm:prSet presAssocID="{5F634024-8DF9-4F11-9078-24BE17734AE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38D6C6-B258-46EC-A8C0-32D8D0FF1ACE}" srcId="{7E7B25C4-F720-48B3-98C9-60EDFDFEDA2B}" destId="{E2EF590A-9E8E-453F-A625-2E57AB0BB2C0}" srcOrd="1" destOrd="0" parTransId="{D79611E6-70C2-4805-AADA-6D8B7C4690BA}" sibTransId="{6B260C3D-EC8E-42AE-9C22-4AF1E989D313}"/>
    <dgm:cxn modelId="{194BB9BA-4232-457D-AEAC-5657DF11D073}" srcId="{87A82D27-9B37-4947-9DE8-B77BAE90CD06}" destId="{7E7B25C4-F720-48B3-98C9-60EDFDFEDA2B}" srcOrd="0" destOrd="0" parTransId="{FF5C13A3-A521-4D14-B050-A68C2F226AEB}" sibTransId="{81C8D7DD-1DBD-4F6D-A771-6F18CFD20A9E}"/>
    <dgm:cxn modelId="{ED9D4E08-CF13-4CFE-A2ED-064ED66A3B3E}" type="presOf" srcId="{5DAE562B-C93B-4A89-BCA0-171EB6FC2952}" destId="{989D4F25-27FD-4825-BC02-A76C0675C5B2}" srcOrd="0" destOrd="2" presId="urn:microsoft.com/office/officeart/2005/8/layout/vList2"/>
    <dgm:cxn modelId="{E9FA326C-FE65-4112-BCA7-FD5B83F1CE33}" srcId="{87A82D27-9B37-4947-9DE8-B77BAE90CD06}" destId="{5F634024-8DF9-4F11-9078-24BE17734AEB}" srcOrd="1" destOrd="0" parTransId="{9C1AFCC6-9744-4B5E-9E36-5CCE47D5C3D9}" sibTransId="{3036D09E-5A55-4A95-81C9-6C24A395F318}"/>
    <dgm:cxn modelId="{2C8B1EF7-B126-4DD6-95F8-8E39A2E75740}" type="presOf" srcId="{87A82D27-9B37-4947-9DE8-B77BAE90CD06}" destId="{5B19BA02-0312-4D32-AE99-C67EFACED6F9}" srcOrd="0" destOrd="0" presId="urn:microsoft.com/office/officeart/2005/8/layout/vList2"/>
    <dgm:cxn modelId="{54DCE701-F374-44E5-AC9F-F33435262357}" srcId="{5DAE562B-C93B-4A89-BCA0-171EB6FC2952}" destId="{B96A660F-2720-46CC-9F34-46F60BF303C8}" srcOrd="1" destOrd="0" parTransId="{F13AEC3A-9ADC-4A68-B707-A200D833CC71}" sibTransId="{DC01F820-5062-4983-B5B0-21E13E1D399B}"/>
    <dgm:cxn modelId="{1307E74B-D57C-484D-BE54-5F6E9235E3B3}" srcId="{5F634024-8DF9-4F11-9078-24BE17734AEB}" destId="{02159E1F-261D-46AD-A584-628003E0D395}" srcOrd="1" destOrd="0" parTransId="{D05F9489-961A-44B3-867F-327D2D5E5B57}" sibTransId="{B03A9694-79BC-47D8-AC33-34C0D6D8E5D1}"/>
    <dgm:cxn modelId="{97AC6FBF-F783-4902-9B37-2CF73DB74B40}" type="presOf" srcId="{B96A660F-2720-46CC-9F34-46F60BF303C8}" destId="{989D4F25-27FD-4825-BC02-A76C0675C5B2}" srcOrd="0" destOrd="4" presId="urn:microsoft.com/office/officeart/2005/8/layout/vList2"/>
    <dgm:cxn modelId="{292B0BE6-1484-43B4-B7DC-B504FE01508A}" type="presOf" srcId="{7E7B25C4-F720-48B3-98C9-60EDFDFEDA2B}" destId="{7EEC93A0-E10C-4AC5-9BB9-353294179879}" srcOrd="0" destOrd="0" presId="urn:microsoft.com/office/officeart/2005/8/layout/vList2"/>
    <dgm:cxn modelId="{5C913F21-36CC-4800-84AD-11584A9BBC8D}" type="presOf" srcId="{E2EF590A-9E8E-453F-A625-2E57AB0BB2C0}" destId="{989D4F25-27FD-4825-BC02-A76C0675C5B2}" srcOrd="0" destOrd="1" presId="urn:microsoft.com/office/officeart/2005/8/layout/vList2"/>
    <dgm:cxn modelId="{9E5D7F7E-33CC-487A-BCB5-7931A04DEB3B}" srcId="{7E7B25C4-F720-48B3-98C9-60EDFDFEDA2B}" destId="{53268824-FFF5-42DC-961F-54DB28D31C3D}" srcOrd="0" destOrd="0" parTransId="{6FDD30B9-D3D1-4DF9-A573-542350EAF9E6}" sibTransId="{B6B08D0B-A6C8-4D37-95AF-DE903A7174AB}"/>
    <dgm:cxn modelId="{DAF07075-6BCF-4E54-877A-2CEDD7F411D8}" type="presOf" srcId="{D86F28D8-4E19-4A7C-AD28-06FE19255EF8}" destId="{6D305369-0456-4738-9F06-3DD33B1A715D}" srcOrd="0" destOrd="0" presId="urn:microsoft.com/office/officeart/2005/8/layout/vList2"/>
    <dgm:cxn modelId="{34369C66-80F3-4574-8F95-76A7E9612C41}" srcId="{7E7B25C4-F720-48B3-98C9-60EDFDFEDA2B}" destId="{5DAE562B-C93B-4A89-BCA0-171EB6FC2952}" srcOrd="2" destOrd="0" parTransId="{6DECDDA9-37E2-497B-B033-EDC3EEB1B0ED}" sibTransId="{540653FA-13DA-4469-8B5A-0FCFD76B88AA}"/>
    <dgm:cxn modelId="{EDE67346-FE42-4B1D-A755-28580E5F1253}" type="presOf" srcId="{35921930-FD94-4BDE-AE16-69CEFC09C623}" destId="{989D4F25-27FD-4825-BC02-A76C0675C5B2}" srcOrd="0" destOrd="3" presId="urn:microsoft.com/office/officeart/2005/8/layout/vList2"/>
    <dgm:cxn modelId="{4EEFB030-BA37-4A1E-BEB1-8E8EEC32BD28}" type="presOf" srcId="{53268824-FFF5-42DC-961F-54DB28D31C3D}" destId="{989D4F25-27FD-4825-BC02-A76C0675C5B2}" srcOrd="0" destOrd="0" presId="urn:microsoft.com/office/officeart/2005/8/layout/vList2"/>
    <dgm:cxn modelId="{C8676E13-1392-4B85-8CCB-735BA2037D82}" srcId="{5F634024-8DF9-4F11-9078-24BE17734AEB}" destId="{D86F28D8-4E19-4A7C-AD28-06FE19255EF8}" srcOrd="0" destOrd="0" parTransId="{682BB1D7-C399-4CD4-BF9F-821C51167CA1}" sibTransId="{F659D1DD-2E5E-4DCA-970E-98D5CABD53C1}"/>
    <dgm:cxn modelId="{32BFBEDA-4183-44D3-AE39-89F621470884}" type="presOf" srcId="{5F634024-8DF9-4F11-9078-24BE17734AEB}" destId="{1CDF4C15-AE80-4CEC-A928-6DC4A51564FC}" srcOrd="0" destOrd="0" presId="urn:microsoft.com/office/officeart/2005/8/layout/vList2"/>
    <dgm:cxn modelId="{B3D840A8-5129-4483-8B89-1E94CCC82DD6}" type="presOf" srcId="{02159E1F-261D-46AD-A584-628003E0D395}" destId="{6D305369-0456-4738-9F06-3DD33B1A715D}" srcOrd="0" destOrd="1" presId="urn:microsoft.com/office/officeart/2005/8/layout/vList2"/>
    <dgm:cxn modelId="{9DDD9415-E7EE-4328-B1E8-181509615FAE}" srcId="{5DAE562B-C93B-4A89-BCA0-171EB6FC2952}" destId="{35921930-FD94-4BDE-AE16-69CEFC09C623}" srcOrd="0" destOrd="0" parTransId="{5DD89022-55AF-45CC-BB24-6A0B2377F7AB}" sibTransId="{9C43C8EA-9D78-4C92-B0A4-1C8262FC70E7}"/>
    <dgm:cxn modelId="{915151B1-50EA-4601-AEDD-5CBA88048557}" type="presParOf" srcId="{5B19BA02-0312-4D32-AE99-C67EFACED6F9}" destId="{7EEC93A0-E10C-4AC5-9BB9-353294179879}" srcOrd="0" destOrd="0" presId="urn:microsoft.com/office/officeart/2005/8/layout/vList2"/>
    <dgm:cxn modelId="{53F6F63C-1C25-44FF-AF3F-D5F6AF646EDF}" type="presParOf" srcId="{5B19BA02-0312-4D32-AE99-C67EFACED6F9}" destId="{989D4F25-27FD-4825-BC02-A76C0675C5B2}" srcOrd="1" destOrd="0" presId="urn:microsoft.com/office/officeart/2005/8/layout/vList2"/>
    <dgm:cxn modelId="{7ECFA879-64A8-47E5-B5F0-0578BE02B087}" type="presParOf" srcId="{5B19BA02-0312-4D32-AE99-C67EFACED6F9}" destId="{1CDF4C15-AE80-4CEC-A928-6DC4A51564FC}" srcOrd="2" destOrd="0" presId="urn:microsoft.com/office/officeart/2005/8/layout/vList2"/>
    <dgm:cxn modelId="{C26F9690-0CFA-469F-92C7-4D2DFE814AD4}" type="presParOf" srcId="{5B19BA02-0312-4D32-AE99-C67EFACED6F9}" destId="{6D305369-0456-4738-9F06-3DD33B1A71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C93A0-E10C-4AC5-9BB9-353294179879}">
      <dsp:nvSpPr>
        <dsp:cNvPr id="0" name=""/>
        <dsp:cNvSpPr/>
      </dsp:nvSpPr>
      <dsp:spPr>
        <a:xfrm>
          <a:off x="0" y="49954"/>
          <a:ext cx="6666833" cy="1233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i="1" kern="1200"/>
            <a:t>Twilight Bar: An Escapade in Four Acts </a:t>
          </a:r>
          <a:r>
            <a:rPr lang="en-US" sz="3100" kern="1200"/>
            <a:t>(1945)</a:t>
          </a:r>
        </a:p>
      </dsp:txBody>
      <dsp:txXfrm>
        <a:off x="60199" y="110153"/>
        <a:ext cx="6546435" cy="1112781"/>
      </dsp:txXfrm>
    </dsp:sp>
    <dsp:sp modelId="{989D4F25-27FD-4825-BC02-A76C0675C5B2}">
      <dsp:nvSpPr>
        <dsp:cNvPr id="0" name=""/>
        <dsp:cNvSpPr/>
      </dsp:nvSpPr>
      <dsp:spPr>
        <a:xfrm>
          <a:off x="0" y="1283134"/>
          <a:ext cx="6666833" cy="20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/>
            <a:t>Koestler’s only published play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/>
            <a:t>elements of SF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/>
            <a:t>written at least twice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/>
            <a:t>in 1933 – probably in German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/>
            <a:t>in 1944 – in English</a:t>
          </a:r>
        </a:p>
      </dsp:txBody>
      <dsp:txXfrm>
        <a:off x="0" y="1283134"/>
        <a:ext cx="6666833" cy="2053440"/>
      </dsp:txXfrm>
    </dsp:sp>
    <dsp:sp modelId="{1CDF4C15-AE80-4CEC-A928-6DC4A51564FC}">
      <dsp:nvSpPr>
        <dsp:cNvPr id="0" name=""/>
        <dsp:cNvSpPr/>
      </dsp:nvSpPr>
      <dsp:spPr>
        <a:xfrm>
          <a:off x="0" y="3336574"/>
          <a:ext cx="6666833" cy="1233179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i="1" kern="1200"/>
            <a:t>The Call-Girls: A Tragi-comedy with Prologue and Epilogue </a:t>
          </a:r>
          <a:r>
            <a:rPr lang="en-US" sz="3100" kern="1200"/>
            <a:t>(1972)</a:t>
          </a:r>
        </a:p>
      </dsp:txBody>
      <dsp:txXfrm>
        <a:off x="60199" y="3396773"/>
        <a:ext cx="6546435" cy="1112781"/>
      </dsp:txXfrm>
    </dsp:sp>
    <dsp:sp modelId="{6D305369-0456-4738-9F06-3DD33B1A715D}">
      <dsp:nvSpPr>
        <dsp:cNvPr id="0" name=""/>
        <dsp:cNvSpPr/>
      </dsp:nvSpPr>
      <dsp:spPr>
        <a:xfrm>
          <a:off x="0" y="4569754"/>
          <a:ext cx="666683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/>
            <a:t>his last novel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/>
            <a:t>published after a hiatus of 21 years</a:t>
          </a:r>
        </a:p>
      </dsp:txBody>
      <dsp:txXfrm>
        <a:off x="0" y="4569754"/>
        <a:ext cx="6666833" cy="834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1F05A-66B0-4366-A21A-2405EC55DFE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102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72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68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75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588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907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228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BE579-A590-437B-B818-F1685498C53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02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B521-61BC-4AD1-B940-9FDD86FED31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218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509BD-EB5E-48A0-80F3-5376C8E80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6A7B68-C00D-4984-83D3-6588D62CC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D0B982-386B-4D12-9B61-E9D8496F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ACA98-543A-415C-B619-92F13A70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84EDF-5DCC-4114-80AE-03A2C88B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45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B829B-BDA6-4D53-9FA5-DEEBD7D0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028DD-BC6B-45BF-853A-F36B83A6D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D2654-3897-41EA-B816-10FC9644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CDC684-B2E2-4CEA-A937-4A5A37EA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F9559E-24F4-49A5-A2C8-AE7AEAAF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46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6524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8E2CD-D3C8-4C2F-A9D0-72731CB7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CFD409-5A58-40DF-BD82-0BAD2E380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751C9-C59E-4D09-80FC-03AB0A4C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A6634A-6BD9-4433-881B-BDA9AB29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121C0B-EFA5-4464-B459-D05A2953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64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7B7A0-2673-4C82-BE29-8DD36763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A913A-C44D-4FE1-B299-5344358CD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CAD12C-17B3-4EE3-A06A-8DCAE1484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EFB24-BA2E-4BD9-A6A5-90289F70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AB46F6-BE1F-4902-82AE-145B965B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A7A624-EA97-432E-BB6D-E1B82CEC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8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E365E-73C8-4EA9-BDCF-3E6EF31B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80E0BA-E409-4D1D-B092-C2FA3CA9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D3FB48-0CFA-4F59-ABC6-AB857401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41FD6E-2148-4AB3-802F-570858F81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194E49-1D1F-414F-B6A9-7A104429A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37A68F-85A3-4270-980E-51E594F0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8FBB38-F322-4C7F-8F05-3B4AC050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277584-4FFE-4674-9AFF-FC83AD37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094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28C8E-0C3D-42FE-A31A-32AC52A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EEA357-E6F0-413F-BE72-AC4D1935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64127A-13CF-4F6D-B345-1F12888D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2B98F4-0D2B-4D91-AC92-C574B2EF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23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F77752-5914-46CD-AB6B-B56C5185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9D137B-25DB-49E6-AB51-C533A5E1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E38148-B559-4E7A-BD6F-0DF9FDDB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337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3523A-F744-4FE8-AAAF-58694D00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B8BEB-5E68-4AB7-B38D-B8A524E8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BC9C16-6640-4C28-BF57-42155644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AF3F7A-09A1-4ECD-AF50-740370A7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4EA187-91DE-4E20-9249-2E0EF70F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3879CD-2869-462C-AB15-DD9FBF4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482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79568-1CB4-4EEE-9490-AC8842F2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69E72B-E6D7-4241-9338-267E61F20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A11AD8-35A3-4918-BD81-C8B4F2D1A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6B8A07-DA37-4503-87D1-A97FFC40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F68071-702D-41A3-8052-B4AE0342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ED0367-C996-4DD3-9751-78B937C4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645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170F3-3D9A-4304-A7C5-6E82B618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51A2FA-3314-4E24-932D-EC91168B0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21672C-6233-4FF1-ADCC-7B277CA2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16FEC-134C-49F2-AAE0-07B38A87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1C8374-4E8B-42AA-9108-9624D32B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093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38FDCB-F1E2-47D6-84F7-C70ABEB40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012B0D-D0AB-480A-A8FD-9B64EEA3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C202E5-D057-46B4-A3E8-066A18A0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DCAF6-E7D1-4286-8D0C-F2FFFE09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742476-4135-4C2D-B670-DC6AF625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41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509BD-EB5E-48A0-80F3-5376C8E80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6A7B68-C00D-4984-83D3-6588D62CC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D0B982-386B-4D12-9B61-E9D8496F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ACA98-543A-415C-B619-92F13A70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84EDF-5DCC-4114-80AE-03A2C88B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FE28D-0588-4F4A-897E-35D7D76E38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761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B829B-BDA6-4D53-9FA5-DEEBD7D0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028DD-BC6B-45BF-853A-F36B83A6D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D2654-3897-41EA-B816-10FC9644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CDC684-B2E2-4CEA-A937-4A5A37EA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F9559E-24F4-49A5-A2C8-AE7AEAAF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31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8E2CD-D3C8-4C2F-A9D0-72731CB7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CFD409-5A58-40DF-BD82-0BAD2E380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2751C9-C59E-4D09-80FC-03AB0A4C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A6634A-6BD9-4433-881B-BDA9AB29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121C0B-EFA5-4464-B459-D05A2953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72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7B7A0-2673-4C82-BE29-8DD36763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A913A-C44D-4FE1-B299-5344358CD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CAD12C-17B3-4EE3-A06A-8DCAE1484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EFB24-BA2E-4BD9-A6A5-90289F70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AB46F6-BE1F-4902-82AE-145B965B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A7A624-EA97-432E-BB6D-E1B82CEC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36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E365E-73C8-4EA9-BDCF-3E6EF31B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80E0BA-E409-4D1D-B092-C2FA3CA9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D3FB48-0CFA-4F59-ABC6-AB857401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41FD6E-2148-4AB3-802F-570858F81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F194E49-1D1F-414F-B6A9-7A104429A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37A68F-85A3-4270-980E-51E594F0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8FBB38-F322-4C7F-8F05-3B4AC050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277584-4FFE-4674-9AFF-FC83AD37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816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28C8E-0C3D-42FE-A31A-32AC52AA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EEA357-E6F0-413F-BE72-AC4D1935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64127A-13CF-4F6D-B345-1F12888D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2B98F4-0D2B-4D91-AC92-C574B2EF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8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F77752-5914-46CD-AB6B-B56C5185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9D137B-25DB-49E6-AB51-C533A5E1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E38148-B559-4E7A-BD6F-0DF9FDDB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4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3523A-F744-4FE8-AAAF-58694D00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B8BEB-5E68-4AB7-B38D-B8A524E8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BC9C16-6640-4C28-BF57-42155644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AF3F7A-09A1-4ECD-AF50-740370A7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4EA187-91DE-4E20-9249-2E0EF70F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3879CD-2869-462C-AB15-DD9FBF49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7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79568-1CB4-4EEE-9490-AC8842F2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69E72B-E6D7-4241-9338-267E61F20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A11AD8-35A3-4918-BD81-C8B4F2D1A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6B8A07-DA37-4503-87D1-A97FFC40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F68071-702D-41A3-8052-B4AE0342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ED0367-C996-4DD3-9751-78B937C4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170F3-3D9A-4304-A7C5-6E82B618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51A2FA-3314-4E24-932D-EC91168B0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21672C-6233-4FF1-ADCC-7B277CA2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16FEC-134C-49F2-AAE0-07B38A87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1C8374-4E8B-42AA-9108-9624D32B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239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938FDCB-F1E2-47D6-84F7-C70ABEB40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012B0D-D0AB-480A-A8FD-9B64EEA3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C202E5-D057-46B4-A3E8-066A18A0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DCAF6-E7D1-4286-8D0C-F2FFFE09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742476-4135-4C2D-B670-DC6AF625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03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1F9E3-81C6-459F-8602-F0BFC615E12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249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C2AC-8E4C-4165-9BA2-238AC7C100B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99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87694-548C-4969-97E9-533BD0758BB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908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93420-3177-4B96-87AF-02462446F8B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06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2CAFE-94DD-434D-A88C-18C7A26FB11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946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EBE3B-FD0F-4AD0-96BC-79F28CDF207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865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BFC629-A258-4196-85A9-012C73A478E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2525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BD2AD0-9A7C-441C-BCB5-D280E2B8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4ED8B9-9DE6-47D5-BB4E-580BB5541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4DEAED-10E5-4B73-98CD-A7616C51D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B7E3D0-251F-4F4B-AD4F-B298A1082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784BAE-01C4-43C1-94F1-F128F263C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4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BD2AD0-9A7C-441C-BCB5-D280E2B8E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4ED8B9-9DE6-47D5-BB4E-580BB5541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4DEAED-10E5-4B73-98CD-A7616C51D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83F93-254D-42EF-BA5E-CB49C2D8A70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03.06.2022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B7E3D0-251F-4F4B-AD4F-B298A1082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784BAE-01C4-43C1-94F1-F128F263C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75CE5-CE87-4E91-93D6-73C07C8348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2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3600" b="1">
                <a:solidFill>
                  <a:schemeClr val="tx2"/>
                </a:solidFill>
              </a:rPr>
              <a:t>20</a:t>
            </a:r>
            <a:r>
              <a:rPr lang="en-US" altLang="cs-CZ" sz="3600" b="1" baseline="30000">
                <a:solidFill>
                  <a:schemeClr val="tx2"/>
                </a:solidFill>
              </a:rPr>
              <a:t>th</a:t>
            </a:r>
            <a:r>
              <a:rPr lang="en-US" altLang="cs-CZ" sz="3600" b="1">
                <a:solidFill>
                  <a:schemeClr val="tx2"/>
                </a:solidFill>
              </a:rPr>
              <a:t> Century “British” Literature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03389" y="1196976"/>
            <a:ext cx="561657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>
                <a:solidFill>
                  <a:srgbClr val="66FF33"/>
                </a:solidFill>
              </a:rPr>
              <a:t>William Butler Yeats </a:t>
            </a:r>
            <a:r>
              <a:rPr lang="cs-CZ" altLang="cs-CZ" sz="2800" b="1"/>
              <a:t>(186</a:t>
            </a:r>
            <a:r>
              <a:rPr lang="en-US" altLang="cs-CZ" sz="2800" b="1"/>
              <a:t>5</a:t>
            </a:r>
            <a:r>
              <a:rPr lang="cs-CZ" altLang="cs-CZ" sz="2800" b="1"/>
              <a:t>-19</a:t>
            </a:r>
            <a:r>
              <a:rPr lang="en-US" altLang="cs-CZ" sz="2800" b="1"/>
              <a:t>39</a:t>
            </a:r>
            <a:r>
              <a:rPr lang="cs-CZ" altLang="cs-CZ" sz="2800" b="1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</a:t>
            </a:r>
            <a:r>
              <a:rPr lang="en-US" altLang="cs-CZ" sz="2200" b="1"/>
              <a:t>“the only poet worthy of serious study” (Ezra Pound)</a:t>
            </a:r>
            <a:endParaRPr lang="cs-CZ" altLang="cs-CZ" sz="2200" b="1" i="1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 i="1"/>
              <a:t> </a:t>
            </a:r>
            <a:r>
              <a:rPr lang="en-US" altLang="cs-CZ" sz="2200" b="1"/>
              <a:t>poet, playwright, public figure, cultural icon</a:t>
            </a:r>
            <a:endParaRPr lang="cs-CZ" altLang="cs-CZ" sz="2200" b="1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</a:t>
            </a:r>
            <a:r>
              <a:rPr lang="en-US" altLang="cs-CZ" sz="2200" b="1"/>
              <a:t>his poetry: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relatively traditional form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strong, complex symbolism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mystical and occult inspirations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based on Irish folk traditions</a:t>
            </a:r>
            <a:endParaRPr lang="cs-CZ" altLang="cs-CZ" sz="2200" b="1"/>
          </a:p>
          <a:p>
            <a:pPr lvl="1">
              <a:spcBef>
                <a:spcPct val="50000"/>
              </a:spcBef>
            </a:pPr>
            <a:endParaRPr lang="cs-CZ" altLang="cs-CZ" sz="800" b="1" i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0" y="4762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>
                <a:solidFill>
                  <a:srgbClr val="FF99FF"/>
                </a:solidFill>
              </a:rPr>
              <a:t>Poetry</a:t>
            </a:r>
          </a:p>
        </p:txBody>
      </p:sp>
      <p:pic>
        <p:nvPicPr>
          <p:cNvPr id="8197" name="Picture 2" descr="https://upload.wikimedia.org/wikipedia/commons/a/ae/WBYeats1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471613"/>
            <a:ext cx="2706687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3600" b="1">
                <a:solidFill>
                  <a:schemeClr val="tx2"/>
                </a:solidFill>
              </a:rPr>
              <a:t>20</a:t>
            </a:r>
            <a:r>
              <a:rPr lang="en-US" altLang="cs-CZ" sz="3600" b="1" baseline="30000">
                <a:solidFill>
                  <a:schemeClr val="tx2"/>
                </a:solidFill>
              </a:rPr>
              <a:t>th</a:t>
            </a:r>
            <a:r>
              <a:rPr lang="en-US" altLang="cs-CZ" sz="3600" b="1">
                <a:solidFill>
                  <a:schemeClr val="tx2"/>
                </a:solidFill>
              </a:rPr>
              <a:t> Century “British” Literature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03389" y="1196975"/>
            <a:ext cx="561657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sz="2800" b="1">
                <a:solidFill>
                  <a:srgbClr val="66FF33"/>
                </a:solidFill>
              </a:rPr>
              <a:t>Thomas Stearns Eliot </a:t>
            </a:r>
            <a:r>
              <a:rPr lang="cs-CZ" altLang="cs-CZ" sz="2800" b="1"/>
              <a:t>(18</a:t>
            </a:r>
            <a:r>
              <a:rPr lang="en-US" altLang="cs-CZ" sz="2800" b="1"/>
              <a:t>88</a:t>
            </a:r>
            <a:r>
              <a:rPr lang="cs-CZ" altLang="cs-CZ" sz="2800" b="1"/>
              <a:t>-19</a:t>
            </a:r>
            <a:r>
              <a:rPr lang="en-US" altLang="cs-CZ" sz="2800" b="1"/>
              <a:t>65</a:t>
            </a:r>
            <a:r>
              <a:rPr lang="cs-CZ" altLang="cs-CZ" sz="2800" b="1"/>
              <a:t>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poet, playwright, literary critic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US-born</a:t>
            </a:r>
            <a:r>
              <a:rPr lang="cs-CZ" altLang="cs-CZ" sz="2200" b="1"/>
              <a:t> </a:t>
            </a:r>
            <a:endParaRPr lang="en-US" altLang="cs-CZ" sz="2200" b="1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one of the giants of modern poetry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complexly textured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intertextual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multivocal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Major Works: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/>
              <a:t> </a:t>
            </a:r>
            <a:r>
              <a:rPr lang="en-US" altLang="cs-CZ" sz="2200" b="1" i="1"/>
              <a:t>The Waste Land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altLang="cs-CZ" sz="2200" b="1" i="1"/>
              <a:t> Old Possum’s Book of Practical Cats</a:t>
            </a:r>
            <a:endParaRPr lang="en-US" altLang="cs-CZ" sz="2200" b="1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0" y="4762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>
                <a:solidFill>
                  <a:srgbClr val="FF99FF"/>
                </a:solidFill>
              </a:rPr>
              <a:t>Poetry</a:t>
            </a:r>
          </a:p>
        </p:txBody>
      </p:sp>
      <p:pic>
        <p:nvPicPr>
          <p:cNvPr id="9221" name="Picture 4" descr="https://upload.wikimedia.org/wikipedia/commons/thumb/8/87/T.S._Eliot%2C_1923.JPG/587px-T.S._Eliot%2C_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28448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 b="1">
                <a:solidFill>
                  <a:schemeClr val="tx2"/>
                </a:solidFill>
              </a:rPr>
              <a:t>20</a:t>
            </a:r>
            <a:r>
              <a:rPr lang="cs-CZ" altLang="cs-CZ" sz="3600" b="1" baseline="30000">
                <a:solidFill>
                  <a:schemeClr val="tx2"/>
                </a:solidFill>
              </a:rPr>
              <a:t>th</a:t>
            </a:r>
            <a:r>
              <a:rPr lang="cs-CZ" altLang="cs-CZ" sz="3600" b="1">
                <a:solidFill>
                  <a:schemeClr val="tx2"/>
                </a:solidFill>
              </a:rPr>
              <a:t> Century British Literature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03388" y="908051"/>
            <a:ext cx="6121400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>
                <a:solidFill>
                  <a:srgbClr val="66FF33"/>
                </a:solidFill>
              </a:rPr>
              <a:t>Aldous Huxley </a:t>
            </a:r>
            <a:r>
              <a:rPr lang="cs-CZ" altLang="cs-CZ" sz="2800" b="1"/>
              <a:t>(1894-1963)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writer of </a:t>
            </a:r>
            <a:r>
              <a:rPr lang="cs-CZ" altLang="cs-CZ" sz="2200" b="1" i="1"/>
              <a:t>novels of ideas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 i="1"/>
              <a:t> </a:t>
            </a:r>
            <a:r>
              <a:rPr lang="cs-CZ" altLang="cs-CZ" sz="2200" b="1"/>
              <a:t>significant innovator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Most important works: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000" b="1"/>
              <a:t> </a:t>
            </a:r>
            <a:r>
              <a:rPr lang="cs-CZ" altLang="cs-CZ" sz="2000" b="1" i="1"/>
              <a:t>Point Counter Point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000" b="1"/>
              <a:t> </a:t>
            </a:r>
            <a:r>
              <a:rPr lang="cs-CZ" altLang="cs-CZ" sz="2000" b="1" i="1"/>
              <a:t>Brave New World</a:t>
            </a:r>
          </a:p>
          <a:p>
            <a:pPr lvl="1">
              <a:spcBef>
                <a:spcPct val="50000"/>
              </a:spcBef>
            </a:pPr>
            <a:endParaRPr lang="cs-CZ" altLang="cs-CZ" sz="800" b="1" i="1"/>
          </a:p>
          <a:p>
            <a:pPr>
              <a:spcBef>
                <a:spcPct val="50000"/>
              </a:spcBef>
            </a:pPr>
            <a:r>
              <a:rPr lang="cs-CZ" altLang="cs-CZ" sz="2800" b="1">
                <a:solidFill>
                  <a:srgbClr val="66FF33"/>
                </a:solidFill>
              </a:rPr>
              <a:t>George Orwell </a:t>
            </a:r>
            <a:r>
              <a:rPr lang="cs-CZ" altLang="cs-CZ" sz="2800" b="1"/>
              <a:t>(1903-1950)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writer of dystopias and political parables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Most important works: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000" b="1" i="1"/>
              <a:t> 1984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000" b="1"/>
              <a:t> </a:t>
            </a:r>
            <a:r>
              <a:rPr lang="cs-CZ" altLang="cs-CZ" sz="2000" b="1" i="1"/>
              <a:t>Animal Farm</a:t>
            </a:r>
          </a:p>
          <a:p>
            <a:pPr lvl="1">
              <a:spcBef>
                <a:spcPct val="50000"/>
              </a:spcBef>
            </a:pPr>
            <a:endParaRPr lang="cs-CZ" altLang="cs-CZ" sz="2000" b="1"/>
          </a:p>
          <a:p>
            <a:endParaRPr lang="cs-CZ" altLang="cs-CZ" b="1"/>
          </a:p>
          <a:p>
            <a:pPr lvl="1">
              <a:spcBef>
                <a:spcPct val="50000"/>
              </a:spcBef>
            </a:pPr>
            <a:endParaRPr lang="cs-CZ" altLang="cs-CZ" sz="2000" b="1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4762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>
                <a:solidFill>
                  <a:srgbClr val="FF99FF"/>
                </a:solidFill>
              </a:rPr>
              <a:t>Fiction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052514"/>
            <a:ext cx="18272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005263"/>
            <a:ext cx="18161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3600" b="1">
                <a:solidFill>
                  <a:schemeClr val="tx2"/>
                </a:solidFill>
              </a:rPr>
              <a:t>20</a:t>
            </a:r>
            <a:r>
              <a:rPr lang="cs-CZ" altLang="cs-CZ" sz="3600" b="1" baseline="30000">
                <a:solidFill>
                  <a:schemeClr val="tx2"/>
                </a:solidFill>
              </a:rPr>
              <a:t>th</a:t>
            </a:r>
            <a:r>
              <a:rPr lang="cs-CZ" altLang="cs-CZ" sz="3600" b="1">
                <a:solidFill>
                  <a:schemeClr val="tx2"/>
                </a:solidFill>
              </a:rPr>
              <a:t> Century British Literature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03389" y="1196975"/>
            <a:ext cx="6624637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>
                <a:solidFill>
                  <a:srgbClr val="66FF33"/>
                </a:solidFill>
              </a:rPr>
              <a:t>Siegfried Sassoon </a:t>
            </a:r>
            <a:r>
              <a:rPr lang="cs-CZ" altLang="cs-CZ" sz="2800" b="1"/>
              <a:t>(1886-1967)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a major poet of WW I</a:t>
            </a:r>
            <a:endParaRPr lang="cs-CZ" altLang="cs-CZ" sz="2200" b="1" i="1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 i="1"/>
              <a:t> </a:t>
            </a:r>
            <a:r>
              <a:rPr lang="cs-CZ" altLang="cs-CZ" sz="2200" b="1"/>
              <a:t>brutally honest description of the horrors of the war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against the glorification of heroism</a:t>
            </a:r>
          </a:p>
          <a:p>
            <a:pPr lvl="1">
              <a:spcBef>
                <a:spcPct val="50000"/>
              </a:spcBef>
            </a:pPr>
            <a:endParaRPr lang="cs-CZ" altLang="cs-CZ" sz="800" b="1" i="1"/>
          </a:p>
          <a:p>
            <a:pPr>
              <a:spcBef>
                <a:spcPct val="50000"/>
              </a:spcBef>
            </a:pPr>
            <a:r>
              <a:rPr lang="cs-CZ" altLang="cs-CZ" sz="2800" b="1">
                <a:solidFill>
                  <a:srgbClr val="66FF33"/>
                </a:solidFill>
              </a:rPr>
              <a:t>Wilfred Owen </a:t>
            </a:r>
            <a:r>
              <a:rPr lang="cs-CZ" altLang="cs-CZ" sz="2800" b="1"/>
              <a:t>(1893-1918)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combines the brutal descriptions of war with an almost Romantic transcendentalism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altLang="cs-CZ" sz="2200" b="1"/>
              <a:t> possibly the biggest modern poet of war in English</a:t>
            </a:r>
            <a:endParaRPr lang="cs-CZ" altLang="cs-CZ" sz="2000" b="1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4762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>
                <a:solidFill>
                  <a:srgbClr val="FF99FF"/>
                </a:solidFill>
              </a:rPr>
              <a:t>Poetry</a:t>
            </a:r>
          </a:p>
        </p:txBody>
      </p:sp>
      <p:pic>
        <p:nvPicPr>
          <p:cNvPr id="7173" name="Picture 2" descr="Siegfried Sassoon (May 1915) by George Charles Beres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089026"/>
            <a:ext cx="18240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A plate from his 1920 Poems by Wilfred Owen, depicting 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9" y="4005263"/>
            <a:ext cx="18256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34A334-7600-487C-AD73-79D29DA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19" y="3212976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 smtClean="0">
                <a:solidFill>
                  <a:srgbClr val="FFFFFF"/>
                </a:solidFill>
              </a:rPr>
              <a:t>Arthur </a:t>
            </a:r>
            <a:r>
              <a:rPr lang="en-US" sz="4000" dirty="0" smtClean="0">
                <a:solidFill>
                  <a:srgbClr val="FFFFFF"/>
                </a:solidFill>
              </a:rPr>
              <a:t>Koestler</a:t>
            </a:r>
            <a:r>
              <a:rPr lang="cs-CZ" sz="4000" dirty="0" smtClean="0">
                <a:solidFill>
                  <a:srgbClr val="FFFFFF"/>
                </a:solidFill>
              </a:rPr>
              <a:t> (1905–1983)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F0473-46FE-46A6-A8DA-0F1C9D33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295276"/>
            <a:ext cx="7452830" cy="6400800"/>
          </a:xfrm>
        </p:spPr>
        <p:txBody>
          <a:bodyPr anchor="ctr">
            <a:normAutofit/>
          </a:bodyPr>
          <a:lstStyle/>
          <a:p>
            <a:r>
              <a:rPr lang="en-US" sz="2400"/>
              <a:t>Topics covered in his fiction include:</a:t>
            </a:r>
          </a:p>
          <a:p>
            <a:pPr lvl="1"/>
            <a:r>
              <a:rPr lang="en-US"/>
              <a:t>terrorism – </a:t>
            </a:r>
            <a:r>
              <a:rPr lang="en-US" i="1"/>
              <a:t>Thieves in the Night </a:t>
            </a:r>
            <a:r>
              <a:rPr lang="en-US"/>
              <a:t>(1946)</a:t>
            </a:r>
          </a:p>
          <a:p>
            <a:pPr lvl="1"/>
            <a:r>
              <a:rPr lang="en-US"/>
              <a:t>massive migration – </a:t>
            </a:r>
            <a:r>
              <a:rPr lang="en-US" i="1"/>
              <a:t>Thieves in the Night </a:t>
            </a:r>
            <a:r>
              <a:rPr lang="en-US"/>
              <a:t>(1946)</a:t>
            </a:r>
          </a:p>
          <a:p>
            <a:pPr lvl="1"/>
            <a:r>
              <a:rPr lang="en-US"/>
              <a:t>espionage – </a:t>
            </a:r>
            <a:r>
              <a:rPr lang="en-US" i="1"/>
              <a:t>The Age of Longing </a:t>
            </a:r>
            <a:r>
              <a:rPr lang="en-US"/>
              <a:t>(1951)</a:t>
            </a:r>
          </a:p>
          <a:p>
            <a:pPr lvl="1"/>
            <a:r>
              <a:rPr lang="en-US"/>
              <a:t>rape trauma – </a:t>
            </a:r>
            <a:r>
              <a:rPr lang="en-US" i="1"/>
              <a:t>Thieves in the Night </a:t>
            </a:r>
            <a:r>
              <a:rPr lang="en-US"/>
              <a:t>(1946)</a:t>
            </a:r>
          </a:p>
          <a:p>
            <a:pPr lvl="1"/>
            <a:r>
              <a:rPr lang="en-US"/>
              <a:t>war trauma – </a:t>
            </a:r>
            <a:r>
              <a:rPr lang="en-US" i="1"/>
              <a:t>Arrival and Departure </a:t>
            </a:r>
            <a:r>
              <a:rPr lang="en-US"/>
              <a:t>(1943), </a:t>
            </a:r>
            <a:r>
              <a:rPr lang="en-US" i="1"/>
              <a:t>The Age of Longing </a:t>
            </a:r>
            <a:r>
              <a:rPr lang="en-US"/>
              <a:t>(1951)</a:t>
            </a:r>
          </a:p>
          <a:p>
            <a:pPr lvl="1"/>
            <a:r>
              <a:rPr lang="en-US"/>
              <a:t>the crisis of faith – </a:t>
            </a:r>
            <a:r>
              <a:rPr lang="en-US" i="1"/>
              <a:t>The Age of Longing </a:t>
            </a:r>
            <a:r>
              <a:rPr lang="en-US"/>
              <a:t>(1951)</a:t>
            </a:r>
          </a:p>
          <a:p>
            <a:pPr lvl="1"/>
            <a:r>
              <a:rPr lang="en-US" b="1"/>
              <a:t>fake news – </a:t>
            </a:r>
            <a:r>
              <a:rPr lang="en-US" b="1" i="1"/>
              <a:t>The Age of Longing </a:t>
            </a:r>
            <a:r>
              <a:rPr lang="en-US" b="1"/>
              <a:t>(1951)</a:t>
            </a:r>
          </a:p>
          <a:p>
            <a:pPr lvl="1"/>
            <a:r>
              <a:rPr lang="en-US"/>
              <a:t>the role and responsibility of intellectuals in major international crises – </a:t>
            </a:r>
            <a:r>
              <a:rPr lang="en-US" i="1"/>
              <a:t>The Age of Longing </a:t>
            </a:r>
            <a:r>
              <a:rPr lang="en-US"/>
              <a:t>(1951), </a:t>
            </a:r>
            <a:r>
              <a:rPr lang="en-US" i="1"/>
              <a:t>The Call-Girls </a:t>
            </a:r>
            <a:r>
              <a:rPr lang="en-US"/>
              <a:t>(1972)</a:t>
            </a:r>
          </a:p>
          <a:p>
            <a:pPr lvl="1"/>
            <a:r>
              <a:rPr lang="en-US" b="1"/>
              <a:t>humankind facing (self)destruction – </a:t>
            </a:r>
            <a:r>
              <a:rPr lang="en-US" b="1" i="1"/>
              <a:t>Twilight Bar </a:t>
            </a:r>
            <a:r>
              <a:rPr lang="en-US" b="1"/>
              <a:t>(1945), </a:t>
            </a:r>
            <a:r>
              <a:rPr lang="en-US" b="1" i="1"/>
              <a:t>The Call-Girls </a:t>
            </a:r>
            <a:r>
              <a:rPr lang="en-US" b="1"/>
              <a:t>(1972)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68" y="263999"/>
            <a:ext cx="3347166" cy="44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34A334-7600-487C-AD73-79D29DA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Humankind Facing Imminent Annihilation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01E154A-18F8-40B9-B14D-E0ADE1B18D9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0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824</TotalTime>
  <Words>416</Words>
  <Application>Microsoft Office PowerPoint</Application>
  <PresentationFormat>Širokoúhlá obrazovka</PresentationFormat>
  <Paragraphs>68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Wingdings 3</vt:lpstr>
      <vt:lpstr>Ion</vt:lpstr>
      <vt:lpstr>Motiv Office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Arthur Koestler (1905–1983)</vt:lpstr>
      <vt:lpstr>Humankind Facing Imminent Annihilation</vt:lpstr>
    </vt:vector>
  </TitlesOfParts>
  <Company>KAJ TU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Marcela Malá</dc:creator>
  <cp:lastModifiedBy>Zénó Vernyik</cp:lastModifiedBy>
  <cp:revision>55</cp:revision>
  <dcterms:created xsi:type="dcterms:W3CDTF">2007-10-03T11:38:58Z</dcterms:created>
  <dcterms:modified xsi:type="dcterms:W3CDTF">2022-06-03T16:59:32Z</dcterms:modified>
</cp:coreProperties>
</file>