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77" r:id="rId2"/>
    <p:sldId id="325" r:id="rId3"/>
    <p:sldId id="341" r:id="rId4"/>
    <p:sldId id="350" r:id="rId5"/>
    <p:sldId id="342" r:id="rId6"/>
    <p:sldId id="344" r:id="rId7"/>
    <p:sldId id="345" r:id="rId8"/>
    <p:sldId id="346" r:id="rId9"/>
    <p:sldId id="348" r:id="rId10"/>
    <p:sldId id="355" r:id="rId11"/>
    <p:sldId id="356" r:id="rId12"/>
    <p:sldId id="354" r:id="rId13"/>
    <p:sldId id="352" r:id="rId14"/>
    <p:sldId id="359" r:id="rId15"/>
    <p:sldId id="358" r:id="rId16"/>
    <p:sldId id="360" r:id="rId17"/>
    <p:sldId id="361" r:id="rId18"/>
    <p:sldId id="367" r:id="rId19"/>
    <p:sldId id="364" r:id="rId20"/>
    <p:sldId id="363" r:id="rId21"/>
    <p:sldId id="365" r:id="rId22"/>
    <p:sldId id="372" r:id="rId23"/>
    <p:sldId id="366" r:id="rId24"/>
    <p:sldId id="368" r:id="rId25"/>
    <p:sldId id="369" r:id="rId26"/>
    <p:sldId id="370" r:id="rId27"/>
    <p:sldId id="373" r:id="rId28"/>
    <p:sldId id="374" r:id="rId29"/>
    <p:sldId id="375" r:id="rId30"/>
    <p:sldId id="371" r:id="rId31"/>
    <p:sldId id="376" r:id="rId32"/>
    <p:sldId id="378" r:id="rId3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2977" autoAdjust="0"/>
  </p:normalViewPr>
  <p:slideViewPr>
    <p:cSldViewPr snapToGrid="0" snapToObjects="1">
      <p:cViewPr varScale="1">
        <p:scale>
          <a:sx n="152" d="100"/>
          <a:sy n="152" d="100"/>
        </p:scale>
        <p:origin x="105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x-none" smtClean="0"/>
              <a:t>15.05.2024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57925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x-none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2C5AE-0908-474E-8B97-DA6D9E0CB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64572-F8AE-E149-88BB-9E9CD6998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C6354-2DA8-664A-AFE7-A856B90E0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52000"/>
            <a:ext cx="8640000" cy="7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2153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1" r:id="rId2"/>
    <p:sldLayoutId id="214748367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042A262-FCF2-BCE2-5F3A-5AAB54BB22F7}"/>
              </a:ext>
            </a:extLst>
          </p:cNvPr>
          <p:cNvSpPr/>
          <p:nvPr/>
        </p:nvSpPr>
        <p:spPr>
          <a:xfrm>
            <a:off x="122830" y="4626591"/>
            <a:ext cx="1815152" cy="40943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0CB2ED24-9373-323A-F44D-629B306A1700}"/>
              </a:ext>
            </a:extLst>
          </p:cNvPr>
          <p:cNvSpPr txBox="1">
            <a:spLocks/>
          </p:cNvSpPr>
          <p:nvPr/>
        </p:nvSpPr>
        <p:spPr>
          <a:xfrm>
            <a:off x="0" y="2593303"/>
            <a:ext cx="9144000" cy="909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Předmět: Technologie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Přednáška č. 7: Slévárenství – odlévání do kovových forem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3357E60C-7261-67DD-E247-A1A83B78ED0A}"/>
              </a:ext>
            </a:extLst>
          </p:cNvPr>
          <p:cNvSpPr txBox="1">
            <a:spLocks/>
          </p:cNvSpPr>
          <p:nvPr/>
        </p:nvSpPr>
        <p:spPr>
          <a:xfrm>
            <a:off x="1371600" y="3784561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prstClr val="black"/>
                </a:solidFill>
                <a:latin typeface="Calibri"/>
              </a:rPr>
              <a:t>Doc. Ing. Pavel </a:t>
            </a:r>
            <a:r>
              <a:rPr lang="cs-CZ" sz="2000" dirty="0" err="1">
                <a:solidFill>
                  <a:prstClr val="black"/>
                </a:solidFill>
                <a:latin typeface="Calibri"/>
              </a:rPr>
              <a:t>Solfronk</a:t>
            </a:r>
            <a:r>
              <a:rPr lang="cs-CZ" sz="2000">
                <a:solidFill>
                  <a:prstClr val="black"/>
                </a:solidFill>
                <a:latin typeface="Calibri"/>
              </a:rPr>
              <a:t>, Ph.D.</a:t>
            </a:r>
            <a:endParaRPr lang="cs-CZ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7FEC4D-566D-62FC-27AC-50D32AA8E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190102"/>
            <a:ext cx="838200" cy="295275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B3AA00D1-ECF6-BC1F-60F1-1F897DBBAC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53" y="138226"/>
            <a:ext cx="6602095" cy="85979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4396AF-0F65-CDF2-32B0-AD043FA53713}"/>
              </a:ext>
            </a:extLst>
          </p:cNvPr>
          <p:cNvSpPr txBox="1"/>
          <p:nvPr/>
        </p:nvSpPr>
        <p:spPr>
          <a:xfrm>
            <a:off x="1277605" y="1153381"/>
            <a:ext cx="6588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Nové možnosti rozvoje vzdělávání na Technické univerzitě v Liberci</a:t>
            </a:r>
          </a:p>
          <a:p>
            <a:pPr algn="ctr" hangingPunct="1"/>
            <a:endParaRPr lang="cs-CZ" sz="800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b="1" u="sng" kern="1200" dirty="0">
                <a:solidFill>
                  <a:prstClr val="black"/>
                </a:solidFill>
                <a:latin typeface="Calibri"/>
              </a:rPr>
              <a:t>Specifický cíl A3:Tvorba nových profesně zaměřených studijních programů</a:t>
            </a:r>
          </a:p>
          <a:p>
            <a:pPr algn="ctr" hangingPunct="1"/>
            <a:endParaRPr lang="cs-CZ" b="1" u="sng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NPO_TUL_MSMT-16598/2022</a:t>
            </a:r>
          </a:p>
          <a:p>
            <a:pPr hangingPunct="1"/>
            <a:endParaRPr lang="cs-CZ" sz="1800" kern="1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9AD4031E-9A26-401A-8462-1269ED43D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541904"/>
              </p:ext>
            </p:extLst>
          </p:nvPr>
        </p:nvGraphicFramePr>
        <p:xfrm>
          <a:off x="1709420" y="3399258"/>
          <a:ext cx="5725160" cy="182880"/>
        </p:xfrm>
        <a:graphic>
          <a:graphicData uri="http://schemas.openxmlformats.org/drawingml/2006/table">
            <a:tbl>
              <a:tblPr firstRow="1" firstCol="1" bandRow="1"/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7" name="Obrázek 31">
            <a:extLst>
              <a:ext uri="{FF2B5EF4-FFF2-40B4-BE49-F238E27FC236}">
                <a16:creationId xmlns:a16="http://schemas.microsoft.com/office/drawing/2014/main" id="{39F76B93-A0F9-97C5-97ED-A4F8C1D4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9" y="4534853"/>
            <a:ext cx="16192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32">
            <a:extLst>
              <a:ext uri="{FF2B5EF4-FFF2-40B4-BE49-F238E27FC236}">
                <a16:creationId xmlns:a16="http://schemas.microsoft.com/office/drawing/2014/main" id="{5065CCE7-EA3A-A0D2-0D6C-1E1E7B28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17" y="4534853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33" descr="Foto / Photo: Logo MŠMT">
            <a:extLst>
              <a:ext uri="{FF2B5EF4-FFF2-40B4-BE49-F238E27FC236}">
                <a16:creationId xmlns:a16="http://schemas.microsoft.com/office/drawing/2014/main" id="{BDE18A62-B07F-454D-82A3-AB1ECE8C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90" y="4534853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9921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Nízkotlaké lití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Obrázek 8" descr="Obr. ZZ1 koki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49" y="838483"/>
            <a:ext cx="2629594" cy="197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6039349" y="2832947"/>
            <a:ext cx="27350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Kovová forma pro nízkotlaké lití disků kol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/>
          <a:stretch>
            <a:fillRect/>
          </a:stretch>
        </p:blipFill>
        <p:spPr bwMode="auto">
          <a:xfrm>
            <a:off x="6365193" y="3238067"/>
            <a:ext cx="2334171" cy="15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8" y="1243914"/>
            <a:ext cx="2994661" cy="296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311957" y="4098102"/>
            <a:ext cx="25442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Schéma vícebodové vtokové soustavy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0841" y="838484"/>
            <a:ext cx="2257547" cy="178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0840" y="2727901"/>
            <a:ext cx="2257547" cy="19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4446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Nízkotlaké lití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3798" b="15408"/>
          <a:stretch>
            <a:fillRect/>
          </a:stretch>
        </p:blipFill>
        <p:spPr bwMode="auto">
          <a:xfrm>
            <a:off x="510748" y="1019891"/>
            <a:ext cx="2932222" cy="370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87" y="1019891"/>
            <a:ext cx="4935827" cy="370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037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Nízkotlaké lití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9"/>
          <a:stretch>
            <a:fillRect/>
          </a:stretch>
        </p:blipFill>
        <p:spPr bwMode="auto">
          <a:xfrm>
            <a:off x="4654378" y="1144800"/>
            <a:ext cx="4072671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570" y="1143645"/>
            <a:ext cx="4179373" cy="342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68146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943487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Princip - vyplnění dutiny kovové formy taveninou v krátkém čase, kde následně tuhne za působení 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vysokého tlaku, tzv.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dotlaku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- jedinou operací je tavenina v několika sekundách přeměněna v tvarově komplikovaný odlitek.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Výhody - lze vyrábět i tvarově členité tenkostěnné odlitky (cca 1 - 2 mm),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- vysoká rozměrová přesnost odlitků (až 0,3 – 0,5 %),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- vysoká kvalita povrchu,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- dobré mechanické vlastnosti,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- vysoká produktivita práce, atd.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Nevýhody -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vnitřní </a:t>
            </a: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porezita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 odlitků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ts val="60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Tlakové licí stroje  -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stroje s teplou komorou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vstřikování kovu pístem,</a:t>
            </a:r>
          </a:p>
          <a:p>
            <a:pPr eaLnBrk="1" hangingPunct="1"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                    - vstřikování vzduchem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                                 </a:t>
            </a:r>
            <a:r>
              <a:rPr lang="cs-CZ" altLang="cs-CZ" i="1" dirty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stroje se studenou komorou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(s vertikální komorou),</a:t>
            </a:r>
            <a:br>
              <a:rPr lang="cs-CZ" altLang="cs-CZ" dirty="0">
                <a:latin typeface="Calibri" pitchFamily="34" charset="0"/>
                <a:cs typeface="Calibri" pitchFamily="34" charset="0"/>
              </a:rPr>
            </a:br>
            <a:r>
              <a:rPr lang="cs-CZ" altLang="cs-CZ" dirty="0">
                <a:latin typeface="Calibri" pitchFamily="34" charset="0"/>
                <a:cs typeface="Calibri" pitchFamily="34" charset="0"/>
              </a:rPr>
              <a:t>	                                                                      - s horizontální komorou.</a:t>
            </a:r>
            <a:br>
              <a:rPr lang="cs-CZ" altLang="cs-CZ" dirty="0">
                <a:latin typeface="Calibri" pitchFamily="34" charset="0"/>
                <a:cs typeface="Calibri" pitchFamily="34" charset="0"/>
              </a:rPr>
            </a:b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199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stroje s teplou komorou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vstřikování kovu pístem,</a:t>
            </a:r>
            <a:br>
              <a:rPr lang="cs-CZ" altLang="cs-CZ" dirty="0">
                <a:latin typeface="Calibri" pitchFamily="34" charset="0"/>
                <a:cs typeface="Calibri" pitchFamily="34" charset="0"/>
              </a:rPr>
            </a:br>
            <a:r>
              <a:rPr lang="cs-CZ" altLang="cs-CZ" dirty="0">
                <a:latin typeface="Calibri" pitchFamily="34" charset="0"/>
                <a:cs typeface="Calibri" pitchFamily="34" charset="0"/>
              </a:rPr>
              <a:t>	                                   - vstřikování vzduchem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stroje se studenou komorou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(s vertikální komorou),</a:t>
            </a:r>
            <a:br>
              <a:rPr lang="cs-CZ" altLang="cs-CZ" dirty="0">
                <a:latin typeface="Calibri" pitchFamily="34" charset="0"/>
                <a:cs typeface="Calibri" pitchFamily="34" charset="0"/>
              </a:rPr>
            </a:br>
            <a:r>
              <a:rPr lang="cs-CZ" altLang="cs-CZ" dirty="0">
                <a:latin typeface="Calibri" pitchFamily="34" charset="0"/>
                <a:cs typeface="Calibri" pitchFamily="34" charset="0"/>
              </a:rPr>
              <a:t>	                                          - s horizontální komorou.</a:t>
            </a:r>
            <a:br>
              <a:rPr lang="cs-CZ" altLang="cs-CZ" dirty="0">
                <a:latin typeface="Calibri" pitchFamily="34" charset="0"/>
                <a:cs typeface="Calibri" pitchFamily="34" charset="0"/>
              </a:rPr>
            </a:b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 teplou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4103" r="1538" b="3590"/>
          <a:stretch>
            <a:fillRect/>
          </a:stretch>
        </p:blipFill>
        <p:spPr bwMode="auto">
          <a:xfrm>
            <a:off x="3435901" y="2281198"/>
            <a:ext cx="2989612" cy="240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2188" r="4605" b="1555"/>
          <a:stretch>
            <a:fillRect/>
          </a:stretch>
        </p:blipFill>
        <p:spPr bwMode="auto">
          <a:xfrm>
            <a:off x="319088" y="2281197"/>
            <a:ext cx="3008998" cy="236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b="15384"/>
          <a:stretch>
            <a:fillRect/>
          </a:stretch>
        </p:blipFill>
        <p:spPr bwMode="auto">
          <a:xfrm>
            <a:off x="6568568" y="1159371"/>
            <a:ext cx="2217924" cy="135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75435" y="2740006"/>
            <a:ext cx="1604190" cy="160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2596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 teplou licí komorou</a:t>
            </a:r>
            <a:endParaRPr lang="x-none">
              <a:solidFill>
                <a:schemeClr val="accent1"/>
              </a:solidFill>
            </a:endParaRPr>
          </a:p>
          <a:p>
            <a:pPr hangingPunct="1"/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 descr="C:\Dokumenty\Obrázky\2004-03 (III)\sejmout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"/>
          <a:stretch>
            <a:fillRect/>
          </a:stretch>
        </p:blipFill>
        <p:spPr bwMode="auto">
          <a:xfrm>
            <a:off x="1562664" y="1115999"/>
            <a:ext cx="2498595" cy="345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222043" y="4644000"/>
            <a:ext cx="1634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Vstřikování vzduchem </a:t>
            </a:r>
          </a:p>
        </p:txBody>
      </p:sp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2068850" y="4642055"/>
            <a:ext cx="17155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Vstřikování kovu pístem</a:t>
            </a:r>
            <a:endParaRPr lang="cs-CZ" altLang="cs-CZ" sz="12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0" name="Picture 3" descr="C:\Dokumenty\Obrázky\2004-03 (III)\sejmout0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52850" r="-865" b="-178"/>
          <a:stretch/>
        </p:blipFill>
        <p:spPr bwMode="auto">
          <a:xfrm>
            <a:off x="5047608" y="2693775"/>
            <a:ext cx="2064444" cy="169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Dokumenty\Obrázky\2004-03 (III)\sejmout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95"/>
          <a:stretch>
            <a:fillRect/>
          </a:stretch>
        </p:blipFill>
        <p:spPr bwMode="auto">
          <a:xfrm>
            <a:off x="4967427" y="1108925"/>
            <a:ext cx="2105726" cy="166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0077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se studenou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"/>
          <a:stretch>
            <a:fillRect/>
          </a:stretch>
        </p:blipFill>
        <p:spPr bwMode="auto">
          <a:xfrm>
            <a:off x="571694" y="1029395"/>
            <a:ext cx="3346482" cy="182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9" y="2995204"/>
            <a:ext cx="3985872" cy="168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26" descr="C:\IVA\TECHNOLOGIE\strojtucn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110" r="25833" b="31973"/>
          <a:stretch>
            <a:fillRect/>
          </a:stretch>
        </p:blipFill>
        <p:spPr bwMode="auto">
          <a:xfrm>
            <a:off x="4365721" y="1879965"/>
            <a:ext cx="4458560" cy="279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3"/>
          <p:cNvSpPr txBox="1">
            <a:spLocks noChangeArrowheads="1"/>
          </p:cNvSpPr>
          <p:nvPr/>
        </p:nvSpPr>
        <p:spPr bwMode="auto">
          <a:xfrm>
            <a:off x="4419263" y="1260692"/>
            <a:ext cx="42963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600" i="1" dirty="0">
                <a:latin typeface="Calibri" pitchFamily="34" charset="0"/>
                <a:cs typeface="Calibri" pitchFamily="34" charset="0"/>
              </a:rPr>
              <a:t>Tlakový licí stroj s horizontální studenou komorou</a:t>
            </a:r>
          </a:p>
        </p:txBody>
      </p:sp>
    </p:spTree>
    <p:extLst>
      <p:ext uri="{BB962C8B-B14F-4D97-AF65-F5344CB8AC3E}">
        <p14:creationId xmlns:p14="http://schemas.microsoft.com/office/powerpoint/2010/main" val="91363188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se studenou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8" y="1011924"/>
            <a:ext cx="6208755" cy="370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0325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se studenou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01" y="1033836"/>
            <a:ext cx="5773629" cy="363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3"/>
          <p:cNvSpPr txBox="1">
            <a:spLocks noChangeArrowheads="1"/>
          </p:cNvSpPr>
          <p:nvPr/>
        </p:nvSpPr>
        <p:spPr bwMode="auto">
          <a:xfrm>
            <a:off x="3447198" y="4761470"/>
            <a:ext cx="19463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Pracoviště vysokotlakého lití</a:t>
            </a:r>
          </a:p>
        </p:txBody>
      </p:sp>
    </p:spTree>
    <p:extLst>
      <p:ext uri="{BB962C8B-B14F-4D97-AF65-F5344CB8AC3E}">
        <p14:creationId xmlns:p14="http://schemas.microsoft.com/office/powerpoint/2010/main" val="9825629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Tlaková licí forma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méně namáhané části formy - konstrukční  legovaná ocel (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Cr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Mo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-V), např.:  1.2311,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tvarové vložky - nástrojové legované oceli určené pro práci za tepla (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Cr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-V-W-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Mo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), např.: 1.2343,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výroba → tepelné zpracování ve vakuu (44-48 HRC), popř. povrchová úprava.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se studenou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99" y="2190717"/>
            <a:ext cx="4528612" cy="295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11" y="2431554"/>
            <a:ext cx="3141001" cy="235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34303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Kovové formy  - litina, ocel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Namáhání kovových forem:  - mechanické;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- tepelné;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- chemické.	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Požadované vlastnosti materiálu forem: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odolnost proti tepelnému cyklickému namáhání,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vysoká mez pevnosti a kluzu,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vysoká tepelná vodivost,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nízký součinitel tepelné roztažnosti,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odolnost nalepování, atd.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Trvanlivost kovových forem: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použitá slitina a její chemická agresivita,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podmínky v provozu (lití, teploty, ošetření líce formy atd.)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Trvalé formy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"/>
          <a:stretch>
            <a:fillRect/>
          </a:stretch>
        </p:blipFill>
        <p:spPr bwMode="auto">
          <a:xfrm>
            <a:off x="5639942" y="817983"/>
            <a:ext cx="28162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42" y="2858149"/>
            <a:ext cx="2816225" cy="211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24612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Tlaková licí forma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odvzdušnění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v dělící rovině,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v pohyblivé části formy - ve vzdálenosti 3 až 6 mm od tvaru dutiny - soustava přetoků (ledvinek),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vzduch z pracovní dutiny formy - odvzdušňovací kanály – pásky,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- vlnovce - větší intenzita odvzdušnění.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se studenou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 descr="SANY0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5"/>
          <a:stretch>
            <a:fillRect/>
          </a:stretch>
        </p:blipFill>
        <p:spPr bwMode="auto">
          <a:xfrm>
            <a:off x="291554" y="2259401"/>
            <a:ext cx="2810372" cy="224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SANY0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/>
          <a:stretch>
            <a:fillRect/>
          </a:stretch>
        </p:blipFill>
        <p:spPr bwMode="auto">
          <a:xfrm>
            <a:off x="3175996" y="2259402"/>
            <a:ext cx="2808371" cy="224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37477" y="4514251"/>
            <a:ext cx="14798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Pohyblivá část formy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951643" y="4506098"/>
            <a:ext cx="12570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Pevná část formy</a:t>
            </a:r>
          </a:p>
        </p:txBody>
      </p:sp>
      <p:pic>
        <p:nvPicPr>
          <p:cNvPr id="11" name="Picture 1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-131" r="7614" b="14095"/>
          <a:stretch>
            <a:fillRect/>
          </a:stretch>
        </p:blipFill>
        <p:spPr bwMode="auto">
          <a:xfrm>
            <a:off x="6063049" y="2259402"/>
            <a:ext cx="2689209" cy="224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3332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Tlaková licí forma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temperační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systém  -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optimální teplotní podmínky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 průběhu licího cyklu,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Temperace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soustava průtokových kanálů (okruhy) + termoregulační zařízení - médium (olej, voda).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- Chlazení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 kanály + připojení chladící vody.</a:t>
            </a:r>
          </a:p>
          <a:p>
            <a:pPr marL="114300" indent="0"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Doporučená teplota líce formy 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pro slitiny Al:  180 – 300°C.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se studenou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11" descr="Rampoh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2" r="15176" b="4567"/>
          <a:stretch>
            <a:fillRect/>
          </a:stretch>
        </p:blipFill>
        <p:spPr bwMode="auto">
          <a:xfrm>
            <a:off x="4024485" y="2490042"/>
            <a:ext cx="1636527" cy="164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Vlozkap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5376" r="6517" b="3545"/>
          <a:stretch>
            <a:fillRect/>
          </a:stretch>
        </p:blipFill>
        <p:spPr bwMode="auto">
          <a:xfrm>
            <a:off x="1994916" y="2490042"/>
            <a:ext cx="1917300" cy="166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6" y="2568736"/>
            <a:ext cx="1532997" cy="148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5036" y="1688757"/>
            <a:ext cx="2649979" cy="1602571"/>
          </a:xfrm>
          <a:prstGeom prst="rect">
            <a:avLst/>
          </a:prstGeom>
        </p:spPr>
      </p:pic>
      <p:pic>
        <p:nvPicPr>
          <p:cNvPr id="12" name="Obrázek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7192" y="3291328"/>
            <a:ext cx="2747823" cy="16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3568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Tlaková licí forma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–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ošetření líce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zamezení přímého styku taveniny a líce formy,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- usnadnění uvolňování jader z odlitku a odlitku z formy.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Ochranné nástřiky –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nejběžnější</a:t>
            </a:r>
            <a:r>
              <a:rPr lang="cs-CZ" altLang="cs-CZ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kapalné – vodou ředitelné separační látky; separátory na bázi oleje.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se studenou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117124"/>
            <a:ext cx="1994002" cy="248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1587" r="4147" b="1587"/>
          <a:stretch>
            <a:fillRect/>
          </a:stretch>
        </p:blipFill>
        <p:spPr bwMode="auto">
          <a:xfrm>
            <a:off x="2441274" y="2268087"/>
            <a:ext cx="1769925" cy="21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7" r="34535" b="3564"/>
          <a:stretch>
            <a:fillRect/>
          </a:stretch>
        </p:blipFill>
        <p:spPr bwMode="auto">
          <a:xfrm>
            <a:off x="4410248" y="2514600"/>
            <a:ext cx="1569308" cy="156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2060" r="2316" b="447"/>
          <a:stretch>
            <a:fillRect/>
          </a:stretch>
        </p:blipFill>
        <p:spPr bwMode="auto">
          <a:xfrm>
            <a:off x="6071243" y="2514600"/>
            <a:ext cx="2759719" cy="157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42893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Uzavírací mechanismus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dokonalé uzavření formy - dodržení rozměrové tolerance,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- zabránění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prostřiku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taveniny z dělící roviny.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hydraulický s kloubovým uzávěrem,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hydraulický přímý.</a:t>
            </a:r>
          </a:p>
          <a:p>
            <a:pPr marL="114300" indent="0">
              <a:spcBef>
                <a:spcPts val="1200"/>
              </a:spcBef>
              <a:buClrTx/>
              <a:buSzTx/>
              <a:buNone/>
            </a:pPr>
            <a:r>
              <a:rPr lang="cs-CZ" altLang="cs-CZ" b="1" dirty="0">
                <a:latin typeface="Calibri" pitchFamily="34" charset="0"/>
              </a:rPr>
              <a:t>Uzavírací síla </a:t>
            </a:r>
            <a:r>
              <a:rPr lang="cs-CZ" altLang="cs-CZ" b="1" dirty="0" err="1">
                <a:latin typeface="Calibri" pitchFamily="34" charset="0"/>
              </a:rPr>
              <a:t>F</a:t>
            </a:r>
            <a:r>
              <a:rPr lang="cs-CZ" altLang="cs-CZ" b="1" baseline="-25000" dirty="0" err="1">
                <a:latin typeface="Calibri" pitchFamily="34" charset="0"/>
              </a:rPr>
              <a:t>uz</a:t>
            </a:r>
            <a:r>
              <a:rPr lang="cs-CZ" altLang="cs-CZ" b="1" dirty="0">
                <a:latin typeface="Calibri" pitchFamily="34" charset="0"/>
              </a:rPr>
              <a:t> </a:t>
            </a:r>
            <a:r>
              <a:rPr lang="cs-CZ" altLang="cs-CZ" b="1" dirty="0">
                <a:latin typeface="Calibri" pitchFamily="34" charset="0"/>
                <a:sym typeface="Symbol" pitchFamily="18" charset="2"/>
              </a:rPr>
              <a:t> otvírací síla F</a:t>
            </a:r>
            <a:r>
              <a:rPr lang="cs-CZ" altLang="cs-CZ" b="1" baseline="-25000" dirty="0">
                <a:latin typeface="Calibri" pitchFamily="34" charset="0"/>
                <a:sym typeface="Symbol" pitchFamily="18" charset="2"/>
              </a:rPr>
              <a:t>ot                               </a:t>
            </a:r>
            <a:endParaRPr lang="cs-CZ" altLang="cs-CZ" b="1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se studenou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92" y="3718500"/>
            <a:ext cx="3772929" cy="102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89" y="1760209"/>
            <a:ext cx="2136277" cy="168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968471"/>
              </p:ext>
            </p:extLst>
          </p:nvPr>
        </p:nvGraphicFramePr>
        <p:xfrm>
          <a:off x="1208820" y="2842057"/>
          <a:ext cx="1089682" cy="294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660113" imgH="177723" progId="Equation.3">
                  <p:embed/>
                </p:oleObj>
              </mc:Choice>
              <mc:Fallback>
                <p:oleObj name="Rovnice" r:id="rId4" imgW="660113" imgH="177723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820" y="2842057"/>
                        <a:ext cx="1089682" cy="2946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907507"/>
              </p:ext>
            </p:extLst>
          </p:nvPr>
        </p:nvGraphicFramePr>
        <p:xfrm>
          <a:off x="1205845" y="3248813"/>
          <a:ext cx="2185314" cy="560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1536033" imgH="393529" progId="Equation.3">
                  <p:embed/>
                </p:oleObj>
              </mc:Choice>
              <mc:Fallback>
                <p:oleObj name="Rovnice" r:id="rId6" imgW="1536033" imgH="393529" progId="Equation.3">
                  <p:embed/>
                  <p:pic>
                    <p:nvPicPr>
                      <p:cNvPr id="0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5845" y="3248813"/>
                        <a:ext cx="2185314" cy="560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669475" y="3942473"/>
            <a:ext cx="38481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dirty="0">
                <a:latin typeface="Calibri" pitchFamily="34" charset="0"/>
              </a:rPr>
              <a:t>k    - konstanta bezpečnosti = 1,1 – 1,2;</a:t>
            </a:r>
          </a:p>
          <a:p>
            <a:r>
              <a:rPr lang="cs-CZ" altLang="cs-CZ" sz="1200" dirty="0">
                <a:latin typeface="Calibri" pitchFamily="34" charset="0"/>
              </a:rPr>
              <a:t>S</a:t>
            </a:r>
            <a:r>
              <a:rPr lang="cs-CZ" altLang="cs-CZ" sz="1200" baseline="-25000" dirty="0">
                <a:latin typeface="Calibri" pitchFamily="34" charset="0"/>
              </a:rPr>
              <a:t>DR </a:t>
            </a:r>
            <a:r>
              <a:rPr lang="cs-CZ" altLang="cs-CZ" sz="1200" dirty="0">
                <a:latin typeface="Calibri" pitchFamily="34" charset="0"/>
              </a:rPr>
              <a:t>- plocha v dělící rovině [mm</a:t>
            </a:r>
            <a:r>
              <a:rPr lang="cs-CZ" altLang="cs-CZ" sz="1200" baseline="30000" dirty="0">
                <a:latin typeface="Calibri" pitchFamily="34" charset="0"/>
              </a:rPr>
              <a:t>2</a:t>
            </a:r>
            <a:r>
              <a:rPr lang="cs-CZ" altLang="cs-CZ" sz="1200" dirty="0">
                <a:latin typeface="Calibri" pitchFamily="34" charset="0"/>
              </a:rPr>
              <a:t>];</a:t>
            </a:r>
          </a:p>
          <a:p>
            <a:r>
              <a:rPr lang="cs-CZ" altLang="cs-CZ" sz="1200" dirty="0" err="1">
                <a:latin typeface="Calibri" pitchFamily="34" charset="0"/>
              </a:rPr>
              <a:t>p</a:t>
            </a:r>
            <a:r>
              <a:rPr lang="cs-CZ" altLang="cs-CZ" sz="1200" baseline="-25000" dirty="0" err="1">
                <a:latin typeface="Calibri" pitchFamily="34" charset="0"/>
              </a:rPr>
              <a:t>M</a:t>
            </a:r>
            <a:r>
              <a:rPr lang="cs-CZ" altLang="cs-CZ" sz="1200" dirty="0">
                <a:latin typeface="Calibri" pitchFamily="34" charset="0"/>
              </a:rPr>
              <a:t>  - specifický tlak v dutině formy = </a:t>
            </a:r>
            <a:r>
              <a:rPr lang="cs-CZ" altLang="cs-CZ" sz="1200" dirty="0" err="1">
                <a:latin typeface="Calibri" pitchFamily="34" charset="0"/>
              </a:rPr>
              <a:t>dotlak</a:t>
            </a:r>
            <a:r>
              <a:rPr lang="cs-CZ" altLang="cs-CZ" sz="1200" dirty="0">
                <a:latin typeface="Calibri" pitchFamily="34" charset="0"/>
              </a:rPr>
              <a:t> [MPa].</a:t>
            </a:r>
          </a:p>
        </p:txBody>
      </p:sp>
    </p:spTree>
    <p:extLst>
      <p:ext uri="{BB962C8B-B14F-4D97-AF65-F5344CB8AC3E}">
        <p14:creationId xmlns:p14="http://schemas.microsoft.com/office/powerpoint/2010/main" val="43965673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se studenou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Lisovací mechanismus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dopravit požadované množství taveniny do dutiny formy v co nejkratším čase.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9" y="1474572"/>
            <a:ext cx="4950222" cy="330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77" y="1886464"/>
            <a:ext cx="3322755" cy="207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53443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Vlastní lisování probíhá ve třech fázích: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1. </a:t>
            </a: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Předplnění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od začátku pohybu licího pístu do okamžiku sepnutí plnící rychlosti,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- doprava taveniny k naříznutí V1 = 0,1 – 0,4 m.s-1 a vytlačení vzduchu,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2.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Plnění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       - od okamžiku sepnutí plnící rychlosti do zastavení licího pístu, 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- zrychlení z V1 na V2 v pár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ms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3. </a:t>
            </a: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Dotlak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     - doba, po kterou působí zvýšený tlak,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- dochází ke stlačení vzduchu uzavřeného v odlitku,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- cca 40 – 150 MPa.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se studenou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65" y="3382737"/>
            <a:ext cx="4802660" cy="144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25065" y="4866501"/>
            <a:ext cx="51234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Pórovitost odlitku  - způsobená stlačením kapsy vzduchu zároveň s taveninou</a:t>
            </a:r>
          </a:p>
        </p:txBody>
      </p:sp>
    </p:spTree>
    <p:extLst>
      <p:ext uri="{BB962C8B-B14F-4D97-AF65-F5344CB8AC3E}">
        <p14:creationId xmlns:p14="http://schemas.microsoft.com/office/powerpoint/2010/main" val="351041262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Vakuování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tlakové licí formy – snížení množství vzduchu v licí komoře a dutině formy,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Vakuování připojeno k odvzdušnění dutiny formy – zakončené ventilem nebo vlnovci.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Vysokotlaké lití – stroje se studenou licí komorou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"/>
          <a:stretch>
            <a:fillRect/>
          </a:stretch>
        </p:blipFill>
        <p:spPr bwMode="auto">
          <a:xfrm>
            <a:off x="365770" y="1830664"/>
            <a:ext cx="2339195" cy="284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9" y="1997315"/>
            <a:ext cx="3652729" cy="251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687" y="2084867"/>
            <a:ext cx="993785" cy="234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r="51199"/>
          <a:stretch>
            <a:fillRect/>
          </a:stretch>
        </p:blipFill>
        <p:spPr bwMode="auto">
          <a:xfrm>
            <a:off x="6730164" y="2081884"/>
            <a:ext cx="1029989" cy="234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72952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Vyšší vakuum,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nižší obsah pórů a vměstků,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vyšší cena.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err="1">
                <a:solidFill>
                  <a:schemeClr val="accent1"/>
                </a:solidFill>
              </a:rPr>
              <a:t>Vacural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09" y="1087395"/>
            <a:ext cx="3789184" cy="331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VACURAL-Technology - Frech (E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1" y="1969302"/>
            <a:ext cx="4415178" cy="197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60657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>
                <a:solidFill>
                  <a:schemeClr val="accent1"/>
                </a:solidFill>
              </a:rPr>
              <a:t>Metody využívající při výrobě odlitků zvýšený tlak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15" y="1468233"/>
            <a:ext cx="6104471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7" y="3254964"/>
            <a:ext cx="1741059" cy="106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84" y="3707708"/>
            <a:ext cx="1008858" cy="111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26"/>
          <p:cNvSpPr txBox="1">
            <a:spLocks noChangeArrowheads="1"/>
          </p:cNvSpPr>
          <p:nvPr/>
        </p:nvSpPr>
        <p:spPr bwMode="auto">
          <a:xfrm>
            <a:off x="842436" y="4316765"/>
            <a:ext cx="8963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SSM proces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3" t="6706" b="4900"/>
          <a:stretch>
            <a:fillRect/>
          </a:stretch>
        </p:blipFill>
        <p:spPr bwMode="auto">
          <a:xfrm>
            <a:off x="6098914" y="3362326"/>
            <a:ext cx="2286000" cy="146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46" y="1063376"/>
            <a:ext cx="2017068" cy="137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25"/>
          <p:cNvSpPr txBox="1">
            <a:spLocks noChangeArrowheads="1"/>
          </p:cNvSpPr>
          <p:nvPr/>
        </p:nvSpPr>
        <p:spPr bwMode="auto">
          <a:xfrm>
            <a:off x="6367846" y="2150931"/>
            <a:ext cx="11737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 err="1">
                <a:latin typeface="Calibri" pitchFamily="34" charset="0"/>
                <a:cs typeface="Calibri" pitchFamily="34" charset="0"/>
              </a:rPr>
              <a:t>Squeeze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 casting</a:t>
            </a:r>
          </a:p>
        </p:txBody>
      </p:sp>
      <p:sp>
        <p:nvSpPr>
          <p:cNvPr id="14" name="TextovéPole 25"/>
          <p:cNvSpPr txBox="1">
            <a:spLocks noChangeArrowheads="1"/>
          </p:cNvSpPr>
          <p:nvPr/>
        </p:nvSpPr>
        <p:spPr bwMode="auto">
          <a:xfrm>
            <a:off x="6714848" y="4810906"/>
            <a:ext cx="11737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 err="1">
                <a:latin typeface="Calibri" pitchFamily="34" charset="0"/>
                <a:cs typeface="Calibri" pitchFamily="34" charset="0"/>
              </a:rPr>
              <a:t>Squeeze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 casting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b="3627"/>
          <a:stretch>
            <a:fillRect/>
          </a:stretch>
        </p:blipFill>
        <p:spPr bwMode="auto">
          <a:xfrm>
            <a:off x="1682773" y="1063377"/>
            <a:ext cx="1476173" cy="136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"/>
          <p:cNvSpPr txBox="1">
            <a:spLocks noChangeArrowheads="1"/>
          </p:cNvSpPr>
          <p:nvPr/>
        </p:nvSpPr>
        <p:spPr bwMode="auto">
          <a:xfrm>
            <a:off x="1021972" y="1572615"/>
            <a:ext cx="537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HPDC</a:t>
            </a:r>
          </a:p>
        </p:txBody>
      </p:sp>
    </p:spTree>
    <p:extLst>
      <p:ext uri="{BB962C8B-B14F-4D97-AF65-F5344CB8AC3E}">
        <p14:creationId xmlns:p14="http://schemas.microsoft.com/office/powerpoint/2010/main" val="122251235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Princip - plnění odstředivou silou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pravé - osa rotace shodná s osou odlitku,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nepravé - osa rotace shodná s osou vtokového kanálu.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Odstředivé lití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2297113" y="4481126"/>
            <a:ext cx="1417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Pravé odstředivé lití</a:t>
            </a:r>
          </a:p>
        </p:txBody>
      </p:sp>
      <p:sp>
        <p:nvSpPr>
          <p:cNvPr id="8" name="TextovéPole 5"/>
          <p:cNvSpPr txBox="1">
            <a:spLocks noChangeArrowheads="1"/>
          </p:cNvSpPr>
          <p:nvPr/>
        </p:nvSpPr>
        <p:spPr bwMode="auto">
          <a:xfrm>
            <a:off x="5969000" y="4419214"/>
            <a:ext cx="15888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Nepravé odstředivé lití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2137976"/>
            <a:ext cx="7265987" cy="228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11790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704590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Forma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dělená, jádra – netrvalá i kovová,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- vtoková soustava,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- odvzdušnění,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- temperovaní,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- ošetření líce.</a:t>
            </a:r>
          </a:p>
          <a:p>
            <a:pPr eaLnBrk="1" hangingPunct="1"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Odlitky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kompaktní struktura (bez vnitřní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porezity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Kovové formy pro gravitační lití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5" r="5080" b="6000"/>
          <a:stretch>
            <a:fillRect/>
          </a:stretch>
        </p:blipFill>
        <p:spPr bwMode="auto">
          <a:xfrm>
            <a:off x="6145607" y="1040407"/>
            <a:ext cx="2498400" cy="17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607" y="2924709"/>
            <a:ext cx="2497401" cy="18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26" descr="C:\Dokumenty\Obrázky\2004-03 (III)\sejmout0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9" y="2924709"/>
            <a:ext cx="2752941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Dokumenty\Obrázky\2004-03 (III)\sejmout0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58" y="2924708"/>
            <a:ext cx="2687657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24203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Odstředivé lití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 descr="http://t0.gstatic.com/images?q=tbn:ANd9GcQnWdKjUorwBkKarcDEgn-YDzWnzduz4jVwwn2jtFrm_2f2uZwT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16" y="1063402"/>
            <a:ext cx="2812103" cy="174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26" y="1054925"/>
            <a:ext cx="2714554" cy="174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15842" r="5400" b="3648"/>
          <a:stretch>
            <a:fillRect/>
          </a:stretch>
        </p:blipFill>
        <p:spPr bwMode="auto">
          <a:xfrm>
            <a:off x="915057" y="2994906"/>
            <a:ext cx="2264747" cy="155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www.vuhz.cz/media/odstredive-odlitky/vertikalni%20liti_P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1806" r="19185" b="6107"/>
          <a:stretch>
            <a:fillRect/>
          </a:stretch>
        </p:blipFill>
        <p:spPr bwMode="auto">
          <a:xfrm>
            <a:off x="3701880" y="2928596"/>
            <a:ext cx="1630825" cy="152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92" y="2928595"/>
            <a:ext cx="2038693" cy="152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755706" y="4458213"/>
            <a:ext cx="25458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Odstředivé lití – vodorovná osa rotace</a:t>
            </a:r>
          </a:p>
        </p:txBody>
      </p:sp>
      <p:sp>
        <p:nvSpPr>
          <p:cNvPr id="13" name="TextovéPole 5"/>
          <p:cNvSpPr txBox="1">
            <a:spLocks noChangeArrowheads="1"/>
          </p:cNvSpPr>
          <p:nvPr/>
        </p:nvSpPr>
        <p:spPr bwMode="auto">
          <a:xfrm>
            <a:off x="3453996" y="4458213"/>
            <a:ext cx="2220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Odstředivé lití – svislá osa rotace</a:t>
            </a:r>
          </a:p>
        </p:txBody>
      </p:sp>
    </p:spTree>
    <p:extLst>
      <p:ext uri="{BB962C8B-B14F-4D97-AF65-F5344CB8AC3E}">
        <p14:creationId xmlns:p14="http://schemas.microsoft.com/office/powerpoint/2010/main" val="167260765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735481" cy="361397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pryžové formy (metoda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Tekcast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životnost forem - několik </a:t>
            </a:r>
            <a:r>
              <a:rPr lang="cs-CZ" altLang="cs-CZ">
                <a:latin typeface="Calibri" pitchFamily="34" charset="0"/>
                <a:cs typeface="Calibri" pitchFamily="34" charset="0"/>
              </a:rPr>
              <a:t>set odlití.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46363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Odstředivé lití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4" descr="http://t1.gstatic.com/images?q=tbn:ANd9GcT4GTaS6mXQhM4F86TCbOyiQqwO8ZbVYTIuWb1-pjiRIO6RuSyc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06"/>
          <a:stretch>
            <a:fillRect/>
          </a:stretch>
        </p:blipFill>
        <p:spPr bwMode="auto">
          <a:xfrm>
            <a:off x="477794" y="1842958"/>
            <a:ext cx="3054175" cy="245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IVA\TECHNOLOGIE\technologie-obr\zvláštní způsoby\tekc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/>
          <a:stretch>
            <a:fillRect/>
          </a:stretch>
        </p:blipFill>
        <p:spPr bwMode="auto">
          <a:xfrm>
            <a:off x="3995352" y="1490716"/>
            <a:ext cx="2507735" cy="304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t3.gstatic.com/images?q=tbn:ANd9GcS9ltIFJNM05CI8xy92qaWF2M1-8v4PXXpGgzyzGU37kCbrVGcaG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43" y="900000"/>
            <a:ext cx="1930898" cy="185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t3.gstatic.com/images?q=tbn:ANd9GcQk3lMNGb9Nv95Saljk5IPuRfzQF9rF_ctl6-K3PVFrsF0loE2d2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43" y="3015232"/>
            <a:ext cx="1930898" cy="158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59052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59892674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Gravitační lití do kovových forem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8" name="TextovéPole 8"/>
          <p:cNvSpPr txBox="1">
            <a:spLocks noChangeArrowheads="1"/>
          </p:cNvSpPr>
          <p:nvPr/>
        </p:nvSpPr>
        <p:spPr bwMode="auto">
          <a:xfrm>
            <a:off x="2094476" y="4203768"/>
            <a:ext cx="43282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Jednoduchá dělená forma umístěná na licím stroji s ruční obsluhou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34" y="1107644"/>
            <a:ext cx="4111183" cy="308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57" y="1107644"/>
            <a:ext cx="4108616" cy="308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9322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licí pracoviště - udržovací pec,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- licí stroj,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- ruční dávkování obsluhou nebo automatické dávkovací zařízení,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- „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temperační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zařízení“ (plynové hořáky,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ofuk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vzduchem),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- zařízení pro čištění a ošetření líce formy.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pt-BR" dirty="0">
                <a:solidFill>
                  <a:schemeClr val="accent1"/>
                </a:solidFill>
              </a:rPr>
              <a:t>Gravitační lití do kovových forem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11" descr="http://www.kurtzersa.com/fileadmin/_processed_/csm_kurtz_schwerkraft_giessmaschine_AK-10_0015-CI12_9b7504cc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51" y="2504291"/>
            <a:ext cx="3775315" cy="251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81" y="2504291"/>
            <a:ext cx="2265620" cy="24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2797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151331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Forma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začíná se plnit v šikmé poloze a během lití se forma staví - klidné a rovnoměrné proudění kovu.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Gravitační lití do kovových forem na sklopných strojích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3841" r="4935" b="3981"/>
          <a:stretch>
            <a:fillRect/>
          </a:stretch>
        </p:blipFill>
        <p:spPr bwMode="auto">
          <a:xfrm>
            <a:off x="3111799" y="1487016"/>
            <a:ext cx="2699821" cy="190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iltable Gravity Die casting mach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99" y="2880940"/>
            <a:ext cx="2969913" cy="197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http://www.allproducts.com/manufacture100/winnieltd/produc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91" y="1487016"/>
            <a:ext cx="2642494" cy="294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45270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793146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Gravitační lití do kovových forem na sklopných strojích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83" b="20833"/>
          <a:stretch>
            <a:fillRect/>
          </a:stretch>
        </p:blipFill>
        <p:spPr bwMode="auto">
          <a:xfrm>
            <a:off x="219047" y="1068928"/>
            <a:ext cx="2968995" cy="362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637" y="1068928"/>
            <a:ext cx="2717220" cy="362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81" y="1068928"/>
            <a:ext cx="2880716" cy="362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3525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743719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Gravitační lití do kovových forem na sklopných strojích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93" y="1071089"/>
            <a:ext cx="2650195" cy="332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0"/>
          <a:stretch>
            <a:fillRect/>
          </a:stretch>
        </p:blipFill>
        <p:spPr bwMode="auto">
          <a:xfrm>
            <a:off x="6161905" y="1077555"/>
            <a:ext cx="2730614" cy="331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6383" r="26947"/>
          <a:stretch>
            <a:fillRect/>
          </a:stretch>
        </p:blipFill>
        <p:spPr bwMode="auto">
          <a:xfrm>
            <a:off x="186192" y="1077555"/>
            <a:ext cx="3135193" cy="331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4919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b="3084"/>
          <a:stretch>
            <a:fillRect/>
          </a:stretch>
        </p:blipFill>
        <p:spPr bwMode="auto">
          <a:xfrm>
            <a:off x="4739580" y="900000"/>
            <a:ext cx="41529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Pro slitiny Al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přetlak vysušeného vzduchu 0,02 – 0,03 MPa.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Nízkotlaké lití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70" y="1722139"/>
            <a:ext cx="3951271" cy="298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C:\IVA\TECHNOLOGIE\technologie-obr\obrázky\sejmout0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77" y="1456852"/>
            <a:ext cx="1463791" cy="13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07164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FS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88B95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</TotalTime>
  <Words>1180</Words>
  <Application>Microsoft Office PowerPoint</Application>
  <PresentationFormat>Předvádění na obrazovce (16:9)</PresentationFormat>
  <Paragraphs>171</Paragraphs>
  <Slides>32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Simple Light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Owner</cp:lastModifiedBy>
  <cp:revision>188</cp:revision>
  <dcterms:modified xsi:type="dcterms:W3CDTF">2024-05-15T05:36:54Z</dcterms:modified>
</cp:coreProperties>
</file>