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256" r:id="rId36"/>
    <p:sldId id="257" r:id="rId37"/>
    <p:sldId id="258" r:id="rId38"/>
    <p:sldId id="259" r:id="rId39"/>
    <p:sldId id="260" r:id="rId40"/>
    <p:sldId id="261" r:id="rId41"/>
    <p:sldId id="262" r:id="rId42"/>
    <p:sldId id="263" r:id="rId43"/>
    <p:sldId id="264" r:id="rId44"/>
    <p:sldId id="265" r:id="rId45"/>
    <p:sldId id="266" r:id="rId46"/>
    <p:sldId id="267" r:id="rId47"/>
    <p:sldId id="268" r:id="rId48"/>
    <p:sldId id="286" r:id="rId49"/>
    <p:sldId id="287" r:id="rId50"/>
    <p:sldId id="288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5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064DB-3A7F-4854-B064-1546A5BC343F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C382D-8A8C-458C-B64B-A9764546B3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7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6E28D-7F59-4352-9CD3-E865BB0D08AA}" type="slidenum">
              <a:rPr lang="cs-CZ"/>
              <a:pPr/>
              <a:t>32</a:t>
            </a:fld>
            <a:endParaRPr lang="cs-CZ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endParaRPr lang="cs-CZ"/>
          </a:p>
        </p:txBody>
      </p:sp>
      <p:sp>
        <p:nvSpPr>
          <p:cNvPr id="194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68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75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55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43D97A-775D-451D-B875-919B8E85791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702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D78DE11-DDD9-4EAC-BD0D-B6671FFCC5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0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1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3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21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64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63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44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60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85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982FD-DD56-40D7-8A81-06A3EE3635F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A7C06-E46C-4E25-813B-817E0C7494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975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Sterilita a infertilita</a:t>
            </a:r>
            <a:br>
              <a:rPr lang="cs-CZ" dirty="0"/>
            </a:br>
            <a:r>
              <a:rPr lang="cs-CZ" dirty="0"/>
              <a:t>Metody asistované reprodukce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Poruchy plodnosti</a:t>
            </a:r>
          </a:p>
          <a:p>
            <a:r>
              <a:rPr lang="cs-CZ" dirty="0"/>
              <a:t>Epidemiologie</a:t>
            </a:r>
          </a:p>
          <a:p>
            <a:r>
              <a:rPr lang="cs-CZ" dirty="0"/>
              <a:t>Etiologie</a:t>
            </a:r>
          </a:p>
          <a:p>
            <a:r>
              <a:rPr lang="cs-CZ" dirty="0"/>
              <a:t>Endometrióza</a:t>
            </a:r>
          </a:p>
          <a:p>
            <a:r>
              <a:rPr lang="cs-CZ" dirty="0"/>
              <a:t>Léčba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03848" y="5229200"/>
            <a:ext cx="143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Petr Křepelka</a:t>
            </a:r>
          </a:p>
        </p:txBody>
      </p:sp>
    </p:spTree>
    <p:extLst>
      <p:ext uri="{BB962C8B-B14F-4D97-AF65-F5344CB8AC3E}">
        <p14:creationId xmlns:p14="http://schemas.microsoft.com/office/powerpoint/2010/main" val="1975296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Tuboperitoneální faktor – vyšetřovací metody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HSG – hysterosalpingografie</a:t>
            </a:r>
          </a:p>
          <a:p>
            <a:r>
              <a:rPr lang="cs-CZ"/>
              <a:t>Diagnostická laparoskopie</a:t>
            </a:r>
          </a:p>
          <a:p>
            <a:r>
              <a:rPr lang="cs-CZ"/>
              <a:t>Ultrazvuková salpingografie</a:t>
            </a:r>
          </a:p>
        </p:txBody>
      </p:sp>
    </p:spTree>
    <p:extLst>
      <p:ext uri="{BB962C8B-B14F-4D97-AF65-F5344CB8AC3E}">
        <p14:creationId xmlns:p14="http://schemas.microsoft.com/office/powerpoint/2010/main" val="75926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Poruchy plodnosti muže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Erektilní dysfunkce – impotentia coeundi</a:t>
            </a:r>
          </a:p>
          <a:p>
            <a:r>
              <a:rPr lang="cs-CZ"/>
              <a:t>Neplodnost – impotentia generandi</a:t>
            </a:r>
          </a:p>
        </p:txBody>
      </p:sp>
    </p:spTree>
    <p:extLst>
      <p:ext uri="{BB962C8B-B14F-4D97-AF65-F5344CB8AC3E}">
        <p14:creationId xmlns:p14="http://schemas.microsoft.com/office/powerpoint/2010/main" val="240639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Příčiny poruch plodnosti muže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Genetické faktory – Klinefelterův syndrom 47 XXY</a:t>
            </a:r>
          </a:p>
          <a:p>
            <a:r>
              <a:rPr lang="cs-CZ"/>
              <a:t>Systémové choroby – diabetes mellitus, tyreopatie</a:t>
            </a:r>
          </a:p>
          <a:p>
            <a:r>
              <a:rPr lang="cs-CZ"/>
              <a:t>Toxické látky</a:t>
            </a:r>
          </a:p>
          <a:p>
            <a:r>
              <a:rPr lang="cs-CZ"/>
              <a:t>Obstrukce genitálního ústrojí – záněty, úrazy</a:t>
            </a:r>
          </a:p>
          <a:p>
            <a:r>
              <a:rPr lang="cs-CZ"/>
              <a:t>Imobilní spermie – Kartagenerův syndrom</a:t>
            </a:r>
          </a:p>
        </p:txBody>
      </p:sp>
    </p:spTree>
    <p:extLst>
      <p:ext uri="{BB962C8B-B14F-4D97-AF65-F5344CB8AC3E}">
        <p14:creationId xmlns:p14="http://schemas.microsoft.com/office/powerpoint/2010/main" val="89336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Vyšetřovací metody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Anamnéza</a:t>
            </a:r>
          </a:p>
          <a:p>
            <a:r>
              <a:rPr lang="cs-CZ"/>
              <a:t>Andrologické vyšetření – stav genitálu, biometrie varlat, spermiogram</a:t>
            </a:r>
          </a:p>
        </p:txBody>
      </p:sp>
    </p:spTree>
    <p:extLst>
      <p:ext uri="{BB962C8B-B14F-4D97-AF65-F5344CB8AC3E}">
        <p14:creationId xmlns:p14="http://schemas.microsoft.com/office/powerpoint/2010/main" val="9993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Spermiogram – vyšetření spermatu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Objem spermatu nad 2 ml</a:t>
            </a:r>
          </a:p>
          <a:p>
            <a:r>
              <a:rPr lang="cs-CZ" sz="2800"/>
              <a:t>pH 7,2 – 8,0</a:t>
            </a:r>
          </a:p>
          <a:p>
            <a:r>
              <a:rPr lang="cs-CZ" sz="2800"/>
              <a:t>Koncentrace spermií nad 20 mil/1 ml</a:t>
            </a:r>
          </a:p>
          <a:p>
            <a:r>
              <a:rPr lang="cs-CZ" sz="2800"/>
              <a:t>Celkový počet spermií nad 40 mil</a:t>
            </a:r>
          </a:p>
          <a:p>
            <a:r>
              <a:rPr lang="cs-CZ" sz="2800"/>
              <a:t>Pohyblivost nad 50% spermií</a:t>
            </a:r>
          </a:p>
          <a:p>
            <a:r>
              <a:rPr lang="cs-CZ" sz="2800"/>
              <a:t>Morfologie nad 50% normální</a:t>
            </a:r>
          </a:p>
          <a:p>
            <a:r>
              <a:rPr lang="cs-CZ" sz="2800"/>
              <a:t>Vitalita nad 50% vitálních</a:t>
            </a:r>
          </a:p>
          <a:p>
            <a:pPr>
              <a:buFont typeface="Wingdings" pitchFamily="2" charset="2"/>
              <a:buNone/>
            </a:pPr>
            <a:r>
              <a:rPr lang="cs-CZ" sz="2800"/>
              <a:t> -NORMOSPERMIE</a:t>
            </a:r>
          </a:p>
          <a:p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27236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Odchylky spermiogramu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Oligospermie – koncentrace pod 20 mil/1 ml</a:t>
            </a:r>
          </a:p>
          <a:p>
            <a:r>
              <a:rPr lang="cs-CZ" sz="2800"/>
              <a:t>Astenospermie – nad  50% nepohyblivých </a:t>
            </a:r>
          </a:p>
          <a:p>
            <a:r>
              <a:rPr lang="cs-CZ" sz="2800"/>
              <a:t>Teratospermie - nad 50% defektních forem spermií</a:t>
            </a:r>
          </a:p>
          <a:p>
            <a:r>
              <a:rPr lang="cs-CZ" sz="2800"/>
              <a:t>Azoospermie – v ejakulátu chybí spermie</a:t>
            </a:r>
          </a:p>
          <a:p>
            <a:r>
              <a:rPr lang="cs-CZ" sz="2800"/>
              <a:t>Aspermie – absence ejakulátu</a:t>
            </a:r>
          </a:p>
          <a:p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3491911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vyšetření muže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Mikrobiologické a kultivační vyšetření – chlamydie</a:t>
            </a:r>
          </a:p>
          <a:p>
            <a:r>
              <a:rPr lang="cs-CZ"/>
              <a:t>Hormonální vyšetření - FSH,LH,testosteron,prolaktin</a:t>
            </a:r>
          </a:p>
          <a:p>
            <a:r>
              <a:rPr lang="cs-CZ"/>
              <a:t>Protilátky proti spermiím</a:t>
            </a:r>
          </a:p>
          <a:p>
            <a:r>
              <a:rPr lang="cs-CZ"/>
              <a:t>Genetické vyšetření – karyotyp</a:t>
            </a:r>
          </a:p>
          <a:p>
            <a:r>
              <a:rPr lang="cs-CZ"/>
              <a:t>Biopsie varlete</a:t>
            </a:r>
          </a:p>
        </p:txBody>
      </p:sp>
    </p:spTree>
    <p:extLst>
      <p:ext uri="{BB962C8B-B14F-4D97-AF65-F5344CB8AC3E}">
        <p14:creationId xmlns:p14="http://schemas.microsoft.com/office/powerpoint/2010/main" val="1342468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Poruchy plodnosti muže - terapie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Eliminace rizikových faktorů</a:t>
            </a:r>
          </a:p>
          <a:p>
            <a:r>
              <a:rPr lang="cs-CZ"/>
              <a:t>Polyvitaminózní léčba</a:t>
            </a:r>
          </a:p>
          <a:p>
            <a:r>
              <a:rPr lang="cs-CZ"/>
              <a:t>Hormonální léčba</a:t>
            </a:r>
          </a:p>
          <a:p>
            <a:r>
              <a:rPr lang="cs-CZ"/>
              <a:t>Chirurgická léčba – korekce varikokél a obstrukčních azoospermií</a:t>
            </a:r>
          </a:p>
          <a:p>
            <a:r>
              <a:rPr lang="cs-CZ"/>
              <a:t>Metody asistované reprodukce</a:t>
            </a:r>
          </a:p>
        </p:txBody>
      </p:sp>
    </p:spTree>
    <p:extLst>
      <p:ext uri="{BB962C8B-B14F-4D97-AF65-F5344CB8AC3E}">
        <p14:creationId xmlns:p14="http://schemas.microsoft.com/office/powerpoint/2010/main" val="243241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Endometrióza</a:t>
            </a:r>
            <a:r>
              <a:rPr lang="en-US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cs-CZ"/>
              <a:t>Definice</a:t>
            </a:r>
            <a:r>
              <a:rPr lang="en-US"/>
              <a:t>: </a:t>
            </a:r>
            <a:r>
              <a:rPr lang="cs-CZ"/>
              <a:t>ektopický výskyt endometria</a:t>
            </a:r>
            <a:r>
              <a:rPr lang="en-US"/>
              <a:t> </a:t>
            </a:r>
            <a:endParaRPr lang="cs-CZ"/>
          </a:p>
          <a:p>
            <a:r>
              <a:rPr lang="cs-CZ"/>
              <a:t>Skutečná incidence neznámá</a:t>
            </a:r>
            <a:r>
              <a:rPr lang="en-US"/>
              <a:t>: ? 1-5%</a:t>
            </a:r>
          </a:p>
          <a:p>
            <a:r>
              <a:rPr lang="en-US"/>
              <a:t>Histolog</a:t>
            </a:r>
            <a:r>
              <a:rPr lang="cs-CZ"/>
              <a:t>ie</a:t>
            </a:r>
            <a:r>
              <a:rPr lang="en-US"/>
              <a:t>: Endometri</a:t>
            </a:r>
            <a:r>
              <a:rPr lang="cs-CZ"/>
              <a:t>ální žlázky a stroma</a:t>
            </a:r>
            <a:r>
              <a:rPr lang="en-US"/>
              <a:t> +/- </a:t>
            </a:r>
            <a:r>
              <a:rPr lang="cs-CZ"/>
              <a:t>zánětlivá reakce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2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Klasifikace endometriózy podle lokalizace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Endometriosis genitalis interna – adenomyosis</a:t>
            </a:r>
          </a:p>
          <a:p>
            <a:pPr>
              <a:lnSpc>
                <a:spcPct val="90000"/>
              </a:lnSpc>
            </a:pPr>
            <a:r>
              <a:rPr lang="cs-CZ"/>
              <a:t>Endometriosis genitalis externa – vaječník, vejcovody,retrocervikální prostor, děložní hrdlo, sakrouterinní vazy</a:t>
            </a:r>
          </a:p>
          <a:p>
            <a:pPr>
              <a:lnSpc>
                <a:spcPct val="90000"/>
              </a:lnSpc>
            </a:pPr>
            <a:r>
              <a:rPr lang="cs-CZ"/>
              <a:t>Endometriosis extragenitalis – močový měchýř, střeva, plíce, jizvy, pupek, ledviny, mozek</a:t>
            </a:r>
          </a:p>
        </p:txBody>
      </p:sp>
    </p:spTree>
    <p:extLst>
      <p:ext uri="{BB962C8B-B14F-4D97-AF65-F5344CB8AC3E}">
        <p14:creationId xmlns:p14="http://schemas.microsoft.com/office/powerpoint/2010/main" val="170800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Poruchy plodnosti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Fertilita – dosažení těhotenství během 1 roku nechráněného styku</a:t>
            </a:r>
          </a:p>
          <a:p>
            <a:r>
              <a:rPr lang="cs-CZ" dirty="0"/>
              <a:t>Sterilita – žena není schopna otěhotnět – primární, sekundární</a:t>
            </a:r>
          </a:p>
          <a:p>
            <a:r>
              <a:rPr lang="cs-CZ" dirty="0"/>
              <a:t>Infertilita – žena není schopna donosit                a porodit životaschopný plod</a:t>
            </a:r>
          </a:p>
        </p:txBody>
      </p:sp>
    </p:spTree>
    <p:extLst>
      <p:ext uri="{BB962C8B-B14F-4D97-AF65-F5344CB8AC3E}">
        <p14:creationId xmlns:p14="http://schemas.microsoft.com/office/powerpoint/2010/main" val="4162988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Symptomatologie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30616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sz="2400" dirty="0"/>
              <a:t>Chronický syndrom pánevní bolesti</a:t>
            </a:r>
            <a:r>
              <a:rPr lang="en-US" sz="2400" dirty="0"/>
              <a:t>,</a:t>
            </a:r>
            <a:r>
              <a:rPr lang="cs-CZ" sz="2400" dirty="0"/>
              <a:t> </a:t>
            </a:r>
            <a:r>
              <a:rPr lang="en-US" sz="2400" dirty="0"/>
              <a:t> </a:t>
            </a:r>
            <a:r>
              <a:rPr lang="cs-CZ" sz="2400" dirty="0" err="1"/>
              <a:t>dysmenorrhoea</a:t>
            </a: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sz="2400" dirty="0"/>
              <a:t>Abnormální děložní krvácení </a:t>
            </a: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err="1"/>
              <a:t>Infertilit</a:t>
            </a:r>
            <a:r>
              <a:rPr lang="cs-CZ" sz="2400" dirty="0"/>
              <a:t>a</a:t>
            </a: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err="1"/>
              <a:t>Dyspareuni</a:t>
            </a:r>
            <a:r>
              <a:rPr lang="cs-CZ" sz="2400" dirty="0"/>
              <a:t>e</a:t>
            </a: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sz="2400" dirty="0" err="1"/>
              <a:t>Adnextumor</a:t>
            </a:r>
            <a:r>
              <a:rPr lang="cs-CZ" sz="2400" dirty="0"/>
              <a:t> </a:t>
            </a:r>
            <a:r>
              <a:rPr lang="en-US" sz="2400" dirty="0"/>
              <a:t> (</a:t>
            </a:r>
            <a:r>
              <a:rPr lang="en-US" sz="2400" dirty="0" err="1"/>
              <a:t>Endometriom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err="1"/>
              <a:t>Tenesm</a:t>
            </a:r>
            <a:r>
              <a:rPr lang="cs-CZ" sz="2400" dirty="0"/>
              <a:t>y</a:t>
            </a:r>
            <a:r>
              <a:rPr lang="en-US" sz="2400" dirty="0"/>
              <a:t>, </a:t>
            </a:r>
            <a:r>
              <a:rPr lang="en-US" sz="2400" dirty="0" err="1"/>
              <a:t>Hematuri</a:t>
            </a:r>
            <a:r>
              <a:rPr lang="cs-CZ" sz="2400" dirty="0"/>
              <a:t>e</a:t>
            </a:r>
            <a:r>
              <a:rPr lang="en-US" sz="2400" dirty="0"/>
              <a:t>, </a:t>
            </a:r>
            <a:r>
              <a:rPr lang="cs-CZ" sz="2400" dirty="0"/>
              <a:t>Pneumotorax</a:t>
            </a:r>
            <a:r>
              <a:rPr lang="en-US" sz="2400" dirty="0"/>
              <a:t>, </a:t>
            </a:r>
            <a:r>
              <a:rPr lang="en-US" sz="2400" dirty="0" err="1"/>
              <a:t>Hemopt</a:t>
            </a:r>
            <a:r>
              <a:rPr lang="cs-CZ" sz="2400" dirty="0" err="1"/>
              <a:t>ýza</a:t>
            </a: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8278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Výskyt</a:t>
            </a:r>
            <a:endParaRPr lang="en-US"/>
          </a:p>
        </p:txBody>
      </p:sp>
      <p:graphicFrame>
        <p:nvGraphicFramePr>
          <p:cNvPr id="5123" name="Object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87969536"/>
              </p:ext>
            </p:extLst>
          </p:nvPr>
        </p:nvGraphicFramePr>
        <p:xfrm>
          <a:off x="1082675" y="1323975"/>
          <a:ext cx="7494588" cy="504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8976989" imgH="6038698" progId="Word.Document.8">
                  <p:embed/>
                </p:oleObj>
              </mc:Choice>
              <mc:Fallback>
                <p:oleObj name="Document" r:id="rId3" imgW="8976989" imgH="6038698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1323975"/>
                        <a:ext cx="7494588" cy="504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9541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Etiologie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/>
              <a:t>Sampson</a:t>
            </a:r>
            <a:r>
              <a:rPr lang="cs-CZ" sz="2800"/>
              <a:t>ova</a:t>
            </a:r>
            <a:r>
              <a:rPr lang="en-US" sz="2800"/>
              <a:t>: “</a:t>
            </a:r>
            <a:r>
              <a:rPr lang="cs-CZ" sz="2800"/>
              <a:t>Retrográdní menstruace</a:t>
            </a:r>
            <a:r>
              <a:rPr lang="en-US" sz="2800"/>
              <a:t>”</a:t>
            </a:r>
          </a:p>
          <a:p>
            <a:r>
              <a:rPr lang="cs-CZ" sz="2800"/>
              <a:t>Hematologický rozsev</a:t>
            </a:r>
            <a:endParaRPr lang="en-US" sz="2800"/>
          </a:p>
          <a:p>
            <a:r>
              <a:rPr lang="cs-CZ" sz="2800"/>
              <a:t>Lymfatický rozsev</a:t>
            </a:r>
            <a:endParaRPr lang="en-US" sz="2800"/>
          </a:p>
          <a:p>
            <a:r>
              <a:rPr lang="en-US" sz="2800"/>
              <a:t>Coelom</a:t>
            </a:r>
            <a:r>
              <a:rPr lang="cs-CZ" sz="2800"/>
              <a:t>ová</a:t>
            </a:r>
            <a:r>
              <a:rPr lang="en-US" sz="2800"/>
              <a:t> </a:t>
            </a:r>
            <a:r>
              <a:rPr lang="cs-CZ" sz="2800"/>
              <a:t>m</a:t>
            </a:r>
            <a:r>
              <a:rPr lang="en-US" sz="2800"/>
              <a:t>etaplasi</a:t>
            </a:r>
            <a:r>
              <a:rPr lang="cs-CZ" sz="2800"/>
              <a:t>e</a:t>
            </a:r>
            <a:endParaRPr lang="en-US" sz="2800"/>
          </a:p>
          <a:p>
            <a:r>
              <a:rPr lang="en-US" sz="2800"/>
              <a:t>Genetic</a:t>
            </a:r>
            <a:r>
              <a:rPr lang="cs-CZ" sz="2800"/>
              <a:t>ké f</a:t>
            </a:r>
            <a:r>
              <a:rPr lang="en-US" sz="2800"/>
              <a:t>a</a:t>
            </a:r>
            <a:r>
              <a:rPr lang="cs-CZ" sz="2800"/>
              <a:t>k</a:t>
            </a:r>
            <a:r>
              <a:rPr lang="en-US" sz="2800"/>
              <a:t>tor</a:t>
            </a:r>
            <a:r>
              <a:rPr lang="cs-CZ" sz="2800"/>
              <a:t>y</a:t>
            </a:r>
            <a:endParaRPr lang="en-US" sz="2800"/>
          </a:p>
          <a:p>
            <a:r>
              <a:rPr lang="en-US" sz="2800"/>
              <a:t>Imun</a:t>
            </a:r>
            <a:r>
              <a:rPr lang="cs-CZ" sz="2800"/>
              <a:t>ologické</a:t>
            </a:r>
            <a:r>
              <a:rPr lang="en-US" sz="2800"/>
              <a:t> </a:t>
            </a:r>
            <a:r>
              <a:rPr lang="cs-CZ" sz="2800"/>
              <a:t>f</a:t>
            </a:r>
            <a:r>
              <a:rPr lang="en-US" sz="2800"/>
              <a:t>a</a:t>
            </a:r>
            <a:r>
              <a:rPr lang="cs-CZ" sz="2800"/>
              <a:t>k</a:t>
            </a:r>
            <a:r>
              <a:rPr lang="en-US" sz="2800"/>
              <a:t>tor</a:t>
            </a:r>
            <a:r>
              <a:rPr lang="cs-CZ" sz="2800"/>
              <a:t>y</a:t>
            </a:r>
            <a:endParaRPr lang="en-US" sz="2800"/>
          </a:p>
          <a:p>
            <a:r>
              <a:rPr lang="cs-CZ" sz="2800"/>
              <a:t>Kombinace výše uvedených</a:t>
            </a:r>
            <a:endParaRPr lang="en-US" sz="2800"/>
          </a:p>
          <a:p>
            <a:pPr>
              <a:buFont typeface="Wingdings" pitchFamily="2" charset="2"/>
              <a:buNone/>
            </a:pPr>
            <a:r>
              <a:rPr lang="cs-CZ" sz="2000" b="1" i="1"/>
              <a:t>Neexistuje jednoduchá teorie vysvětlující všechny případy</a:t>
            </a:r>
            <a:endParaRPr lang="en-US" sz="2000" b="1" i="1"/>
          </a:p>
        </p:txBody>
      </p:sp>
    </p:spTree>
    <p:extLst>
      <p:ext uri="{BB962C8B-B14F-4D97-AF65-F5344CB8AC3E}">
        <p14:creationId xmlns:p14="http://schemas.microsoft.com/office/powerpoint/2010/main" val="1815190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Diagnóza</a:t>
            </a:r>
            <a:r>
              <a:rPr lang="en-US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Clr>
                <a:schemeClr val="tx1"/>
              </a:buClr>
            </a:pPr>
            <a:r>
              <a:rPr lang="cs-CZ"/>
              <a:t>Laparoskopie</a:t>
            </a:r>
            <a:r>
              <a:rPr lang="en-US"/>
              <a:t> (</a:t>
            </a:r>
            <a:r>
              <a:rPr lang="cs-CZ"/>
              <a:t>Zlatý standart</a:t>
            </a:r>
            <a:r>
              <a:rPr lang="en-US"/>
              <a:t>)</a:t>
            </a:r>
          </a:p>
          <a:p>
            <a:pPr>
              <a:buClr>
                <a:schemeClr val="tx1"/>
              </a:buClr>
            </a:pPr>
            <a:r>
              <a:rPr lang="en-US"/>
              <a:t>Laparotom</a:t>
            </a:r>
            <a:r>
              <a:rPr lang="cs-CZ"/>
              <a:t>ie</a:t>
            </a:r>
            <a:endParaRPr lang="en-US"/>
          </a:p>
          <a:p>
            <a:pPr>
              <a:buClr>
                <a:schemeClr val="tx1"/>
              </a:buClr>
            </a:pPr>
            <a:r>
              <a:rPr lang="cs-CZ"/>
              <a:t>Nespecifické</a:t>
            </a:r>
            <a:r>
              <a:rPr lang="en-US"/>
              <a:t>: CA-125, </a:t>
            </a:r>
            <a:r>
              <a:rPr lang="cs-CZ"/>
              <a:t>gynekologické vyšetření</a:t>
            </a:r>
            <a:r>
              <a:rPr lang="en-US"/>
              <a:t>, </a:t>
            </a:r>
            <a:r>
              <a:rPr lang="cs-CZ"/>
              <a:t>anamnesa</a:t>
            </a:r>
            <a:r>
              <a:rPr lang="en-US"/>
              <a:t>, </a:t>
            </a:r>
            <a:r>
              <a:rPr lang="cs-CZ"/>
              <a:t>zobrazovací metody</a:t>
            </a:r>
            <a:endParaRPr lang="en-US"/>
          </a:p>
          <a:p>
            <a:pPr>
              <a:buClr>
                <a:schemeClr val="tx1"/>
              </a:buClr>
            </a:pPr>
            <a:r>
              <a:rPr lang="cs-CZ"/>
              <a:t>Cílená biopsie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55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Formy endometriózy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0" indent="0">
              <a:buFont typeface="Wingdings" pitchFamily="2" charset="2"/>
              <a:buNone/>
            </a:pPr>
            <a:r>
              <a:rPr lang="cs-CZ" dirty="0"/>
              <a:t>Endometrióza </a:t>
            </a:r>
            <a:endParaRPr lang="en-US" dirty="0"/>
          </a:p>
          <a:p>
            <a:r>
              <a:rPr lang="cs-CZ" dirty="0"/>
              <a:t>červená</a:t>
            </a:r>
            <a:endParaRPr lang="en-US" dirty="0"/>
          </a:p>
          <a:p>
            <a:r>
              <a:rPr lang="cs-CZ" dirty="0"/>
              <a:t>černá</a:t>
            </a:r>
            <a:r>
              <a:rPr lang="en-US" dirty="0"/>
              <a:t> (“</a:t>
            </a:r>
            <a:r>
              <a:rPr lang="cs-CZ" dirty="0"/>
              <a:t>střelný prach</a:t>
            </a:r>
            <a:r>
              <a:rPr lang="en-US" dirty="0"/>
              <a:t>”)</a:t>
            </a:r>
          </a:p>
          <a:p>
            <a:r>
              <a:rPr lang="cs-CZ" dirty="0"/>
              <a:t>bílá</a:t>
            </a:r>
            <a:r>
              <a:rPr lang="en-US" dirty="0"/>
              <a:t> (“</a:t>
            </a:r>
            <a:r>
              <a:rPr lang="cs-CZ" dirty="0"/>
              <a:t>atypická</a:t>
            </a:r>
            <a:r>
              <a:rPr lang="en-US" dirty="0"/>
              <a:t>”)</a:t>
            </a:r>
          </a:p>
          <a:p>
            <a:pPr marL="0" indent="0">
              <a:buFont typeface="Wingdings" pitchFamily="2" charset="2"/>
              <a:buNone/>
            </a:pPr>
            <a:endParaRPr lang="en-US" dirty="0">
              <a:solidFill>
                <a:srgbClr val="FAFD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dirty="0"/>
              <a:t>Endometrióza souvisí s „peritoneálními defekty“ – syndrom Allen-</a:t>
            </a:r>
            <a:r>
              <a:rPr lang="cs-CZ" dirty="0" err="1"/>
              <a:t>Masters</a:t>
            </a:r>
            <a:r>
              <a:rPr lang="cs-CZ" dirty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17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Léčba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868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cs-CZ"/>
              <a:t>Zásady</a:t>
            </a:r>
            <a:r>
              <a:rPr lang="en-US"/>
              <a:t>: </a:t>
            </a:r>
          </a:p>
          <a:p>
            <a:pPr>
              <a:buFont typeface="Wingdings" pitchFamily="2" charset="2"/>
              <a:buNone/>
            </a:pPr>
            <a:r>
              <a:rPr lang="en-US"/>
              <a:t>	–	</a:t>
            </a:r>
            <a:r>
              <a:rPr lang="cs-CZ"/>
              <a:t>léčba bolesti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–	</a:t>
            </a:r>
            <a:r>
              <a:rPr lang="cs-CZ"/>
              <a:t>ochrana</a:t>
            </a:r>
            <a:r>
              <a:rPr lang="en-US"/>
              <a:t> / </a:t>
            </a:r>
            <a:r>
              <a:rPr lang="cs-CZ"/>
              <a:t>obnovení</a:t>
            </a:r>
            <a:r>
              <a:rPr lang="en-US"/>
              <a:t> </a:t>
            </a:r>
            <a:r>
              <a:rPr lang="cs-CZ"/>
              <a:t>plodnosti</a:t>
            </a:r>
            <a:endParaRPr lang="en-US"/>
          </a:p>
          <a:p>
            <a:r>
              <a:rPr lang="cs-CZ"/>
              <a:t>Poučení pacientky</a:t>
            </a:r>
            <a:r>
              <a:rPr lang="en-US"/>
              <a:t>:</a:t>
            </a:r>
          </a:p>
          <a:p>
            <a:pPr>
              <a:buFont typeface="Wingdings" pitchFamily="2" charset="2"/>
              <a:buNone/>
            </a:pPr>
            <a:r>
              <a:rPr lang="en-US"/>
              <a:t>	–	</a:t>
            </a:r>
            <a:r>
              <a:rPr lang="cs-CZ"/>
              <a:t>onemocnění může být chronické                                a nevyléčitelné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–	</a:t>
            </a:r>
            <a:r>
              <a:rPr lang="cs-CZ"/>
              <a:t>optimální příčinná léčba neexistuje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6507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Klasifikace - stádia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cs-CZ"/>
              <a:t>Několik klasifikací</a:t>
            </a:r>
            <a:endParaRPr lang="en-US"/>
          </a:p>
          <a:p>
            <a:r>
              <a:rPr lang="cs-CZ"/>
              <a:t>Revidovaná klasifikace ASM – nejčastěji používaná</a:t>
            </a:r>
            <a:endParaRPr lang="en-US"/>
          </a:p>
          <a:p>
            <a:r>
              <a:rPr lang="cs-CZ"/>
              <a:t>Rozsah od stádia</a:t>
            </a:r>
            <a:r>
              <a:rPr lang="en-US"/>
              <a:t> I (Minim</a:t>
            </a:r>
            <a:r>
              <a:rPr lang="cs-CZ"/>
              <a:t>ální</a:t>
            </a:r>
            <a:r>
              <a:rPr lang="en-US"/>
              <a:t>) </a:t>
            </a:r>
            <a:r>
              <a:rPr lang="cs-CZ"/>
              <a:t>do stádia </a:t>
            </a:r>
            <a:r>
              <a:rPr lang="en-US"/>
              <a:t>IV (</a:t>
            </a:r>
            <a:r>
              <a:rPr lang="cs-CZ"/>
              <a:t>Těžká</a:t>
            </a:r>
            <a:r>
              <a:rPr lang="en-US"/>
              <a:t>)</a:t>
            </a:r>
          </a:p>
          <a:p>
            <a:r>
              <a:rPr lang="cs-CZ"/>
              <a:t>Stádia zohledňují rozsah, hloubku změn        a přítomnost adhezí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2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Léčba bolesti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cs-CZ"/>
              <a:t>Nesteroidní antiflogistika</a:t>
            </a:r>
            <a:endParaRPr lang="en-US"/>
          </a:p>
          <a:p>
            <a:r>
              <a:rPr lang="cs-CZ"/>
              <a:t>Hormonální antikoncepce</a:t>
            </a:r>
            <a:endParaRPr lang="en-US"/>
          </a:p>
          <a:p>
            <a:r>
              <a:rPr lang="en-US"/>
              <a:t>Progestin</a:t>
            </a:r>
            <a:r>
              <a:rPr lang="cs-CZ"/>
              <a:t>y</a:t>
            </a:r>
            <a:endParaRPr lang="en-US"/>
          </a:p>
          <a:p>
            <a:r>
              <a:rPr lang="en-US"/>
              <a:t>Danazol</a:t>
            </a:r>
          </a:p>
          <a:p>
            <a:r>
              <a:rPr lang="en-US"/>
              <a:t>GnRH-a</a:t>
            </a:r>
            <a:r>
              <a:rPr lang="cs-CZ"/>
              <a:t>naloga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949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>
            <a:normAutofit fontScale="90000"/>
          </a:bodyPr>
          <a:lstStyle/>
          <a:p>
            <a:r>
              <a:rPr lang="cs-CZ"/>
              <a:t>Hormonální antikoncepce – kontinuální podávání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Clr>
                <a:schemeClr val="tx1"/>
              </a:buClr>
            </a:pPr>
            <a:r>
              <a:rPr lang="en-US" dirty="0"/>
              <a:t>“</a:t>
            </a:r>
            <a:r>
              <a:rPr lang="cs-CZ" dirty="0"/>
              <a:t>Pseudogravidita</a:t>
            </a:r>
            <a:r>
              <a:rPr lang="en-US" dirty="0"/>
              <a:t>”</a:t>
            </a:r>
          </a:p>
          <a:p>
            <a:pPr>
              <a:buClr>
                <a:schemeClr val="tx1"/>
              </a:buClr>
            </a:pPr>
            <a:r>
              <a:rPr lang="en-US" dirty="0"/>
              <a:t>? </a:t>
            </a:r>
            <a:r>
              <a:rPr lang="cs-CZ" dirty="0"/>
              <a:t>Minimalizuje retrográdní menstruaci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cs-CZ" dirty="0"/>
              <a:t>Nižší počet vyléčených infertilit než další postupy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cs-CZ" dirty="0"/>
              <a:t>Volba </a:t>
            </a:r>
            <a:r>
              <a:rPr lang="cs-CZ" dirty="0" err="1"/>
              <a:t>kontraceptiva</a:t>
            </a:r>
            <a:r>
              <a:rPr lang="cs-CZ" dirty="0"/>
              <a:t> s nízkým estrogenním efektem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30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Progestiny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/>
              <a:t>Mohou být efektivní jako </a:t>
            </a:r>
            <a:r>
              <a:rPr lang="en-US"/>
              <a:t> GnRH-a </a:t>
            </a:r>
            <a:r>
              <a:rPr lang="cs-CZ"/>
              <a:t>v léčbě bolesti</a:t>
            </a:r>
            <a:endParaRPr lang="en-US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/>
              <a:t>Medroxyprogesteronacetát</a:t>
            </a:r>
            <a:r>
              <a:rPr lang="en-US"/>
              <a:t> 10-30 mg/</a:t>
            </a:r>
            <a:r>
              <a:rPr lang="cs-CZ"/>
              <a:t>den</a:t>
            </a:r>
            <a:r>
              <a:rPr lang="en-US"/>
              <a:t>, D</a:t>
            </a:r>
            <a:r>
              <a:rPr lang="cs-CZ"/>
              <a:t>epo-Provera</a:t>
            </a:r>
            <a:r>
              <a:rPr lang="en-US"/>
              <a:t> 150 mg </a:t>
            </a:r>
            <a:r>
              <a:rPr lang="cs-CZ"/>
              <a:t>1x za 2 týdny</a:t>
            </a:r>
            <a:endParaRPr lang="en-US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/>
              <a:t>Dlouhodobé podávání</a:t>
            </a:r>
            <a:endParaRPr lang="en-US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/>
              <a:t>Relativně levná metoda</a:t>
            </a:r>
            <a:endParaRPr lang="en-US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/>
              <a:t>Vedlejší efekty</a:t>
            </a:r>
            <a:r>
              <a:rPr lang="en-US"/>
              <a:t>: </a:t>
            </a:r>
            <a:r>
              <a:rPr lang="cs-CZ"/>
              <a:t>změny nálady</a:t>
            </a:r>
            <a:r>
              <a:rPr lang="en-US"/>
              <a:t>, </a:t>
            </a:r>
            <a:r>
              <a:rPr lang="cs-CZ"/>
              <a:t>zvýšení váhy</a:t>
            </a:r>
            <a:r>
              <a:rPr lang="en-US"/>
              <a:t>, </a:t>
            </a:r>
            <a:r>
              <a:rPr lang="cs-CZ"/>
              <a:t>a</a:t>
            </a:r>
            <a:r>
              <a:rPr lang="en-US"/>
              <a:t>menorrhea</a:t>
            </a:r>
          </a:p>
        </p:txBody>
      </p:sp>
    </p:spTree>
    <p:extLst>
      <p:ext uri="{BB962C8B-B14F-4D97-AF65-F5344CB8AC3E}">
        <p14:creationId xmlns:p14="http://schemas.microsoft.com/office/powerpoint/2010/main" val="269089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Incidence poruch plodnosti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10-15% partnerských dvojic</a:t>
            </a:r>
          </a:p>
          <a:p>
            <a:r>
              <a:rPr lang="cs-CZ"/>
              <a:t>30-35% mužský faktor</a:t>
            </a:r>
          </a:p>
          <a:p>
            <a:r>
              <a:rPr lang="cs-CZ"/>
              <a:t>35-40% ženský faktor</a:t>
            </a:r>
          </a:p>
          <a:p>
            <a:r>
              <a:rPr lang="cs-CZ"/>
              <a:t>25% kombinace obou faktorů</a:t>
            </a:r>
          </a:p>
        </p:txBody>
      </p:sp>
    </p:spTree>
    <p:extLst>
      <p:ext uri="{BB962C8B-B14F-4D97-AF65-F5344CB8AC3E}">
        <p14:creationId xmlns:p14="http://schemas.microsoft.com/office/powerpoint/2010/main" val="1437686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/>
              <a:t>Danazol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Clr>
                <a:schemeClr val="tx1"/>
              </a:buClr>
            </a:pPr>
            <a:r>
              <a:rPr lang="cs-CZ"/>
              <a:t>Slabý androgenní efekt</a:t>
            </a:r>
            <a:endParaRPr lang="en-US"/>
          </a:p>
          <a:p>
            <a:pPr>
              <a:buClr>
                <a:schemeClr val="tx1"/>
              </a:buClr>
            </a:pPr>
            <a:r>
              <a:rPr lang="cs-CZ"/>
              <a:t>Suprese</a:t>
            </a:r>
            <a:r>
              <a:rPr lang="en-US"/>
              <a:t> LH / FSH</a:t>
            </a:r>
          </a:p>
          <a:p>
            <a:pPr>
              <a:buClr>
                <a:schemeClr val="tx1"/>
              </a:buClr>
            </a:pPr>
            <a:r>
              <a:rPr lang="cs-CZ"/>
              <a:t>Působí atrofii a regresi endometria</a:t>
            </a:r>
            <a:endParaRPr lang="en-US"/>
          </a:p>
          <a:p>
            <a:pPr>
              <a:buClr>
                <a:schemeClr val="tx1"/>
              </a:buClr>
            </a:pPr>
            <a:r>
              <a:rPr lang="cs-CZ"/>
              <a:t>Drahý</a:t>
            </a:r>
            <a:endParaRPr lang="en-US"/>
          </a:p>
          <a:p>
            <a:pPr>
              <a:buClr>
                <a:schemeClr val="tx1"/>
              </a:buClr>
            </a:pPr>
            <a:r>
              <a:rPr lang="cs-CZ"/>
              <a:t>Vedlejší efekty</a:t>
            </a:r>
            <a:r>
              <a:rPr lang="en-US"/>
              <a:t>: </a:t>
            </a:r>
            <a:r>
              <a:rPr lang="cs-CZ"/>
              <a:t>vahový přírůstek</a:t>
            </a:r>
            <a:r>
              <a:rPr lang="en-US"/>
              <a:t>, </a:t>
            </a:r>
            <a:r>
              <a:rPr lang="cs-CZ"/>
              <a:t>maskulinizace</a:t>
            </a:r>
            <a:r>
              <a:rPr lang="en-US"/>
              <a:t>, </a:t>
            </a:r>
            <a:r>
              <a:rPr lang="cs-CZ"/>
              <a:t>změny hlasu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87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/>
              <a:t>GnRH-a</a:t>
            </a:r>
            <a:r>
              <a:rPr lang="cs-CZ"/>
              <a:t>naloga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Clr>
                <a:schemeClr val="tx1"/>
              </a:buClr>
            </a:pPr>
            <a:r>
              <a:rPr lang="cs-CZ"/>
              <a:t>Počáteční stimulace </a:t>
            </a:r>
            <a:r>
              <a:rPr lang="en-US"/>
              <a:t> FSH / LH </a:t>
            </a:r>
          </a:p>
          <a:p>
            <a:pPr>
              <a:buClr>
                <a:schemeClr val="tx1"/>
              </a:buClr>
            </a:pPr>
            <a:r>
              <a:rPr lang="cs-CZ"/>
              <a:t>Snížení citlivosti </a:t>
            </a:r>
            <a:r>
              <a:rPr lang="en-US"/>
              <a:t> GnRH </a:t>
            </a:r>
            <a:r>
              <a:rPr lang="cs-CZ"/>
              <a:t>r</a:t>
            </a:r>
            <a:r>
              <a:rPr lang="en-US"/>
              <a:t>eceptor</a:t>
            </a:r>
            <a:r>
              <a:rPr lang="cs-CZ"/>
              <a:t>ů</a:t>
            </a:r>
            <a:r>
              <a:rPr lang="en-US"/>
              <a:t>–”Pseudomenopaus</a:t>
            </a:r>
            <a:r>
              <a:rPr lang="cs-CZ"/>
              <a:t>a</a:t>
            </a:r>
            <a:r>
              <a:rPr lang="en-US"/>
              <a:t>”</a:t>
            </a:r>
          </a:p>
          <a:p>
            <a:pPr>
              <a:buClr>
                <a:schemeClr val="tx1"/>
              </a:buClr>
            </a:pPr>
            <a:r>
              <a:rPr lang="cs-CZ"/>
              <a:t>Dlouhodobý účinek je  individuální</a:t>
            </a:r>
            <a:endParaRPr lang="en-US"/>
          </a:p>
          <a:p>
            <a:pPr>
              <a:buClr>
                <a:schemeClr val="tx1"/>
              </a:buClr>
            </a:pPr>
            <a:r>
              <a:rPr lang="cs-CZ"/>
              <a:t>Drahý</a:t>
            </a:r>
            <a:endParaRPr lang="en-US"/>
          </a:p>
          <a:p>
            <a:pPr>
              <a:buClr>
                <a:schemeClr val="tx1"/>
              </a:buClr>
            </a:pPr>
            <a:r>
              <a:rPr lang="cs-CZ"/>
              <a:t>Doba  použití omezená  pro estrogen deficitní syndrom</a:t>
            </a:r>
            <a:endParaRPr lang="en-US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053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171450"/>
            <a:ext cx="8166100" cy="11239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>
            <a:normAutofit fontScale="90000"/>
          </a:bodyPr>
          <a:lstStyle/>
          <a:p>
            <a:r>
              <a:rPr lang="cs-CZ"/>
              <a:t>Chirurgická léčba</a:t>
            </a:r>
            <a:r>
              <a:rPr lang="en-US"/>
              <a:t> </a:t>
            </a:r>
            <a:br>
              <a:rPr lang="en-US"/>
            </a:br>
            <a:r>
              <a:rPr lang="en-US"/>
              <a:t>(Laparoscop</a:t>
            </a:r>
            <a:r>
              <a:rPr lang="cs-CZ"/>
              <a:t>ie</a:t>
            </a:r>
            <a:r>
              <a:rPr lang="en-US"/>
              <a:t> / Laparotom</a:t>
            </a:r>
            <a:r>
              <a:rPr lang="cs-CZ"/>
              <a:t>ie</a:t>
            </a:r>
            <a:r>
              <a:rPr lang="en-US"/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2296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Excis</a:t>
            </a:r>
            <a:r>
              <a:rPr lang="cs-CZ" sz="2800" dirty="0"/>
              <a:t>e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Rese</a:t>
            </a:r>
            <a:r>
              <a:rPr lang="cs-CZ" sz="2800" dirty="0"/>
              <a:t>k</a:t>
            </a:r>
            <a:r>
              <a:rPr lang="en-US" sz="2800" dirty="0"/>
              <a:t>c</a:t>
            </a:r>
            <a:r>
              <a:rPr lang="cs-CZ" sz="2800" dirty="0"/>
              <a:t>e </a:t>
            </a:r>
            <a:r>
              <a:rPr lang="cs-CZ" sz="2800" dirty="0" err="1"/>
              <a:t>e</a:t>
            </a:r>
            <a:r>
              <a:rPr lang="en-US" sz="2800" dirty="0" err="1"/>
              <a:t>ndometriom</a:t>
            </a:r>
            <a:r>
              <a:rPr lang="cs-CZ" sz="2800" dirty="0"/>
              <a:t>ů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Lys</a:t>
            </a:r>
            <a:r>
              <a:rPr lang="cs-CZ" sz="2800" dirty="0"/>
              <a:t>e</a:t>
            </a:r>
            <a:r>
              <a:rPr lang="en-US" sz="2800" dirty="0"/>
              <a:t> </a:t>
            </a:r>
            <a:r>
              <a:rPr lang="cs-CZ" sz="2800" dirty="0"/>
              <a:t>a</a:t>
            </a:r>
            <a:r>
              <a:rPr lang="en-US" sz="2800" dirty="0" err="1"/>
              <a:t>dhes</a:t>
            </a:r>
            <a:r>
              <a:rPr lang="cs-CZ" sz="2800" dirty="0"/>
              <a:t>í</a:t>
            </a:r>
            <a:r>
              <a:rPr lang="en-US" sz="2800" dirty="0"/>
              <a:t>, </a:t>
            </a:r>
            <a:r>
              <a:rPr lang="cs-CZ" sz="2800" dirty="0"/>
              <a:t>r</a:t>
            </a:r>
            <a:r>
              <a:rPr lang="en-US" sz="2800" dirty="0" err="1"/>
              <a:t>econstru</a:t>
            </a:r>
            <a:r>
              <a:rPr lang="cs-CZ" sz="2800" dirty="0"/>
              <a:t>k</a:t>
            </a:r>
            <a:r>
              <a:rPr lang="en-US" sz="2800" dirty="0"/>
              <a:t>c</a:t>
            </a:r>
            <a:r>
              <a:rPr lang="cs-CZ" sz="2800" dirty="0"/>
              <a:t>e </a:t>
            </a:r>
            <a:r>
              <a:rPr lang="cs-CZ" sz="2800" dirty="0" err="1"/>
              <a:t>Douglasova</a:t>
            </a:r>
            <a:r>
              <a:rPr lang="cs-CZ" sz="2800" dirty="0"/>
              <a:t> prostoru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Uterosa</a:t>
            </a:r>
            <a:r>
              <a:rPr lang="cs-CZ" sz="2800" dirty="0"/>
              <a:t>k</a:t>
            </a:r>
            <a:r>
              <a:rPr lang="en-US" sz="2800" dirty="0"/>
              <a:t>r</a:t>
            </a:r>
            <a:r>
              <a:rPr lang="cs-CZ" sz="2800" dirty="0"/>
              <a:t>á</a:t>
            </a:r>
            <a:r>
              <a:rPr lang="en-US" sz="2800" dirty="0"/>
              <a:t>l</a:t>
            </a:r>
            <a:r>
              <a:rPr lang="cs-CZ" sz="2800" dirty="0"/>
              <a:t>ní</a:t>
            </a:r>
            <a:r>
              <a:rPr lang="en-US" sz="2800" dirty="0"/>
              <a:t> </a:t>
            </a:r>
            <a:r>
              <a:rPr lang="cs-CZ" sz="2800" dirty="0"/>
              <a:t>ablace - LUNA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Presa</a:t>
            </a:r>
            <a:r>
              <a:rPr lang="cs-CZ" sz="2800" dirty="0"/>
              <a:t>k</a:t>
            </a:r>
            <a:r>
              <a:rPr lang="en-US" sz="2800" dirty="0"/>
              <a:t>r</a:t>
            </a:r>
            <a:r>
              <a:rPr lang="cs-CZ" sz="2800" dirty="0" err="1"/>
              <a:t>ální</a:t>
            </a:r>
            <a:r>
              <a:rPr lang="en-US" sz="2800" dirty="0"/>
              <a:t>al </a:t>
            </a:r>
            <a:r>
              <a:rPr lang="cs-CZ" sz="2800" dirty="0"/>
              <a:t>n</a:t>
            </a:r>
            <a:r>
              <a:rPr lang="en-US" sz="2800" dirty="0" err="1"/>
              <a:t>eurectom</a:t>
            </a:r>
            <a:r>
              <a:rPr lang="cs-CZ" sz="2800" dirty="0" err="1"/>
              <a:t>ie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Appendectom</a:t>
            </a:r>
            <a:r>
              <a:rPr lang="cs-CZ" sz="2800" dirty="0" err="1"/>
              <a:t>ie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cs-CZ" sz="2800" dirty="0"/>
              <a:t>Závěs dělohy </a:t>
            </a:r>
            <a:r>
              <a:rPr lang="en-US" sz="2800" dirty="0"/>
              <a:t> (?</a:t>
            </a:r>
            <a:r>
              <a:rPr lang="cs-CZ" sz="2800" dirty="0"/>
              <a:t>??</a:t>
            </a:r>
            <a:r>
              <a:rPr lang="en-US" sz="2800" dirty="0"/>
              <a:t> </a:t>
            </a:r>
            <a:r>
              <a:rPr lang="cs-CZ" sz="2800" dirty="0"/>
              <a:t>efektivita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Hysterectom</a:t>
            </a:r>
            <a:r>
              <a:rPr lang="cs-CZ" sz="2800" dirty="0" err="1"/>
              <a:t>ie</a:t>
            </a:r>
            <a:r>
              <a:rPr lang="en-US" sz="2800" dirty="0"/>
              <a:t> +/- BSO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4496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Otázky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buClr>
                <a:schemeClr val="tx1"/>
              </a:buClr>
            </a:pPr>
            <a:r>
              <a:rPr lang="en-US"/>
              <a:t>? </a:t>
            </a:r>
            <a:r>
              <a:rPr lang="cs-CZ"/>
              <a:t>Odstranit vnitřní rodidla</a:t>
            </a:r>
            <a:r>
              <a:rPr lang="en-US"/>
              <a:t> </a:t>
            </a:r>
            <a:r>
              <a:rPr lang="cs-CZ"/>
              <a:t>?</a:t>
            </a:r>
            <a:endParaRPr lang="en-US"/>
          </a:p>
          <a:p>
            <a:pPr>
              <a:buClr>
                <a:schemeClr val="tx1"/>
              </a:buClr>
            </a:pPr>
            <a:r>
              <a:rPr lang="en-US"/>
              <a:t>? </a:t>
            </a:r>
            <a:r>
              <a:rPr lang="cs-CZ"/>
              <a:t>Podávat gestageny při HRT po operaci ?</a:t>
            </a:r>
            <a:endParaRPr lang="en-US"/>
          </a:p>
          <a:p>
            <a:pPr>
              <a:buClr>
                <a:schemeClr val="tx1"/>
              </a:buClr>
            </a:pPr>
            <a:r>
              <a:rPr lang="en-US"/>
              <a:t>? </a:t>
            </a:r>
            <a:r>
              <a:rPr lang="cs-CZ"/>
              <a:t>Adjuvantní léčba ?</a:t>
            </a:r>
            <a:endParaRPr lang="en-US"/>
          </a:p>
          <a:p>
            <a:pPr>
              <a:buClr>
                <a:schemeClr val="tx1"/>
              </a:buClr>
            </a:pPr>
            <a:r>
              <a:rPr lang="en-US"/>
              <a:t>? </a:t>
            </a:r>
            <a:r>
              <a:rPr lang="cs-CZ"/>
              <a:t>Chirurgická, medikamentózní léčba, či kombinace obou ?</a:t>
            </a:r>
            <a:endParaRPr lang="en-US"/>
          </a:p>
          <a:p>
            <a:pPr>
              <a:buClr>
                <a:schemeClr val="tx1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45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cs-CZ"/>
              <a:t>Závěry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cs-CZ" dirty="0"/>
              <a:t>Endometrióza je častá chronická choroba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cs-CZ" dirty="0"/>
              <a:t>Typické příznaky zahrnují bolest</a:t>
            </a:r>
            <a:r>
              <a:rPr lang="en-US" dirty="0"/>
              <a:t>, </a:t>
            </a:r>
            <a:r>
              <a:rPr lang="cs-CZ" dirty="0"/>
              <a:t>neplodnost</a:t>
            </a:r>
            <a:r>
              <a:rPr lang="en-US" dirty="0"/>
              <a:t>, </a:t>
            </a:r>
            <a:r>
              <a:rPr lang="cs-CZ" dirty="0"/>
              <a:t>nepravidelné krvácení z rodidel</a:t>
            </a:r>
          </a:p>
          <a:p>
            <a:pPr>
              <a:lnSpc>
                <a:spcPct val="90000"/>
              </a:lnSpc>
            </a:pPr>
            <a:r>
              <a:rPr lang="cs-CZ" dirty="0"/>
              <a:t> Optimální léčba je neznámá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cs-CZ" dirty="0"/>
              <a:t>Chirurgická léčba se zachováním fertility je efektivnější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cs-CZ" dirty="0"/>
              <a:t>Je třeba hledat lepší medikamentózní postupy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129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Metody asistované reprodukce</a:t>
            </a:r>
          </a:p>
        </p:txBody>
      </p:sp>
    </p:spTree>
    <p:extLst>
      <p:ext uri="{BB962C8B-B14F-4D97-AF65-F5344CB8AC3E}">
        <p14:creationId xmlns:p14="http://schemas.microsoft.com/office/powerpoint/2010/main" val="39029592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6121400"/>
          </a:xfrm>
        </p:spPr>
        <p:txBody>
          <a:bodyPr>
            <a:normAutofit fontScale="90000"/>
          </a:bodyPr>
          <a:lstStyle/>
          <a:p>
            <a:pPr algn="ctr"/>
            <a:r>
              <a:rPr lang="cs-CZ"/>
              <a:t>Muži a ženy zralého věku mají právo bez omezení rasy, národnosti nebo náboženství uzavřít sňatek a založit rodinu.</a:t>
            </a:r>
            <a:br>
              <a:rPr lang="cs-CZ"/>
            </a:br>
            <a:r>
              <a:rPr lang="cs-CZ"/>
              <a:t>Usnesení WHO 1978,      článek 16</a:t>
            </a:r>
            <a:br>
              <a:rPr lang="cs-CZ"/>
            </a:br>
            <a:r>
              <a:rPr lang="cs-CZ"/>
              <a:t>Lékaři mají povinnost pomáhat manželským párům toto právo realizovat.</a:t>
            </a:r>
          </a:p>
        </p:txBody>
      </p:sp>
    </p:spTree>
    <p:extLst>
      <p:ext uri="{BB962C8B-B14F-4D97-AF65-F5344CB8AC3E}">
        <p14:creationId xmlns:p14="http://schemas.microsoft.com/office/powerpoint/2010/main" val="18215032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asistované reprodukce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Moderní metody léčby neplodnosti</a:t>
            </a:r>
          </a:p>
          <a:p>
            <a:r>
              <a:rPr lang="cs-CZ"/>
              <a:t>Nahrazují část oplození, která fyziologicky probíhá ve vejcovodu</a:t>
            </a:r>
          </a:p>
          <a:p>
            <a:r>
              <a:rPr lang="cs-CZ"/>
              <a:t>Pracují s izolovanými pohlavními buňkami – oocyty a spermiemi</a:t>
            </a:r>
          </a:p>
        </p:txBody>
      </p:sp>
    </p:spTree>
    <p:extLst>
      <p:ext uri="{BB962C8B-B14F-4D97-AF65-F5344CB8AC3E}">
        <p14:creationId xmlns:p14="http://schemas.microsoft.com/office/powerpoint/2010/main" val="14169518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>
            <a:normAutofit fontScale="90000"/>
          </a:bodyPr>
          <a:lstStyle/>
          <a:p>
            <a:r>
              <a:rPr lang="cs-CZ"/>
              <a:t>Historie IVF</a:t>
            </a:r>
            <a:br>
              <a:rPr lang="cs-CZ"/>
            </a:br>
            <a:r>
              <a:rPr lang="cs-CZ"/>
              <a:t>Tvůrci metody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buFont typeface="Wingdings" pitchFamily="2" charset="2"/>
              <a:buNone/>
            </a:pPr>
            <a:endParaRPr lang="cs-CZ" sz="2000" dirty="0">
              <a:latin typeface="Verdana" pitchFamily="34" charset="0"/>
            </a:endParaRPr>
          </a:p>
          <a:p>
            <a:pPr eaLnBrk="0" hangingPunct="0">
              <a:spcBef>
                <a:spcPct val="0"/>
              </a:spcBef>
              <a:buFont typeface="Wingdings" pitchFamily="2" charset="2"/>
              <a:buNone/>
            </a:pPr>
            <a:r>
              <a:rPr lang="cs-CZ" dirty="0"/>
              <a:t>   Patrick </a:t>
            </a:r>
            <a:r>
              <a:rPr lang="cs-CZ" dirty="0" err="1"/>
              <a:t>Steptoe</a:t>
            </a:r>
            <a:r>
              <a:rPr lang="cs-CZ" dirty="0"/>
              <a:t> – gynekolog v </a:t>
            </a:r>
            <a:r>
              <a:rPr lang="cs-CZ" dirty="0" err="1"/>
              <a:t>Oldham</a:t>
            </a:r>
            <a:r>
              <a:rPr lang="cs-CZ" dirty="0"/>
              <a:t> </a:t>
            </a:r>
            <a:r>
              <a:rPr lang="cs-CZ" dirty="0" err="1"/>
              <a:t>general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 </a:t>
            </a:r>
          </a:p>
          <a:p>
            <a:pPr eaLnBrk="0" hangingPunct="0">
              <a:spcBef>
                <a:spcPct val="0"/>
              </a:spcBef>
              <a:buFont typeface="Wingdings" pitchFamily="2" charset="2"/>
              <a:buNone/>
            </a:pPr>
            <a:endParaRPr lang="cs-CZ" dirty="0"/>
          </a:p>
          <a:p>
            <a:pPr eaLnBrk="0" hangingPunct="0">
              <a:spcBef>
                <a:spcPct val="0"/>
              </a:spcBef>
              <a:buFont typeface="Wingdings" pitchFamily="2" charset="2"/>
              <a:buNone/>
            </a:pPr>
            <a:r>
              <a:rPr lang="cs-CZ" dirty="0"/>
              <a:t>   Robert </a:t>
            </a:r>
            <a:r>
              <a:rPr lang="cs-CZ" dirty="0" err="1"/>
              <a:t>Edwards</a:t>
            </a:r>
            <a:r>
              <a:rPr lang="cs-CZ" dirty="0"/>
              <a:t> fyziolog na Universitě Cambridge</a:t>
            </a:r>
          </a:p>
          <a:p>
            <a:pPr eaLnBrk="0" hangingPunct="0">
              <a:spcBef>
                <a:spcPct val="0"/>
              </a:spcBef>
              <a:buFont typeface="Wingdings" pitchFamily="2" charset="2"/>
              <a:buNone/>
            </a:pPr>
            <a:r>
              <a:rPr lang="cs-CZ" dirty="0"/>
              <a:t>  </a:t>
            </a:r>
          </a:p>
          <a:p>
            <a:pPr eaLnBrk="0" hangingPunct="0">
              <a:spcBef>
                <a:spcPct val="0"/>
              </a:spcBef>
              <a:buFont typeface="Wingdings" pitchFamily="2" charset="2"/>
              <a:buNone/>
            </a:pPr>
            <a:r>
              <a:rPr lang="cs-CZ" dirty="0"/>
              <a:t>   Na metodě pracovali od roku    1966</a:t>
            </a:r>
          </a:p>
          <a:p>
            <a:pPr eaLnBrk="0" hangingPunct="0">
              <a:spcBef>
                <a:spcPct val="0"/>
              </a:spcBef>
              <a:buFont typeface="Wingdings" pitchFamily="2" charset="2"/>
              <a:buNone/>
            </a:pPr>
            <a:endParaRPr lang="cs-CZ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335700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Historie IVF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>
                <a:latin typeface="Verdana" pitchFamily="34" charset="0"/>
              </a:rPr>
              <a:t>Lesley a John Brownovi – mladý manželský pár z Bristolu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Verdana" pitchFamily="34" charset="0"/>
              </a:rPr>
              <a:t>Léčeni pro neplodnost 9 let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Verdana" pitchFamily="34" charset="0"/>
              </a:rPr>
              <a:t>Lesley Brown trpěla uzávěrem obou vejcovodů 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Verdana" pitchFamily="34" charset="0"/>
              </a:rPr>
              <a:t> Dr. Patrick Steptoe , 1976, převzal paní Brownovou do péče</a:t>
            </a:r>
          </a:p>
          <a:p>
            <a:pPr>
              <a:lnSpc>
                <a:spcPct val="90000"/>
              </a:lnSpc>
            </a:pPr>
            <a:r>
              <a:rPr lang="cs-CZ" sz="2800">
                <a:latin typeface="Verdana" pitchFamily="34" charset="0"/>
              </a:rPr>
              <a:t> 10.11.1977, Lesley Brownová absolvovala experimentální oplození ve zkumavce</a:t>
            </a:r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168503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Sterilita  ženy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Ovariální faktor 25-40%</a:t>
            </a:r>
          </a:p>
          <a:p>
            <a:r>
              <a:rPr lang="cs-CZ" sz="2800"/>
              <a:t>Tuboperitoneální faktor 25-40%</a:t>
            </a:r>
          </a:p>
          <a:p>
            <a:r>
              <a:rPr lang="cs-CZ" sz="2800"/>
              <a:t>Endometrióza 15-25%</a:t>
            </a:r>
          </a:p>
          <a:p>
            <a:r>
              <a:rPr lang="cs-CZ" sz="2800"/>
              <a:t>Děložní faktor 5-7%</a:t>
            </a:r>
          </a:p>
          <a:p>
            <a:r>
              <a:rPr lang="cs-CZ" sz="2800"/>
              <a:t>Cervikální faktor 3-4%</a:t>
            </a:r>
          </a:p>
          <a:p>
            <a:r>
              <a:rPr lang="cs-CZ" sz="2800"/>
              <a:t>Poševní faktor 3-4%</a:t>
            </a:r>
          </a:p>
          <a:p>
            <a:r>
              <a:rPr lang="cs-CZ" sz="2800"/>
              <a:t>Imunologický faktor 2-3%</a:t>
            </a:r>
          </a:p>
          <a:p>
            <a:r>
              <a:rPr lang="cs-CZ" sz="2800"/>
              <a:t>Psychogenní faktor 1-2%</a:t>
            </a:r>
          </a:p>
        </p:txBody>
      </p:sp>
    </p:spTree>
    <p:extLst>
      <p:ext uri="{BB962C8B-B14F-4D97-AF65-F5344CB8AC3E}">
        <p14:creationId xmlns:p14="http://schemas.microsoft.com/office/powerpoint/2010/main" val="214439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asistované reprodukce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IVF+ET – in vitro fertilizace + embryotransfer</a:t>
            </a:r>
          </a:p>
          <a:p>
            <a:r>
              <a:rPr lang="cs-CZ"/>
              <a:t>GIFT – transfer gamet do vejcovodů</a:t>
            </a:r>
          </a:p>
          <a:p>
            <a:r>
              <a:rPr lang="cs-CZ"/>
              <a:t>ZIFT – transfer zygoty do vejcovodu</a:t>
            </a:r>
          </a:p>
          <a:p>
            <a:r>
              <a:rPr lang="cs-CZ"/>
              <a:t>TET – tubární transfer embrya</a:t>
            </a:r>
          </a:p>
          <a:p>
            <a:r>
              <a:rPr lang="cs-CZ"/>
              <a:t>Mikromanipulace – odejmutí, nebo rozrušení tkáně gamet</a:t>
            </a:r>
          </a:p>
        </p:txBody>
      </p:sp>
    </p:spTree>
    <p:extLst>
      <p:ext uri="{BB962C8B-B14F-4D97-AF65-F5344CB8AC3E}">
        <p14:creationId xmlns:p14="http://schemas.microsoft.com/office/powerpoint/2010/main" val="42795628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Metody asistované reprodukce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PZD – parciální disekce zona pellucida</a:t>
            </a:r>
          </a:p>
          <a:p>
            <a:pPr>
              <a:lnSpc>
                <a:spcPct val="90000"/>
              </a:lnSpc>
            </a:pPr>
            <a:r>
              <a:rPr lang="cs-CZ"/>
              <a:t>SUZI – subzonální inseminace</a:t>
            </a:r>
          </a:p>
          <a:p>
            <a:pPr>
              <a:lnSpc>
                <a:spcPct val="90000"/>
              </a:lnSpc>
            </a:pPr>
            <a:r>
              <a:rPr lang="cs-CZ"/>
              <a:t>ICSI – intracytoplazmatická injekce spermie</a:t>
            </a:r>
          </a:p>
          <a:p>
            <a:pPr>
              <a:lnSpc>
                <a:spcPct val="90000"/>
              </a:lnSpc>
            </a:pPr>
            <a:r>
              <a:rPr lang="cs-CZ"/>
              <a:t>AH – asistovaný hatching – rozrušení zona pellucida – mechanické, nebo chemické</a:t>
            </a:r>
          </a:p>
          <a:p>
            <a:pPr>
              <a:lnSpc>
                <a:spcPct val="90000"/>
              </a:lnSpc>
            </a:pPr>
            <a:r>
              <a:rPr lang="cs-CZ"/>
              <a:t>KET - kryoembryotransfer</a:t>
            </a:r>
          </a:p>
        </p:txBody>
      </p:sp>
    </p:spTree>
    <p:extLst>
      <p:ext uri="{BB962C8B-B14F-4D97-AF65-F5344CB8AC3E}">
        <p14:creationId xmlns:p14="http://schemas.microsoft.com/office/powerpoint/2010/main" val="14383992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>
            <a:normAutofit fontScale="90000"/>
          </a:bodyPr>
          <a:lstStyle/>
          <a:p>
            <a:r>
              <a:rPr lang="cs-CZ"/>
              <a:t>Indikace k metodám asistované reprodukce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Úplné selhání pick up oocytu onemocněním vejcovodů nebo jejich chyběním</a:t>
            </a:r>
          </a:p>
          <a:p>
            <a:r>
              <a:rPr lang="cs-CZ" sz="2800"/>
              <a:t>Defektní nebo neadekvátní spermiogeneze</a:t>
            </a:r>
          </a:p>
          <a:p>
            <a:r>
              <a:rPr lang="cs-CZ" sz="2800"/>
              <a:t>Dlouhodobá neplodnost z neznámých příčin</a:t>
            </a:r>
          </a:p>
          <a:p>
            <a:r>
              <a:rPr lang="cs-CZ" sz="2800"/>
              <a:t>Kombinace mužského a ženského faktoru neplodnosti</a:t>
            </a:r>
          </a:p>
          <a:p>
            <a:r>
              <a:rPr lang="cs-CZ" sz="2800"/>
              <a:t>Endometrióza </a:t>
            </a:r>
          </a:p>
        </p:txBody>
      </p:sp>
    </p:spTree>
    <p:extLst>
      <p:ext uri="{BB962C8B-B14F-4D97-AF65-F5344CB8AC3E}">
        <p14:creationId xmlns:p14="http://schemas.microsoft.com/office/powerpoint/2010/main" val="41655611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>
            <a:normAutofit fontScale="90000"/>
          </a:bodyPr>
          <a:lstStyle/>
          <a:p>
            <a:r>
              <a:rPr lang="cs-CZ"/>
              <a:t>Vyšetření před zařazením do programu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/>
              <a:t>Gynekologické vyšetření, kolposkopie, cytologie</a:t>
            </a:r>
          </a:p>
          <a:p>
            <a:pPr>
              <a:lnSpc>
                <a:spcPct val="90000"/>
              </a:lnSpc>
            </a:pPr>
            <a:r>
              <a:rPr lang="cs-CZ" sz="2800"/>
              <a:t>Spermiogram</a:t>
            </a:r>
          </a:p>
          <a:p>
            <a:pPr>
              <a:lnSpc>
                <a:spcPct val="90000"/>
              </a:lnSpc>
            </a:pPr>
            <a:r>
              <a:rPr lang="cs-CZ" sz="2800"/>
              <a:t>Hormonální vyšetření</a:t>
            </a:r>
          </a:p>
          <a:p>
            <a:pPr>
              <a:lnSpc>
                <a:spcPct val="90000"/>
              </a:lnSpc>
            </a:pPr>
            <a:r>
              <a:rPr lang="cs-CZ" sz="2800"/>
              <a:t>Stanovení ovulace – BT,UZ, LH</a:t>
            </a:r>
          </a:p>
          <a:p>
            <a:pPr>
              <a:lnSpc>
                <a:spcPct val="90000"/>
              </a:lnSpc>
            </a:pPr>
            <a:r>
              <a:rPr lang="cs-CZ" sz="2800"/>
              <a:t>Postkoitální test</a:t>
            </a:r>
          </a:p>
          <a:p>
            <a:pPr>
              <a:lnSpc>
                <a:spcPct val="90000"/>
              </a:lnSpc>
            </a:pPr>
            <a:r>
              <a:rPr lang="cs-CZ" sz="2800"/>
              <a:t>Biopsie endometria</a:t>
            </a:r>
          </a:p>
          <a:p>
            <a:pPr>
              <a:lnSpc>
                <a:spcPct val="90000"/>
              </a:lnSpc>
            </a:pPr>
            <a:r>
              <a:rPr lang="cs-CZ" sz="2800"/>
              <a:t>HSG</a:t>
            </a:r>
          </a:p>
          <a:p>
            <a:pPr>
              <a:lnSpc>
                <a:spcPct val="90000"/>
              </a:lnSpc>
            </a:pPr>
            <a:r>
              <a:rPr lang="cs-CZ" sz="2800"/>
              <a:t>Laparoskopie</a:t>
            </a:r>
          </a:p>
          <a:p>
            <a:pPr>
              <a:lnSpc>
                <a:spcPct val="90000"/>
              </a:lnSpc>
            </a:pPr>
            <a:r>
              <a:rPr lang="cs-CZ" sz="2800"/>
              <a:t>Laboratorní vyšetření – hepatitis B, STD, rubeola, chlamydie</a:t>
            </a:r>
          </a:p>
        </p:txBody>
      </p:sp>
    </p:spTree>
    <p:extLst>
      <p:ext uri="{BB962C8B-B14F-4D97-AF65-F5344CB8AC3E}">
        <p14:creationId xmlns:p14="http://schemas.microsoft.com/office/powerpoint/2010/main" val="5564874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Technika IVF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Stimulace ovariální činnosti – klomifencitrát, hMG, agonisté  GnRH, hCG</a:t>
            </a:r>
          </a:p>
          <a:p>
            <a:r>
              <a:rPr lang="cs-CZ"/>
              <a:t>Monitorování folikulární fáze cyklu – LH,estrogeny,progesteron,UZ</a:t>
            </a:r>
          </a:p>
          <a:p>
            <a:r>
              <a:rPr lang="cs-CZ"/>
              <a:t>Odběr oocytů z ovariálních folikulů – transvaginální puknce za UZ kontroly</a:t>
            </a:r>
          </a:p>
          <a:p>
            <a:r>
              <a:rPr lang="cs-CZ"/>
              <a:t>Oplození in vitro a kultivace embryí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5347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Technika IVF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Příprava  spermií k oplození – odstranění seminální tekutiny a bakteriální kontaminace</a:t>
            </a:r>
          </a:p>
          <a:p>
            <a:r>
              <a:rPr lang="cs-CZ"/>
              <a:t>Preinkubace a oplození vajíčka </a:t>
            </a:r>
          </a:p>
        </p:txBody>
      </p:sp>
    </p:spTree>
    <p:extLst>
      <p:ext uri="{BB962C8B-B14F-4D97-AF65-F5344CB8AC3E}">
        <p14:creationId xmlns:p14="http://schemas.microsoft.com/office/powerpoint/2010/main" val="32673139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>
            <a:normAutofit fontScale="90000"/>
          </a:bodyPr>
          <a:lstStyle/>
          <a:p>
            <a:r>
              <a:rPr lang="cs-CZ"/>
              <a:t>Technika transferu embrya</a:t>
            </a:r>
            <a:br>
              <a:rPr lang="cs-CZ"/>
            </a:br>
            <a:r>
              <a:rPr lang="cs-CZ"/>
              <a:t>výsledky závisí na: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Kvalitě transferovaného embrya - vzhled, velikost, tvar blastomer</a:t>
            </a:r>
          </a:p>
          <a:p>
            <a:pPr>
              <a:lnSpc>
                <a:spcPct val="90000"/>
              </a:lnSpc>
            </a:pPr>
            <a:r>
              <a:rPr lang="cs-CZ"/>
              <a:t>Počtu transferovaných embryí – 2-3 embrya</a:t>
            </a:r>
          </a:p>
          <a:p>
            <a:pPr>
              <a:lnSpc>
                <a:spcPct val="90000"/>
              </a:lnSpc>
            </a:pPr>
            <a:r>
              <a:rPr lang="cs-CZ"/>
              <a:t>Technika transferu – atraumaticky, minimální množství kultivačního média, transcervikální transfer</a:t>
            </a:r>
          </a:p>
          <a:p>
            <a:pPr>
              <a:lnSpc>
                <a:spcPct val="90000"/>
              </a:lnSpc>
            </a:pPr>
            <a:r>
              <a:rPr lang="cs-CZ"/>
              <a:t>Stav endometria v době transferu</a:t>
            </a:r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0905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Etické a právní otázky IVF/ET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Postup IVF jako takový – je etické zasahovat do reprodukčního procesu ?</a:t>
            </a:r>
          </a:p>
          <a:p>
            <a:r>
              <a:rPr lang="cs-CZ" sz="2800"/>
              <a:t>Morální, etické a právní postavení embrya </a:t>
            </a:r>
          </a:p>
          <a:p>
            <a:r>
              <a:rPr lang="cs-CZ" sz="2800"/>
              <a:t>Zahrnutí třetí strany do procesu reprodukce – darování gamet </a:t>
            </a:r>
          </a:p>
          <a:p>
            <a:r>
              <a:rPr lang="cs-CZ" sz="2800"/>
              <a:t>Kryokonzervace embryí </a:t>
            </a:r>
          </a:p>
          <a:p>
            <a:r>
              <a:rPr lang="cs-CZ" sz="2800"/>
              <a:t>Manipulace a mikromanipulace s gametami </a:t>
            </a:r>
          </a:p>
          <a:p>
            <a:r>
              <a:rPr lang="cs-CZ" sz="2800"/>
              <a:t>Pokusy s preembryem</a:t>
            </a:r>
          </a:p>
          <a:p>
            <a:endParaRPr lang="cs-CZ" sz="2800"/>
          </a:p>
        </p:txBody>
      </p:sp>
    </p:spTree>
    <p:extLst>
      <p:ext uri="{BB962C8B-B14F-4D97-AF65-F5344CB8AC3E}">
        <p14:creationId xmlns:p14="http://schemas.microsoft.com/office/powerpoint/2010/main" val="3864311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0657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pPr lvl="0"/>
            <a:r>
              <a:rPr lang="cs-CZ" dirty="0"/>
              <a:t>Příčiny neplodnosti, vyšetření neplodných párů</a:t>
            </a:r>
          </a:p>
          <a:p>
            <a:pPr lvl="0"/>
            <a:r>
              <a:rPr lang="cs-CZ" dirty="0"/>
              <a:t>Co je to IVF</a:t>
            </a:r>
          </a:p>
          <a:p>
            <a:pPr lvl="0"/>
            <a:r>
              <a:rPr lang="cs-CZ" dirty="0"/>
              <a:t>Endometrióza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21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Ovariální faktor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Anovulační cykly</a:t>
            </a:r>
          </a:p>
          <a:p>
            <a:r>
              <a:rPr lang="cs-CZ"/>
              <a:t>Porucha steroidogeneze</a:t>
            </a:r>
          </a:p>
          <a:p>
            <a:r>
              <a:rPr lang="cs-CZ"/>
              <a:t>Funkční sterilita</a:t>
            </a:r>
          </a:p>
        </p:txBody>
      </p:sp>
    </p:spTree>
    <p:extLst>
      <p:ext uri="{BB962C8B-B14F-4D97-AF65-F5344CB8AC3E}">
        <p14:creationId xmlns:p14="http://schemas.microsoft.com/office/powerpoint/2010/main" val="41131659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5157192"/>
            <a:ext cx="8229600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Desyrel" pitchFamily="2" charset="0"/>
              </a:rPr>
              <a:t>Děkuji za pozornost</a:t>
            </a:r>
            <a:br>
              <a:rPr lang="cs-CZ" dirty="0">
                <a:latin typeface="Desyrel" pitchFamily="2" charset="0"/>
              </a:rPr>
            </a:br>
            <a:r>
              <a:rPr lang="cs-CZ" dirty="0">
                <a:effectLst/>
                <a:latin typeface="Desyrel"/>
                <a:ea typeface="Calibri"/>
                <a:cs typeface="Times New Roman"/>
              </a:rPr>
              <a:t>Petr Křepelka</a:t>
            </a:r>
            <a:br>
              <a:rPr lang="cs-CZ" sz="1800" dirty="0">
                <a:ea typeface="Calibri"/>
                <a:cs typeface="Times New Roman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7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Ovariální faktor – vyšetřovací metody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Měření bazální teploty</a:t>
            </a:r>
          </a:p>
          <a:p>
            <a:pPr>
              <a:lnSpc>
                <a:spcPct val="90000"/>
              </a:lnSpc>
            </a:pPr>
            <a:r>
              <a:rPr lang="cs-CZ" sz="2800"/>
              <a:t>Ultrazvukové vyšetření – folikulometrie, vyšetření endometria</a:t>
            </a:r>
          </a:p>
          <a:p>
            <a:pPr>
              <a:lnSpc>
                <a:spcPct val="90000"/>
              </a:lnSpc>
            </a:pPr>
            <a:r>
              <a:rPr lang="cs-CZ" sz="2800"/>
              <a:t>Hormonální vyšetření -  FSH,LH,estradiol,prolaktin,progesteron,testosteron,T3,T4,TSH</a:t>
            </a:r>
          </a:p>
          <a:p>
            <a:pPr>
              <a:lnSpc>
                <a:spcPct val="90000"/>
              </a:lnSpc>
            </a:pPr>
            <a:r>
              <a:rPr lang="cs-CZ" sz="2800"/>
              <a:t>Vaginální cytologie</a:t>
            </a:r>
          </a:p>
          <a:p>
            <a:pPr>
              <a:lnSpc>
                <a:spcPct val="90000"/>
              </a:lnSpc>
            </a:pPr>
            <a:r>
              <a:rPr lang="cs-CZ" sz="2800"/>
              <a:t>Vyšetření cervikálního hlenu -  arborizace</a:t>
            </a:r>
          </a:p>
          <a:p>
            <a:pPr>
              <a:lnSpc>
                <a:spcPct val="90000"/>
              </a:lnSpc>
            </a:pPr>
            <a:r>
              <a:rPr lang="cs-CZ" sz="2800"/>
              <a:t>Biopsie endometria</a:t>
            </a:r>
          </a:p>
        </p:txBody>
      </p:sp>
    </p:spTree>
    <p:extLst>
      <p:ext uri="{BB962C8B-B14F-4D97-AF65-F5344CB8AC3E}">
        <p14:creationId xmlns:p14="http://schemas.microsoft.com/office/powerpoint/2010/main" val="208297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Diagnóza anovulace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Hyperprolaktinemická </a:t>
            </a:r>
          </a:p>
          <a:p>
            <a:r>
              <a:rPr lang="cs-CZ"/>
              <a:t>Hypogonadotropní </a:t>
            </a:r>
          </a:p>
          <a:p>
            <a:r>
              <a:rPr lang="cs-CZ"/>
              <a:t>Hypergonadotropní </a:t>
            </a:r>
          </a:p>
          <a:p>
            <a:r>
              <a:rPr lang="cs-CZ"/>
              <a:t>Normogonadotropní </a:t>
            </a:r>
          </a:p>
        </p:txBody>
      </p:sp>
    </p:spTree>
    <p:extLst>
      <p:ext uri="{BB962C8B-B14F-4D97-AF65-F5344CB8AC3E}">
        <p14:creationId xmlns:p14="http://schemas.microsoft.com/office/powerpoint/2010/main" val="4283226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Terapie ovariálního faktoru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Indukce ovulace</a:t>
            </a:r>
          </a:p>
          <a:p>
            <a:r>
              <a:rPr lang="cs-CZ"/>
              <a:t>Antiestrogeny – klomifencitrát</a:t>
            </a:r>
          </a:p>
          <a:p>
            <a:r>
              <a:rPr lang="cs-CZ"/>
              <a:t>Gonadotropiny</a:t>
            </a:r>
          </a:p>
          <a:p>
            <a:r>
              <a:rPr lang="cs-CZ"/>
              <a:t>Agonisté dopaminu – bromokryptin, lisurid, tergurid</a:t>
            </a:r>
          </a:p>
          <a:p>
            <a:r>
              <a:rPr lang="cs-CZ"/>
              <a:t>Úprava poruch luteální fáze</a:t>
            </a:r>
          </a:p>
          <a:p>
            <a:r>
              <a:rPr lang="cs-CZ"/>
              <a:t>hCG, progesteron</a:t>
            </a:r>
          </a:p>
        </p:txBody>
      </p:sp>
    </p:spTree>
    <p:extLst>
      <p:ext uri="{BB962C8B-B14F-4D97-AF65-F5344CB8AC3E}">
        <p14:creationId xmlns:p14="http://schemas.microsoft.com/office/powerpoint/2010/main" val="422793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Tuboperitoneální faktor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Poškození vejcovodů zánětem – nejčastější</a:t>
            </a:r>
          </a:p>
          <a:p>
            <a:r>
              <a:rPr lang="cs-CZ"/>
              <a:t>Endometrióza </a:t>
            </a:r>
          </a:p>
          <a:p>
            <a:r>
              <a:rPr lang="cs-CZ"/>
              <a:t>Vývojové anomalie </a:t>
            </a:r>
          </a:p>
          <a:p>
            <a:r>
              <a:rPr lang="cs-CZ"/>
              <a:t>Iatrogenní příčiny</a:t>
            </a:r>
          </a:p>
          <a:p>
            <a:r>
              <a:rPr lang="cs-CZ"/>
              <a:t>Tubární gravidita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3417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1345</Words>
  <Application>Microsoft Office PowerPoint</Application>
  <PresentationFormat>Předvádění na obrazovce (4:3)</PresentationFormat>
  <Paragraphs>271</Paragraphs>
  <Slides>50</Slides>
  <Notes>1</Notes>
  <HiddenSlides>27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7" baseType="lpstr">
      <vt:lpstr>Arial</vt:lpstr>
      <vt:lpstr>Calibri</vt:lpstr>
      <vt:lpstr>Desyrel</vt:lpstr>
      <vt:lpstr>Verdana</vt:lpstr>
      <vt:lpstr>Wingdings</vt:lpstr>
      <vt:lpstr>Motiv systému Office</vt:lpstr>
      <vt:lpstr>Document</vt:lpstr>
      <vt:lpstr>Sterilita a infertilita Metody asistované reprodukce</vt:lpstr>
      <vt:lpstr>Poruchy plodnosti</vt:lpstr>
      <vt:lpstr>Incidence poruch plodnosti</vt:lpstr>
      <vt:lpstr>Sterilita  ženy</vt:lpstr>
      <vt:lpstr>Ovariální faktor</vt:lpstr>
      <vt:lpstr>Ovariální faktor – vyšetřovací metody</vt:lpstr>
      <vt:lpstr>Diagnóza anovulace</vt:lpstr>
      <vt:lpstr>Terapie ovariálního faktoru</vt:lpstr>
      <vt:lpstr>Tuboperitoneální faktor</vt:lpstr>
      <vt:lpstr>Tuboperitoneální faktor – vyšetřovací metody</vt:lpstr>
      <vt:lpstr>Poruchy plodnosti muže</vt:lpstr>
      <vt:lpstr>Příčiny poruch plodnosti muže</vt:lpstr>
      <vt:lpstr>Vyšetřovací metody</vt:lpstr>
      <vt:lpstr>Spermiogram – vyšetření spermatu</vt:lpstr>
      <vt:lpstr>Odchylky spermiogramu</vt:lpstr>
      <vt:lpstr>Další vyšetření muže</vt:lpstr>
      <vt:lpstr>Poruchy plodnosti muže - terapie</vt:lpstr>
      <vt:lpstr>Endometrióza </vt:lpstr>
      <vt:lpstr>Klasifikace endometriózy podle lokalizace</vt:lpstr>
      <vt:lpstr>Symptomatologie</vt:lpstr>
      <vt:lpstr>Výskyt</vt:lpstr>
      <vt:lpstr>Etiologie</vt:lpstr>
      <vt:lpstr>Diagnóza </vt:lpstr>
      <vt:lpstr>Formy endometriózy</vt:lpstr>
      <vt:lpstr>Léčba</vt:lpstr>
      <vt:lpstr>Klasifikace - stádia</vt:lpstr>
      <vt:lpstr>Léčba bolesti</vt:lpstr>
      <vt:lpstr>Hormonální antikoncepce – kontinuální podávání</vt:lpstr>
      <vt:lpstr>Progestiny</vt:lpstr>
      <vt:lpstr>Danazol</vt:lpstr>
      <vt:lpstr>GnRH-analoga</vt:lpstr>
      <vt:lpstr>Chirurgická léčba  (Laparoscopie / Laparotomie)</vt:lpstr>
      <vt:lpstr>Otázky</vt:lpstr>
      <vt:lpstr>Závěry</vt:lpstr>
      <vt:lpstr>Metody asistované reprodukce</vt:lpstr>
      <vt:lpstr>Muži a ženy zralého věku mají právo bez omezení rasy, národnosti nebo náboženství uzavřít sňatek a založit rodinu. Usnesení WHO 1978,      článek 16 Lékaři mají povinnost pomáhat manželským párům toto právo realizovat.</vt:lpstr>
      <vt:lpstr>Metody asistované reprodukce</vt:lpstr>
      <vt:lpstr>Historie IVF Tvůrci metody</vt:lpstr>
      <vt:lpstr>Historie IVF</vt:lpstr>
      <vt:lpstr>Metody asistované reprodukce</vt:lpstr>
      <vt:lpstr>Metody asistované reprodukce</vt:lpstr>
      <vt:lpstr>Indikace k metodám asistované reprodukce</vt:lpstr>
      <vt:lpstr>Vyšetření před zařazením do programu</vt:lpstr>
      <vt:lpstr>Technika IVF</vt:lpstr>
      <vt:lpstr>Technika IVF</vt:lpstr>
      <vt:lpstr>Technika transferu embrya výsledky závisí na:</vt:lpstr>
      <vt:lpstr>Etické a právní otázky IVF/ET</vt:lpstr>
      <vt:lpstr>Úkoly</vt:lpstr>
      <vt:lpstr>Otázky</vt:lpstr>
      <vt:lpstr>Děkuji za pozornost Petr Křepelka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Sterilita a infertilita Metody asistované reprodukce</dc:title>
  <dc:creator>UPMD</dc:creator>
  <cp:lastModifiedBy>Křepelka, Petr</cp:lastModifiedBy>
  <cp:revision>6</cp:revision>
  <dcterms:created xsi:type="dcterms:W3CDTF">2011-12-04T17:43:54Z</dcterms:created>
  <dcterms:modified xsi:type="dcterms:W3CDTF">2020-02-27T17:23:14Z</dcterms:modified>
</cp:coreProperties>
</file>