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5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57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05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6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18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12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560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2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93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7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9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26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44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4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5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36B1-0C9E-4B50-85AE-DD67A825CB4B}" type="datetimeFigureOut">
              <a:rPr lang="cs-CZ" smtClean="0"/>
              <a:t>18.02.2024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86B711-55C2-4E8E-AFB5-D4739D11D5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32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t/rvp-pro-zakladni-vzdelavan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691DF-0CD0-7FC0-DF2E-BB7B15B9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slohové, komunikační a literární výchovy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2999AF-6B74-C5AE-44C3-31BB69627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Romana Wágnerová</a:t>
            </a:r>
          </a:p>
        </p:txBody>
      </p:sp>
    </p:spTree>
    <p:extLst>
      <p:ext uri="{BB962C8B-B14F-4D97-AF65-F5344CB8AC3E}">
        <p14:creationId xmlns:p14="http://schemas.microsoft.com/office/powerpoint/2010/main" val="419503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18A57-BD4A-648B-0103-199277669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Tematický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E283F-659C-1B4F-8BF2-187C099E5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9977"/>
            <a:ext cx="9093682" cy="4798423"/>
          </a:xfrm>
        </p:spPr>
        <p:txBody>
          <a:bodyPr>
            <a:no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ročník (čtení)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Říjen: Dramatizace pohádky, krátká slova a věty, tečka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Listopad: Recitace básničky, říkadla, rozpočítadla, zakončování věty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Prosinec: článek (nadpis, řádek), krátké mluvení, artikulování, slova s předložkami, uvědomělé čtení, spojování slabik, výslovnost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Leden: dvojtečka, středník, odstavec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Únor: krátký mluvený projev, vypravování obsahu, báseň, rým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Březen: plynulé čtení, rozvíjení znělého hlasu, správný slovní přízvuk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Duben: Sloka, verš, rým, čtená se skupinami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bě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pě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mě, tě, di, ti, plynulé čtení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Květen: pohádky, příběh, báseň, odstavec, sova se shluky souhlásek, správný přízvuk, artikulace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Červen: Hlasité a tiché čtení s porozuměním, plynulost, správné odpovídání na kontrolní otázky</a:t>
            </a:r>
          </a:p>
        </p:txBody>
      </p:sp>
    </p:spTree>
    <p:extLst>
      <p:ext uri="{BB962C8B-B14F-4D97-AF65-F5344CB8AC3E}">
        <p14:creationId xmlns:p14="http://schemas.microsoft.com/office/powerpoint/2010/main" val="269951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82890-7591-A39C-7436-4355E34D1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914400"/>
            <a:ext cx="8932243" cy="558265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ročník (sloh)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Září: naslouchání pohádkám, porozumění mluveným pokynům, pozdrav, poděkování, vyprávění dle obrázkové osnovy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Říjen: dramatizace pohádky, omluva, vyprávění vlastních zážitků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Listopad: Krátký mluvený projev, účinná komunikace s druhými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Prosinec: sdělování krátkých zpráv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Leden: krátký mluvený projev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Únor: prosba, poděkování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Březen: spisovné vyjadřování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Duben: omluva, blahopřání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Květen: vzkaz, zápis do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úkoláčku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Červen: Kultura projevu, vyjádření vlastní zkušenosti</a:t>
            </a:r>
          </a:p>
        </p:txBody>
      </p:sp>
    </p:spTree>
    <p:extLst>
      <p:ext uri="{BB962C8B-B14F-4D97-AF65-F5344CB8AC3E}">
        <p14:creationId xmlns:p14="http://schemas.microsoft.com/office/powerpoint/2010/main" val="92126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A7962-5C62-B4B4-074E-358EB101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Didaktika českého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D9BD3-9C0E-35D3-D815-8C92392B9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1423"/>
            <a:ext cx="8596668" cy="4279939"/>
          </a:xfrm>
        </p:spPr>
        <p:txBody>
          <a:bodyPr>
            <a:normAutofit/>
          </a:bodyPr>
          <a:lstStyle/>
          <a:p>
            <a:r>
              <a:rPr lang="cs-CZ" sz="28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speciální oborová didaktika</a:t>
            </a:r>
            <a:endParaRPr lang="cs-CZ" sz="28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pomezní disciplína, která čerpá poznatky z různých vědních oborů</a:t>
            </a:r>
          </a:p>
          <a:p>
            <a:r>
              <a:rPr lang="cs-CZ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Speciální didaktika (</a:t>
            </a:r>
            <a:r>
              <a:rPr lang="cs-CZ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výuky), obecná didaktika (teorie vyučování a vzdělávání), </a:t>
            </a:r>
            <a:r>
              <a:rPr lang="cs-CZ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obecná pedagogika, lingvistika (informace pedagogicky transformuje pro školskou praxi), psychologie, logika a sociologie</a:t>
            </a:r>
          </a:p>
        </p:txBody>
      </p:sp>
    </p:spTree>
    <p:extLst>
      <p:ext uri="{BB962C8B-B14F-4D97-AF65-F5344CB8AC3E}">
        <p14:creationId xmlns:p14="http://schemas.microsoft.com/office/powerpoint/2010/main" val="357934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DC82C-1CFD-C219-7F63-D54619BF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515A6-DA8D-8079-6F2F-1B6F5DB5F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91" y="1482291"/>
            <a:ext cx="8922618" cy="4766109"/>
          </a:xfrm>
        </p:spPr>
        <p:txBody>
          <a:bodyPr>
            <a:normAutofit/>
          </a:bodyPr>
          <a:lstStyle/>
          <a:p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Obsah vzdělávání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je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UČIVO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tedy didakticky transformovaný systém poznatků, činností a dalších kvalit, které si má jedinec osvojit. 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Jsou to především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která se ve vyučování stávají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VĚDOMOSTMI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(informace, poučky, systém poznatků z oblasti věd),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výkony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které se ve vyučování stávají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DOVEDNOSTMI 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NÁVYKY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(činnosti, operace, aktivity) a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poznávací procesy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Výběrem obsahu učiva se zabývá teorie vzdělávání. 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Stanovení učiva je komplikovaný proces. Výběr vzdělávacího obsahu je ovlivněn cíli vzdělávání. 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Učivo je ukotveno do tzv.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kurikula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standardů</a:t>
            </a:r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Učivo je osnováno buď lineárně (probírané učivo se neopakuje), cyklicky (probírané učivo se průběžně opakuje), nebo spirálově (probírané učivo se průběžně opakuje s narůstající obtížností, jde tedy o kombinaci lineárního a cyklického osnování).</a:t>
            </a:r>
          </a:p>
          <a:p>
            <a:r>
              <a:rPr lang="cs-CZ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 1. stupni ZŠ se nejčastěji setkáváme s osnováním cyklickým a spirálovým.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87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05C4A-F634-BB58-CACB-56924928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ČJ jako vyučovací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81CD77-9B25-CD7A-EAB4-5CBF7D0C8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1463041"/>
            <a:ext cx="8744613" cy="4578322"/>
          </a:xfrm>
        </p:spPr>
        <p:txBody>
          <a:bodyPr>
            <a:normAutofit lnSpcReduction="10000"/>
          </a:bodyPr>
          <a:lstStyle/>
          <a:p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obor ČESKÝ JAZYK A LITERATURA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je spolu s cizími jazyky ukotven v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Rámcovém vzdělávacím programu pro základní vzdělávání (RVP ZV)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ve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JAZYK A JAZYKOVÁ KOMUNIKACE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Tato oblast má ve výchovně vzdělávacím procesu specifické postavení a patří ke stěžejním oblastem, neboť rozvoj komunikačních kompetencí a jejich osvojení si na určité úrovni není jen cílem vzdělávání, ale také nezbytným předpokladem přenosu poznání ze všech ostatních vědních disciplín. </a:t>
            </a:r>
          </a:p>
          <a:p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A SLOHOVÁ VÝCHOVA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JAZYKOVÁ VÝCHOVA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LITERÁRNÍ VÝCHOVA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9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40B76-D457-C6E7-7F00-FA75A482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RVP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5697D-83B4-41B9-8F8E-305778272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291"/>
            <a:ext cx="8596668" cy="455907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Cíle jednotlivých složek jsou v RVP ZV (2021) vymezeny takto:</a:t>
            </a:r>
            <a:endParaRPr lang="cs-CZ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A SLOHOVÉ VÝCHOVĚ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se žáci učí vnímat a chápat různá jazyková sdělení, číst s porozuměním, kultivovaně psát, mluvit a rozhodovat se na základě přečteného nebo slyšeného textu různého typu vztahujícího se k nejrůznějším situacím, analyzovat jej a kriticky posoudit jeho obsah. Ve vyšších ročnících se učí posuzovat také formální stránku textu a jeho výstavbu.</a:t>
            </a:r>
          </a:p>
          <a:p>
            <a:pPr algn="l"/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sz="2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LITERÁRNÍ VÝCHOVĚ</a:t>
            </a:r>
            <a:r>
              <a:rPr lang="cs-CZ" sz="20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žáci poznávají prostřednictvím četby základní literární druhy, učí se vnímat jejich specifické znaky, postihovat umělecké záměry autora a formulovat vlastní názory o přečteném díle. Učí se také rozlišovat literární fikci od skutečnosti. Postupně získávají a rozvíjejí základní čtenářské návyky i schopnosti tvořivé recepce, interpretace a produkce literárního textu. Žáci dospívají k takovým poznatkům a prožitkům, které mohou pozitivně ovlivnit jejich postoje, životní hodnotové orientace a obohatit jejich duchovní život.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0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61DAB-988B-ED9E-870E-2FD38481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5BFE88-5451-A91E-D7D9-ECEFCCAA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6669"/>
            <a:ext cx="8596668" cy="4414693"/>
          </a:xfrm>
        </p:spPr>
        <p:txBody>
          <a:bodyPr>
            <a:normAutofit lnSpcReduction="10000"/>
          </a:bodyPr>
          <a:lstStyle/>
          <a:p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Výstupy vzdělávacího oboru Český jazyk a literatura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tedy to, co by měl žák po absolvování předmětu zvládat,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jsou v RVP ZV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rozděleny do 3 období (očekávané výstupy)</a:t>
            </a:r>
          </a:p>
          <a:p>
            <a:pPr>
              <a:buAutoNum type="arabicPeriod"/>
            </a:pP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období tvoří 1.-3. ročník</a:t>
            </a:r>
          </a:p>
          <a:p>
            <a:pPr>
              <a:buAutoNum type="arabicPeriod"/>
            </a:pP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období zahrnuje 4. a 5. ročník </a:t>
            </a:r>
          </a:p>
          <a:p>
            <a:pPr>
              <a:buAutoNum type="arabicPeriod"/>
            </a:pP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období trvá od 6. do 9. ročníku</a:t>
            </a:r>
          </a:p>
          <a:p>
            <a:pPr>
              <a:buAutoNum type="arabicPeriod"/>
            </a:pPr>
            <a:endParaRPr lang="cs-CZ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a 2. ročník slouží především k tomu, aby se dítě stalo školákem, aby poznalo prostředí školy a získalo základní školní návyky a dovednosti. Od 2. a 3. ročníku se žáci postupně seznamují se základy různých vědních oborů.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22B82-F7D7-76E3-603F-EDD2DF6E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A8DF6-731C-FBA0-1DE4-D31653D4C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42A88C-C920-CDF3-5A30-EE5DA99CD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50" y="979880"/>
            <a:ext cx="11735803" cy="526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8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D43DC-3635-B88E-CD33-206D984D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B4640-F978-4FED-823C-8EAAC2C4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02344-A56A-C938-6798-1FD6921EC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06" y="361832"/>
            <a:ext cx="11166187" cy="613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3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F2A5F-2029-55F8-C971-EAE269DE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a metody </a:t>
            </a:r>
            <a:r>
              <a:rPr lang="cs-CZ" dirty="0" err="1"/>
              <a:t>literárněvýchovného</a:t>
            </a:r>
            <a:r>
              <a:rPr lang="cs-CZ" dirty="0"/>
              <a:t>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C4F1A-4BE6-A4C8-D753-EF257499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17950" cy="434608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Vyučovací hodina literární výchovy prochází několika fázemi:</a:t>
            </a:r>
          </a:p>
          <a:p>
            <a:pPr algn="l"/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přípravné fázi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dochází k motivaci a prvnímu seznámení žáků s textem.</a:t>
            </a:r>
          </a:p>
          <a:p>
            <a:pPr algn="l"/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ni pak navazuje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fáze interpretační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která směřuje k proniknutí do tematické, kompoziční a jazykové struktury textu, k pochopení hlavní myšlenky a aktuálního smyslu.</a:t>
            </a:r>
          </a:p>
          <a:p>
            <a:pPr algn="l"/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 následující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realizační fázi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žáci uplatňují literárně-estetické činnosti (předčítání, přednes, reprodukci, dramatizaci, samotnou tvorbu apod.), díky nimž umocňují a prohlubují svůj zážitek z textu.</a:t>
            </a:r>
          </a:p>
          <a:p>
            <a:pPr algn="l"/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Hodina končí </a:t>
            </a:r>
            <a:r>
              <a:rPr lang="cs-CZ" sz="24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závěrečnou fází</a:t>
            </a:r>
            <a:r>
              <a:rPr lang="cs-CZ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v níž dochází k opakování, shrnování, zobecňování, systematizaci, aktualizování, prověřování a hodnocení výsledků žákovské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69452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906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Fazeta</vt:lpstr>
      <vt:lpstr>Didaktika slohové, komunikační a literární výchovy</vt:lpstr>
      <vt:lpstr>Didaktika českého jazyka</vt:lpstr>
      <vt:lpstr>Obsah vzdělávání</vt:lpstr>
      <vt:lpstr>ČJ jako vyučovací předmět</vt:lpstr>
      <vt:lpstr>Cíle RVP</vt:lpstr>
      <vt:lpstr>Výstupy vzdělávání</vt:lpstr>
      <vt:lpstr>Prezentace aplikace PowerPoint</vt:lpstr>
      <vt:lpstr>Prezentace aplikace PowerPoint</vt:lpstr>
      <vt:lpstr>Fáze a metody literárněvýchovného procesu</vt:lpstr>
      <vt:lpstr>Tematický plán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slohové, komunikační a literární výchovy</dc:title>
  <dc:creator>Romana</dc:creator>
  <cp:lastModifiedBy>Romana</cp:lastModifiedBy>
  <cp:revision>1</cp:revision>
  <dcterms:created xsi:type="dcterms:W3CDTF">2024-02-18T19:18:27Z</dcterms:created>
  <dcterms:modified xsi:type="dcterms:W3CDTF">2024-02-18T19:50:48Z</dcterms:modified>
</cp:coreProperties>
</file>