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</p:sldIdLst>
  <p:sldSz cx="9144000" cy="6858000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685800" y="2130480"/>
            <a:ext cx="7769520" cy="146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0000"/>
                </a:solidFill>
                <a:latin typeface="Calibri"/>
                <a:ea typeface="DejaVu Sans"/>
              </a:rPr>
              <a:t>Dýchací systém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381" name="CustomShape 2"/>
          <p:cNvSpPr/>
          <p:nvPr/>
        </p:nvSpPr>
        <p:spPr>
          <a:xfrm>
            <a:off x="1371600" y="3420000"/>
            <a:ext cx="6397920" cy="108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8080"/>
                </a:solidFill>
                <a:latin typeface="Calibri"/>
                <a:ea typeface="DejaVu Sans"/>
              </a:rPr>
              <a:t>Fakulta zdravotnických studií</a:t>
            </a:r>
            <a:endParaRPr lang="cs-CZ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8080"/>
                </a:solidFill>
                <a:latin typeface="Calibri"/>
                <a:ea typeface="DejaVu Sans"/>
              </a:rPr>
              <a:t>Technická univerzita v Liberci</a:t>
            </a:r>
            <a:endParaRPr lang="cs-CZ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30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Chrupavky hrtanové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32" name="CustomShape 5"/>
          <p:cNvSpPr/>
          <p:nvPr/>
        </p:nvSpPr>
        <p:spPr>
          <a:xfrm>
            <a:off x="457200" y="1416960"/>
            <a:ext cx="2962440" cy="416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0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Nepárové:</a:t>
            </a:r>
            <a:endParaRPr lang="cs-CZ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1. Hrtanová příklopka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(epiglottis)</a:t>
            </a:r>
            <a:endParaRPr lang="cs-CZ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2. Štítná chrupavka   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(cartilago thyroidea)</a:t>
            </a:r>
            <a:endParaRPr lang="cs-CZ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3. Prstencová chrupavka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(cartilago cricoidea)</a:t>
            </a:r>
            <a:endParaRPr lang="cs-CZ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0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Párové:</a:t>
            </a:r>
            <a:endParaRPr lang="cs-CZ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4. Hlasivkové chrupavky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(cartilagines arythenoideae)</a:t>
            </a:r>
            <a:endParaRPr lang="cs-CZ" sz="2000" b="0" strike="noStrike" spc="-1">
              <a:latin typeface="Arial"/>
            </a:endParaRPr>
          </a:p>
        </p:txBody>
      </p:sp>
      <p:pic>
        <p:nvPicPr>
          <p:cNvPr id="433" name="Picture 3" descr="C:\Documents and Settings\blanka.pospisilova\Dokumenty\Skripta\2010_08_06\Kopie - IMG_0057.jpg"/>
          <p:cNvPicPr/>
          <p:nvPr/>
        </p:nvPicPr>
        <p:blipFill>
          <a:blip r:embed="rId3">
            <a:lum bright="2000"/>
          </a:blip>
          <a:srcRect l="71697" b="13456"/>
          <a:stretch/>
        </p:blipFill>
        <p:spPr>
          <a:xfrm>
            <a:off x="3435120" y="1163160"/>
            <a:ext cx="2270520" cy="4891320"/>
          </a:xfrm>
          <a:prstGeom prst="rect">
            <a:avLst/>
          </a:prstGeom>
          <a:ln w="28440">
            <a:solidFill>
              <a:srgbClr val="4F81BD"/>
            </a:solidFill>
            <a:miter/>
          </a:ln>
        </p:spPr>
      </p:pic>
      <p:pic>
        <p:nvPicPr>
          <p:cNvPr id="434" name="Picture 2" descr="C:\Documents and Settings\blanka.pospisilova\Dokumenty\Skripta\2010_08_06\IMG_0057.jpg"/>
          <p:cNvPicPr/>
          <p:nvPr/>
        </p:nvPicPr>
        <p:blipFill>
          <a:blip r:embed="rId3">
            <a:lum contrast="10000"/>
          </a:blip>
          <a:srcRect t="23161" r="69147" b="2263"/>
          <a:stretch/>
        </p:blipFill>
        <p:spPr>
          <a:xfrm>
            <a:off x="5954040" y="1163160"/>
            <a:ext cx="2730240" cy="4868280"/>
          </a:xfrm>
          <a:prstGeom prst="rect">
            <a:avLst/>
          </a:prstGeom>
          <a:ln w="28440">
            <a:solidFill>
              <a:srgbClr val="4F81BD"/>
            </a:solidFill>
            <a:miter/>
          </a:ln>
        </p:spPr>
      </p:pic>
      <p:sp>
        <p:nvSpPr>
          <p:cNvPr id="435" name="CustomShape 6"/>
          <p:cNvSpPr/>
          <p:nvPr/>
        </p:nvSpPr>
        <p:spPr>
          <a:xfrm>
            <a:off x="3745800" y="1740960"/>
            <a:ext cx="3085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436" name="CustomShape 7"/>
          <p:cNvSpPr/>
          <p:nvPr/>
        </p:nvSpPr>
        <p:spPr>
          <a:xfrm>
            <a:off x="3435120" y="3401280"/>
            <a:ext cx="3085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437" name="CustomShape 8"/>
          <p:cNvSpPr/>
          <p:nvPr/>
        </p:nvSpPr>
        <p:spPr>
          <a:xfrm>
            <a:off x="3481920" y="4190760"/>
            <a:ext cx="3085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438" name="CustomShape 9"/>
          <p:cNvSpPr/>
          <p:nvPr/>
        </p:nvSpPr>
        <p:spPr>
          <a:xfrm>
            <a:off x="3453120" y="5257440"/>
            <a:ext cx="3085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439" name="CustomShape 10"/>
          <p:cNvSpPr/>
          <p:nvPr/>
        </p:nvSpPr>
        <p:spPr>
          <a:xfrm>
            <a:off x="6643080" y="2340000"/>
            <a:ext cx="3085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440" name="CustomShape 11"/>
          <p:cNvSpPr/>
          <p:nvPr/>
        </p:nvSpPr>
        <p:spPr>
          <a:xfrm>
            <a:off x="6886440" y="3477240"/>
            <a:ext cx="3085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441" name="CustomShape 12"/>
          <p:cNvSpPr/>
          <p:nvPr/>
        </p:nvSpPr>
        <p:spPr>
          <a:xfrm>
            <a:off x="7197120" y="5110920"/>
            <a:ext cx="3085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442" name="CustomShape 13"/>
          <p:cNvSpPr/>
          <p:nvPr/>
        </p:nvSpPr>
        <p:spPr>
          <a:xfrm>
            <a:off x="7743960" y="3920760"/>
            <a:ext cx="3085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443" name="CustomShape 14"/>
          <p:cNvSpPr/>
          <p:nvPr/>
        </p:nvSpPr>
        <p:spPr>
          <a:xfrm>
            <a:off x="7264800" y="1107720"/>
            <a:ext cx="10170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jazylka</a:t>
            </a:r>
            <a:endParaRPr lang="cs-CZ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2" descr="C:\Documents and Settings\blanka.pospisilova\Dokumenty\Skripta\2010_08_06\IMG_0061.jpg"/>
          <p:cNvPicPr/>
          <p:nvPr/>
        </p:nvPicPr>
        <p:blipFill>
          <a:blip r:embed="rId3"/>
          <a:srcRect l="42698" t="65149" r="29045" b="4812"/>
          <a:stretch/>
        </p:blipFill>
        <p:spPr>
          <a:xfrm>
            <a:off x="5806440" y="880920"/>
            <a:ext cx="3094560" cy="246816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2" descr="C:\Documents and Settings\blanka.pospisilova\Dokumenty\Skripta\2010_08_06\IMG_0061.jpg"/>
          <p:cNvPicPr/>
          <p:nvPr/>
        </p:nvPicPr>
        <p:blipFill>
          <a:blip r:embed="rId3"/>
          <a:srcRect l="71737" t="65149" r="1379" b="4682"/>
          <a:stretch/>
        </p:blipFill>
        <p:spPr>
          <a:xfrm>
            <a:off x="468360" y="670680"/>
            <a:ext cx="3118320" cy="2558160"/>
          </a:xfrm>
          <a:prstGeom prst="rect">
            <a:avLst/>
          </a:prstGeom>
          <a:ln w="0">
            <a:noFill/>
          </a:ln>
        </p:spPr>
      </p:pic>
      <p:sp>
        <p:nvSpPr>
          <p:cNvPr id="446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48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4"/>
          <p:cNvSpPr/>
          <p:nvPr/>
        </p:nvSpPr>
        <p:spPr>
          <a:xfrm>
            <a:off x="468360" y="516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600" b="1" strike="noStrike" spc="-1">
                <a:solidFill>
                  <a:srgbClr val="000000"/>
                </a:solidFill>
                <a:latin typeface="Calibri"/>
                <a:ea typeface="DejaVu Sans"/>
              </a:rPr>
              <a:t>Hlasivkové vazy</a:t>
            </a:r>
            <a:endParaRPr lang="cs-CZ" sz="3600" b="0" strike="noStrike" spc="-1">
              <a:latin typeface="Arial"/>
            </a:endParaRPr>
          </a:p>
        </p:txBody>
      </p:sp>
      <p:sp>
        <p:nvSpPr>
          <p:cNvPr id="450" name="CustomShape 5"/>
          <p:cNvSpPr/>
          <p:nvPr/>
        </p:nvSpPr>
        <p:spPr>
          <a:xfrm>
            <a:off x="689040" y="3310200"/>
            <a:ext cx="289764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Respirační postavení vazů –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vazy jsou abdukovány</a:t>
            </a:r>
            <a:endParaRPr lang="cs-CZ" sz="2000" b="0" strike="noStrike" spc="-1">
              <a:latin typeface="Arial"/>
            </a:endParaRPr>
          </a:p>
        </p:txBody>
      </p:sp>
      <p:pic>
        <p:nvPicPr>
          <p:cNvPr id="451" name="Picture 4" descr="971B4F74"/>
          <p:cNvPicPr/>
          <p:nvPr/>
        </p:nvPicPr>
        <p:blipFill>
          <a:blip r:embed="rId4">
            <a:lum contrast="8000"/>
          </a:blip>
          <a:srcRect l="3287" t="2223" b="2223"/>
          <a:stretch/>
        </p:blipFill>
        <p:spPr>
          <a:xfrm>
            <a:off x="5991840" y="4045680"/>
            <a:ext cx="2724480" cy="2241360"/>
          </a:xfrm>
          <a:prstGeom prst="rect">
            <a:avLst/>
          </a:prstGeom>
          <a:ln w="9360">
            <a:solidFill>
              <a:srgbClr val="FF0000"/>
            </a:solidFill>
            <a:miter/>
          </a:ln>
        </p:spPr>
      </p:pic>
      <p:pic>
        <p:nvPicPr>
          <p:cNvPr id="452" name="Picture 5" descr="5F0E89A2"/>
          <p:cNvPicPr/>
          <p:nvPr/>
        </p:nvPicPr>
        <p:blipFill>
          <a:blip r:embed="rId5">
            <a:lum contrast="8000"/>
          </a:blip>
          <a:srcRect l="4930" t="2223" b="4446"/>
          <a:stretch/>
        </p:blipFill>
        <p:spPr>
          <a:xfrm>
            <a:off x="733680" y="4045680"/>
            <a:ext cx="2679120" cy="2229480"/>
          </a:xfrm>
          <a:prstGeom prst="rect">
            <a:avLst/>
          </a:prstGeom>
          <a:ln w="9360">
            <a:solidFill>
              <a:srgbClr val="FF0000"/>
            </a:solidFill>
            <a:miter/>
          </a:ln>
        </p:spPr>
      </p:pic>
      <p:sp>
        <p:nvSpPr>
          <p:cNvPr id="453" name="CustomShape 6"/>
          <p:cNvSpPr/>
          <p:nvPr/>
        </p:nvSpPr>
        <p:spPr>
          <a:xfrm>
            <a:off x="5864760" y="3313800"/>
            <a:ext cx="2683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Fonační postavení vazů –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vazy jsou addukovány</a:t>
            </a:r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56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7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Inervace hrtanu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58" name="CustomShape 5"/>
          <p:cNvSpPr/>
          <p:nvPr/>
        </p:nvSpPr>
        <p:spPr>
          <a:xfrm>
            <a:off x="457200" y="1272240"/>
            <a:ext cx="8391600" cy="430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Větve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nervus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vagus 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(n. X)</a:t>
            </a:r>
            <a:endParaRPr lang="cs-CZ" sz="2500" b="0" strike="noStrike" spc="-1" dirty="0">
              <a:latin typeface="Arial"/>
            </a:endParaRPr>
          </a:p>
          <a:p>
            <a:pPr marL="514440" indent="-512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N.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laryngeus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superior 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 motoricky inervuje přední skupinu svalů, sensitivně sliznici horní části hrtanu</a:t>
            </a:r>
            <a:endParaRPr lang="cs-CZ" sz="2500" b="0" strike="noStrike" spc="-1" dirty="0">
              <a:latin typeface="Arial"/>
            </a:endParaRPr>
          </a:p>
          <a:p>
            <a:pPr marL="514440" indent="-512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N.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laryngeus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recurrens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 motoricky inervuje ostatní svaly hrtanu – důležitý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m.cricoarytenoideus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posterior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 jediný abduktor hlasových vazů, sensitivně sliznici kaudálně od hlasivkových vazů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1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N.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Laryngeus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recurrens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nutno respektovat při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thyroidektomii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!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Picture 2" descr="C:\Documents and Settings\blanka.pospisilova\Dokumenty\Skripta\2010_08_06\IMG_0061.jpg"/>
          <p:cNvPicPr/>
          <p:nvPr/>
        </p:nvPicPr>
        <p:blipFill>
          <a:blip r:embed="rId3"/>
          <a:srcRect l="40995" t="30306" r="25772" b="33331"/>
          <a:stretch/>
        </p:blipFill>
        <p:spPr>
          <a:xfrm>
            <a:off x="3471840" y="4387320"/>
            <a:ext cx="2582640" cy="2065320"/>
          </a:xfrm>
          <a:prstGeom prst="rect">
            <a:avLst/>
          </a:prstGeom>
          <a:ln w="0">
            <a:noFill/>
          </a:ln>
        </p:spPr>
      </p:pic>
      <p:sp>
        <p:nvSpPr>
          <p:cNvPr id="460" name="CustomShape 1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61" name="CustomShape 2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3"/>
          <p:cNvSpPr/>
          <p:nvPr/>
        </p:nvSpPr>
        <p:spPr>
          <a:xfrm>
            <a:off x="456840" y="608400"/>
            <a:ext cx="822708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Vyšetření hrtanu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63" name="CustomShape 4"/>
          <p:cNvSpPr/>
          <p:nvPr/>
        </p:nvSpPr>
        <p:spPr>
          <a:xfrm>
            <a:off x="457200" y="1501200"/>
            <a:ext cx="5435280" cy="16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Calibri"/>
                <a:ea typeface="DejaVu Sans"/>
              </a:rPr>
              <a:t>Nepřímá laryngoskopie</a:t>
            </a:r>
            <a:endParaRPr lang="cs-CZ" sz="2600" b="0" strike="noStrike" spc="-1">
              <a:latin typeface="Arial"/>
            </a:endParaRPr>
          </a:p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Přímá laryngoskopie</a:t>
            </a:r>
            <a:endParaRPr lang="cs-CZ" sz="2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lang="cs-CZ" sz="2600" b="0" strike="noStrike" spc="-1">
              <a:latin typeface="Arial"/>
            </a:endParaRPr>
          </a:p>
        </p:txBody>
      </p:sp>
      <p:pic>
        <p:nvPicPr>
          <p:cNvPr id="464" name="Picture 3" descr="C:\Documents and Settings\blanka.pospisilova\Dokumenty\Skripta\2010_08_06\IMG_0062.jpg"/>
          <p:cNvPicPr/>
          <p:nvPr/>
        </p:nvPicPr>
        <p:blipFill>
          <a:blip r:embed="rId4">
            <a:lum contrast="10000"/>
          </a:blip>
          <a:srcRect l="4435" r="4084" b="5817"/>
          <a:stretch/>
        </p:blipFill>
        <p:spPr>
          <a:xfrm>
            <a:off x="5808960" y="1192320"/>
            <a:ext cx="2824200" cy="35449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2" descr="C:\Documents and Settings\blanka.pospisilova\Dokumenty\Skripta\2010_08_06\IMG_0061.jpg"/>
          <p:cNvPicPr/>
          <p:nvPr/>
        </p:nvPicPr>
        <p:blipFill>
          <a:blip r:embed="rId5"/>
          <a:srcRect l="1825" t="55787" r="61737" b="9329"/>
          <a:stretch/>
        </p:blipFill>
        <p:spPr>
          <a:xfrm>
            <a:off x="2102400" y="2491560"/>
            <a:ext cx="2861280" cy="2065320"/>
          </a:xfrm>
          <a:prstGeom prst="rect">
            <a:avLst/>
          </a:prstGeom>
          <a:ln w="9360">
            <a:noFill/>
          </a:ln>
        </p:spPr>
      </p:pic>
      <p:sp>
        <p:nvSpPr>
          <p:cNvPr id="466" name="CustomShape 5"/>
          <p:cNvSpPr/>
          <p:nvPr/>
        </p:nvSpPr>
        <p:spPr>
          <a:xfrm>
            <a:off x="4208040" y="1731240"/>
            <a:ext cx="15987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7" name="CustomShape 6"/>
          <p:cNvSpPr/>
          <p:nvPr/>
        </p:nvSpPr>
        <p:spPr>
          <a:xfrm>
            <a:off x="2589840" y="2547720"/>
            <a:ext cx="360" cy="58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8" name="CustomShape 7"/>
          <p:cNvSpPr/>
          <p:nvPr/>
        </p:nvSpPr>
        <p:spPr>
          <a:xfrm>
            <a:off x="6103080" y="5082480"/>
            <a:ext cx="253008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lang="cs-CZ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Epiglottis</a:t>
            </a:r>
            <a:endParaRPr lang="cs-CZ" sz="16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lang="cs-CZ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Nepravé vazy hlasové</a:t>
            </a:r>
            <a:endParaRPr lang="cs-CZ" sz="16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lang="cs-CZ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Pravé vazy hlasové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469" name="CustomShape 8"/>
          <p:cNvSpPr/>
          <p:nvPr/>
        </p:nvSpPr>
        <p:spPr>
          <a:xfrm>
            <a:off x="4609080" y="4753080"/>
            <a:ext cx="308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470" name="CustomShape 9"/>
          <p:cNvSpPr/>
          <p:nvPr/>
        </p:nvSpPr>
        <p:spPr>
          <a:xfrm>
            <a:off x="5163120" y="5272560"/>
            <a:ext cx="308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471" name="CustomShape 10"/>
          <p:cNvSpPr/>
          <p:nvPr/>
        </p:nvSpPr>
        <p:spPr>
          <a:xfrm>
            <a:off x="4049640" y="5313600"/>
            <a:ext cx="308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472" name="CustomShape 11"/>
          <p:cNvSpPr/>
          <p:nvPr/>
        </p:nvSpPr>
        <p:spPr>
          <a:xfrm>
            <a:off x="4340880" y="5323320"/>
            <a:ext cx="308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473" name="CustomShape 12"/>
          <p:cNvSpPr/>
          <p:nvPr/>
        </p:nvSpPr>
        <p:spPr>
          <a:xfrm>
            <a:off x="4897800" y="5319720"/>
            <a:ext cx="308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474" name="CustomShape 13"/>
          <p:cNvSpPr/>
          <p:nvPr/>
        </p:nvSpPr>
        <p:spPr>
          <a:xfrm>
            <a:off x="984240" y="5207040"/>
            <a:ext cx="23194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Laryngoskopický obraz</a:t>
            </a:r>
            <a:endParaRPr lang="cs-CZ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v ORL zrcátku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6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77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8" name="CustomShape 4"/>
          <p:cNvSpPr/>
          <p:nvPr/>
        </p:nvSpPr>
        <p:spPr>
          <a:xfrm>
            <a:off x="457200" y="273600"/>
            <a:ext cx="8227080" cy="99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Trachea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79" name="CustomShape 5"/>
          <p:cNvSpPr/>
          <p:nvPr/>
        </p:nvSpPr>
        <p:spPr>
          <a:xfrm>
            <a:off x="457200" y="1198440"/>
            <a:ext cx="8227080" cy="156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Trubicovitý orgán</a:t>
            </a:r>
            <a:endParaRPr lang="cs-CZ" sz="22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Tvořena </a:t>
            </a: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15-20 </a:t>
            </a: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prstenci </a:t>
            </a: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hyalinních chrupavek</a:t>
            </a: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ve tvaru podkovy</a:t>
            </a:r>
            <a:endParaRPr lang="cs-CZ" sz="22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Paries membranaceus </a:t>
            </a: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– vazivo a hladká svalovina spojující vzadu chrupavky</a:t>
            </a:r>
            <a:endParaRPr lang="cs-CZ" sz="2200" b="0" strike="noStrike" spc="-1">
              <a:latin typeface="Arial"/>
            </a:endParaRPr>
          </a:p>
        </p:txBody>
      </p:sp>
      <p:sp>
        <p:nvSpPr>
          <p:cNvPr id="480" name="CustomShape 6"/>
          <p:cNvSpPr/>
          <p:nvPr/>
        </p:nvSpPr>
        <p:spPr>
          <a:xfrm>
            <a:off x="457200" y="2858760"/>
            <a:ext cx="8311680" cy="347642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cs-CZ" sz="22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PARS CERVICALIS 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cs-CZ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uložena 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 oblasti krku  -</a:t>
            </a:r>
            <a:r>
              <a:rPr lang="cs-CZ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přímé pokračování hrtanu</a:t>
            </a:r>
            <a:endParaRPr lang="cs-CZ" sz="2200" b="0" strike="noStrike" spc="-1" dirty="0">
              <a:latin typeface="Arial"/>
            </a:endParaRPr>
          </a:p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před průdušnicí 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štítná žláza</a:t>
            </a:r>
            <a:endParaRPr lang="cs-CZ" sz="2200" b="0" strike="noStrike" spc="-1" dirty="0">
              <a:latin typeface="Arial"/>
            </a:endParaRPr>
          </a:p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za průdušnicí krční část 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jícnu</a:t>
            </a:r>
            <a:endParaRPr lang="cs-CZ" sz="2200" b="0" strike="noStrike" spc="-1" dirty="0">
              <a:latin typeface="Arial"/>
            </a:endParaRPr>
          </a:p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 stranách průdušnice probíhá nervově – cévní svazek krční: </a:t>
            </a:r>
            <a:endParaRPr lang="cs-CZ" sz="2200" b="0" strike="noStrike" spc="-1" dirty="0">
              <a:latin typeface="Arial"/>
            </a:endParaRPr>
          </a:p>
          <a:p>
            <a:pPr marL="2160">
              <a:lnSpc>
                <a:spcPct val="100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a. </a:t>
            </a:r>
            <a:r>
              <a:rPr lang="cs-CZ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carotis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communis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v. </a:t>
            </a:r>
            <a:r>
              <a:rPr lang="cs-CZ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jugularis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interna, n. X</a:t>
            </a:r>
            <a:r>
              <a:rPr lang="cs-CZ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cs-CZ" sz="2200" b="0" strike="noStrike" spc="-1" dirty="0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endParaRPr lang="cs-CZ" sz="2200" b="0" strike="noStrike" spc="-1" dirty="0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cs-CZ" sz="22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PARS THORACICA</a:t>
            </a:r>
            <a:r>
              <a:rPr lang="cs-CZ" sz="22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cs-CZ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uložena v hrudníku – v 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horním předním mediastinu</a:t>
            </a:r>
            <a:endParaRPr lang="cs-CZ" sz="2200" b="0" strike="noStrike" spc="-1" dirty="0">
              <a:latin typeface="Arial"/>
            </a:endParaRPr>
          </a:p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zakončena 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bifurkací</a:t>
            </a:r>
            <a:r>
              <a:rPr lang="cs-CZ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ve 2 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hlavní průdušky</a:t>
            </a:r>
            <a:endParaRPr lang="cs-CZ" sz="2200" b="0" strike="noStrike" spc="-1" dirty="0">
              <a:latin typeface="Arial"/>
            </a:endParaRPr>
          </a:p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běží za </a:t>
            </a:r>
            <a:r>
              <a:rPr lang="cs-CZ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arcus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aortae</a:t>
            </a:r>
            <a:r>
              <a:rPr lang="cs-CZ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+ před jícnem</a:t>
            </a:r>
            <a:endParaRPr lang="cs-CZ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s-CZ" sz="2200" b="0" strike="noStrike" spc="-1" dirty="0">
              <a:latin typeface="Arial"/>
            </a:endParaRPr>
          </a:p>
        </p:txBody>
      </p:sp>
      <p:pic>
        <p:nvPicPr>
          <p:cNvPr id="481" name="Picture 13" descr="6E8E4F40"/>
          <p:cNvPicPr/>
          <p:nvPr/>
        </p:nvPicPr>
        <p:blipFill>
          <a:blip r:embed="rId3"/>
          <a:stretch/>
        </p:blipFill>
        <p:spPr>
          <a:xfrm>
            <a:off x="774360" y="520560"/>
            <a:ext cx="4091760" cy="5599080"/>
          </a:xfrm>
          <a:prstGeom prst="rect">
            <a:avLst/>
          </a:prstGeom>
          <a:ln w="9360">
            <a:solidFill>
              <a:srgbClr val="4F81BD"/>
            </a:solidFill>
            <a:miter/>
          </a:ln>
        </p:spPr>
      </p:pic>
      <p:pic>
        <p:nvPicPr>
          <p:cNvPr id="482" name="Picture 4" descr="8A6BEF80"/>
          <p:cNvPicPr/>
          <p:nvPr/>
        </p:nvPicPr>
        <p:blipFill>
          <a:blip r:embed="rId4"/>
          <a:stretch/>
        </p:blipFill>
        <p:spPr>
          <a:xfrm>
            <a:off x="4866480" y="520560"/>
            <a:ext cx="3051720" cy="5599080"/>
          </a:xfrm>
          <a:prstGeom prst="rect">
            <a:avLst/>
          </a:prstGeom>
          <a:ln w="9360">
            <a:solidFill>
              <a:srgbClr val="4F81BD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4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85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6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Koniotomie a tracheotomie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87" name="CustomShape 5"/>
          <p:cNvSpPr/>
          <p:nvPr/>
        </p:nvSpPr>
        <p:spPr>
          <a:xfrm>
            <a:off x="457200" y="1340640"/>
            <a:ext cx="3753360" cy="48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Koniotomie (koniopunkce) </a:t>
            </a: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– urgentní výkon sloužící k zajištění dýchacích cest, není určené k dlouhodobému zajištění, podstatou je protětí (punkce) lig. cricothyroideum (conicum)</a:t>
            </a:r>
            <a:endParaRPr lang="cs-CZ" sz="22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Tracheotomie</a:t>
            </a: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otevření průdušnice přetětím jejich chrupavčitých prstenců, není vhodná k urgentnímu zajištění, nutno provádět za přísným pravidel asepse a antisepse, </a:t>
            </a: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tracheostomie </a:t>
            </a: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– vyústění průdušnice na povrch těla</a:t>
            </a:r>
            <a:endParaRPr lang="cs-CZ" sz="2200" b="0" strike="noStrike" spc="-1">
              <a:latin typeface="Arial"/>
            </a:endParaRPr>
          </a:p>
        </p:txBody>
      </p:sp>
      <p:pic>
        <p:nvPicPr>
          <p:cNvPr id="488" name="Picture 2" descr="C:\Documents and Settings\blanka.pospisilova\Dokumenty\Skripta\2010_08_06\IMG_0064.jpg"/>
          <p:cNvPicPr/>
          <p:nvPr/>
        </p:nvPicPr>
        <p:blipFill>
          <a:blip r:embed="rId3">
            <a:lum contrast="10000"/>
          </a:blip>
          <a:stretch/>
        </p:blipFill>
        <p:spPr>
          <a:xfrm>
            <a:off x="4212720" y="1047600"/>
            <a:ext cx="4929120" cy="5239440"/>
          </a:xfrm>
          <a:prstGeom prst="rect">
            <a:avLst/>
          </a:prstGeom>
          <a:ln w="9360">
            <a:noFill/>
          </a:ln>
        </p:spPr>
      </p:pic>
      <p:sp>
        <p:nvSpPr>
          <p:cNvPr id="489" name="Line 6"/>
          <p:cNvSpPr/>
          <p:nvPr/>
        </p:nvSpPr>
        <p:spPr>
          <a:xfrm>
            <a:off x="6649200" y="4527360"/>
            <a:ext cx="266400" cy="360"/>
          </a:xfrm>
          <a:prstGeom prst="line">
            <a:avLst/>
          </a:prstGeom>
          <a:ln w="5724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0" name="Line 7"/>
          <p:cNvSpPr/>
          <p:nvPr/>
        </p:nvSpPr>
        <p:spPr>
          <a:xfrm>
            <a:off x="6764760" y="5353200"/>
            <a:ext cx="360" cy="363960"/>
          </a:xfrm>
          <a:prstGeom prst="line">
            <a:avLst/>
          </a:prstGeom>
          <a:ln w="5724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1" name="CustomShape 8"/>
          <p:cNvSpPr/>
          <p:nvPr/>
        </p:nvSpPr>
        <p:spPr>
          <a:xfrm>
            <a:off x="4012560" y="1527120"/>
            <a:ext cx="2572200" cy="2900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B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2" name="CustomShape 9"/>
          <p:cNvSpPr/>
          <p:nvPr/>
        </p:nvSpPr>
        <p:spPr>
          <a:xfrm>
            <a:off x="3906000" y="4021560"/>
            <a:ext cx="2741040" cy="1480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B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95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6" name="CustomShape 4"/>
          <p:cNvSpPr/>
          <p:nvPr/>
        </p:nvSpPr>
        <p:spPr>
          <a:xfrm>
            <a:off x="360000" y="5400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Arbor bronchialis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97" name="CustomShape 5"/>
          <p:cNvSpPr/>
          <p:nvPr/>
        </p:nvSpPr>
        <p:spPr>
          <a:xfrm>
            <a:off x="554760" y="1566720"/>
            <a:ext cx="8227440" cy="455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= systém větvení bronchů, vede vdechovaný a vydechovaný vzduch do plic a z plic, průsvit bronchů se do periferie zmenšuje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- 16 generací bronchů: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bronchy 1. řádu =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extrapulmonální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bronchy 2.-16. řádu =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intrapulmonální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2. řád – lobární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řád –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segmentární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bronchioli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= bronchy o průsvitu menším než 1mm, nemají ve stěně chrupavku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00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Bronchi principales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02" name="CustomShape 5"/>
          <p:cNvSpPr/>
          <p:nvPr/>
        </p:nvSpPr>
        <p:spPr>
          <a:xfrm>
            <a:off x="457200" y="1416960"/>
            <a:ext cx="5320080" cy="416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= extrapulmonální bronchy</a:t>
            </a:r>
            <a:endParaRPr lang="cs-CZ" sz="25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Vznikají bifurkací průdušnice v úrovni Th4/Th5</a:t>
            </a:r>
            <a:endParaRPr lang="cs-CZ" sz="25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Vstupují do plic v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plicním hilu</a:t>
            </a:r>
            <a:endParaRPr lang="cs-CZ" sz="25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Uloženy v předním horním mediastinu</a:t>
            </a:r>
            <a:endParaRPr lang="cs-CZ" sz="25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Větví se na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lobární bronchy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které se dále větví v jednotlivých plicních lalocích</a:t>
            </a:r>
            <a:endParaRPr lang="cs-CZ" sz="25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Stejná stavba stěny jako průdušnice</a:t>
            </a:r>
            <a:endParaRPr lang="cs-CZ" sz="25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Pravý bronchus je širší a odstupuje strměji – většina cizích těles aspirována doprava</a:t>
            </a:r>
            <a:endParaRPr lang="cs-CZ" sz="2500" b="0" strike="noStrike" spc="-1">
              <a:latin typeface="Arial"/>
            </a:endParaRPr>
          </a:p>
        </p:txBody>
      </p:sp>
      <p:pic>
        <p:nvPicPr>
          <p:cNvPr id="503" name="Obrázek 4"/>
          <p:cNvPicPr/>
          <p:nvPr/>
        </p:nvPicPr>
        <p:blipFill>
          <a:blip r:embed="rId3"/>
          <a:stretch/>
        </p:blipFill>
        <p:spPr>
          <a:xfrm>
            <a:off x="5876640" y="1100880"/>
            <a:ext cx="3265200" cy="518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06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7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Plíce (pulmones)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08" name="CustomShape 5"/>
          <p:cNvSpPr/>
          <p:nvPr/>
        </p:nvSpPr>
        <p:spPr>
          <a:xfrm>
            <a:off x="484200" y="1272240"/>
            <a:ext cx="8227080" cy="463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=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parenchymatozní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párový orgán zajišťující výměnu plynů mezi vzduchem a krví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obaleny poplicnicí (pleurou) a uloženy v pleurální dutině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1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Stavba:</a:t>
            </a:r>
            <a:endParaRPr lang="cs-CZ" sz="2500" b="0" strike="noStrike" spc="-1" dirty="0">
              <a:latin typeface="Arial"/>
            </a:endParaRPr>
          </a:p>
          <a:p>
            <a:pPr marL="514440" indent="-512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Arbor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bronchialis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+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arbor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alveolaris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= funkční parenchym plic</a:t>
            </a:r>
            <a:endParaRPr lang="cs-CZ" sz="2500" b="0" strike="noStrike" spc="-1" dirty="0">
              <a:latin typeface="Arial"/>
            </a:endParaRPr>
          </a:p>
          <a:p>
            <a:pPr marL="514440" indent="-512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Plicní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intersticium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= vazivo zevně od alveolů, obklopující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brochy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společně s cévami a nervy</a:t>
            </a:r>
            <a:endParaRPr lang="cs-CZ" sz="2500" b="0" strike="noStrike" spc="-1" dirty="0">
              <a:latin typeface="Arial"/>
            </a:endParaRPr>
          </a:p>
          <a:p>
            <a:pPr marL="514440" indent="-512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Cévy a nervy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2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0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11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2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3" name="Obrázek 436"/>
          <p:cNvPicPr/>
          <p:nvPr/>
        </p:nvPicPr>
        <p:blipFill>
          <a:blip r:embed="rId3">
            <a:lum bright="2000"/>
          </a:blip>
          <a:stretch/>
        </p:blipFill>
        <p:spPr>
          <a:xfrm>
            <a:off x="1980000" y="1600200"/>
            <a:ext cx="5393880" cy="5014440"/>
          </a:xfrm>
          <a:prstGeom prst="rect">
            <a:avLst/>
          </a:prstGeom>
          <a:ln w="0">
            <a:noFill/>
          </a:ln>
        </p:spPr>
      </p:pic>
      <p:sp>
        <p:nvSpPr>
          <p:cNvPr id="514" name="CustomShape 5"/>
          <p:cNvSpPr/>
          <p:nvPr/>
        </p:nvSpPr>
        <p:spPr>
          <a:xfrm>
            <a:off x="457200" y="900000"/>
            <a:ext cx="822708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- Každá plíce je rýhami rozdělena na laloky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515" name="CustomShape 6"/>
          <p:cNvSpPr/>
          <p:nvPr/>
        </p:nvSpPr>
        <p:spPr>
          <a:xfrm>
            <a:off x="277200" y="1780200"/>
            <a:ext cx="2061360" cy="289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Pravá plíce</a:t>
            </a: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3 laloky: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Lobus superior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Lobus medius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Lobus inferior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2 rýhy: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Fissura horizontalis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Fissura obliqua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16" name="CustomShape 7"/>
          <p:cNvSpPr/>
          <p:nvPr/>
        </p:nvSpPr>
        <p:spPr>
          <a:xfrm>
            <a:off x="7020000" y="1800000"/>
            <a:ext cx="2806200" cy="169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Levá plíce</a:t>
            </a: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2 laloky: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Lobus superior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Lobus inferior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2 rýhy: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Fissura obliqua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17" name="Line 8"/>
          <p:cNvSpPr/>
          <p:nvPr/>
        </p:nvSpPr>
        <p:spPr>
          <a:xfrm flipH="1">
            <a:off x="6840000" y="3600000"/>
            <a:ext cx="900000" cy="1000080"/>
          </a:xfrm>
          <a:prstGeom prst="line">
            <a:avLst/>
          </a:prstGeom>
          <a:ln w="38160">
            <a:solidFill>
              <a:srgbClr val="3FAF46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8" name="Line 9"/>
          <p:cNvSpPr/>
          <p:nvPr/>
        </p:nvSpPr>
        <p:spPr>
          <a:xfrm>
            <a:off x="1980000" y="3780000"/>
            <a:ext cx="1260000" cy="720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Line 10"/>
          <p:cNvSpPr/>
          <p:nvPr/>
        </p:nvSpPr>
        <p:spPr>
          <a:xfrm>
            <a:off x="1800000" y="3960000"/>
            <a:ext cx="900000" cy="1080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Funkce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Vedení vzduchu do plic a z plic</a:t>
            </a:r>
            <a:endParaRPr lang="cs-CZ" sz="3200" b="0" strike="noStrike" spc="-1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Difuze O</a:t>
            </a:r>
            <a:r>
              <a:rPr lang="cs-CZ" sz="3200" b="0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a CO</a:t>
            </a:r>
            <a:r>
              <a:rPr lang="cs-CZ" sz="3200" b="0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mezi alveoly a krví</a:t>
            </a:r>
            <a:endParaRPr lang="cs-CZ" sz="3200" b="0" strike="noStrike" spc="-1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Fonace = tvorba hlasu</a:t>
            </a:r>
            <a:endParaRPr lang="cs-CZ" sz="3200" b="0" strike="noStrike" spc="-1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Čich – regio olfactoria ve stropu nosní dutiny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1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22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Krevní oběh plic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24" name="CustomShape 5"/>
          <p:cNvSpPr/>
          <p:nvPr/>
        </p:nvSpPr>
        <p:spPr>
          <a:xfrm>
            <a:off x="457200" y="1417680"/>
            <a:ext cx="8227080" cy="416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1. Funkční oběh plic 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odvod odkysličené krve ze srdce do plic, jejímu okysličení v plicích a přívodu okysličené krve do srdce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Pravá komora →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truncus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pulmonalis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→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aa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pulmonales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→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větvění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podél bronchů 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kapilární síť kolem alveolů → okysličení →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vv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pulmonales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→ pravá předsíň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2. Nutritivní oběh plic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bronchiální tepny – větve hrudní aorty, přivádějí okysličenou krev k bronchům a vazivu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interstitia</a:t>
            </a:r>
            <a:endParaRPr lang="cs-CZ" sz="2500" b="0" strike="noStrike" spc="-1" dirty="0">
              <a:latin typeface="Arial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D5CCD99-9199-4982-AE21-638DBA7DF69C}"/>
              </a:ext>
            </a:extLst>
          </p:cNvPr>
          <p:cNvSpPr/>
          <p:nvPr/>
        </p:nvSpPr>
        <p:spPr>
          <a:xfrm>
            <a:off x="275209" y="2681056"/>
            <a:ext cx="7896072" cy="11401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525" name="Obrázek 448"/>
          <p:cNvPicPr/>
          <p:nvPr/>
        </p:nvPicPr>
        <p:blipFill>
          <a:blip r:embed="rId3">
            <a:lum contrast="10000"/>
          </a:blip>
          <a:srcRect l="3343" t="11645" r="32023" b="16171"/>
          <a:stretch/>
        </p:blipFill>
        <p:spPr>
          <a:xfrm>
            <a:off x="4421160" y="1162800"/>
            <a:ext cx="4721760" cy="5124960"/>
          </a:xfrm>
          <a:prstGeom prst="rect">
            <a:avLst/>
          </a:prstGeom>
          <a:ln w="28440" cap="sq">
            <a:solidFill>
              <a:srgbClr val="4F81BD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7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28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9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Bronchopulmonální segment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30" name="CustomShape 5"/>
          <p:cNvSpPr/>
          <p:nvPr/>
        </p:nvSpPr>
        <p:spPr>
          <a:xfrm>
            <a:off x="456480" y="1415880"/>
            <a:ext cx="8227440" cy="415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Každá plíce je rozdělena do plicních segmentů</a:t>
            </a:r>
            <a:endParaRPr lang="cs-CZ" sz="25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Základní anatomická a funkční jednotka plicního parenchymu </a:t>
            </a:r>
            <a:endParaRPr lang="cs-CZ" sz="25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Ventilována svým segmentárním bronchem</a:t>
            </a:r>
            <a:endParaRPr lang="cs-CZ" sz="2500" b="0" strike="noStrike" spc="-1">
              <a:latin typeface="Arial"/>
            </a:endParaRPr>
          </a:p>
        </p:txBody>
      </p:sp>
      <p:pic>
        <p:nvPicPr>
          <p:cNvPr id="531" name="Obrázek 454"/>
          <p:cNvPicPr/>
          <p:nvPr/>
        </p:nvPicPr>
        <p:blipFill>
          <a:blip r:embed="rId3"/>
          <a:srcRect l="3182" t="2752" r="7533" b="1932"/>
          <a:stretch/>
        </p:blipFill>
        <p:spPr>
          <a:xfrm>
            <a:off x="4152240" y="2880000"/>
            <a:ext cx="2507400" cy="3183120"/>
          </a:xfrm>
          <a:prstGeom prst="rect">
            <a:avLst/>
          </a:prstGeom>
          <a:ln w="0">
            <a:noFill/>
          </a:ln>
        </p:spPr>
      </p:pic>
      <p:sp>
        <p:nvSpPr>
          <p:cNvPr id="532" name="CustomShape 6"/>
          <p:cNvSpPr/>
          <p:nvPr/>
        </p:nvSpPr>
        <p:spPr>
          <a:xfrm>
            <a:off x="1800000" y="3917520"/>
            <a:ext cx="2097720" cy="942120"/>
          </a:xfrm>
          <a:prstGeom prst="rect">
            <a:avLst/>
          </a:prstGeom>
          <a:solidFill>
            <a:schemeClr val="bg1"/>
          </a:solidFill>
          <a:ln w="28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 vazivu mezi segmenty  probíhá </a:t>
            </a:r>
            <a:r>
              <a:rPr lang="cs-CZ" sz="1400" b="1" strike="noStrike" spc="-1">
                <a:solidFill>
                  <a:srgbClr val="FF0000"/>
                </a:solidFill>
                <a:latin typeface="Calibri"/>
                <a:ea typeface="DejaVu Sans"/>
              </a:rPr>
              <a:t>větev plicní žíly </a:t>
            </a:r>
            <a:r>
              <a:rPr lang="cs-CZ" sz="1400" b="0" strike="noStrike" spc="-1">
                <a:solidFill>
                  <a:srgbClr val="FF0000"/>
                </a:solidFill>
                <a:latin typeface="Calibri"/>
                <a:ea typeface="DejaVu Sans"/>
              </a:rPr>
              <a:t>(odvádí okysličenou</a:t>
            </a:r>
            <a:endParaRPr lang="cs-CZ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400" b="0" strike="noStrike" spc="-1">
                <a:solidFill>
                  <a:srgbClr val="FF0000"/>
                </a:solidFill>
                <a:latin typeface="Calibri"/>
                <a:ea typeface="DejaVu Sans"/>
              </a:rPr>
              <a:t> krev)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533" name="CustomShape 7"/>
          <p:cNvSpPr/>
          <p:nvPr/>
        </p:nvSpPr>
        <p:spPr>
          <a:xfrm>
            <a:off x="5940000" y="3007080"/>
            <a:ext cx="2570760" cy="1155240"/>
          </a:xfrm>
          <a:prstGeom prst="rect">
            <a:avLst/>
          </a:prstGeom>
          <a:solidFill>
            <a:schemeClr val="bg1"/>
          </a:solidFill>
          <a:ln w="28440">
            <a:solidFill>
              <a:srgbClr val="92D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Středem segmentu probíhá: </a:t>
            </a:r>
            <a:endParaRPr lang="cs-CZ" sz="14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558ED5"/>
              </a:buClr>
              <a:buFont typeface="Wingdings" charset="2"/>
              <a:buChar char=""/>
            </a:pPr>
            <a:r>
              <a:rPr lang="cs-CZ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1400" b="1" strike="noStrike" spc="-1">
                <a:solidFill>
                  <a:srgbClr val="558ED5"/>
                </a:solidFill>
                <a:latin typeface="Calibri"/>
                <a:ea typeface="DejaVu Sans"/>
              </a:rPr>
              <a:t>Segmentární bronchus</a:t>
            </a:r>
            <a:endParaRPr lang="cs-CZ" sz="14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558ED5"/>
              </a:buClr>
              <a:buFont typeface="Wingdings" charset="2"/>
              <a:buChar char=""/>
            </a:pPr>
            <a:r>
              <a:rPr lang="cs-CZ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1400" b="1" strike="noStrike" spc="-1">
                <a:solidFill>
                  <a:srgbClr val="3F3FFF"/>
                </a:solidFill>
                <a:latin typeface="Calibri"/>
                <a:ea typeface="DejaVu Sans"/>
              </a:rPr>
              <a:t>Větev plicní tepny </a:t>
            </a:r>
            <a:r>
              <a:rPr lang="cs-CZ" sz="1400" b="0" strike="noStrike" spc="-1">
                <a:solidFill>
                  <a:srgbClr val="3F3FFF"/>
                </a:solidFill>
                <a:latin typeface="Calibri"/>
                <a:ea typeface="DejaVu Sans"/>
              </a:rPr>
              <a:t>(přivádí odkysličenou krev)</a:t>
            </a:r>
            <a:endParaRPr lang="cs-CZ" sz="14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C00000"/>
              </a:buClr>
              <a:buFont typeface="Wingdings" charset="2"/>
              <a:buChar char=""/>
            </a:pPr>
            <a:r>
              <a:rPr lang="cs-CZ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1400" b="1" strike="noStrike" spc="-1">
                <a:solidFill>
                  <a:srgbClr val="FF0000"/>
                </a:solidFill>
                <a:latin typeface="Calibri"/>
                <a:ea typeface="DejaVu Sans"/>
              </a:rPr>
              <a:t>Větev bronchiální tepny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534" name="CustomShape 8"/>
          <p:cNvSpPr/>
          <p:nvPr/>
        </p:nvSpPr>
        <p:spPr>
          <a:xfrm>
            <a:off x="3898080" y="4299480"/>
            <a:ext cx="601560" cy="20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5" name="CustomShape 9"/>
          <p:cNvSpPr/>
          <p:nvPr/>
        </p:nvSpPr>
        <p:spPr>
          <a:xfrm flipH="1">
            <a:off x="4859640" y="3420000"/>
            <a:ext cx="1082880" cy="53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38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Pleura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40" name="TextShape 5"/>
          <p:cNvSpPr/>
          <p:nvPr/>
        </p:nvSpPr>
        <p:spPr>
          <a:xfrm>
            <a:off x="457200" y="1415880"/>
            <a:ext cx="8228160" cy="444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cs-CZ" sz="2500" spc="-1" dirty="0">
                <a:solidFill>
                  <a:srgbClr val="000000"/>
                </a:solidFill>
                <a:latin typeface="Calibri"/>
                <a:ea typeface="DejaVu Sans"/>
              </a:rPr>
              <a:t>= </a:t>
            </a:r>
            <a:r>
              <a:rPr lang="cs-CZ" sz="2500" spc="-1" dirty="0" err="1">
                <a:solidFill>
                  <a:srgbClr val="000000"/>
                </a:solidFill>
                <a:latin typeface="Calibri"/>
                <a:ea typeface="DejaVu Sans"/>
              </a:rPr>
              <a:t>s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erozní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blána stejného původu jako peritoneum a perikard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1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2 části: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Parietální pleura = pohrudnice 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 vystýlá dutinu hrudní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Viscerální pleura = poplicnice 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 pokrývá povrch plic</a:t>
            </a:r>
            <a:endParaRPr lang="cs-CZ" sz="25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Listy v sebe vzájemně přecházejí v oblasti plicního hilu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Mezi listy je 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pleurální dutina 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 obsahuje malé množství serózní tekutiny, která snižuje tření pří dýchacích pohybech, v pleurální dutině jsou uloženy plíce</a:t>
            </a:r>
            <a:endParaRPr lang="cs-CZ" sz="2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2" descr="C:\Documents and Settings\blanka.pospisilova\Dokumenty\Skripta\2010_08_06\IMG_0077.jpg"/>
          <p:cNvPicPr/>
          <p:nvPr/>
        </p:nvPicPr>
        <p:blipFill>
          <a:blip r:embed="rId3">
            <a:lum contrast="8000"/>
          </a:blip>
          <a:stretch/>
        </p:blipFill>
        <p:spPr>
          <a:xfrm>
            <a:off x="1800000" y="1116000"/>
            <a:ext cx="5751720" cy="5007240"/>
          </a:xfrm>
          <a:prstGeom prst="rect">
            <a:avLst/>
          </a:prstGeom>
          <a:ln w="0">
            <a:noFill/>
          </a:ln>
        </p:spPr>
      </p:pic>
      <p:sp>
        <p:nvSpPr>
          <p:cNvPr id="542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3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44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5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Pleurální dutina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46" name="CustomShape 5"/>
          <p:cNvSpPr/>
          <p:nvPr/>
        </p:nvSpPr>
        <p:spPr>
          <a:xfrm>
            <a:off x="745560" y="1148760"/>
            <a:ext cx="3034080" cy="819720"/>
          </a:xfrm>
          <a:prstGeom prst="rect">
            <a:avLst/>
          </a:prstGeom>
          <a:noFill/>
          <a:ln w="19080">
            <a:solidFill>
              <a:srgbClr val="0070C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Anatomické poměry </a:t>
            </a:r>
            <a:r>
              <a:rPr lang="cs-CZ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cupula pleurae</a:t>
            </a:r>
            <a:r>
              <a:rPr lang="cs-CZ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je nutno respektovat při kanylaci podklíčkové žíly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547" name="CustomShape 6"/>
          <p:cNvSpPr/>
          <p:nvPr/>
        </p:nvSpPr>
        <p:spPr>
          <a:xfrm>
            <a:off x="4860000" y="5935680"/>
            <a:ext cx="2224080" cy="363960"/>
          </a:xfrm>
          <a:prstGeom prst="rect">
            <a:avLst/>
          </a:prstGeom>
          <a:noFill/>
          <a:ln w="1908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Dolní hranice plic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48" name="CustomShape 7"/>
          <p:cNvSpPr/>
          <p:nvPr/>
        </p:nvSpPr>
        <p:spPr>
          <a:xfrm flipV="1">
            <a:off x="5940000" y="5148000"/>
            <a:ext cx="360" cy="78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9" name="CustomShape 8"/>
          <p:cNvSpPr/>
          <p:nvPr/>
        </p:nvSpPr>
        <p:spPr>
          <a:xfrm>
            <a:off x="2340000" y="5935680"/>
            <a:ext cx="2224080" cy="363960"/>
          </a:xfrm>
          <a:prstGeom prst="rect">
            <a:avLst/>
          </a:prstGeom>
          <a:noFill/>
          <a:ln w="1908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Dolní hranice pleury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50" name="CustomShape 9"/>
          <p:cNvSpPr/>
          <p:nvPr/>
        </p:nvSpPr>
        <p:spPr>
          <a:xfrm flipH="1" flipV="1">
            <a:off x="3666960" y="5407920"/>
            <a:ext cx="291960" cy="527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1" name="CustomShape 10"/>
          <p:cNvSpPr/>
          <p:nvPr/>
        </p:nvSpPr>
        <p:spPr>
          <a:xfrm>
            <a:off x="3600000" y="1968840"/>
            <a:ext cx="476280" cy="370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3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54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5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Dýchací pohyby</a:t>
            </a:r>
            <a:endParaRPr lang="cs-CZ" sz="4000" b="0" strike="noStrike" spc="-1">
              <a:latin typeface="Arial"/>
            </a:endParaRPr>
          </a:p>
        </p:txBody>
      </p:sp>
      <p:pic>
        <p:nvPicPr>
          <p:cNvPr id="556" name="Picture 3" descr="E:\Liberec\Snímek\Snímek 176.jpg"/>
          <p:cNvPicPr/>
          <p:nvPr/>
        </p:nvPicPr>
        <p:blipFill>
          <a:blip r:embed="rId3"/>
          <a:srcRect l="16021" t="16528" r="16207" b="3839"/>
          <a:stretch/>
        </p:blipFill>
        <p:spPr>
          <a:xfrm>
            <a:off x="4109040" y="1415880"/>
            <a:ext cx="5033880" cy="4850280"/>
          </a:xfrm>
          <a:prstGeom prst="rect">
            <a:avLst/>
          </a:prstGeom>
          <a:ln w="0">
            <a:noFill/>
          </a:ln>
        </p:spPr>
      </p:pic>
      <p:sp>
        <p:nvSpPr>
          <p:cNvPr id="557" name="TextShape 5"/>
          <p:cNvSpPr/>
          <p:nvPr/>
        </p:nvSpPr>
        <p:spPr>
          <a:xfrm>
            <a:off x="457200" y="1604520"/>
            <a:ext cx="3820680" cy="397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Šipky – pohyby plic a bránice při dýchání</a:t>
            </a:r>
            <a:endParaRPr lang="cs-CZ" sz="25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Pleurální dutina –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negativní hrudní tlak 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→ udržuje rozepjaté alveoly</a:t>
            </a:r>
            <a:endParaRPr lang="cs-CZ" sz="25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9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60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1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Pneumothorax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62" name="TextShape 5"/>
          <p:cNvSpPr/>
          <p:nvPr/>
        </p:nvSpPr>
        <p:spPr>
          <a:xfrm>
            <a:off x="457200" y="1271160"/>
            <a:ext cx="8228160" cy="430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Stav, kdy do pleurální dutiny vnikne atmosférický vzduch, dochází k zániku podtlaku v pleurální dutině → plíce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kolabuje 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smrští se k plicnímu hilu (např. poranění hrudní stěny)</a:t>
            </a:r>
            <a:endParaRPr lang="cs-CZ" sz="2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cs-CZ" sz="25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Léčbou je hrudní drenáž</a:t>
            </a:r>
            <a:endParaRPr lang="cs-CZ" sz="2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cs-CZ" sz="2500" b="0" strike="noStrike" spc="-1">
              <a:latin typeface="Arial"/>
            </a:endParaRPr>
          </a:p>
        </p:txBody>
      </p:sp>
      <p:pic>
        <p:nvPicPr>
          <p:cNvPr id="563" name="Picture 2" descr="C:\Documents and Settings\blanka.pospisilova\Dokumenty\Skripta\2010_08_06\IMG_0079.jpg"/>
          <p:cNvPicPr/>
          <p:nvPr/>
        </p:nvPicPr>
        <p:blipFill>
          <a:blip r:embed="rId3">
            <a:lum bright="10000"/>
          </a:blip>
          <a:stretch/>
        </p:blipFill>
        <p:spPr>
          <a:xfrm>
            <a:off x="5050440" y="2412360"/>
            <a:ext cx="3904920" cy="3942360"/>
          </a:xfrm>
          <a:prstGeom prst="rect">
            <a:avLst/>
          </a:prstGeom>
          <a:ln w="0">
            <a:noFill/>
          </a:ln>
        </p:spPr>
      </p:pic>
      <p:sp>
        <p:nvSpPr>
          <p:cNvPr id="564" name="CustomShape 6"/>
          <p:cNvSpPr/>
          <p:nvPr/>
        </p:nvSpPr>
        <p:spPr>
          <a:xfrm>
            <a:off x="4680000" y="2340000"/>
            <a:ext cx="1259640" cy="125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67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Vyšetření plic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69" name="TextShape 5"/>
          <p:cNvSpPr/>
          <p:nvPr/>
        </p:nvSpPr>
        <p:spPr>
          <a:xfrm>
            <a:off x="457200" y="1271160"/>
            <a:ext cx="8228160" cy="430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514440" indent="-513360">
              <a:lnSpc>
                <a:spcPct val="90000"/>
              </a:lnSpc>
              <a:buClr>
                <a:srgbClr val="000000"/>
              </a:buClr>
              <a:buFont typeface="Arial"/>
              <a:buAutoNum type="arabicPeriod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RTG srdce + plíce</a:t>
            </a:r>
            <a:endParaRPr lang="cs-CZ" sz="2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cs-CZ" sz="2500" b="0" strike="noStrike" spc="-1">
              <a:latin typeface="Arial"/>
            </a:endParaRPr>
          </a:p>
          <a:p>
            <a:pPr marL="514440" indent="-513360">
              <a:lnSpc>
                <a:spcPct val="90000"/>
              </a:lnSpc>
              <a:buClr>
                <a:srgbClr val="000000"/>
              </a:buClr>
              <a:buFont typeface="Arial"/>
              <a:buAutoNum type="arabicPeriod" startAt="2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bronchoskopie</a:t>
            </a:r>
            <a:endParaRPr lang="cs-CZ" sz="2500" b="0" strike="noStrike" spc="-1">
              <a:latin typeface="Arial"/>
            </a:endParaRPr>
          </a:p>
        </p:txBody>
      </p:sp>
      <p:pic>
        <p:nvPicPr>
          <p:cNvPr id="570" name="Obrázek 2"/>
          <p:cNvPicPr/>
          <p:nvPr/>
        </p:nvPicPr>
        <p:blipFill>
          <a:blip r:embed="rId3"/>
          <a:stretch/>
        </p:blipFill>
        <p:spPr>
          <a:xfrm>
            <a:off x="5060160" y="1315440"/>
            <a:ext cx="3888720" cy="444780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3" descr="D0A9FFF8"/>
          <p:cNvPicPr/>
          <p:nvPr/>
        </p:nvPicPr>
        <p:blipFill>
          <a:blip r:embed="rId4"/>
          <a:stretch/>
        </p:blipFill>
        <p:spPr>
          <a:xfrm>
            <a:off x="192240" y="2667960"/>
            <a:ext cx="4762080" cy="35528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3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74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5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Zdroje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76" name="CustomShape 5"/>
          <p:cNvSpPr/>
          <p:nvPr/>
        </p:nvSpPr>
        <p:spPr>
          <a:xfrm>
            <a:off x="457200" y="1272240"/>
            <a:ext cx="8227080" cy="430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85840" indent="-283680">
              <a:lnSpc>
                <a:spcPct val="100000"/>
              </a:lnSpc>
              <a:spcBef>
                <a:spcPts val="1001"/>
              </a:spcBef>
              <a:buClr>
                <a:srgbClr val="212529"/>
              </a:buClr>
              <a:buFont typeface="Arial"/>
              <a:buChar char="•"/>
            </a:pP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Grim M,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Druga</a:t>
            </a: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R, Páč L, Pospíšilová B, Smetana K. </a:t>
            </a:r>
            <a:r>
              <a:rPr lang="cs-CZ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Základy anatomie</a:t>
            </a: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Galén</a:t>
            </a: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2005</a:t>
            </a:r>
            <a:endParaRPr lang="cs-CZ" sz="18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spcBef>
                <a:spcPts val="1001"/>
              </a:spcBef>
              <a:buClr>
                <a:srgbClr val="212529"/>
              </a:buClr>
              <a:buFont typeface="Arial"/>
              <a:buChar char="•"/>
            </a:pPr>
            <a:r>
              <a:rPr lang="cs-CZ" sz="1800" b="0" strike="noStrike" spc="-1" dirty="0">
                <a:solidFill>
                  <a:srgbClr val="212529"/>
                </a:solidFill>
                <a:latin typeface="Calibri"/>
                <a:ea typeface="DejaVu Sans"/>
              </a:rPr>
              <a:t>ČIHÁK, Radomír. </a:t>
            </a:r>
            <a:r>
              <a:rPr lang="cs-CZ" sz="1800" b="0" i="1" strike="noStrike" spc="-1" dirty="0">
                <a:solidFill>
                  <a:srgbClr val="212529"/>
                </a:solidFill>
                <a:latin typeface="Calibri"/>
                <a:ea typeface="DejaVu Sans"/>
              </a:rPr>
              <a:t>Anatomie II. </a:t>
            </a:r>
            <a:r>
              <a:rPr lang="cs-CZ" sz="1800" b="0" strike="noStrike" spc="-1" dirty="0">
                <a:solidFill>
                  <a:srgbClr val="212529"/>
                </a:solidFill>
                <a:latin typeface="Calibri"/>
                <a:ea typeface="DejaVu Sans"/>
              </a:rPr>
              <a:t>2. vydání. Praha : </a:t>
            </a:r>
            <a:r>
              <a:rPr lang="cs-CZ" sz="1800" b="0" strike="noStrike" spc="-1" dirty="0" err="1">
                <a:solidFill>
                  <a:srgbClr val="212529"/>
                </a:solidFill>
                <a:latin typeface="Calibri"/>
                <a:ea typeface="DejaVu Sans"/>
              </a:rPr>
              <a:t>Grada</a:t>
            </a:r>
            <a:r>
              <a:rPr lang="cs-CZ" sz="1800" b="0" strike="noStrike" spc="-1" dirty="0">
                <a:solidFill>
                  <a:srgbClr val="212529"/>
                </a:solidFill>
                <a:latin typeface="Calibri"/>
                <a:ea typeface="DejaVu Sans"/>
              </a:rPr>
              <a:t>, 2002</a:t>
            </a:r>
            <a:endParaRPr lang="cs-CZ" sz="18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spcBef>
                <a:spcPts val="1001"/>
              </a:spcBef>
              <a:buClr>
                <a:srgbClr val="212529"/>
              </a:buClr>
              <a:buFont typeface="Arial"/>
              <a:buChar char="•"/>
            </a:pPr>
            <a:r>
              <a:rPr lang="cs-CZ" sz="1800" b="0" strike="noStrike" spc="-1" dirty="0">
                <a:solidFill>
                  <a:srgbClr val="212529"/>
                </a:solidFill>
                <a:latin typeface="Calibri"/>
                <a:ea typeface="DejaVu Sans"/>
              </a:rPr>
              <a:t>ŠEVČÍK, Pavel, et al. </a:t>
            </a:r>
            <a:r>
              <a:rPr lang="cs-CZ" sz="1800" b="0" i="1" strike="noStrike" spc="-1" dirty="0">
                <a:solidFill>
                  <a:srgbClr val="212529"/>
                </a:solidFill>
                <a:latin typeface="Calibri"/>
                <a:ea typeface="DejaVu Sans"/>
              </a:rPr>
              <a:t>Intenzivní medicína. </a:t>
            </a:r>
            <a:r>
              <a:rPr lang="cs-CZ" sz="1800" b="0" strike="noStrike" spc="-1" dirty="0">
                <a:solidFill>
                  <a:srgbClr val="212529"/>
                </a:solidFill>
                <a:latin typeface="Calibri"/>
                <a:ea typeface="DejaVu Sans"/>
              </a:rPr>
              <a:t>3. vydání. </a:t>
            </a:r>
            <a:r>
              <a:rPr lang="cs-CZ" sz="1800" b="0" strike="noStrike" spc="-1" dirty="0" err="1">
                <a:solidFill>
                  <a:srgbClr val="212529"/>
                </a:solidFill>
                <a:latin typeface="Calibri"/>
                <a:ea typeface="DejaVu Sans"/>
              </a:rPr>
              <a:t>Galén</a:t>
            </a:r>
            <a:r>
              <a:rPr lang="cs-CZ" sz="1800" b="0" strike="noStrike" spc="-1" dirty="0">
                <a:solidFill>
                  <a:srgbClr val="212529"/>
                </a:solidFill>
                <a:latin typeface="Calibri"/>
                <a:ea typeface="DejaVu Sans"/>
              </a:rPr>
              <a:t>, 2014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cs-CZ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Obrázek 4"/>
          <p:cNvPicPr/>
          <p:nvPr/>
        </p:nvPicPr>
        <p:blipFill>
          <a:blip r:embed="rId3"/>
          <a:srcRect l="30120" t="24224" r="38138" b="26247"/>
          <a:stretch/>
        </p:blipFill>
        <p:spPr>
          <a:xfrm>
            <a:off x="3755520" y="1371600"/>
            <a:ext cx="5403960" cy="4738680"/>
          </a:xfrm>
          <a:prstGeom prst="rect">
            <a:avLst/>
          </a:prstGeom>
          <a:ln w="0">
            <a:noFill/>
          </a:ln>
        </p:spPr>
      </p:pic>
      <p:sp>
        <p:nvSpPr>
          <p:cNvPr id="386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Dělení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387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388" name="CustomShape 3"/>
          <p:cNvSpPr/>
          <p:nvPr/>
        </p:nvSpPr>
        <p:spPr>
          <a:xfrm>
            <a:off x="577080" y="1074240"/>
            <a:ext cx="5759280" cy="550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08360">
              <a:lnSpc>
                <a:spcPct val="100000"/>
              </a:lnSpc>
              <a:spcBef>
                <a:spcPts val="1417"/>
              </a:spcBef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DejaVu Sans"/>
              </a:rPr>
              <a:t>1. </a:t>
            </a:r>
            <a:r>
              <a:rPr lang="cs-CZ" sz="2300" b="1" strike="noStrike" spc="-1">
                <a:solidFill>
                  <a:srgbClr val="000000"/>
                </a:solidFill>
                <a:latin typeface="Calibri"/>
                <a:ea typeface="DejaVu Sans"/>
              </a:rPr>
              <a:t>Horní cesty dýchací</a:t>
            </a: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cs-CZ" sz="2300" b="0" strike="noStrike" spc="-1">
              <a:latin typeface="Arial"/>
            </a:endParaRPr>
          </a:p>
          <a:p>
            <a:pPr marL="540360">
              <a:lnSpc>
                <a:spcPct val="100000"/>
              </a:lnSpc>
              <a:spcBef>
                <a:spcPts val="1134"/>
              </a:spcBef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Calibri"/>
              </a:rPr>
              <a:t>→ Nos a nosní dutina (cavum nasi)</a:t>
            </a:r>
            <a:endParaRPr lang="cs-CZ" sz="2300" b="0" strike="noStrike" spc="-1">
              <a:latin typeface="Arial"/>
            </a:endParaRPr>
          </a:p>
          <a:p>
            <a:pPr marL="540360">
              <a:lnSpc>
                <a:spcPct val="100000"/>
              </a:lnSpc>
              <a:spcBef>
                <a:spcPts val="1134"/>
              </a:spcBef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Calibri"/>
              </a:rPr>
              <a:t>→ Vedlejší dutiny nosní</a:t>
            </a:r>
            <a:endParaRPr lang="cs-CZ" sz="2300" b="0" strike="noStrike" spc="-1">
              <a:latin typeface="Arial"/>
            </a:endParaRPr>
          </a:p>
          <a:p>
            <a:pPr marL="540360">
              <a:lnSpc>
                <a:spcPct val="100000"/>
              </a:lnSpc>
              <a:spcBef>
                <a:spcPts val="1134"/>
              </a:spcBef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Calibri"/>
              </a:rPr>
              <a:t>→ Hltan – společná část dýchací a trávící soustavy</a:t>
            </a:r>
            <a:endParaRPr lang="cs-CZ" sz="2300" b="0" strike="noStrike" spc="-1">
              <a:latin typeface="Arial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Calibri"/>
              </a:rPr>
              <a:t>2. </a:t>
            </a:r>
            <a:r>
              <a:rPr lang="cs-CZ" sz="2300" b="1" strike="noStrike" spc="-1">
                <a:solidFill>
                  <a:srgbClr val="000000"/>
                </a:solidFill>
                <a:latin typeface="Calibri"/>
                <a:ea typeface="Calibri"/>
              </a:rPr>
              <a:t>Dolní cesty dýchací</a:t>
            </a:r>
            <a:endParaRPr lang="cs-CZ" sz="2300" b="0" strike="noStrike" spc="-1">
              <a:latin typeface="Arial"/>
            </a:endParaRPr>
          </a:p>
          <a:p>
            <a:pPr marL="540360">
              <a:lnSpc>
                <a:spcPct val="100000"/>
              </a:lnSpc>
              <a:spcBef>
                <a:spcPts val="1134"/>
              </a:spcBef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Calibri"/>
              </a:rPr>
              <a:t>→ Hrtan = larynx</a:t>
            </a:r>
            <a:endParaRPr lang="cs-CZ" sz="2300" b="0" strike="noStrike" spc="-1">
              <a:latin typeface="Arial"/>
            </a:endParaRPr>
          </a:p>
          <a:p>
            <a:pPr marL="540360">
              <a:lnSpc>
                <a:spcPct val="100000"/>
              </a:lnSpc>
              <a:spcBef>
                <a:spcPts val="1134"/>
              </a:spcBef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Calibri"/>
              </a:rPr>
              <a:t>→ Průdušnice = trachea</a:t>
            </a:r>
            <a:endParaRPr lang="cs-CZ" sz="2300" b="0" strike="noStrike" spc="-1">
              <a:latin typeface="Arial"/>
            </a:endParaRPr>
          </a:p>
          <a:p>
            <a:pPr marL="540360">
              <a:lnSpc>
                <a:spcPct val="100000"/>
              </a:lnSpc>
              <a:spcBef>
                <a:spcPts val="1134"/>
              </a:spcBef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Calibri"/>
              </a:rPr>
              <a:t>→ Průdušky = bronchi</a:t>
            </a:r>
            <a:endParaRPr lang="cs-CZ" sz="2300" b="0" strike="noStrike" spc="-1">
              <a:latin typeface="Arial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Calibri"/>
              </a:rPr>
              <a:t>3. </a:t>
            </a:r>
            <a:r>
              <a:rPr lang="cs-CZ" sz="2300" b="1" strike="noStrike" spc="-1">
                <a:solidFill>
                  <a:srgbClr val="000000"/>
                </a:solidFill>
                <a:latin typeface="Calibri"/>
                <a:ea typeface="Calibri"/>
              </a:rPr>
              <a:t>Plíce</a:t>
            </a:r>
            <a:endParaRPr lang="cs-CZ" sz="2300" b="0" strike="noStrike" spc="-1">
              <a:latin typeface="Arial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Calibri"/>
              </a:rPr>
              <a:t>4. </a:t>
            </a:r>
            <a:r>
              <a:rPr lang="cs-CZ" sz="2300" b="1" strike="noStrike" spc="-1">
                <a:solidFill>
                  <a:srgbClr val="000000"/>
                </a:solidFill>
                <a:latin typeface="Calibri"/>
                <a:ea typeface="Calibri"/>
              </a:rPr>
              <a:t>Pleura a pleurální dutina</a:t>
            </a:r>
            <a:endParaRPr lang="cs-CZ" sz="23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Dutina nosní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390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391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Dělíme na</a:t>
            </a:r>
            <a:r>
              <a:rPr lang="cs-CZ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předsíň </a:t>
            </a: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(vestibulum) a </a:t>
            </a:r>
            <a:r>
              <a:rPr lang="cs-CZ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vlastní dutinu nosní </a:t>
            </a: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(cavum nasi proprium)</a:t>
            </a:r>
            <a:endParaRPr lang="cs-CZ" sz="2800" b="0" strike="noStrike" spc="-1">
              <a:latin typeface="Arial"/>
            </a:endParaRPr>
          </a:p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 zevnějškem komunikuje přes </a:t>
            </a:r>
            <a:r>
              <a:rPr lang="cs-CZ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nozdry</a:t>
            </a: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(nares) </a:t>
            </a:r>
            <a:endParaRPr lang="cs-CZ" sz="2800" b="0" strike="noStrike" spc="-1">
              <a:latin typeface="Arial"/>
            </a:endParaRPr>
          </a:p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 nosohltanem komunikuje přes </a:t>
            </a:r>
            <a:r>
              <a:rPr lang="cs-CZ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choany</a:t>
            </a:r>
            <a:endParaRPr lang="cs-CZ" sz="2800" b="0" strike="noStrike" spc="-1">
              <a:latin typeface="Arial"/>
            </a:endParaRPr>
          </a:p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Rozdělena septem – má chrupavčitou a kostěnou část</a:t>
            </a:r>
            <a:endParaRPr lang="cs-CZ" sz="2800" b="0" strike="noStrike" spc="-1">
              <a:latin typeface="Arial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</a:pPr>
            <a:endParaRPr lang="cs-CZ" sz="2800" b="0" strike="noStrike" spc="-1">
              <a:latin typeface="Arial"/>
            </a:endParaRPr>
          </a:p>
        </p:txBody>
      </p:sp>
      <p:pic>
        <p:nvPicPr>
          <p:cNvPr id="392" name="Obrázek 86"/>
          <p:cNvPicPr/>
          <p:nvPr/>
        </p:nvPicPr>
        <p:blipFill>
          <a:blip r:embed="rId3"/>
          <a:srcRect l="57515" t="28031" r="5517" b="6166"/>
          <a:stretch/>
        </p:blipFill>
        <p:spPr>
          <a:xfrm>
            <a:off x="3938760" y="1272240"/>
            <a:ext cx="4942080" cy="482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457200" y="603720"/>
            <a:ext cx="8226720" cy="81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Vyšetření nosní dutiny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457200" y="1501200"/>
            <a:ext cx="5435280" cy="16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  <a:ea typeface="DejaVu Sans"/>
              </a:rPr>
              <a:t>Přední rhinoskopie</a:t>
            </a:r>
            <a:endParaRPr lang="cs-CZ" sz="3000" b="0" strike="noStrike" spc="-1">
              <a:latin typeface="Arial"/>
            </a:endParaRPr>
          </a:p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  <a:ea typeface="DejaVu Sans"/>
              </a:rPr>
              <a:t>Zadní rhinoskopie</a:t>
            </a:r>
            <a:endParaRPr lang="cs-CZ" sz="3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lang="cs-CZ" sz="3000" b="0" strike="noStrike" spc="-1">
              <a:latin typeface="Arial"/>
            </a:endParaRPr>
          </a:p>
        </p:txBody>
      </p:sp>
      <p:pic>
        <p:nvPicPr>
          <p:cNvPr id="396" name="Obrázek 90"/>
          <p:cNvPicPr/>
          <p:nvPr/>
        </p:nvPicPr>
        <p:blipFill>
          <a:blip r:embed="rId3"/>
          <a:stretch/>
        </p:blipFill>
        <p:spPr>
          <a:xfrm>
            <a:off x="954360" y="2916000"/>
            <a:ext cx="6731280" cy="343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399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0" name="Obrázek 98"/>
          <p:cNvPicPr/>
          <p:nvPr/>
        </p:nvPicPr>
        <p:blipFill>
          <a:blip r:embed="rId3"/>
          <a:srcRect l="17744" t="10984" r="19033" b="5955"/>
          <a:stretch/>
        </p:blipFill>
        <p:spPr>
          <a:xfrm>
            <a:off x="3196080" y="1668960"/>
            <a:ext cx="5752800" cy="4215600"/>
          </a:xfrm>
          <a:prstGeom prst="rect">
            <a:avLst/>
          </a:prstGeom>
          <a:ln w="28440">
            <a:solidFill>
              <a:srgbClr val="4F81BD"/>
            </a:solidFill>
            <a:round/>
          </a:ln>
        </p:spPr>
      </p:pic>
      <p:sp>
        <p:nvSpPr>
          <p:cNvPr id="401" name="CustomShape 4"/>
          <p:cNvSpPr/>
          <p:nvPr/>
        </p:nvSpPr>
        <p:spPr>
          <a:xfrm>
            <a:off x="350640" y="1927080"/>
            <a:ext cx="2843280" cy="353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Rezonátory hlasu</a:t>
            </a:r>
            <a:endParaRPr lang="cs-CZ" sz="24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Úprava vdechovaného vzduchu</a:t>
            </a:r>
            <a:endParaRPr lang="cs-CZ" sz="24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Architektonická stavba lebky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402" name="CustomShape 5"/>
          <p:cNvSpPr/>
          <p:nvPr/>
        </p:nvSpPr>
        <p:spPr>
          <a:xfrm>
            <a:off x="594720" y="647640"/>
            <a:ext cx="8440560" cy="90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3800" b="1" strike="noStrike" spc="-1">
                <a:solidFill>
                  <a:srgbClr val="000000"/>
                </a:solidFill>
                <a:latin typeface="Calibri"/>
                <a:ea typeface="DejaVu Sans"/>
              </a:rPr>
              <a:t>Vedlejší dutiny nosní = sinus paranasales</a:t>
            </a:r>
            <a:endParaRPr lang="cs-CZ" sz="3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457200" y="896760"/>
            <a:ext cx="8226720" cy="51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05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CustomShape 4"/>
          <p:cNvSpPr/>
          <p:nvPr/>
        </p:nvSpPr>
        <p:spPr>
          <a:xfrm>
            <a:off x="468360" y="651600"/>
            <a:ext cx="8227080" cy="78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Punkce maxilární dutiny při hnisavé sinusitidě</a:t>
            </a:r>
            <a:endParaRPr lang="cs-CZ" sz="2800" b="0" strike="noStrike" spc="-1">
              <a:latin typeface="Arial"/>
            </a:endParaRPr>
          </a:p>
        </p:txBody>
      </p:sp>
      <p:pic>
        <p:nvPicPr>
          <p:cNvPr id="407" name="Picture 3" descr="C:\Documents and Settings\blanka.pospisilova\Dokumenty\Skripta\2010_08_06\IMG_0058.jpg"/>
          <p:cNvPicPr/>
          <p:nvPr/>
        </p:nvPicPr>
        <p:blipFill>
          <a:blip r:embed="rId3"/>
          <a:stretch/>
        </p:blipFill>
        <p:spPr>
          <a:xfrm>
            <a:off x="1594800" y="1633320"/>
            <a:ext cx="5951880" cy="4817880"/>
          </a:xfrm>
          <a:prstGeom prst="rect">
            <a:avLst/>
          </a:prstGeom>
          <a:ln w="38160">
            <a:solidFill>
              <a:srgbClr val="4F81BD"/>
            </a:solidFill>
            <a:miter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Picture 4" descr="CD9CB07D"/>
          <p:cNvPicPr/>
          <p:nvPr/>
        </p:nvPicPr>
        <p:blipFill>
          <a:blip r:embed="rId3"/>
          <a:srcRect b="659"/>
          <a:stretch/>
        </p:blipFill>
        <p:spPr>
          <a:xfrm>
            <a:off x="3726000" y="1073160"/>
            <a:ext cx="4958280" cy="5187960"/>
          </a:xfrm>
          <a:prstGeom prst="rect">
            <a:avLst/>
          </a:prstGeom>
          <a:ln w="9360">
            <a:noFill/>
          </a:ln>
        </p:spPr>
      </p:pic>
      <p:sp>
        <p:nvSpPr>
          <p:cNvPr id="409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Pharynx (hltan)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13" name="CustomShape 5"/>
          <p:cNvSpPr/>
          <p:nvPr/>
        </p:nvSpPr>
        <p:spPr>
          <a:xfrm>
            <a:off x="468360" y="1373760"/>
            <a:ext cx="3129840" cy="17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5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30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Části:</a:t>
            </a:r>
            <a:endParaRPr lang="cs-CZ" sz="3000" b="0" strike="noStrike" spc="-1">
              <a:latin typeface="Arial"/>
            </a:endParaRPr>
          </a:p>
          <a:p>
            <a:pPr marL="514440" indent="-512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3000" b="1" strike="noStrike" spc="-1">
                <a:solidFill>
                  <a:srgbClr val="000000"/>
                </a:solidFill>
                <a:latin typeface="Calibri"/>
                <a:ea typeface="DejaVu Sans"/>
              </a:rPr>
              <a:t>Nasopharynx</a:t>
            </a:r>
            <a:endParaRPr lang="cs-CZ" sz="3000" b="0" strike="noStrike" spc="-1">
              <a:latin typeface="Arial"/>
            </a:endParaRPr>
          </a:p>
          <a:p>
            <a:pPr marL="514440" indent="-512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3000" b="1" strike="noStrike" spc="-1">
                <a:solidFill>
                  <a:srgbClr val="000000"/>
                </a:solidFill>
                <a:latin typeface="Calibri"/>
                <a:ea typeface="DejaVu Sans"/>
              </a:rPr>
              <a:t>Oropharynx</a:t>
            </a:r>
            <a:endParaRPr lang="cs-CZ" sz="3000" b="0" strike="noStrike" spc="-1">
              <a:latin typeface="Arial"/>
            </a:endParaRPr>
          </a:p>
          <a:p>
            <a:pPr marL="514440" indent="-512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3000" b="1" strike="noStrike" spc="-1">
                <a:solidFill>
                  <a:srgbClr val="000000"/>
                </a:solidFill>
                <a:latin typeface="Calibri"/>
                <a:ea typeface="DejaVu Sans"/>
              </a:rPr>
              <a:t>Laryngopharynx</a:t>
            </a:r>
            <a:endParaRPr lang="cs-CZ" sz="3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3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3000" b="0" strike="noStrike" spc="-1">
              <a:latin typeface="Arial"/>
            </a:endParaRPr>
          </a:p>
        </p:txBody>
      </p:sp>
      <p:sp>
        <p:nvSpPr>
          <p:cNvPr id="414" name="CustomShape 6"/>
          <p:cNvSpPr/>
          <p:nvPr/>
        </p:nvSpPr>
        <p:spPr>
          <a:xfrm>
            <a:off x="6957000" y="2241360"/>
            <a:ext cx="2184840" cy="1002600"/>
          </a:xfrm>
          <a:prstGeom prst="rect">
            <a:avLst/>
          </a:prstGeom>
          <a:solidFill>
            <a:srgbClr val="FFFF00"/>
          </a:solidFill>
          <a:ln w="93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500" b="1" strike="noStrike" spc="-1">
                <a:solidFill>
                  <a:srgbClr val="000000"/>
                </a:solidFill>
                <a:latin typeface="Calibri"/>
                <a:ea typeface="DejaVu Sans"/>
              </a:rPr>
              <a:t>Choanae</a:t>
            </a: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Párová komunikace nasopharyngu s dutinou ústní</a:t>
            </a:r>
            <a:endParaRPr lang="cs-CZ" sz="1500" b="0" strike="noStrike" spc="-1">
              <a:latin typeface="Arial"/>
            </a:endParaRPr>
          </a:p>
        </p:txBody>
      </p:sp>
      <p:sp>
        <p:nvSpPr>
          <p:cNvPr id="415" name="CustomShape 7"/>
          <p:cNvSpPr/>
          <p:nvPr/>
        </p:nvSpPr>
        <p:spPr>
          <a:xfrm flipH="1">
            <a:off x="6309720" y="2672280"/>
            <a:ext cx="7434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FF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6" name="CustomShape 8"/>
          <p:cNvSpPr/>
          <p:nvPr/>
        </p:nvSpPr>
        <p:spPr>
          <a:xfrm>
            <a:off x="6876360" y="3752640"/>
            <a:ext cx="2265480" cy="1002600"/>
          </a:xfrm>
          <a:prstGeom prst="rect">
            <a:avLst/>
          </a:prstGeom>
          <a:solidFill>
            <a:srgbClr val="FFFF00"/>
          </a:solidFill>
          <a:ln w="93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500" b="1" strike="noStrike" spc="-1">
                <a:solidFill>
                  <a:srgbClr val="000000"/>
                </a:solidFill>
                <a:latin typeface="Calibri"/>
                <a:ea typeface="DejaVu Sans"/>
              </a:rPr>
              <a:t>Isthmus faucium</a:t>
            </a: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Komunikace oropharyngu s dutinou ústní</a:t>
            </a: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500" b="0" strike="noStrike" spc="-1">
              <a:latin typeface="Arial"/>
            </a:endParaRPr>
          </a:p>
        </p:txBody>
      </p:sp>
      <p:sp>
        <p:nvSpPr>
          <p:cNvPr id="417" name="CustomShape 9"/>
          <p:cNvSpPr/>
          <p:nvPr/>
        </p:nvSpPr>
        <p:spPr>
          <a:xfrm flipH="1">
            <a:off x="6309720" y="4039200"/>
            <a:ext cx="6429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FF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8" name="CustomShape 10"/>
          <p:cNvSpPr/>
          <p:nvPr/>
        </p:nvSpPr>
        <p:spPr>
          <a:xfrm>
            <a:off x="6578280" y="4838040"/>
            <a:ext cx="1918440" cy="14590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500" b="1" strike="noStrike" spc="-1">
                <a:solidFill>
                  <a:srgbClr val="000000"/>
                </a:solidFill>
                <a:latin typeface="Calibri"/>
                <a:ea typeface="DejaVu Sans"/>
              </a:rPr>
              <a:t>Aditus laryngis</a:t>
            </a: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Komunikace laryngopharyngu </a:t>
            </a: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s dutinou hrtanu</a:t>
            </a: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500" b="0" strike="noStrike" spc="-1">
              <a:latin typeface="Arial"/>
            </a:endParaRPr>
          </a:p>
        </p:txBody>
      </p:sp>
      <p:sp>
        <p:nvSpPr>
          <p:cNvPr id="419" name="CustomShape 11"/>
          <p:cNvSpPr/>
          <p:nvPr/>
        </p:nvSpPr>
        <p:spPr>
          <a:xfrm flipH="1" flipV="1">
            <a:off x="6145920" y="4646160"/>
            <a:ext cx="428040" cy="607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FF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0" name="Picture 3" descr="E:\Liberec\Snímek\Snímek 141.jpg"/>
          <p:cNvPicPr/>
          <p:nvPr/>
        </p:nvPicPr>
        <p:blipFill>
          <a:blip r:embed="rId4"/>
          <a:srcRect l="8109" t="4784" r="1184" b="2971"/>
          <a:stretch/>
        </p:blipFill>
        <p:spPr>
          <a:xfrm>
            <a:off x="4133880" y="1073160"/>
            <a:ext cx="5133600" cy="5782680"/>
          </a:xfrm>
          <a:prstGeom prst="rect">
            <a:avLst/>
          </a:prstGeom>
          <a:ln w="0">
            <a:noFill/>
          </a:ln>
        </p:spPr>
      </p:pic>
      <p:sp>
        <p:nvSpPr>
          <p:cNvPr id="421" name="CustomShape 12"/>
          <p:cNvSpPr/>
          <p:nvPr/>
        </p:nvSpPr>
        <p:spPr>
          <a:xfrm>
            <a:off x="457200" y="3682080"/>
            <a:ext cx="3580920" cy="189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DejaVu Sans"/>
              </a:rPr>
              <a:t>komunikuje s dutinou nosní i dutinou ústní </a:t>
            </a:r>
            <a:endParaRPr lang="cs-CZ" sz="257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Calibri"/>
              </a:rPr>
              <a:t>→</a:t>
            </a: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DejaVu Sans"/>
              </a:rPr>
              <a:t> dochází zde ke křížení </a:t>
            </a:r>
            <a:r>
              <a:rPr lang="cs-CZ" sz="2570" b="1" strike="noStrike" spc="-1">
                <a:solidFill>
                  <a:srgbClr val="000000"/>
                </a:solidFill>
                <a:latin typeface="Calibri"/>
                <a:ea typeface="DejaVu Sans"/>
              </a:rPr>
              <a:t>dýchacího</a:t>
            </a: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cs-CZ" sz="2570" b="1" strike="noStrike" spc="-1">
                <a:solidFill>
                  <a:srgbClr val="FF0000"/>
                </a:solidFill>
                <a:latin typeface="Calibri"/>
                <a:ea typeface="DejaVu Sans"/>
              </a:rPr>
              <a:t>trávicího</a:t>
            </a: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DejaVu Sans"/>
              </a:rPr>
              <a:t> systému</a:t>
            </a:r>
            <a:endParaRPr lang="cs-CZ" sz="257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257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2"/>
          <p:cNvSpPr/>
          <p:nvPr/>
        </p:nvSpPr>
        <p:spPr>
          <a:xfrm>
            <a:off x="468360" y="6453360"/>
            <a:ext cx="7702920" cy="22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Dýchací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24" name="CustomShape 3"/>
          <p:cNvSpPr/>
          <p:nvPr/>
        </p:nvSpPr>
        <p:spPr>
          <a:xfrm>
            <a:off x="457200" y="16002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4"/>
          <p:cNvSpPr/>
          <p:nvPr/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Larynx (hrtan)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26" name="CustomShape 5"/>
          <p:cNvSpPr/>
          <p:nvPr/>
        </p:nvSpPr>
        <p:spPr>
          <a:xfrm>
            <a:off x="457200" y="1482480"/>
            <a:ext cx="8227080" cy="392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57200" indent="-4550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Dutý, předozadně oploštělý orgán</a:t>
            </a:r>
            <a:endParaRPr lang="cs-CZ" sz="2800" b="0" strike="noStrike" spc="-1">
              <a:latin typeface="Arial"/>
            </a:endParaRPr>
          </a:p>
          <a:p>
            <a:pPr marL="457200" indent="-4550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Dutina má tvar přesýpacích hodin</a:t>
            </a:r>
            <a:endParaRPr lang="cs-CZ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4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3 části:</a:t>
            </a:r>
            <a:endParaRPr lang="cs-CZ" sz="2400" b="0" strike="noStrike" spc="-1">
              <a:latin typeface="Arial"/>
            </a:endParaRPr>
          </a:p>
          <a:p>
            <a:pPr marL="514440" indent="-512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Vestibulum laryngis </a:t>
            </a: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=  předsíň, vchod zepředu ohraničen hrtanovou příklopkou (epiglottis)</a:t>
            </a:r>
            <a:endParaRPr lang="cs-CZ" sz="2400" b="0" strike="noStrike" spc="-1">
              <a:latin typeface="Arial"/>
            </a:endParaRPr>
          </a:p>
          <a:p>
            <a:pPr marL="514440" indent="-512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Cavitas laryngis intermedium </a:t>
            </a: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– střední část hrtanu, dolní hranici dutiny tvoří hlasové řasy</a:t>
            </a:r>
            <a:endParaRPr lang="cs-CZ" sz="2400" b="0" strike="noStrike" spc="-1">
              <a:latin typeface="Arial"/>
            </a:endParaRPr>
          </a:p>
          <a:p>
            <a:pPr marL="514440" indent="-512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Cavitas infraglottica </a:t>
            </a: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– dolní část volně přecházející do průdušnice</a:t>
            </a:r>
            <a:endParaRPr lang="cs-CZ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2400" b="0" strike="noStrike" spc="-1">
              <a:latin typeface="Arial"/>
            </a:endParaRPr>
          </a:p>
        </p:txBody>
      </p:sp>
      <p:pic>
        <p:nvPicPr>
          <p:cNvPr id="427" name="Obrázek 4"/>
          <p:cNvPicPr/>
          <p:nvPr/>
        </p:nvPicPr>
        <p:blipFill>
          <a:blip r:embed="rId3"/>
          <a:srcRect t="8052" r="3265"/>
          <a:stretch/>
        </p:blipFill>
        <p:spPr>
          <a:xfrm>
            <a:off x="360000" y="1440720"/>
            <a:ext cx="8227080" cy="4149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1175</Words>
  <Application>Microsoft Office PowerPoint</Application>
  <PresentationFormat>Předvádění na obrazovce (4:3)</PresentationFormat>
  <Paragraphs>219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10</vt:i4>
      </vt:variant>
      <vt:variant>
        <vt:lpstr>Nadpisy snímků</vt:lpstr>
      </vt:variant>
      <vt:variant>
        <vt:i4>27</vt:i4>
      </vt:variant>
    </vt:vector>
  </HeadingPairs>
  <TitlesOfParts>
    <vt:vector size="43" baseType="lpstr">
      <vt:lpstr>Arial</vt:lpstr>
      <vt:lpstr>Calibri</vt:lpstr>
      <vt:lpstr>DejaVu Sans</vt:lpstr>
      <vt:lpstr>Myriad Pro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bianca.tomiskova</dc:creator>
  <dc:description/>
  <cp:lastModifiedBy>Kateřina Prstková</cp:lastModifiedBy>
  <cp:revision>125</cp:revision>
  <dcterms:created xsi:type="dcterms:W3CDTF">2016-06-21T07:27:36Z</dcterms:created>
  <dcterms:modified xsi:type="dcterms:W3CDTF">2022-02-25T08:37:28Z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0</vt:i4>
  </property>
  <property fmtid="{D5CDD505-2E9C-101B-9397-08002B2CF9AE}" pid="7" name="PresentationFormat">
    <vt:lpwstr>Předvádění na obrazovce (4:3)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27</vt:i4>
  </property>
</Properties>
</file>