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ideplayer.com/slide/6657562/" TargetMode="External"/><Relationship Id="rId3" Type="http://schemas.openxmlformats.org/officeDocument/2006/relationships/hyperlink" Target="https://en.wikipedia.org/wiki/Graphen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ptel.ac.in/content/storage2/courses/112108150/pdf/PPTs/MTS_02_m.pdf" TargetMode="External"/><Relationship Id="rId3" Type="http://schemas.openxmlformats.org/officeDocument/2006/relationships/hyperlink" Target="http://soft-matter.seas.harvard.edu/index.php/Glass_Transition_Temperatur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geology.org/Mineralogy/11-crystallography/"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rystal_structur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rystallographic_defect" TargetMode="External"/><Relationship Id="rId3" Type="http://schemas.openxmlformats.org/officeDocument/2006/relationships/hyperlink" Target="https://ppt-online.org/27238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pt-online.org/272381"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mkm.hu/en/institutions?tid=11" TargetMode="External"/><Relationship Id="rId3" Type="http://schemas.openxmlformats.org/officeDocument/2006/relationships/hyperlink" Target="https://edisontechcenter.org/Transformers.htm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uclear-power.com/nuclear-power/reactor-physics/atomic-nuclear-physics/atomic-nuclear-structure/" TargetMode="External"/><Relationship Id="rId3" Type="http://schemas.openxmlformats.org/officeDocument/2006/relationships/hyperlink" Target="https://en.wikipedia.org/wiki/Chemical_bond" TargetMode="External"/><Relationship Id="rId4" Type="http://schemas.openxmlformats.org/officeDocument/2006/relationships/hyperlink" Target="https://en.wikipedia.org/wiki/Intermolecular_forc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ideplayer.com/slide/10002043/" TargetMode="External"/><Relationship Id="rId3" Type="http://schemas.openxmlformats.org/officeDocument/2006/relationships/hyperlink" Target="https://www.chemicool.com/definition/ionic-compounds.html" TargetMode="External"/><Relationship Id="rId4" Type="http://schemas.openxmlformats.org/officeDocument/2006/relationships/hyperlink" Target="https://opengeology.org/Mineralogy/13-crystal-structur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egg.com/learn/chemistry/introduction-to-chemistry/covalent-bond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eng.fiu.edu/wangc/EGN3365-2b.pdf" TargetMode="External"/><Relationship Id="rId3" Type="http://schemas.openxmlformats.org/officeDocument/2006/relationships/hyperlink" Target="https://www3.nd.edu/~amoukasi/CBE30361/Lecture_4_2014_lecture.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153d37dd4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153d37dd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153d37dd44_0_2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153d37dd44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153d37dd44_0_2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153d37dd44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53d37dd44_0_1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153d37dd44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https://slideplayer.com/slide/6657562/</a:t>
            </a:r>
            <a:endParaRPr/>
          </a:p>
          <a:p>
            <a:pPr indent="0" lvl="0" marL="0" rtl="0" algn="l">
              <a:spcBef>
                <a:spcPts val="0"/>
              </a:spcBef>
              <a:spcAft>
                <a:spcPts val="0"/>
              </a:spcAft>
              <a:buNone/>
            </a:pPr>
            <a:r>
              <a:rPr lang="cs" u="sng">
                <a:solidFill>
                  <a:schemeClr val="hlink"/>
                </a:solidFill>
                <a:hlinkClick r:id="rId3"/>
              </a:rPr>
              <a:t>https://en.wikipedia.org/wiki/Graphene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53d37dd44_0_2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153d37dd44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https://nptel.ac.in/content/storage2/courses/112108150/pdf/PPTs/MTS_02_m.pdf</a:t>
            </a:r>
            <a:endParaRPr/>
          </a:p>
          <a:p>
            <a:pPr indent="0" lvl="0" marL="0" rtl="0" algn="l">
              <a:spcBef>
                <a:spcPts val="0"/>
              </a:spcBef>
              <a:spcAft>
                <a:spcPts val="0"/>
              </a:spcAft>
              <a:buNone/>
            </a:pPr>
            <a:r>
              <a:rPr lang="cs" u="sng">
                <a:solidFill>
                  <a:schemeClr val="hlink"/>
                </a:solidFill>
                <a:hlinkClick r:id="rId3"/>
              </a:rPr>
              <a:t>http://soft-matter.seas.harvard.edu/index.php/Glass_Transition_Temperature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53d37dd44_0_2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53d37dd44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https://opengeology.org/Mineralogy/11-crystallography/</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153d37dd44_0_3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153d37dd44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https://msestudent.com/miller-indices/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53d37dd44_0_2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53d37dd44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https://en.wikipedia.org/wiki/Crystal_structure</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153d37dd44_0_2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153d37dd44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https://en.wikipedia.org/wiki/Crystallographic_defect</a:t>
            </a:r>
            <a:endParaRPr/>
          </a:p>
          <a:p>
            <a:pPr indent="0" lvl="0" marL="0" rtl="0" algn="l">
              <a:spcBef>
                <a:spcPts val="0"/>
              </a:spcBef>
              <a:spcAft>
                <a:spcPts val="0"/>
              </a:spcAft>
              <a:buNone/>
            </a:pPr>
            <a:r>
              <a:rPr lang="cs" u="sng">
                <a:solidFill>
                  <a:schemeClr val="hlink"/>
                </a:solidFill>
                <a:hlinkClick r:id="rId3"/>
              </a:rPr>
              <a:t>https://ppt-online.org/272381</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53d37dd44_0_3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153d37dd44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https://ppt-online.org/272381</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153d37dd44_0_2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153d37dd44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https://opentextbc.ca/chemistry/chapter/10-5-the-solid-state-of-matter/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153d37dd44_0_5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153d37dd4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Vynalezen </a:t>
            </a:r>
            <a:r>
              <a:rPr lang="cs" sz="1050">
                <a:solidFill>
                  <a:srgbClr val="202122"/>
                </a:solidFill>
                <a:highlight>
                  <a:srgbClr val="FFFFFF"/>
                </a:highlight>
              </a:rPr>
              <a:t> Michael Faraday 1831 - pouze jako princip, zatím nevyužíván pro přenos energie.  </a:t>
            </a:r>
            <a:endParaRPr/>
          </a:p>
          <a:p>
            <a:pPr indent="0" lvl="0" marL="0" rtl="0" algn="l">
              <a:spcBef>
                <a:spcPts val="0"/>
              </a:spcBef>
              <a:spcAft>
                <a:spcPts val="0"/>
              </a:spcAft>
              <a:buNone/>
            </a:pPr>
            <a:r>
              <a:t/>
            </a:r>
            <a:endParaRPr/>
          </a:p>
          <a:p>
            <a:pPr indent="0" lvl="0" marL="0" rtl="0" algn="l">
              <a:spcBef>
                <a:spcPts val="0"/>
              </a:spcBef>
              <a:spcAft>
                <a:spcPts val="0"/>
              </a:spcAft>
              <a:buNone/>
            </a:pPr>
            <a:r>
              <a:rPr lang="cs"/>
              <a:t>Energetické využití: 1878 -1883 - The Ganz Company (Budapest, Hungary), k vidění v:</a:t>
            </a:r>
            <a:endParaRPr/>
          </a:p>
          <a:p>
            <a:pPr indent="0" lvl="0" marL="0" rtl="0" algn="l">
              <a:spcBef>
                <a:spcPts val="0"/>
              </a:spcBef>
              <a:spcAft>
                <a:spcPts val="0"/>
              </a:spcAft>
              <a:buNone/>
            </a:pPr>
            <a:r>
              <a:rPr lang="cs"/>
              <a:t>Museum of Electrical Engineering - Budapest - Energetický transformátor výrobní číslo (5), viz foto na slide.</a:t>
            </a:r>
            <a:br>
              <a:rPr lang="cs"/>
            </a:br>
            <a:r>
              <a:rPr lang="cs" u="sng">
                <a:solidFill>
                  <a:schemeClr val="hlink"/>
                </a:solidFill>
                <a:hlinkClick r:id="rId2"/>
              </a:rPr>
              <a:t>https://www.mmkm.hu/en/institutions?tid=11</a:t>
            </a:r>
            <a:endParaRPr/>
          </a:p>
          <a:p>
            <a:pPr indent="0" lvl="0" marL="0" rtl="0" algn="l">
              <a:spcBef>
                <a:spcPts val="0"/>
              </a:spcBef>
              <a:spcAft>
                <a:spcPts val="0"/>
              </a:spcAft>
              <a:buNone/>
            </a:pPr>
            <a:r>
              <a:t/>
            </a:r>
            <a:endParaRPr/>
          </a:p>
          <a:p>
            <a:pPr indent="0" lvl="0" marL="0" rtl="0" algn="l">
              <a:spcBef>
                <a:spcPts val="0"/>
              </a:spcBef>
              <a:spcAft>
                <a:spcPts val="0"/>
              </a:spcAft>
              <a:buNone/>
            </a:pPr>
            <a:r>
              <a:rPr lang="cs"/>
              <a:t>Transformer history: </a:t>
            </a:r>
            <a:r>
              <a:rPr lang="cs" u="sng">
                <a:solidFill>
                  <a:schemeClr val="hlink"/>
                </a:solidFill>
                <a:hlinkClick r:id="rId3"/>
              </a:rPr>
              <a:t>https://edisontechcenter.org/Transformers.html</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53d37dd44_0_3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53d37dd44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53d37dd44_0_3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53d37dd44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53d37dd44_0_3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153d37dd44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53d37dd44_0_1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153d37dd4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153d37dd44_0_1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153d37dd44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https://www.nuclear-power.com/nuclear-power/reactor-physics/atomic-nuclear-physics/atomic-nuclear-structure/</a:t>
            </a:r>
            <a:endParaRPr/>
          </a:p>
          <a:p>
            <a:pPr indent="0" lvl="0" marL="0" rtl="0" algn="l">
              <a:spcBef>
                <a:spcPts val="0"/>
              </a:spcBef>
              <a:spcAft>
                <a:spcPts val="0"/>
              </a:spcAft>
              <a:buNone/>
            </a:pPr>
            <a:r>
              <a:rPr lang="cs" u="sng">
                <a:solidFill>
                  <a:schemeClr val="hlink"/>
                </a:solidFill>
                <a:hlinkClick r:id="rId3"/>
              </a:rPr>
              <a:t>https://en.wikipedia.org/wiki/Chemical_bond</a:t>
            </a:r>
            <a:endParaRPr/>
          </a:p>
          <a:p>
            <a:pPr indent="0" lvl="0" marL="0" rtl="0" algn="l">
              <a:spcBef>
                <a:spcPts val="0"/>
              </a:spcBef>
              <a:spcAft>
                <a:spcPts val="0"/>
              </a:spcAft>
              <a:buNone/>
            </a:pPr>
            <a:r>
              <a:rPr lang="cs" u="sng">
                <a:solidFill>
                  <a:schemeClr val="hlink"/>
                </a:solidFill>
                <a:hlinkClick r:id="rId4"/>
              </a:rPr>
              <a:t>https://en.wikipedia.org/wiki/Intermolecular_force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153d37dd44_0_1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153d37dd44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https://slideplayer.com/slide/10002043/</a:t>
            </a:r>
            <a:endParaRPr/>
          </a:p>
          <a:p>
            <a:pPr indent="0" lvl="0" marL="0" rtl="0" algn="l">
              <a:spcBef>
                <a:spcPts val="0"/>
              </a:spcBef>
              <a:spcAft>
                <a:spcPts val="0"/>
              </a:spcAft>
              <a:buNone/>
            </a:pPr>
            <a:r>
              <a:rPr lang="cs" u="sng">
                <a:solidFill>
                  <a:schemeClr val="hlink"/>
                </a:solidFill>
                <a:hlinkClick r:id="rId3"/>
              </a:rPr>
              <a:t>https://www.chemicool.com/definition/ionic-compounds.html</a:t>
            </a:r>
            <a:endParaRPr/>
          </a:p>
          <a:p>
            <a:pPr indent="0" lvl="0" marL="0" rtl="0" algn="l">
              <a:spcBef>
                <a:spcPts val="0"/>
              </a:spcBef>
              <a:spcAft>
                <a:spcPts val="0"/>
              </a:spcAft>
              <a:buNone/>
            </a:pPr>
            <a:r>
              <a:rPr lang="cs" u="sng">
                <a:solidFill>
                  <a:schemeClr val="hlink"/>
                </a:solidFill>
                <a:hlinkClick r:id="rId4"/>
              </a:rPr>
              <a:t>https://opengeology.org/Mineralogy/13-crystal-structures/</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53d37dd44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53d37dd4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153d37dd44_0_1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153d37dd44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https://www.chegg.com/learn/chemistry/introduction-to-chemistry/covalent-bonding</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153d37dd44_0_1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153d37dd44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http://chemistry-york.weebly.com/background-information4.html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53d37dd44_0_2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53d37dd4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u="sng">
                <a:solidFill>
                  <a:schemeClr val="hlink"/>
                </a:solidFill>
                <a:hlinkClick r:id="rId2"/>
              </a:rPr>
              <a:t>https://web.eng.fiu.edu/wangc/EGN3365-2b.pdf</a:t>
            </a:r>
            <a:endParaRPr/>
          </a:p>
          <a:p>
            <a:pPr indent="0" lvl="0" marL="0" rtl="0" algn="l">
              <a:spcBef>
                <a:spcPts val="0"/>
              </a:spcBef>
              <a:spcAft>
                <a:spcPts val="0"/>
              </a:spcAft>
              <a:buNone/>
            </a:pPr>
            <a:r>
              <a:rPr lang="cs" u="sng">
                <a:solidFill>
                  <a:schemeClr val="hlink"/>
                </a:solidFill>
                <a:hlinkClick r:id="rId3"/>
              </a:rPr>
              <a:t>https://www3.nd.edu/~amoukasi/CBE30361/Lecture_4_2014_lecture.pdf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153d37dd44_0_2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153d37dd44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1.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nptel.ac.in/content/storage2/courses/112108150/pdf/PPTs/MTS_02_m.pdf" TargetMode="External"/><Relationship Id="rId4" Type="http://schemas.openxmlformats.org/officeDocument/2006/relationships/hyperlink" Target="https://physics.uwo.ca/~lgonchar/courses/p2800/Chapter2_Bonding_Handouts.pdf" TargetMode="External"/><Relationship Id="rId5" Type="http://schemas.openxmlformats.org/officeDocument/2006/relationships/hyperlink" Target="https://www3.nd.edu/~amoukasi/CBE30361/Lecture_4_2014_lecture.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1490467"/>
            <a:ext cx="8520600" cy="3308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b="1" lang="cs" sz="1800"/>
              <a:t>Rozvoj lidských zdrojů TUL pro zvyšování relevance, </a:t>
            </a:r>
            <a:endParaRPr b="1" sz="1800"/>
          </a:p>
          <a:p>
            <a:pPr indent="0" lvl="0" marL="0" rtl="0" algn="ctr">
              <a:spcBef>
                <a:spcPts val="0"/>
              </a:spcBef>
              <a:spcAft>
                <a:spcPts val="0"/>
              </a:spcAft>
              <a:buNone/>
            </a:pPr>
            <a:r>
              <a:rPr b="1" lang="cs" sz="1800"/>
              <a:t>kvality a přístupu ke vzdělání v podmínkách Průmyslu 4.0</a:t>
            </a:r>
            <a:endParaRPr b="1" sz="18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rPr b="1" lang="cs" sz="1200"/>
              <a:t>CZ.02.2.69/0.0/0.0/16_015/0002329</a:t>
            </a:r>
            <a:r>
              <a:rPr lang="cs" sz="1200"/>
              <a:t> </a:t>
            </a:r>
            <a:endParaRPr sz="1200"/>
          </a:p>
          <a:p>
            <a:pPr indent="0" lvl="0" marL="0" rtl="0" algn="ctr">
              <a:spcBef>
                <a:spcPts val="0"/>
              </a:spcBef>
              <a:spcAft>
                <a:spcPts val="0"/>
              </a:spcAft>
              <a:buClr>
                <a:schemeClr val="dk1"/>
              </a:buClr>
              <a:buSzPts val="1100"/>
              <a:buFont typeface="Arial"/>
              <a:buNone/>
            </a:pPr>
            <a:r>
              <a:t/>
            </a:r>
            <a:endParaRPr sz="1300"/>
          </a:p>
          <a:p>
            <a:pPr indent="0" lvl="0" marL="0" rtl="0" algn="ctr">
              <a:spcBef>
                <a:spcPts val="0"/>
              </a:spcBef>
              <a:spcAft>
                <a:spcPts val="0"/>
              </a:spcAft>
              <a:buClr>
                <a:schemeClr val="dk1"/>
              </a:buClr>
              <a:buSzPts val="1100"/>
              <a:buFont typeface="Arial"/>
              <a:buNone/>
            </a:pPr>
            <a:r>
              <a:t/>
            </a:r>
            <a:endParaRPr sz="1300"/>
          </a:p>
          <a:p>
            <a:pPr indent="0" lvl="0" marL="0" rtl="0" algn="ctr">
              <a:spcBef>
                <a:spcPts val="0"/>
              </a:spcBef>
              <a:spcAft>
                <a:spcPts val="0"/>
              </a:spcAft>
              <a:buNone/>
            </a:pPr>
            <a:r>
              <a:rPr b="1" lang="cs" sz="3200">
                <a:solidFill>
                  <a:srgbClr val="85200C"/>
                </a:solidFill>
              </a:rPr>
              <a:t>Electrotechnology</a:t>
            </a:r>
            <a:endParaRPr b="1" sz="3200">
              <a:solidFill>
                <a:srgbClr val="85200C"/>
              </a:solidFill>
            </a:endParaRPr>
          </a:p>
          <a:p>
            <a:pPr indent="0" lvl="0" marL="0" rtl="0" algn="ctr">
              <a:spcBef>
                <a:spcPts val="0"/>
              </a:spcBef>
              <a:spcAft>
                <a:spcPts val="0"/>
              </a:spcAft>
              <a:buNone/>
            </a:pPr>
            <a:r>
              <a:t/>
            </a:r>
            <a:endParaRPr b="1" sz="1300">
              <a:solidFill>
                <a:srgbClr val="85200C"/>
              </a:solidFill>
            </a:endParaRPr>
          </a:p>
          <a:p>
            <a:pPr indent="0" lvl="0" marL="0" rtl="0" algn="ctr">
              <a:spcBef>
                <a:spcPts val="0"/>
              </a:spcBef>
              <a:spcAft>
                <a:spcPts val="0"/>
              </a:spcAft>
              <a:buNone/>
            </a:pPr>
            <a:r>
              <a:t/>
            </a:r>
            <a:endParaRPr b="1" sz="1300">
              <a:solidFill>
                <a:srgbClr val="85200C"/>
              </a:solidFill>
            </a:endParaRPr>
          </a:p>
          <a:p>
            <a:pPr indent="0" lvl="0" marL="0" rtl="0" algn="ctr">
              <a:spcBef>
                <a:spcPts val="0"/>
              </a:spcBef>
              <a:spcAft>
                <a:spcPts val="0"/>
              </a:spcAft>
              <a:buNone/>
            </a:pPr>
            <a:r>
              <a:rPr b="1" lang="cs" sz="1800">
                <a:solidFill>
                  <a:srgbClr val="85200C"/>
                </a:solidFill>
              </a:rPr>
              <a:t>Studijní program B0714A270001  - Mechatronika</a:t>
            </a:r>
            <a:endParaRPr b="1" sz="1800">
              <a:solidFill>
                <a:srgbClr val="85200C"/>
              </a:solidFill>
            </a:endParaRPr>
          </a:p>
        </p:txBody>
      </p:sp>
      <p:sp>
        <p:nvSpPr>
          <p:cNvPr id="55" name="Google Shape;55;p13"/>
          <p:cNvSpPr txBox="1"/>
          <p:nvPr>
            <p:ph idx="1" type="subTitle"/>
          </p:nvPr>
        </p:nvSpPr>
        <p:spPr>
          <a:xfrm>
            <a:off x="311700" y="4896433"/>
            <a:ext cx="8520600" cy="105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cs" sz="2000"/>
              <a:t>Ing. Miroslav Novák, Ph.D.</a:t>
            </a:r>
            <a:endParaRPr sz="2000"/>
          </a:p>
        </p:txBody>
      </p:sp>
      <p:pic>
        <p:nvPicPr>
          <p:cNvPr id="56" name="Google Shape;56;p13"/>
          <p:cNvPicPr preferRelativeResize="0"/>
          <p:nvPr/>
        </p:nvPicPr>
        <p:blipFill>
          <a:blip r:embed="rId3">
            <a:alphaModFix/>
          </a:blip>
          <a:stretch>
            <a:fillRect/>
          </a:stretch>
        </p:blipFill>
        <p:spPr>
          <a:xfrm>
            <a:off x="2396844" y="5863800"/>
            <a:ext cx="3534515" cy="460800"/>
          </a:xfrm>
          <a:prstGeom prst="rect">
            <a:avLst/>
          </a:prstGeom>
          <a:noFill/>
          <a:ln>
            <a:noFill/>
          </a:ln>
        </p:spPr>
      </p:pic>
      <p:pic>
        <p:nvPicPr>
          <p:cNvPr id="57" name="Google Shape;57;p13"/>
          <p:cNvPicPr preferRelativeResize="0"/>
          <p:nvPr/>
        </p:nvPicPr>
        <p:blipFill>
          <a:blip r:embed="rId4">
            <a:alphaModFix/>
          </a:blip>
          <a:stretch>
            <a:fillRect/>
          </a:stretch>
        </p:blipFill>
        <p:spPr>
          <a:xfrm>
            <a:off x="1790851" y="21300"/>
            <a:ext cx="4644039" cy="10306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Relation between properties </a:t>
            </a:r>
            <a:endParaRPr/>
          </a:p>
        </p:txBody>
      </p:sp>
      <p:sp>
        <p:nvSpPr>
          <p:cNvPr id="131" name="Google Shape;131;p22"/>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2" name="Google Shape;132;p22"/>
          <p:cNvPicPr preferRelativeResize="0"/>
          <p:nvPr/>
        </p:nvPicPr>
        <p:blipFill>
          <a:blip r:embed="rId3">
            <a:alphaModFix/>
          </a:blip>
          <a:stretch>
            <a:fillRect/>
          </a:stretch>
        </p:blipFill>
        <p:spPr>
          <a:xfrm>
            <a:off x="-3325" y="1292191"/>
            <a:ext cx="9144001" cy="55012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Young’s </a:t>
            </a:r>
            <a:r>
              <a:rPr lang="cs"/>
              <a:t>modulus</a:t>
            </a:r>
            <a:r>
              <a:rPr lang="cs"/>
              <a:t> comparison</a:t>
            </a:r>
            <a:endParaRPr/>
          </a:p>
        </p:txBody>
      </p:sp>
      <p:sp>
        <p:nvSpPr>
          <p:cNvPr id="138" name="Google Shape;138;p23"/>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9" name="Google Shape;139;p23"/>
          <p:cNvPicPr preferRelativeResize="0"/>
          <p:nvPr/>
        </p:nvPicPr>
        <p:blipFill>
          <a:blip r:embed="rId3">
            <a:alphaModFix/>
          </a:blip>
          <a:stretch>
            <a:fillRect/>
          </a:stretch>
        </p:blipFill>
        <p:spPr>
          <a:xfrm>
            <a:off x="268350" y="1270375"/>
            <a:ext cx="8647050" cy="5550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Summary</a:t>
            </a:r>
            <a:endParaRPr/>
          </a:p>
        </p:txBody>
      </p:sp>
      <p:pic>
        <p:nvPicPr>
          <p:cNvPr id="145" name="Google Shape;145;p24"/>
          <p:cNvPicPr preferRelativeResize="0"/>
          <p:nvPr/>
        </p:nvPicPr>
        <p:blipFill rotWithShape="1">
          <a:blip r:embed="rId3">
            <a:alphaModFix/>
          </a:blip>
          <a:srcRect b="47992" l="27616" r="27905" t="19022"/>
          <a:stretch/>
        </p:blipFill>
        <p:spPr>
          <a:xfrm>
            <a:off x="119700" y="1822350"/>
            <a:ext cx="7959098" cy="4915974"/>
          </a:xfrm>
          <a:prstGeom prst="rect">
            <a:avLst/>
          </a:prstGeom>
          <a:noFill/>
          <a:ln>
            <a:noFill/>
          </a:ln>
        </p:spPr>
      </p:pic>
      <p:pic>
        <p:nvPicPr>
          <p:cNvPr id="146" name="Google Shape;146;p24"/>
          <p:cNvPicPr preferRelativeResize="0"/>
          <p:nvPr/>
        </p:nvPicPr>
        <p:blipFill>
          <a:blip r:embed="rId4">
            <a:alphaModFix/>
          </a:blip>
          <a:stretch>
            <a:fillRect/>
          </a:stretch>
        </p:blipFill>
        <p:spPr>
          <a:xfrm>
            <a:off x="5338000" y="-3"/>
            <a:ext cx="3806000" cy="2047625"/>
          </a:xfrm>
          <a:prstGeom prst="rect">
            <a:avLst/>
          </a:prstGeom>
          <a:noFill/>
          <a:ln>
            <a:noFill/>
          </a:ln>
        </p:spPr>
      </p:pic>
      <p:pic>
        <p:nvPicPr>
          <p:cNvPr id="147" name="Google Shape;147;p24"/>
          <p:cNvPicPr preferRelativeResize="0"/>
          <p:nvPr/>
        </p:nvPicPr>
        <p:blipFill rotWithShape="1">
          <a:blip r:embed="rId5">
            <a:alphaModFix/>
          </a:blip>
          <a:srcRect b="41641" l="6611" r="8950" t="13248"/>
          <a:stretch/>
        </p:blipFill>
        <p:spPr>
          <a:xfrm>
            <a:off x="2353347" y="239375"/>
            <a:ext cx="2864952" cy="1356875"/>
          </a:xfrm>
          <a:prstGeom prst="rect">
            <a:avLst/>
          </a:prstGeom>
          <a:noFill/>
          <a:ln>
            <a:noFill/>
          </a:ln>
        </p:spPr>
      </p:pic>
      <p:sp>
        <p:nvSpPr>
          <p:cNvPr id="148" name="Google Shape;148;p24"/>
          <p:cNvSpPr txBox="1"/>
          <p:nvPr/>
        </p:nvSpPr>
        <p:spPr>
          <a:xfrm>
            <a:off x="3111825" y="1496075"/>
            <a:ext cx="117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
                <a:solidFill>
                  <a:srgbClr val="980000"/>
                </a:solidFill>
              </a:rPr>
              <a:t>Graphene?</a:t>
            </a:r>
            <a:endParaRPr>
              <a:solidFill>
                <a:srgbClr val="98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Arrangement of atoms in solids</a:t>
            </a:r>
            <a:endParaRPr/>
          </a:p>
        </p:txBody>
      </p:sp>
      <p:sp>
        <p:nvSpPr>
          <p:cNvPr id="154" name="Google Shape;154;p25"/>
          <p:cNvSpPr txBox="1"/>
          <p:nvPr>
            <p:ph idx="1" type="body"/>
          </p:nvPr>
        </p:nvSpPr>
        <p:spPr>
          <a:xfrm>
            <a:off x="311700" y="1536625"/>
            <a:ext cx="5076000" cy="4555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cs"/>
              <a:t>Crystals</a:t>
            </a:r>
            <a:endParaRPr/>
          </a:p>
          <a:p>
            <a:pPr indent="-310832" lvl="0" marL="457200" rtl="0" algn="l">
              <a:spcBef>
                <a:spcPts val="1200"/>
              </a:spcBef>
              <a:spcAft>
                <a:spcPts val="0"/>
              </a:spcAft>
              <a:buSzPct val="100000"/>
              <a:buChar char="●"/>
            </a:pPr>
            <a:r>
              <a:rPr lang="cs" sz="1400"/>
              <a:t>their particles are arranged in a repeating pattern of a three-dimensional network = </a:t>
            </a:r>
            <a:r>
              <a:rPr b="1" lang="cs" sz="1400"/>
              <a:t>Crystal lattice</a:t>
            </a:r>
            <a:r>
              <a:rPr lang="cs" sz="1400"/>
              <a:t> (the smallest unit of a crystal is a Unit Cell)</a:t>
            </a:r>
            <a:endParaRPr sz="1400"/>
          </a:p>
          <a:p>
            <a:pPr indent="-310832" lvl="0" marL="457200" rtl="0" algn="l">
              <a:spcBef>
                <a:spcPts val="0"/>
              </a:spcBef>
              <a:spcAft>
                <a:spcPts val="0"/>
              </a:spcAft>
              <a:buSzPct val="100000"/>
              <a:buChar char="●"/>
            </a:pPr>
            <a:r>
              <a:rPr lang="cs" sz="1400"/>
              <a:t>Crystals have a long-range order, which means the arrangement of atoms is </a:t>
            </a:r>
            <a:r>
              <a:rPr b="1" lang="cs" sz="1400"/>
              <a:t>repeated over a great distance</a:t>
            </a:r>
            <a:r>
              <a:rPr lang="cs" sz="1400"/>
              <a:t>.</a:t>
            </a:r>
            <a:endParaRPr sz="1400"/>
          </a:p>
          <a:p>
            <a:pPr indent="0" lvl="0" marL="0" rtl="0" algn="l">
              <a:spcBef>
                <a:spcPts val="1200"/>
              </a:spcBef>
              <a:spcAft>
                <a:spcPts val="0"/>
              </a:spcAft>
              <a:buNone/>
            </a:pPr>
            <a:r>
              <a:rPr lang="cs"/>
              <a:t>Amorphous</a:t>
            </a:r>
            <a:endParaRPr/>
          </a:p>
          <a:p>
            <a:pPr indent="-310832" lvl="0" marL="457200" rtl="0" algn="l">
              <a:spcBef>
                <a:spcPts val="1200"/>
              </a:spcBef>
              <a:spcAft>
                <a:spcPts val="0"/>
              </a:spcAft>
              <a:buSzPct val="100000"/>
              <a:buChar char="●"/>
            </a:pPr>
            <a:r>
              <a:rPr lang="cs" sz="1400"/>
              <a:t>They are/resemble </a:t>
            </a:r>
            <a:r>
              <a:rPr b="1" lang="cs" sz="1400"/>
              <a:t>hypothermic liquids</a:t>
            </a:r>
            <a:endParaRPr b="1" sz="1400"/>
          </a:p>
          <a:p>
            <a:pPr indent="-310832" lvl="0" marL="457200" rtl="0" algn="l">
              <a:spcBef>
                <a:spcPts val="0"/>
              </a:spcBef>
              <a:spcAft>
                <a:spcPts val="0"/>
              </a:spcAft>
              <a:buSzPct val="100000"/>
              <a:buChar char="●"/>
            </a:pPr>
            <a:r>
              <a:rPr lang="cs" sz="1400"/>
              <a:t>The reason for the high stiffness, comparable to crystalline substances, is the high viscosity of 10</a:t>
            </a:r>
            <a:r>
              <a:rPr baseline="30000" lang="cs" sz="1400"/>
              <a:t>13</a:t>
            </a:r>
            <a:r>
              <a:rPr lang="cs" sz="1400"/>
              <a:t> to 10</a:t>
            </a:r>
            <a:r>
              <a:rPr baseline="30000" lang="cs" sz="1400"/>
              <a:t>15</a:t>
            </a:r>
            <a:r>
              <a:rPr lang="cs" sz="1400"/>
              <a:t> Pa.s.</a:t>
            </a:r>
            <a:endParaRPr sz="1400"/>
          </a:p>
          <a:p>
            <a:pPr indent="-310832" lvl="0" marL="457200" rtl="0" algn="l">
              <a:spcBef>
                <a:spcPts val="0"/>
              </a:spcBef>
              <a:spcAft>
                <a:spcPts val="0"/>
              </a:spcAft>
              <a:buSzPct val="100000"/>
              <a:buChar char="●"/>
            </a:pPr>
            <a:r>
              <a:rPr lang="cs" sz="1400"/>
              <a:t>They also show an </a:t>
            </a:r>
            <a:r>
              <a:rPr b="1" lang="cs" sz="1400"/>
              <a:t>arrangement rules</a:t>
            </a:r>
            <a:r>
              <a:rPr lang="cs" sz="1400"/>
              <a:t> of "basic" units.</a:t>
            </a:r>
            <a:endParaRPr sz="1400"/>
          </a:p>
          <a:p>
            <a:pPr indent="-310832" lvl="0" marL="457200" rtl="0" algn="l">
              <a:spcBef>
                <a:spcPts val="0"/>
              </a:spcBef>
              <a:spcAft>
                <a:spcPts val="0"/>
              </a:spcAft>
              <a:buSzPct val="100000"/>
              <a:buChar char="●"/>
            </a:pPr>
            <a:r>
              <a:rPr lang="cs" sz="1400"/>
              <a:t>Examples: glass, gels, plastics, various polymers, wax, thin films </a:t>
            </a:r>
            <a:endParaRPr sz="1400"/>
          </a:p>
          <a:p>
            <a:pPr indent="0" lvl="0" marL="0" rtl="0" algn="l">
              <a:spcBef>
                <a:spcPts val="1200"/>
              </a:spcBef>
              <a:spcAft>
                <a:spcPts val="0"/>
              </a:spcAft>
              <a:buNone/>
            </a:pPr>
            <a:r>
              <a:rPr lang="cs" sz="1400"/>
              <a:t>T</a:t>
            </a:r>
            <a:r>
              <a:rPr baseline="-25000" lang="cs" sz="1400"/>
              <a:t>gb</a:t>
            </a:r>
            <a:r>
              <a:rPr lang="cs" sz="1400"/>
              <a:t> .. high speed cooling</a:t>
            </a:r>
            <a:br>
              <a:rPr lang="cs" sz="1400"/>
            </a:br>
            <a:r>
              <a:rPr lang="cs" sz="1400"/>
              <a:t>T</a:t>
            </a:r>
            <a:r>
              <a:rPr baseline="-25000" lang="cs" sz="1400"/>
              <a:t>ga</a:t>
            </a:r>
            <a:r>
              <a:rPr lang="cs" sz="1400"/>
              <a:t> .. lower speed of cooling</a:t>
            </a:r>
            <a:br>
              <a:rPr lang="cs" sz="1400"/>
            </a:br>
            <a:r>
              <a:rPr lang="cs" sz="1400"/>
              <a:t>T</a:t>
            </a:r>
            <a:r>
              <a:rPr baseline="-25000" lang="cs" sz="1400"/>
              <a:t>m</a:t>
            </a:r>
            <a:r>
              <a:rPr lang="cs" sz="1400"/>
              <a:t> .. crystal melting/creation temp.</a:t>
            </a:r>
            <a:endParaRPr sz="1400"/>
          </a:p>
          <a:p>
            <a:pPr indent="0" lvl="0" marL="0" rtl="0" algn="l">
              <a:spcBef>
                <a:spcPts val="1200"/>
              </a:spcBef>
              <a:spcAft>
                <a:spcPts val="1200"/>
              </a:spcAft>
              <a:buNone/>
            </a:pPr>
            <a:r>
              <a:t/>
            </a:r>
            <a:endParaRPr/>
          </a:p>
        </p:txBody>
      </p:sp>
      <p:pic>
        <p:nvPicPr>
          <p:cNvPr id="155" name="Google Shape;155;p25"/>
          <p:cNvPicPr preferRelativeResize="0"/>
          <p:nvPr/>
        </p:nvPicPr>
        <p:blipFill>
          <a:blip r:embed="rId3">
            <a:alphaModFix/>
          </a:blip>
          <a:stretch>
            <a:fillRect/>
          </a:stretch>
        </p:blipFill>
        <p:spPr>
          <a:xfrm>
            <a:off x="5709425" y="3022236"/>
            <a:ext cx="3122874" cy="1150750"/>
          </a:xfrm>
          <a:prstGeom prst="rect">
            <a:avLst/>
          </a:prstGeom>
          <a:noFill/>
          <a:ln>
            <a:noFill/>
          </a:ln>
        </p:spPr>
      </p:pic>
      <p:pic>
        <p:nvPicPr>
          <p:cNvPr id="156" name="Google Shape;156;p25"/>
          <p:cNvPicPr preferRelativeResize="0"/>
          <p:nvPr/>
        </p:nvPicPr>
        <p:blipFill>
          <a:blip r:embed="rId4">
            <a:alphaModFix/>
          </a:blip>
          <a:stretch>
            <a:fillRect/>
          </a:stretch>
        </p:blipFill>
        <p:spPr>
          <a:xfrm>
            <a:off x="6101103" y="1216100"/>
            <a:ext cx="2289872" cy="1818025"/>
          </a:xfrm>
          <a:prstGeom prst="rect">
            <a:avLst/>
          </a:prstGeom>
          <a:noFill/>
          <a:ln>
            <a:noFill/>
          </a:ln>
        </p:spPr>
      </p:pic>
      <p:pic>
        <p:nvPicPr>
          <p:cNvPr id="157" name="Google Shape;157;p25"/>
          <p:cNvPicPr preferRelativeResize="0"/>
          <p:nvPr/>
        </p:nvPicPr>
        <p:blipFill>
          <a:blip r:embed="rId5">
            <a:alphaModFix/>
          </a:blip>
          <a:stretch>
            <a:fillRect/>
          </a:stretch>
        </p:blipFill>
        <p:spPr>
          <a:xfrm>
            <a:off x="5491375" y="4147975"/>
            <a:ext cx="3652624" cy="2710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Crystal lattice</a:t>
            </a:r>
            <a:endParaRPr/>
          </a:p>
        </p:txBody>
      </p:sp>
      <p:sp>
        <p:nvSpPr>
          <p:cNvPr id="163" name="Google Shape;163;p26"/>
          <p:cNvSpPr txBox="1"/>
          <p:nvPr>
            <p:ph idx="1" type="body"/>
          </p:nvPr>
        </p:nvSpPr>
        <p:spPr>
          <a:xfrm>
            <a:off x="311700" y="1536625"/>
            <a:ext cx="5674500" cy="24174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lang="cs"/>
              <a:t>Unit cell parameters</a:t>
            </a:r>
            <a:endParaRPr/>
          </a:p>
          <a:p>
            <a:pPr indent="-300037" lvl="0" marL="457200" rtl="0" algn="l">
              <a:spcBef>
                <a:spcPts val="1200"/>
              </a:spcBef>
              <a:spcAft>
                <a:spcPts val="0"/>
              </a:spcAft>
              <a:buSzPct val="100000"/>
              <a:buChar char="●"/>
            </a:pPr>
            <a:r>
              <a:rPr lang="cs"/>
              <a:t>dimensions </a:t>
            </a:r>
            <a:r>
              <a:rPr i="1" lang="cs"/>
              <a:t>a, b, c</a:t>
            </a:r>
            <a:endParaRPr i="1"/>
          </a:p>
          <a:p>
            <a:pPr indent="-300037" lvl="0" marL="457200" rtl="0" algn="l">
              <a:spcBef>
                <a:spcPts val="0"/>
              </a:spcBef>
              <a:spcAft>
                <a:spcPts val="0"/>
              </a:spcAft>
              <a:buSzPct val="100000"/>
              <a:buChar char="●"/>
            </a:pPr>
            <a:r>
              <a:rPr lang="cs"/>
              <a:t>angles α, β, γ</a:t>
            </a:r>
            <a:endParaRPr/>
          </a:p>
          <a:p>
            <a:pPr indent="-300037" lvl="0" marL="457200" rtl="0" algn="l">
              <a:spcBef>
                <a:spcPts val="0"/>
              </a:spcBef>
              <a:spcAft>
                <a:spcPts val="0"/>
              </a:spcAft>
              <a:buSzPct val="100000"/>
              <a:buChar char="●"/>
            </a:pPr>
            <a:r>
              <a:rPr lang="cs"/>
              <a:t>coordination number </a:t>
            </a:r>
            <a:r>
              <a:rPr i="1" lang="cs"/>
              <a:t>Z</a:t>
            </a:r>
            <a:r>
              <a:rPr lang="cs"/>
              <a:t> - number of neighboring atoms</a:t>
            </a:r>
            <a:endParaRPr/>
          </a:p>
          <a:p>
            <a:pPr indent="0" lvl="0" marL="0" rtl="0" algn="l">
              <a:spcBef>
                <a:spcPts val="1200"/>
              </a:spcBef>
              <a:spcAft>
                <a:spcPts val="0"/>
              </a:spcAft>
              <a:buNone/>
            </a:pPr>
            <a:r>
              <a:rPr lang="cs"/>
              <a:t>Each unit cell corresponds to the one of the</a:t>
            </a:r>
            <a:r>
              <a:rPr b="1" lang="cs"/>
              <a:t> seven</a:t>
            </a:r>
            <a:r>
              <a:rPr lang="cs"/>
              <a:t> primitive crystal systems: cubic, tetragonal, orthorhombic, hexagonal, monoclinic, triclinic, and rhombohedral. </a:t>
            </a:r>
            <a:endParaRPr/>
          </a:p>
          <a:p>
            <a:pPr indent="0" lvl="0" marL="0" rtl="0" algn="l">
              <a:spcBef>
                <a:spcPts val="1200"/>
              </a:spcBef>
              <a:spcAft>
                <a:spcPts val="1200"/>
              </a:spcAft>
              <a:buNone/>
            </a:pPr>
            <a:r>
              <a:rPr lang="cs"/>
              <a:t>More complex stacking plane lattices can lead to other, non-primitive, unit cells: body-centered, end-centered, face-centered. </a:t>
            </a:r>
            <a:br>
              <a:rPr lang="cs"/>
            </a:br>
            <a:r>
              <a:rPr lang="cs"/>
              <a:t>Offset layer puts an extra lattice points to base unit.</a:t>
            </a:r>
            <a:endParaRPr/>
          </a:p>
        </p:txBody>
      </p:sp>
      <p:pic>
        <p:nvPicPr>
          <p:cNvPr id="164" name="Google Shape;164;p26"/>
          <p:cNvPicPr preferRelativeResize="0"/>
          <p:nvPr/>
        </p:nvPicPr>
        <p:blipFill>
          <a:blip r:embed="rId3">
            <a:alphaModFix/>
          </a:blip>
          <a:stretch>
            <a:fillRect/>
          </a:stretch>
        </p:blipFill>
        <p:spPr>
          <a:xfrm>
            <a:off x="3895875" y="76200"/>
            <a:ext cx="5158074" cy="2202925"/>
          </a:xfrm>
          <a:prstGeom prst="rect">
            <a:avLst/>
          </a:prstGeom>
          <a:noFill/>
          <a:ln>
            <a:noFill/>
          </a:ln>
        </p:spPr>
      </p:pic>
      <p:pic>
        <p:nvPicPr>
          <p:cNvPr id="165" name="Google Shape;165;p26"/>
          <p:cNvPicPr preferRelativeResize="0"/>
          <p:nvPr/>
        </p:nvPicPr>
        <p:blipFill>
          <a:blip r:embed="rId4">
            <a:alphaModFix/>
          </a:blip>
          <a:stretch>
            <a:fillRect/>
          </a:stretch>
        </p:blipFill>
        <p:spPr>
          <a:xfrm>
            <a:off x="6462126" y="2201625"/>
            <a:ext cx="2591825" cy="3122675"/>
          </a:xfrm>
          <a:prstGeom prst="rect">
            <a:avLst/>
          </a:prstGeom>
          <a:noFill/>
          <a:ln>
            <a:noFill/>
          </a:ln>
        </p:spPr>
      </p:pic>
      <p:pic>
        <p:nvPicPr>
          <p:cNvPr id="166" name="Google Shape;166;p26"/>
          <p:cNvPicPr preferRelativeResize="0"/>
          <p:nvPr/>
        </p:nvPicPr>
        <p:blipFill rotWithShape="1">
          <a:blip r:embed="rId5">
            <a:alphaModFix/>
          </a:blip>
          <a:srcRect b="3120" l="0" r="0" t="-3120"/>
          <a:stretch/>
        </p:blipFill>
        <p:spPr>
          <a:xfrm>
            <a:off x="90075" y="3991950"/>
            <a:ext cx="6610024" cy="2723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311700" y="593367"/>
            <a:ext cx="8520600" cy="76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s"/>
              <a:t>Miller indices</a:t>
            </a:r>
            <a:endParaRPr/>
          </a:p>
          <a:p>
            <a:pPr indent="0" lvl="0" marL="0" rtl="0" algn="l">
              <a:spcBef>
                <a:spcPts val="0"/>
              </a:spcBef>
              <a:spcAft>
                <a:spcPts val="0"/>
              </a:spcAft>
              <a:buNone/>
            </a:pPr>
            <a:r>
              <a:t/>
            </a:r>
            <a:endParaRPr/>
          </a:p>
        </p:txBody>
      </p:sp>
      <p:sp>
        <p:nvSpPr>
          <p:cNvPr id="172" name="Google Shape;172;p27"/>
          <p:cNvSpPr txBox="1"/>
          <p:nvPr>
            <p:ph idx="1" type="body"/>
          </p:nvPr>
        </p:nvSpPr>
        <p:spPr>
          <a:xfrm>
            <a:off x="311700" y="1536625"/>
            <a:ext cx="5454900" cy="2921100"/>
          </a:xfrm>
          <a:prstGeom prst="rect">
            <a:avLst/>
          </a:prstGeom>
        </p:spPr>
        <p:txBody>
          <a:bodyPr anchorCtr="0" anchor="t" bIns="91425" lIns="91425" spcFirstLastPara="1" rIns="91425" wrap="square" tIns="91425">
            <a:normAutofit fontScale="92500" lnSpcReduction="20000"/>
          </a:bodyPr>
          <a:lstStyle/>
          <a:p>
            <a:pPr indent="0" lvl="0" marL="0" rtl="0" algn="l">
              <a:lnSpc>
                <a:spcPct val="110000"/>
              </a:lnSpc>
              <a:spcBef>
                <a:spcPts val="0"/>
              </a:spcBef>
              <a:spcAft>
                <a:spcPts val="0"/>
              </a:spcAft>
              <a:buNone/>
            </a:pPr>
            <a:r>
              <a:rPr lang="cs" sz="1200">
                <a:solidFill>
                  <a:srgbClr val="363940"/>
                </a:solidFill>
                <a:highlight>
                  <a:srgbClr val="FFFFFF"/>
                </a:highlight>
              </a:rPr>
              <a:t>Miller Indices are a 3-dimensional coordinate system for crystals, based on the unit cell. This coordinate system can indicate </a:t>
            </a:r>
            <a:r>
              <a:rPr b="1" lang="cs" sz="1200">
                <a:solidFill>
                  <a:srgbClr val="363940"/>
                </a:solidFill>
                <a:highlight>
                  <a:srgbClr val="FFFFFF"/>
                </a:highlight>
              </a:rPr>
              <a:t>directions</a:t>
            </a:r>
            <a:r>
              <a:rPr lang="cs" sz="1200">
                <a:solidFill>
                  <a:srgbClr val="363940"/>
                </a:solidFill>
                <a:highlight>
                  <a:srgbClr val="FFFFFF"/>
                </a:highlight>
              </a:rPr>
              <a:t> or </a:t>
            </a:r>
            <a:r>
              <a:rPr b="1" lang="cs" sz="1200">
                <a:solidFill>
                  <a:srgbClr val="363940"/>
                </a:solidFill>
                <a:highlight>
                  <a:srgbClr val="FFFFFF"/>
                </a:highlight>
              </a:rPr>
              <a:t>planes</a:t>
            </a:r>
            <a:r>
              <a:rPr lang="cs" sz="1200">
                <a:solidFill>
                  <a:srgbClr val="363940"/>
                </a:solidFill>
                <a:highlight>
                  <a:srgbClr val="FFFFFF"/>
                </a:highlight>
              </a:rPr>
              <a:t>, and are often written as (hkl). Some common examples of Miller Indices on a cube include [111], the body diagonal; [110], the face diagonal; and (100), the face plane.</a:t>
            </a:r>
            <a:endParaRPr sz="1200">
              <a:solidFill>
                <a:srgbClr val="363940"/>
              </a:solidFill>
              <a:highlight>
                <a:srgbClr val="FFFFFF"/>
              </a:highlight>
            </a:endParaRPr>
          </a:p>
          <a:p>
            <a:pPr indent="-250484" lvl="0" marL="269999" rtl="0" algn="l">
              <a:lnSpc>
                <a:spcPct val="150000"/>
              </a:lnSpc>
              <a:spcBef>
                <a:spcPts val="1200"/>
              </a:spcBef>
              <a:spcAft>
                <a:spcPts val="0"/>
              </a:spcAft>
              <a:buClr>
                <a:srgbClr val="363940"/>
              </a:buClr>
              <a:buSzPct val="100000"/>
              <a:buChar char="●"/>
            </a:pPr>
            <a:r>
              <a:rPr b="1" lang="cs" sz="1200">
                <a:solidFill>
                  <a:srgbClr val="363940"/>
                </a:solidFill>
                <a:highlight>
                  <a:srgbClr val="FFFFFF"/>
                </a:highlight>
              </a:rPr>
              <a:t>Square brackets [] indicate a specific direction.</a:t>
            </a:r>
            <a:r>
              <a:rPr lang="cs" sz="1200">
                <a:solidFill>
                  <a:srgbClr val="363940"/>
                </a:solidFill>
                <a:highlight>
                  <a:srgbClr val="FFFFFF"/>
                </a:highlight>
              </a:rPr>
              <a:t> </a:t>
            </a:r>
            <a:br>
              <a:rPr lang="cs" sz="1200">
                <a:solidFill>
                  <a:srgbClr val="363940"/>
                </a:solidFill>
                <a:highlight>
                  <a:srgbClr val="FFFFFF"/>
                </a:highlight>
              </a:rPr>
            </a:br>
            <a:r>
              <a:rPr lang="cs" sz="1200">
                <a:solidFill>
                  <a:srgbClr val="363940"/>
                </a:solidFill>
                <a:highlight>
                  <a:srgbClr val="FFFFFF"/>
                </a:highlight>
              </a:rPr>
              <a:t>For example, in a cubic system [100] and [010] are perpendicular directions.</a:t>
            </a:r>
            <a:endParaRPr sz="1200">
              <a:solidFill>
                <a:srgbClr val="363940"/>
              </a:solidFill>
              <a:highlight>
                <a:srgbClr val="FFFFFF"/>
              </a:highlight>
            </a:endParaRPr>
          </a:p>
          <a:p>
            <a:pPr indent="-250484" lvl="0" marL="269999" rtl="0" algn="l">
              <a:lnSpc>
                <a:spcPct val="150000"/>
              </a:lnSpc>
              <a:spcBef>
                <a:spcPts val="0"/>
              </a:spcBef>
              <a:spcAft>
                <a:spcPts val="0"/>
              </a:spcAft>
              <a:buClr>
                <a:srgbClr val="363940"/>
              </a:buClr>
              <a:buSzPct val="100000"/>
              <a:buChar char="●"/>
            </a:pPr>
            <a:r>
              <a:rPr b="1" lang="cs" sz="1200">
                <a:solidFill>
                  <a:srgbClr val="363940"/>
                </a:solidFill>
                <a:highlight>
                  <a:srgbClr val="FFFFFF"/>
                </a:highlight>
              </a:rPr>
              <a:t>Angle brackets &lt;&gt; indicate a family of directions.</a:t>
            </a:r>
            <a:r>
              <a:rPr lang="cs" sz="1200">
                <a:solidFill>
                  <a:srgbClr val="363940"/>
                </a:solidFill>
                <a:highlight>
                  <a:srgbClr val="FFFFFF"/>
                </a:highlight>
              </a:rPr>
              <a:t> </a:t>
            </a:r>
            <a:br>
              <a:rPr lang="cs" sz="1200">
                <a:solidFill>
                  <a:srgbClr val="363940"/>
                </a:solidFill>
                <a:highlight>
                  <a:srgbClr val="FFFFFF"/>
                </a:highlight>
              </a:rPr>
            </a:br>
            <a:r>
              <a:rPr lang="cs" sz="1200">
                <a:solidFill>
                  <a:srgbClr val="363940"/>
                </a:solidFill>
                <a:highlight>
                  <a:srgbClr val="FFFFFF"/>
                </a:highlight>
              </a:rPr>
              <a:t>For example, in a cubic system &lt;100&gt; includes these directions [100], [/100], [010], [0/10], [001], and [00/1]. </a:t>
            </a:r>
            <a:endParaRPr sz="1200">
              <a:solidFill>
                <a:srgbClr val="363940"/>
              </a:solidFill>
              <a:highlight>
                <a:srgbClr val="FFFFFF"/>
              </a:highlight>
            </a:endParaRPr>
          </a:p>
          <a:p>
            <a:pPr indent="-250484" lvl="0" marL="269999" rtl="0" algn="l">
              <a:lnSpc>
                <a:spcPct val="150000"/>
              </a:lnSpc>
              <a:spcBef>
                <a:spcPts val="0"/>
              </a:spcBef>
              <a:spcAft>
                <a:spcPts val="0"/>
              </a:spcAft>
              <a:buClr>
                <a:srgbClr val="363940"/>
              </a:buClr>
              <a:buSzPct val="100000"/>
              <a:buChar char="●"/>
            </a:pPr>
            <a:r>
              <a:rPr b="1" lang="cs" sz="1200">
                <a:solidFill>
                  <a:srgbClr val="363940"/>
                </a:solidFill>
                <a:highlight>
                  <a:srgbClr val="FFFFFF"/>
                </a:highlight>
              </a:rPr>
              <a:t>Parenthesis () indicate a specific plane.</a:t>
            </a:r>
            <a:r>
              <a:rPr lang="cs" sz="1200">
                <a:solidFill>
                  <a:srgbClr val="363940"/>
                </a:solidFill>
                <a:highlight>
                  <a:srgbClr val="FFFFFF"/>
                </a:highlight>
              </a:rPr>
              <a:t> </a:t>
            </a:r>
            <a:br>
              <a:rPr lang="cs" sz="1200">
                <a:solidFill>
                  <a:srgbClr val="363940"/>
                </a:solidFill>
                <a:highlight>
                  <a:srgbClr val="FFFFFF"/>
                </a:highlight>
              </a:rPr>
            </a:br>
            <a:r>
              <a:rPr lang="cs" sz="1200">
                <a:solidFill>
                  <a:srgbClr val="363940"/>
                </a:solidFill>
                <a:highlight>
                  <a:srgbClr val="FFFFFF"/>
                </a:highlight>
              </a:rPr>
              <a:t>For example, in a cubic system (100) and (010) are perpendicular planes.</a:t>
            </a:r>
            <a:endParaRPr sz="1200">
              <a:solidFill>
                <a:srgbClr val="363940"/>
              </a:solidFill>
              <a:highlight>
                <a:srgbClr val="FFFFFF"/>
              </a:highlight>
            </a:endParaRPr>
          </a:p>
          <a:p>
            <a:pPr indent="-250484" lvl="0" marL="269999" rtl="0" algn="l">
              <a:lnSpc>
                <a:spcPct val="150000"/>
              </a:lnSpc>
              <a:spcBef>
                <a:spcPts val="0"/>
              </a:spcBef>
              <a:spcAft>
                <a:spcPts val="0"/>
              </a:spcAft>
              <a:buClr>
                <a:srgbClr val="363940"/>
              </a:buClr>
              <a:buSzPct val="100000"/>
              <a:buChar char="●"/>
            </a:pPr>
            <a:r>
              <a:rPr b="1" lang="cs" sz="1200">
                <a:solidFill>
                  <a:srgbClr val="363940"/>
                </a:solidFill>
                <a:highlight>
                  <a:srgbClr val="FFFFFF"/>
                </a:highlight>
              </a:rPr>
              <a:t>Curly brackets {} indicate a family of planes.</a:t>
            </a:r>
            <a:r>
              <a:rPr lang="cs" sz="1200">
                <a:solidFill>
                  <a:srgbClr val="363940"/>
                </a:solidFill>
                <a:highlight>
                  <a:srgbClr val="FFFFFF"/>
                </a:highlight>
              </a:rPr>
              <a:t> For example, in a cubic system {100}  includes (</a:t>
            </a:r>
            <a:r>
              <a:rPr lang="cs" sz="1200">
                <a:solidFill>
                  <a:srgbClr val="363940"/>
                </a:solidFill>
                <a:highlight>
                  <a:srgbClr val="FFFFFF"/>
                </a:highlight>
              </a:rPr>
              <a:t>100), (/100), (010), (0/10), (001), and (00/1).</a:t>
            </a:r>
            <a:endParaRPr/>
          </a:p>
        </p:txBody>
      </p:sp>
      <p:pic>
        <p:nvPicPr>
          <p:cNvPr id="173" name="Google Shape;173;p27"/>
          <p:cNvPicPr preferRelativeResize="0"/>
          <p:nvPr/>
        </p:nvPicPr>
        <p:blipFill rotWithShape="1">
          <a:blip r:embed="rId3">
            <a:alphaModFix/>
          </a:blip>
          <a:srcRect b="8961" l="26381" r="8526" t="17460"/>
          <a:stretch/>
        </p:blipFill>
        <p:spPr>
          <a:xfrm>
            <a:off x="7075400" y="51188"/>
            <a:ext cx="1955124" cy="1847875"/>
          </a:xfrm>
          <a:prstGeom prst="rect">
            <a:avLst/>
          </a:prstGeom>
          <a:noFill/>
          <a:ln>
            <a:noFill/>
          </a:ln>
        </p:spPr>
      </p:pic>
      <p:pic>
        <p:nvPicPr>
          <p:cNvPr id="174" name="Google Shape;174;p27"/>
          <p:cNvPicPr preferRelativeResize="0"/>
          <p:nvPr/>
        </p:nvPicPr>
        <p:blipFill rotWithShape="1">
          <a:blip r:embed="rId4">
            <a:alphaModFix/>
          </a:blip>
          <a:srcRect b="11365" l="12550" r="13276" t="16285"/>
          <a:stretch/>
        </p:blipFill>
        <p:spPr>
          <a:xfrm>
            <a:off x="3606125" y="4510650"/>
            <a:ext cx="5061699" cy="2158575"/>
          </a:xfrm>
          <a:prstGeom prst="rect">
            <a:avLst/>
          </a:prstGeom>
          <a:noFill/>
          <a:ln>
            <a:noFill/>
          </a:ln>
        </p:spPr>
      </p:pic>
      <p:pic>
        <p:nvPicPr>
          <p:cNvPr id="175" name="Google Shape;175;p27"/>
          <p:cNvPicPr preferRelativeResize="0"/>
          <p:nvPr/>
        </p:nvPicPr>
        <p:blipFill rotWithShape="1">
          <a:blip r:embed="rId5">
            <a:alphaModFix/>
          </a:blip>
          <a:srcRect b="5088" l="20421" r="22021" t="4691"/>
          <a:stretch/>
        </p:blipFill>
        <p:spPr>
          <a:xfrm>
            <a:off x="6254499" y="1848925"/>
            <a:ext cx="2771674" cy="2443900"/>
          </a:xfrm>
          <a:prstGeom prst="rect">
            <a:avLst/>
          </a:prstGeom>
          <a:noFill/>
          <a:ln>
            <a:noFill/>
          </a:ln>
        </p:spPr>
      </p:pic>
      <p:pic>
        <p:nvPicPr>
          <p:cNvPr id="176" name="Google Shape;176;p27"/>
          <p:cNvPicPr preferRelativeResize="0"/>
          <p:nvPr/>
        </p:nvPicPr>
        <p:blipFill rotWithShape="1">
          <a:blip r:embed="rId6">
            <a:alphaModFix/>
          </a:blip>
          <a:srcRect b="8406" l="9940" r="13177" t="4394"/>
          <a:stretch/>
        </p:blipFill>
        <p:spPr>
          <a:xfrm>
            <a:off x="36625" y="4550701"/>
            <a:ext cx="3383222" cy="21585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Basic crystal structures</a:t>
            </a:r>
            <a:endParaRPr/>
          </a:p>
        </p:txBody>
      </p:sp>
      <p:sp>
        <p:nvSpPr>
          <p:cNvPr id="182" name="Google Shape;182;p28"/>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3" name="Google Shape;183;p28"/>
          <p:cNvPicPr preferRelativeResize="0"/>
          <p:nvPr/>
        </p:nvPicPr>
        <p:blipFill rotWithShape="1">
          <a:blip r:embed="rId3">
            <a:alphaModFix/>
          </a:blip>
          <a:srcRect b="16580" l="25631" r="25888" t="12010"/>
          <a:stretch/>
        </p:blipFill>
        <p:spPr>
          <a:xfrm>
            <a:off x="4025279" y="0"/>
            <a:ext cx="4807021" cy="6857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cs"/>
              <a:t>Crystallographic defects</a:t>
            </a:r>
            <a:endParaRPr/>
          </a:p>
        </p:txBody>
      </p:sp>
      <p:sp>
        <p:nvSpPr>
          <p:cNvPr id="189" name="Google Shape;189;p29"/>
          <p:cNvSpPr txBox="1"/>
          <p:nvPr>
            <p:ph idx="1" type="body"/>
          </p:nvPr>
        </p:nvSpPr>
        <p:spPr>
          <a:xfrm>
            <a:off x="311700" y="1356875"/>
            <a:ext cx="4372200" cy="54231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b="1" lang="cs" sz="2163"/>
              <a:t>Point defects (0 dimensional)</a:t>
            </a:r>
            <a:endParaRPr b="1" sz="2163"/>
          </a:p>
          <a:p>
            <a:pPr indent="-308610" lvl="0" marL="457200" rtl="0" algn="l">
              <a:spcBef>
                <a:spcPts val="1200"/>
              </a:spcBef>
              <a:spcAft>
                <a:spcPts val="0"/>
              </a:spcAft>
              <a:buSzPct val="100000"/>
              <a:buChar char="●"/>
            </a:pPr>
            <a:r>
              <a:rPr lang="cs"/>
              <a:t>Vacancy </a:t>
            </a:r>
            <a:endParaRPr/>
          </a:p>
          <a:p>
            <a:pPr indent="-308610" lvl="0" marL="457200" rtl="0" algn="l">
              <a:spcBef>
                <a:spcPts val="0"/>
              </a:spcBef>
              <a:spcAft>
                <a:spcPts val="0"/>
              </a:spcAft>
              <a:buSzPct val="100000"/>
              <a:buChar char="●"/>
            </a:pPr>
            <a:r>
              <a:rPr lang="cs"/>
              <a:t>Interstitial</a:t>
            </a:r>
            <a:endParaRPr/>
          </a:p>
          <a:p>
            <a:pPr indent="-308610" lvl="0" marL="457200" rtl="0" algn="l">
              <a:spcBef>
                <a:spcPts val="0"/>
              </a:spcBef>
              <a:spcAft>
                <a:spcPts val="0"/>
              </a:spcAft>
              <a:buSzPct val="100000"/>
              <a:buChar char="●"/>
            </a:pPr>
            <a:r>
              <a:rPr lang="cs"/>
              <a:t>Frenkel pair</a:t>
            </a:r>
            <a:endParaRPr/>
          </a:p>
          <a:p>
            <a:pPr indent="-308610" lvl="0" marL="457200" rtl="0" algn="l">
              <a:spcBef>
                <a:spcPts val="0"/>
              </a:spcBef>
              <a:spcAft>
                <a:spcPts val="0"/>
              </a:spcAft>
              <a:buSzPct val="100000"/>
              <a:buChar char="●"/>
            </a:pPr>
            <a:r>
              <a:rPr lang="cs"/>
              <a:t>Substitutional defects</a:t>
            </a:r>
            <a:endParaRPr/>
          </a:p>
          <a:p>
            <a:pPr indent="-308610" lvl="0" marL="457200" rtl="0" algn="l">
              <a:spcBef>
                <a:spcPts val="0"/>
              </a:spcBef>
              <a:spcAft>
                <a:spcPts val="0"/>
              </a:spcAft>
              <a:buSzPct val="100000"/>
              <a:buChar char="●"/>
            </a:pPr>
            <a:r>
              <a:rPr lang="cs"/>
              <a:t>Antisite defects</a:t>
            </a:r>
            <a:endParaRPr/>
          </a:p>
          <a:p>
            <a:pPr indent="-308610" lvl="0" marL="457200" rtl="0" algn="l">
              <a:spcBef>
                <a:spcPts val="0"/>
              </a:spcBef>
              <a:spcAft>
                <a:spcPts val="0"/>
              </a:spcAft>
              <a:buSzPct val="100000"/>
              <a:buChar char="●"/>
            </a:pPr>
            <a:r>
              <a:rPr lang="cs"/>
              <a:t>Topological defects</a:t>
            </a:r>
            <a:endParaRPr/>
          </a:p>
          <a:p>
            <a:pPr indent="-308610" lvl="0" marL="457200" rtl="0" algn="l">
              <a:spcBef>
                <a:spcPts val="0"/>
              </a:spcBef>
              <a:spcAft>
                <a:spcPts val="0"/>
              </a:spcAft>
              <a:buSzPct val="100000"/>
              <a:buChar char="●"/>
            </a:pPr>
            <a:r>
              <a:rPr lang="cs"/>
              <a:t>Complexes forms point defects</a:t>
            </a:r>
            <a:endParaRPr/>
          </a:p>
          <a:p>
            <a:pPr indent="0" lvl="0" marL="0" rtl="0" algn="l">
              <a:spcBef>
                <a:spcPts val="1200"/>
              </a:spcBef>
              <a:spcAft>
                <a:spcPts val="0"/>
              </a:spcAft>
              <a:buNone/>
            </a:pPr>
            <a:r>
              <a:rPr b="1" lang="cs" sz="2163"/>
              <a:t>Line defects - dislocations (1D - linear)</a:t>
            </a:r>
            <a:endParaRPr b="1" sz="2163"/>
          </a:p>
          <a:p>
            <a:pPr indent="-311300" lvl="0" marL="457200" rtl="0" algn="l">
              <a:spcBef>
                <a:spcPts val="1200"/>
              </a:spcBef>
              <a:spcAft>
                <a:spcPts val="0"/>
              </a:spcAft>
              <a:buSzPct val="100000"/>
              <a:buChar char="●"/>
            </a:pPr>
            <a:r>
              <a:rPr lang="cs" sz="1860"/>
              <a:t>Edge dislocation</a:t>
            </a:r>
            <a:endParaRPr sz="1860"/>
          </a:p>
          <a:p>
            <a:pPr indent="-311300" lvl="0" marL="457200" rtl="0" algn="l">
              <a:spcBef>
                <a:spcPts val="0"/>
              </a:spcBef>
              <a:spcAft>
                <a:spcPts val="0"/>
              </a:spcAft>
              <a:buSzPct val="100000"/>
              <a:buChar char="●"/>
            </a:pPr>
            <a:r>
              <a:rPr lang="cs" sz="1860"/>
              <a:t>Screw dislocation</a:t>
            </a:r>
            <a:endParaRPr sz="1860"/>
          </a:p>
          <a:p>
            <a:pPr indent="0" lvl="0" marL="0" rtl="0" algn="l">
              <a:spcBef>
                <a:spcPts val="1200"/>
              </a:spcBef>
              <a:spcAft>
                <a:spcPts val="0"/>
              </a:spcAft>
              <a:buNone/>
            </a:pPr>
            <a:r>
              <a:rPr b="1" lang="cs" sz="2163"/>
              <a:t>Planar defects (2D - flat)</a:t>
            </a:r>
            <a:endParaRPr b="1" sz="2163"/>
          </a:p>
          <a:p>
            <a:pPr indent="-308610" lvl="0" marL="457200" rtl="0" algn="l">
              <a:spcBef>
                <a:spcPts val="1200"/>
              </a:spcBef>
              <a:spcAft>
                <a:spcPts val="0"/>
              </a:spcAft>
              <a:buSzPct val="100000"/>
              <a:buChar char="●"/>
            </a:pPr>
            <a:r>
              <a:rPr lang="cs"/>
              <a:t>Grain boundaries</a:t>
            </a:r>
            <a:endParaRPr/>
          </a:p>
          <a:p>
            <a:pPr indent="-308610" lvl="0" marL="457200" rtl="0" algn="l">
              <a:spcBef>
                <a:spcPts val="0"/>
              </a:spcBef>
              <a:spcAft>
                <a:spcPts val="0"/>
              </a:spcAft>
              <a:buSzPct val="100000"/>
              <a:buChar char="●"/>
            </a:pPr>
            <a:r>
              <a:rPr lang="cs"/>
              <a:t>Antiphase boundaries</a:t>
            </a:r>
            <a:endParaRPr/>
          </a:p>
          <a:p>
            <a:pPr indent="-308610" lvl="0" marL="457200" rtl="0" algn="l">
              <a:spcBef>
                <a:spcPts val="0"/>
              </a:spcBef>
              <a:spcAft>
                <a:spcPts val="0"/>
              </a:spcAft>
              <a:buSzPct val="100000"/>
              <a:buChar char="●"/>
            </a:pPr>
            <a:r>
              <a:rPr lang="cs"/>
              <a:t>Stacking faults</a:t>
            </a:r>
            <a:endParaRPr/>
          </a:p>
          <a:p>
            <a:pPr indent="-308610" lvl="0" marL="457200" rtl="0" algn="l">
              <a:spcBef>
                <a:spcPts val="0"/>
              </a:spcBef>
              <a:spcAft>
                <a:spcPts val="0"/>
              </a:spcAft>
              <a:buSzPct val="100000"/>
              <a:buChar char="●"/>
            </a:pPr>
            <a:r>
              <a:rPr lang="cs"/>
              <a:t>Twin boundary</a:t>
            </a:r>
            <a:endParaRPr/>
          </a:p>
          <a:p>
            <a:pPr indent="0" lvl="0" marL="0" rtl="0" algn="l">
              <a:spcBef>
                <a:spcPts val="1200"/>
              </a:spcBef>
              <a:spcAft>
                <a:spcPts val="0"/>
              </a:spcAft>
              <a:buNone/>
            </a:pPr>
            <a:r>
              <a:rPr b="1" lang="cs" sz="2163"/>
              <a:t>Bulk defects (3D - spatial)</a:t>
            </a:r>
            <a:endParaRPr b="1" sz="2163"/>
          </a:p>
          <a:p>
            <a:pPr indent="-308610" lvl="0" marL="457200" rtl="0" algn="l">
              <a:spcBef>
                <a:spcPts val="1200"/>
              </a:spcBef>
              <a:spcAft>
                <a:spcPts val="0"/>
              </a:spcAft>
              <a:buSzPct val="100000"/>
              <a:buChar char="●"/>
            </a:pPr>
            <a:r>
              <a:rPr lang="cs"/>
              <a:t>Macroscopic (bulk defects) - pores, cracks, inclusion</a:t>
            </a:r>
            <a:endParaRPr/>
          </a:p>
          <a:p>
            <a:pPr indent="-308610" lvl="0" marL="457200" rtl="0" algn="l">
              <a:spcBef>
                <a:spcPts val="0"/>
              </a:spcBef>
              <a:spcAft>
                <a:spcPts val="0"/>
              </a:spcAft>
              <a:buSzPct val="100000"/>
              <a:buChar char="●"/>
            </a:pPr>
            <a:r>
              <a:rPr lang="cs"/>
              <a:t>Voids = cluster of vacancies</a:t>
            </a:r>
            <a:endParaRPr/>
          </a:p>
          <a:p>
            <a:pPr indent="-308610" lvl="0" marL="457200" rtl="0" algn="l">
              <a:spcBef>
                <a:spcPts val="0"/>
              </a:spcBef>
              <a:spcAft>
                <a:spcPts val="0"/>
              </a:spcAft>
              <a:buSzPct val="100000"/>
              <a:buChar char="●"/>
            </a:pPr>
            <a:r>
              <a:rPr lang="cs"/>
              <a:t>Impurities clusters = precipitates</a:t>
            </a:r>
            <a:endParaRPr/>
          </a:p>
        </p:txBody>
      </p:sp>
      <p:pic>
        <p:nvPicPr>
          <p:cNvPr id="190" name="Google Shape;190;p29"/>
          <p:cNvPicPr preferRelativeResize="0"/>
          <p:nvPr/>
        </p:nvPicPr>
        <p:blipFill>
          <a:blip r:embed="rId3">
            <a:alphaModFix/>
          </a:blip>
          <a:stretch>
            <a:fillRect/>
          </a:stretch>
        </p:blipFill>
        <p:spPr>
          <a:xfrm>
            <a:off x="4928745" y="1416675"/>
            <a:ext cx="3951775" cy="1902050"/>
          </a:xfrm>
          <a:prstGeom prst="rect">
            <a:avLst/>
          </a:prstGeom>
          <a:noFill/>
          <a:ln>
            <a:noFill/>
          </a:ln>
        </p:spPr>
      </p:pic>
      <p:sp>
        <p:nvSpPr>
          <p:cNvPr id="191" name="Google Shape;191;p29"/>
          <p:cNvSpPr txBox="1"/>
          <p:nvPr/>
        </p:nvSpPr>
        <p:spPr>
          <a:xfrm>
            <a:off x="4891350" y="3679800"/>
            <a:ext cx="4026600" cy="269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cs" sz="1800">
                <a:solidFill>
                  <a:schemeClr val="dk2"/>
                </a:solidFill>
              </a:rPr>
              <a:t>Affect properties of material</a:t>
            </a:r>
            <a:endParaRPr b="1" sz="1800">
              <a:solidFill>
                <a:schemeClr val="dk2"/>
              </a:solidFill>
            </a:endParaRPr>
          </a:p>
          <a:p>
            <a:pPr indent="-311150" lvl="0" marL="457200" rtl="0" algn="l">
              <a:lnSpc>
                <a:spcPct val="115000"/>
              </a:lnSpc>
              <a:spcBef>
                <a:spcPts val="1200"/>
              </a:spcBef>
              <a:spcAft>
                <a:spcPts val="0"/>
              </a:spcAft>
              <a:buClr>
                <a:schemeClr val="dk2"/>
              </a:buClr>
              <a:buSzPts val="1300"/>
              <a:buChar char="●"/>
            </a:pPr>
            <a:r>
              <a:rPr lang="cs" sz="1300">
                <a:solidFill>
                  <a:schemeClr val="dk2"/>
                </a:solidFill>
              </a:rPr>
              <a:t>Electrical (conductivity) - all defects, especially point defects</a:t>
            </a:r>
            <a:endParaRPr sz="1300">
              <a:solidFill>
                <a:schemeClr val="dk2"/>
              </a:solidFill>
            </a:endParaRPr>
          </a:p>
          <a:p>
            <a:pPr indent="-311150" lvl="0" marL="457200" rtl="0" algn="l">
              <a:lnSpc>
                <a:spcPct val="115000"/>
              </a:lnSpc>
              <a:spcBef>
                <a:spcPts val="0"/>
              </a:spcBef>
              <a:spcAft>
                <a:spcPts val="0"/>
              </a:spcAft>
              <a:buClr>
                <a:schemeClr val="dk2"/>
              </a:buClr>
              <a:buSzPts val="1300"/>
              <a:buChar char="●"/>
            </a:pPr>
            <a:r>
              <a:rPr lang="cs" sz="1300">
                <a:solidFill>
                  <a:schemeClr val="dk2"/>
                </a:solidFill>
              </a:rPr>
              <a:t>Mechanical (strength, hardness, deformation style) - all defects, especially dislocations</a:t>
            </a:r>
            <a:endParaRPr sz="1300">
              <a:solidFill>
                <a:schemeClr val="dk2"/>
              </a:solidFill>
            </a:endParaRPr>
          </a:p>
          <a:p>
            <a:pPr indent="-311150" lvl="0" marL="457200" rtl="0" algn="l">
              <a:lnSpc>
                <a:spcPct val="115000"/>
              </a:lnSpc>
              <a:spcBef>
                <a:spcPts val="0"/>
              </a:spcBef>
              <a:spcAft>
                <a:spcPts val="0"/>
              </a:spcAft>
              <a:buClr>
                <a:schemeClr val="dk2"/>
              </a:buClr>
              <a:buSzPts val="1300"/>
              <a:buChar char="●"/>
            </a:pPr>
            <a:r>
              <a:rPr lang="cs" sz="1300">
                <a:solidFill>
                  <a:schemeClr val="dk2"/>
                </a:solidFill>
              </a:rPr>
              <a:t>Optical (color) - all defects, especially point defects</a:t>
            </a:r>
            <a:endParaRPr sz="1300">
              <a:solidFill>
                <a:schemeClr val="dk2"/>
              </a:solidFill>
            </a:endParaRPr>
          </a:p>
          <a:p>
            <a:pPr indent="-311150" lvl="0" marL="457200" rtl="0" algn="l">
              <a:lnSpc>
                <a:spcPct val="115000"/>
              </a:lnSpc>
              <a:spcBef>
                <a:spcPts val="0"/>
              </a:spcBef>
              <a:spcAft>
                <a:spcPts val="0"/>
              </a:spcAft>
              <a:buClr>
                <a:schemeClr val="dk2"/>
              </a:buClr>
              <a:buSzPts val="1300"/>
              <a:buChar char="●"/>
            </a:pPr>
            <a:r>
              <a:rPr lang="cs" sz="1300">
                <a:solidFill>
                  <a:schemeClr val="dk2"/>
                </a:solidFill>
              </a:rPr>
              <a:t>Magnetic - all defects</a:t>
            </a:r>
            <a:endParaRPr sz="1300">
              <a:solidFill>
                <a:schemeClr val="dk2"/>
              </a:solidFill>
            </a:endParaRPr>
          </a:p>
          <a:p>
            <a:pPr indent="-311150" lvl="0" marL="457200" rtl="0" algn="l">
              <a:lnSpc>
                <a:spcPct val="115000"/>
              </a:lnSpc>
              <a:spcBef>
                <a:spcPts val="0"/>
              </a:spcBef>
              <a:spcAft>
                <a:spcPts val="0"/>
              </a:spcAft>
              <a:buClr>
                <a:schemeClr val="dk2"/>
              </a:buClr>
              <a:buSzPts val="1300"/>
              <a:buChar char="●"/>
            </a:pPr>
            <a:r>
              <a:rPr lang="cs" sz="1300">
                <a:solidFill>
                  <a:schemeClr val="dk2"/>
                </a:solidFill>
              </a:rPr>
              <a:t>Kinetic = diffusion - all defects, especially point defects</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Defects energy - state </a:t>
            </a:r>
            <a:r>
              <a:rPr lang="cs"/>
              <a:t>equilibrium</a:t>
            </a:r>
            <a:endParaRPr/>
          </a:p>
        </p:txBody>
      </p:sp>
      <p:sp>
        <p:nvSpPr>
          <p:cNvPr id="197" name="Google Shape;197;p30"/>
          <p:cNvSpPr txBox="1"/>
          <p:nvPr>
            <p:ph idx="1" type="body"/>
          </p:nvPr>
        </p:nvSpPr>
        <p:spPr>
          <a:xfrm>
            <a:off x="311700" y="1536625"/>
            <a:ext cx="4972200" cy="50145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lang="cs"/>
              <a:t>Perfect crystal - all atoms are at correct lattice position (expect 0 K)</a:t>
            </a:r>
            <a:endParaRPr/>
          </a:p>
          <a:p>
            <a:pPr indent="0" lvl="0" marL="0" rtl="0" algn="l">
              <a:lnSpc>
                <a:spcPct val="100000"/>
              </a:lnSpc>
              <a:spcBef>
                <a:spcPts val="600"/>
              </a:spcBef>
              <a:spcAft>
                <a:spcPts val="0"/>
              </a:spcAft>
              <a:buNone/>
            </a:pPr>
            <a:r>
              <a:rPr lang="cs"/>
              <a:t>Entropy</a:t>
            </a:r>
            <a:r>
              <a:rPr lang="cs"/>
              <a:t>  </a:t>
            </a:r>
            <a:r>
              <a:rPr i="1" lang="cs"/>
              <a:t>S</a:t>
            </a:r>
            <a:r>
              <a:rPr lang="cs"/>
              <a:t> = </a:t>
            </a:r>
            <a:r>
              <a:rPr i="1" lang="cs"/>
              <a:t>k</a:t>
            </a:r>
            <a:r>
              <a:rPr lang="cs"/>
              <a:t> ln</a:t>
            </a:r>
            <a:r>
              <a:rPr i="1" lang="cs"/>
              <a:t>W</a:t>
            </a:r>
            <a:endParaRPr i="1"/>
          </a:p>
          <a:p>
            <a:pPr indent="0" lvl="0" marL="0" rtl="0" algn="l">
              <a:lnSpc>
                <a:spcPct val="100000"/>
              </a:lnSpc>
              <a:spcBef>
                <a:spcPts val="600"/>
              </a:spcBef>
              <a:spcAft>
                <a:spcPts val="0"/>
              </a:spcAft>
              <a:buNone/>
            </a:pPr>
            <a:r>
              <a:rPr lang="cs"/>
              <a:t>For perfect only one arrangement W = 1 -&gt;  S = 0</a:t>
            </a:r>
            <a:endParaRPr/>
          </a:p>
          <a:p>
            <a:pPr indent="0" lvl="0" marL="0" rtl="0" algn="l">
              <a:lnSpc>
                <a:spcPct val="100000"/>
              </a:lnSpc>
              <a:spcBef>
                <a:spcPts val="600"/>
              </a:spcBef>
              <a:spcAft>
                <a:spcPts val="0"/>
              </a:spcAft>
              <a:buNone/>
            </a:pPr>
            <a:r>
              <a:rPr lang="cs"/>
              <a:t>Atoms vibration can be regarded as a form of defect.</a:t>
            </a:r>
            <a:endParaRPr/>
          </a:p>
          <a:p>
            <a:pPr indent="0" lvl="0" marL="0" rtl="0" algn="l">
              <a:lnSpc>
                <a:spcPct val="100000"/>
              </a:lnSpc>
              <a:spcBef>
                <a:spcPts val="600"/>
              </a:spcBef>
              <a:spcAft>
                <a:spcPts val="0"/>
              </a:spcAft>
              <a:buNone/>
            </a:pPr>
            <a:r>
              <a:t/>
            </a:r>
            <a:endParaRPr/>
          </a:p>
          <a:p>
            <a:pPr indent="0" lvl="0" marL="0" rtl="0" algn="l">
              <a:lnSpc>
                <a:spcPct val="100000"/>
              </a:lnSpc>
              <a:spcBef>
                <a:spcPts val="600"/>
              </a:spcBef>
              <a:spcAft>
                <a:spcPts val="0"/>
              </a:spcAft>
              <a:buNone/>
            </a:pPr>
            <a:r>
              <a:rPr lang="cs"/>
              <a:t>Perfect -&gt; imperfect = </a:t>
            </a:r>
            <a:r>
              <a:rPr i="1" lang="cs"/>
              <a:t>n</a:t>
            </a:r>
            <a:r>
              <a:rPr lang="cs"/>
              <a:t> vacancies created</a:t>
            </a:r>
            <a:endParaRPr/>
          </a:p>
          <a:p>
            <a:pPr indent="0" lvl="0" marL="0" rtl="0" algn="l">
              <a:lnSpc>
                <a:spcPct val="100000"/>
              </a:lnSpc>
              <a:spcBef>
                <a:spcPts val="600"/>
              </a:spcBef>
              <a:spcAft>
                <a:spcPts val="0"/>
              </a:spcAft>
              <a:buNone/>
            </a:pPr>
            <a:r>
              <a:rPr lang="cs"/>
              <a:t>Gibbs free energy Δ</a:t>
            </a:r>
            <a:r>
              <a:rPr i="1" lang="cs"/>
              <a:t>G</a:t>
            </a:r>
            <a:r>
              <a:rPr lang="cs"/>
              <a:t> = </a:t>
            </a:r>
            <a:r>
              <a:rPr i="1" lang="cs"/>
              <a:t>G</a:t>
            </a:r>
            <a:r>
              <a:rPr baseline="-25000" lang="cs"/>
              <a:t>def</a:t>
            </a:r>
            <a:r>
              <a:rPr lang="cs"/>
              <a:t> - </a:t>
            </a:r>
            <a:r>
              <a:rPr i="1" lang="cs"/>
              <a:t>G</a:t>
            </a:r>
            <a:r>
              <a:rPr baseline="-25000" lang="cs"/>
              <a:t>perf</a:t>
            </a:r>
            <a:r>
              <a:rPr lang="cs"/>
              <a:t> = Δ</a:t>
            </a:r>
            <a:r>
              <a:rPr i="1" lang="cs"/>
              <a:t>H</a:t>
            </a:r>
            <a:r>
              <a:rPr lang="cs"/>
              <a:t> - </a:t>
            </a:r>
            <a:r>
              <a:rPr i="1" lang="cs"/>
              <a:t>T</a:t>
            </a:r>
            <a:r>
              <a:rPr lang="cs"/>
              <a:t>Δ</a:t>
            </a:r>
            <a:r>
              <a:rPr i="1" lang="cs"/>
              <a:t>S</a:t>
            </a:r>
            <a:endParaRPr i="1"/>
          </a:p>
          <a:p>
            <a:pPr indent="0" lvl="0" marL="0" rtl="0" algn="l">
              <a:lnSpc>
                <a:spcPct val="100000"/>
              </a:lnSpc>
              <a:spcBef>
                <a:spcPts val="600"/>
              </a:spcBef>
              <a:spcAft>
                <a:spcPts val="0"/>
              </a:spcAft>
              <a:buNone/>
            </a:pPr>
            <a:r>
              <a:rPr lang="cs"/>
              <a:t>Enthalpy change Δ</a:t>
            </a:r>
            <a:r>
              <a:rPr i="1" lang="cs"/>
              <a:t>H</a:t>
            </a:r>
            <a:r>
              <a:rPr lang="cs"/>
              <a:t> = </a:t>
            </a:r>
            <a:r>
              <a:rPr i="1" lang="cs"/>
              <a:t>n</a:t>
            </a:r>
            <a:r>
              <a:rPr lang="cs"/>
              <a:t>Δ</a:t>
            </a:r>
            <a:r>
              <a:rPr i="1" lang="cs"/>
              <a:t>H</a:t>
            </a:r>
            <a:r>
              <a:rPr baseline="-25000" lang="cs"/>
              <a:t>i</a:t>
            </a:r>
            <a:endParaRPr baseline="-25000"/>
          </a:p>
          <a:p>
            <a:pPr indent="0" lvl="0" marL="0" rtl="0" algn="l">
              <a:lnSpc>
                <a:spcPct val="100000"/>
              </a:lnSpc>
              <a:spcBef>
                <a:spcPts val="600"/>
              </a:spcBef>
              <a:spcAft>
                <a:spcPts val="0"/>
              </a:spcAft>
              <a:buNone/>
            </a:pPr>
            <a:r>
              <a:rPr lang="cs"/>
              <a:t>Δ</a:t>
            </a:r>
            <a:r>
              <a:rPr i="1" lang="cs"/>
              <a:t>S</a:t>
            </a:r>
            <a:r>
              <a:rPr lang="cs"/>
              <a:t> = Δ</a:t>
            </a:r>
            <a:r>
              <a:rPr i="1" lang="cs"/>
              <a:t>S</a:t>
            </a:r>
            <a:r>
              <a:rPr baseline="-25000" lang="cs"/>
              <a:t>osc</a:t>
            </a:r>
            <a:r>
              <a:rPr lang="cs"/>
              <a:t> + Δ</a:t>
            </a:r>
            <a:r>
              <a:rPr i="1" lang="cs"/>
              <a:t>S</a:t>
            </a:r>
            <a:r>
              <a:rPr baseline="-25000" lang="cs"/>
              <a:t>c</a:t>
            </a:r>
            <a:endParaRPr baseline="-25000"/>
          </a:p>
          <a:p>
            <a:pPr indent="0" lvl="0" marL="0" rtl="0" algn="l">
              <a:lnSpc>
                <a:spcPct val="100000"/>
              </a:lnSpc>
              <a:spcBef>
                <a:spcPts val="600"/>
              </a:spcBef>
              <a:spcAft>
                <a:spcPts val="0"/>
              </a:spcAft>
              <a:buNone/>
            </a:pPr>
            <a:r>
              <a:rPr lang="cs"/>
              <a:t>Δ</a:t>
            </a:r>
            <a:r>
              <a:rPr i="1" lang="cs"/>
              <a:t>H</a:t>
            </a:r>
            <a:r>
              <a:rPr baseline="-25000" lang="cs"/>
              <a:t>i </a:t>
            </a:r>
            <a:r>
              <a:rPr lang="cs"/>
              <a:t>enthalpy of formation of one vacant site</a:t>
            </a:r>
            <a:endParaRPr/>
          </a:p>
          <a:p>
            <a:pPr indent="0" lvl="0" marL="0" rtl="0" algn="l">
              <a:lnSpc>
                <a:spcPct val="100000"/>
              </a:lnSpc>
              <a:spcBef>
                <a:spcPts val="600"/>
              </a:spcBef>
              <a:spcAft>
                <a:spcPts val="0"/>
              </a:spcAft>
              <a:buNone/>
            </a:pPr>
            <a:r>
              <a:rPr lang="cs"/>
              <a:t>Δ</a:t>
            </a:r>
            <a:r>
              <a:rPr i="1" lang="cs"/>
              <a:t>S</a:t>
            </a:r>
            <a:r>
              <a:rPr baseline="-25000" lang="cs"/>
              <a:t>osc </a:t>
            </a:r>
            <a:r>
              <a:rPr lang="cs"/>
              <a:t>change of oscillation entropy of atom surrounding the vacancy</a:t>
            </a:r>
            <a:endParaRPr/>
          </a:p>
          <a:p>
            <a:pPr indent="0" lvl="0" marL="0" rtl="0" algn="l">
              <a:lnSpc>
                <a:spcPct val="100000"/>
              </a:lnSpc>
              <a:spcBef>
                <a:spcPts val="600"/>
              </a:spcBef>
              <a:spcAft>
                <a:spcPts val="0"/>
              </a:spcAft>
              <a:buNone/>
            </a:pPr>
            <a:r>
              <a:rPr lang="cs"/>
              <a:t>Δ</a:t>
            </a:r>
            <a:r>
              <a:rPr i="1" lang="cs"/>
              <a:t>S</a:t>
            </a:r>
            <a:r>
              <a:rPr baseline="-25000" lang="cs"/>
              <a:t>c </a:t>
            </a:r>
            <a:r>
              <a:rPr lang="cs"/>
              <a:t>change in configurational entropy of system on vacancies formation</a:t>
            </a:r>
            <a:endParaRPr/>
          </a:p>
          <a:p>
            <a:pPr indent="0" lvl="0" marL="0" rtl="0" algn="l">
              <a:lnSpc>
                <a:spcPct val="100000"/>
              </a:lnSpc>
              <a:spcBef>
                <a:spcPts val="600"/>
              </a:spcBef>
              <a:spcAft>
                <a:spcPts val="0"/>
              </a:spcAft>
              <a:buNone/>
            </a:pPr>
            <a:r>
              <a:t/>
            </a:r>
            <a:endParaRPr/>
          </a:p>
          <a:p>
            <a:pPr indent="0" lvl="0" marL="0" rtl="0" algn="l">
              <a:lnSpc>
                <a:spcPct val="100000"/>
              </a:lnSpc>
              <a:spcBef>
                <a:spcPts val="600"/>
              </a:spcBef>
              <a:spcAft>
                <a:spcPts val="0"/>
              </a:spcAft>
              <a:buNone/>
            </a:pPr>
            <a:r>
              <a:rPr lang="cs"/>
              <a:t>Δ</a:t>
            </a:r>
            <a:r>
              <a:rPr i="1" lang="cs"/>
              <a:t>S</a:t>
            </a:r>
            <a:r>
              <a:rPr baseline="-25000" lang="cs"/>
              <a:t>c</a:t>
            </a:r>
            <a:r>
              <a:rPr lang="cs"/>
              <a:t> = Δ</a:t>
            </a:r>
            <a:r>
              <a:rPr i="1" lang="cs"/>
              <a:t>S</a:t>
            </a:r>
            <a:r>
              <a:rPr baseline="-25000" lang="cs"/>
              <a:t>c(def)</a:t>
            </a:r>
            <a:r>
              <a:rPr lang="cs"/>
              <a:t> - Δ</a:t>
            </a:r>
            <a:r>
              <a:rPr i="1" lang="cs"/>
              <a:t>S</a:t>
            </a:r>
            <a:r>
              <a:rPr baseline="-25000" lang="cs"/>
              <a:t>c(id)</a:t>
            </a:r>
            <a:endParaRPr baseline="-25000"/>
          </a:p>
          <a:p>
            <a:pPr indent="0" lvl="0" marL="0" rtl="0" algn="l">
              <a:lnSpc>
                <a:spcPct val="100000"/>
              </a:lnSpc>
              <a:spcBef>
                <a:spcPts val="600"/>
              </a:spcBef>
              <a:spcAft>
                <a:spcPts val="0"/>
              </a:spcAft>
              <a:buNone/>
            </a:pPr>
            <a:r>
              <a:rPr lang="cs"/>
              <a:t>Δ</a:t>
            </a:r>
            <a:r>
              <a:rPr i="1" lang="cs"/>
              <a:t>S</a:t>
            </a:r>
            <a:r>
              <a:rPr baseline="-25000" lang="cs"/>
              <a:t>c</a:t>
            </a:r>
            <a:r>
              <a:rPr lang="cs"/>
              <a:t> = </a:t>
            </a:r>
            <a:r>
              <a:rPr i="1" lang="cs"/>
              <a:t>k</a:t>
            </a:r>
            <a:r>
              <a:rPr lang="cs"/>
              <a:t> ln</a:t>
            </a:r>
            <a:r>
              <a:rPr i="1" lang="cs"/>
              <a:t>W</a:t>
            </a:r>
            <a:r>
              <a:rPr baseline="-25000" lang="cs"/>
              <a:t>def</a:t>
            </a:r>
            <a:r>
              <a:rPr lang="cs"/>
              <a:t> - </a:t>
            </a:r>
            <a:r>
              <a:rPr i="1" lang="cs"/>
              <a:t>k</a:t>
            </a:r>
            <a:r>
              <a:rPr lang="cs"/>
              <a:t> ln</a:t>
            </a:r>
            <a:r>
              <a:rPr i="1" lang="cs"/>
              <a:t>W</a:t>
            </a:r>
            <a:r>
              <a:rPr baseline="-25000" lang="cs"/>
              <a:t>id </a:t>
            </a:r>
            <a:r>
              <a:rPr lang="cs"/>
              <a:t>= </a:t>
            </a:r>
            <a:r>
              <a:rPr i="1" lang="cs"/>
              <a:t>k </a:t>
            </a:r>
            <a:r>
              <a:rPr lang="cs"/>
              <a:t>ln </a:t>
            </a:r>
            <a:r>
              <a:rPr i="1" lang="cs"/>
              <a:t>W</a:t>
            </a:r>
            <a:r>
              <a:rPr baseline="-25000" lang="cs"/>
              <a:t>def </a:t>
            </a:r>
            <a:r>
              <a:rPr lang="cs"/>
              <a:t>/ </a:t>
            </a:r>
            <a:r>
              <a:rPr i="1" lang="cs"/>
              <a:t>W</a:t>
            </a:r>
            <a:r>
              <a:rPr baseline="-25000" lang="cs"/>
              <a:t>id </a:t>
            </a:r>
            <a:endParaRPr baseline="-25000"/>
          </a:p>
          <a:p>
            <a:pPr indent="0" lvl="0" marL="0" rtl="0" algn="l">
              <a:lnSpc>
                <a:spcPct val="100000"/>
              </a:lnSpc>
              <a:spcBef>
                <a:spcPts val="600"/>
              </a:spcBef>
              <a:spcAft>
                <a:spcPts val="0"/>
              </a:spcAft>
              <a:buNone/>
            </a:pPr>
            <a:r>
              <a:rPr lang="cs"/>
              <a:t>Now, </a:t>
            </a:r>
            <a:r>
              <a:rPr i="1" lang="cs"/>
              <a:t>N</a:t>
            </a:r>
            <a:r>
              <a:rPr lang="cs"/>
              <a:t> atoms distributed over </a:t>
            </a:r>
            <a:r>
              <a:rPr i="1" lang="cs"/>
              <a:t>N</a:t>
            </a:r>
            <a:r>
              <a:rPr lang="cs"/>
              <a:t> + </a:t>
            </a:r>
            <a:r>
              <a:rPr i="1" lang="cs"/>
              <a:t>n</a:t>
            </a:r>
            <a:r>
              <a:rPr lang="cs"/>
              <a:t> sites. And n vacancies distributed over </a:t>
            </a:r>
            <a:r>
              <a:rPr i="1" lang="cs"/>
              <a:t>N</a:t>
            </a:r>
            <a:r>
              <a:rPr lang="cs"/>
              <a:t> + </a:t>
            </a:r>
            <a:r>
              <a:rPr i="1" lang="cs"/>
              <a:t>n</a:t>
            </a:r>
            <a:r>
              <a:rPr lang="cs"/>
              <a:t> sites.</a:t>
            </a:r>
            <a:endParaRPr/>
          </a:p>
          <a:p>
            <a:pPr indent="0" lvl="0" marL="0" rtl="0" algn="l">
              <a:spcBef>
                <a:spcPts val="600"/>
              </a:spcBef>
              <a:spcAft>
                <a:spcPts val="0"/>
              </a:spcAft>
              <a:buNone/>
            </a:pPr>
            <a:r>
              <a:t/>
            </a:r>
            <a:endParaRPr/>
          </a:p>
          <a:p>
            <a:pPr indent="0" lvl="0" marL="0" rtl="0" algn="l">
              <a:spcBef>
                <a:spcPts val="1200"/>
              </a:spcBef>
              <a:spcAft>
                <a:spcPts val="1200"/>
              </a:spcAft>
              <a:buClr>
                <a:schemeClr val="dk1"/>
              </a:buClr>
              <a:buSzPct val="61111"/>
              <a:buFont typeface="Arial"/>
              <a:buNone/>
            </a:pPr>
            <a:r>
              <a:t/>
            </a:r>
            <a:endParaRPr baseline="-25000"/>
          </a:p>
        </p:txBody>
      </p:sp>
      <p:pic>
        <p:nvPicPr>
          <p:cNvPr id="198" name="Google Shape;198;p30"/>
          <p:cNvPicPr preferRelativeResize="0"/>
          <p:nvPr/>
        </p:nvPicPr>
        <p:blipFill rotWithShape="1">
          <a:blip r:embed="rId3">
            <a:alphaModFix/>
          </a:blip>
          <a:srcRect b="19315" l="13941" r="15431" t="52341"/>
          <a:stretch/>
        </p:blipFill>
        <p:spPr>
          <a:xfrm>
            <a:off x="311700" y="5513025"/>
            <a:ext cx="2484824" cy="518450"/>
          </a:xfrm>
          <a:prstGeom prst="rect">
            <a:avLst/>
          </a:prstGeom>
          <a:noFill/>
          <a:ln>
            <a:noFill/>
          </a:ln>
        </p:spPr>
      </p:pic>
      <p:pic>
        <p:nvPicPr>
          <p:cNvPr id="199" name="Google Shape;199;p30"/>
          <p:cNvPicPr preferRelativeResize="0"/>
          <p:nvPr/>
        </p:nvPicPr>
        <p:blipFill rotWithShape="1">
          <a:blip r:embed="rId4">
            <a:alphaModFix/>
          </a:blip>
          <a:srcRect b="22141" l="8270" r="8603" t="54280"/>
          <a:stretch/>
        </p:blipFill>
        <p:spPr>
          <a:xfrm>
            <a:off x="300725" y="6062925"/>
            <a:ext cx="3511450" cy="615975"/>
          </a:xfrm>
          <a:prstGeom prst="rect">
            <a:avLst/>
          </a:prstGeom>
          <a:noFill/>
          <a:ln>
            <a:noFill/>
          </a:ln>
        </p:spPr>
      </p:pic>
      <p:sp>
        <p:nvSpPr>
          <p:cNvPr id="200" name="Google Shape;200;p30"/>
          <p:cNvSpPr txBox="1"/>
          <p:nvPr/>
        </p:nvSpPr>
        <p:spPr>
          <a:xfrm>
            <a:off x="5283900" y="1228300"/>
            <a:ext cx="3758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 sz="1300">
                <a:solidFill>
                  <a:schemeClr val="dk2"/>
                </a:solidFill>
              </a:rPr>
              <a:t>Δ</a:t>
            </a:r>
            <a:r>
              <a:rPr i="1" lang="cs" sz="1300">
                <a:solidFill>
                  <a:schemeClr val="dk2"/>
                </a:solidFill>
              </a:rPr>
              <a:t>H</a:t>
            </a:r>
            <a:r>
              <a:rPr lang="cs" sz="1300">
                <a:solidFill>
                  <a:schemeClr val="dk2"/>
                </a:solidFill>
              </a:rPr>
              <a:t> always positive</a:t>
            </a:r>
            <a:endParaRPr sz="1300">
              <a:solidFill>
                <a:schemeClr val="dk2"/>
              </a:solidFill>
            </a:endParaRPr>
          </a:p>
          <a:p>
            <a:pPr indent="0" lvl="0" marL="0" rtl="0" algn="l">
              <a:spcBef>
                <a:spcPts val="600"/>
              </a:spcBef>
              <a:spcAft>
                <a:spcPts val="0"/>
              </a:spcAft>
              <a:buNone/>
            </a:pPr>
            <a:r>
              <a:rPr lang="cs" sz="1300">
                <a:solidFill>
                  <a:schemeClr val="dk2"/>
                </a:solidFill>
              </a:rPr>
              <a:t>Δ</a:t>
            </a:r>
            <a:r>
              <a:rPr i="1" lang="cs" sz="1300">
                <a:solidFill>
                  <a:schemeClr val="dk2"/>
                </a:solidFill>
              </a:rPr>
              <a:t>S</a:t>
            </a:r>
            <a:r>
              <a:rPr baseline="-25000" lang="cs" sz="1300">
                <a:solidFill>
                  <a:schemeClr val="dk2"/>
                </a:solidFill>
              </a:rPr>
              <a:t>osc</a:t>
            </a:r>
            <a:r>
              <a:rPr lang="cs" sz="1300">
                <a:solidFill>
                  <a:schemeClr val="dk2"/>
                </a:solidFill>
              </a:rPr>
              <a:t> always negative</a:t>
            </a:r>
            <a:endParaRPr sz="1300">
              <a:solidFill>
                <a:schemeClr val="dk2"/>
              </a:solidFill>
            </a:endParaRPr>
          </a:p>
          <a:p>
            <a:pPr indent="0" lvl="0" marL="0" rtl="0" algn="l">
              <a:spcBef>
                <a:spcPts val="600"/>
              </a:spcBef>
              <a:spcAft>
                <a:spcPts val="0"/>
              </a:spcAft>
              <a:buNone/>
            </a:pPr>
            <a:r>
              <a:rPr i="1" lang="cs" sz="1300">
                <a:solidFill>
                  <a:schemeClr val="dk2"/>
                </a:solidFill>
              </a:rPr>
              <a:t>n</a:t>
            </a:r>
            <a:r>
              <a:rPr lang="cs" sz="1300">
                <a:solidFill>
                  <a:schemeClr val="dk2"/>
                </a:solidFill>
              </a:rPr>
              <a:t>/(</a:t>
            </a:r>
            <a:r>
              <a:rPr i="1" lang="cs" sz="1300">
                <a:solidFill>
                  <a:schemeClr val="dk2"/>
                </a:solidFill>
              </a:rPr>
              <a:t>N</a:t>
            </a:r>
            <a:r>
              <a:rPr lang="cs" sz="1300">
                <a:solidFill>
                  <a:schemeClr val="dk2"/>
                </a:solidFill>
              </a:rPr>
              <a:t>+</a:t>
            </a:r>
            <a:r>
              <a:rPr i="1" lang="cs" sz="1300">
                <a:solidFill>
                  <a:schemeClr val="dk2"/>
                </a:solidFill>
              </a:rPr>
              <a:t>n</a:t>
            </a:r>
            <a:r>
              <a:rPr lang="cs" sz="1300">
                <a:solidFill>
                  <a:schemeClr val="dk2"/>
                </a:solidFill>
              </a:rPr>
              <a:t>) &lt; 1, ln &lt; 0</a:t>
            </a:r>
            <a:endParaRPr sz="1300">
              <a:solidFill>
                <a:schemeClr val="dk2"/>
              </a:solidFill>
            </a:endParaRPr>
          </a:p>
          <a:p>
            <a:pPr indent="0" lvl="0" marL="0" rtl="0" algn="l">
              <a:spcBef>
                <a:spcPts val="600"/>
              </a:spcBef>
              <a:spcAft>
                <a:spcPts val="0"/>
              </a:spcAft>
              <a:buNone/>
            </a:pPr>
            <a:r>
              <a:rPr lang="cs" sz="1300">
                <a:solidFill>
                  <a:schemeClr val="dk2"/>
                </a:solidFill>
              </a:rPr>
              <a:t>Defect formation only with increased entropy.</a:t>
            </a:r>
            <a:endParaRPr sz="1300">
              <a:solidFill>
                <a:schemeClr val="dk2"/>
              </a:solidFill>
            </a:endParaRPr>
          </a:p>
          <a:p>
            <a:pPr indent="0" lvl="0" marL="0" rtl="0" algn="l">
              <a:spcBef>
                <a:spcPts val="600"/>
              </a:spcBef>
              <a:spcAft>
                <a:spcPts val="600"/>
              </a:spcAft>
              <a:buClr>
                <a:schemeClr val="dk1"/>
              </a:buClr>
              <a:buSzPts val="1100"/>
              <a:buFont typeface="Arial"/>
              <a:buNone/>
            </a:pPr>
            <a:r>
              <a:rPr lang="cs" sz="1300">
                <a:solidFill>
                  <a:schemeClr val="dk2"/>
                </a:solidFill>
              </a:rPr>
              <a:t>After </a:t>
            </a:r>
            <a:r>
              <a:rPr i="1" lang="cs" sz="1300">
                <a:solidFill>
                  <a:schemeClr val="dk2"/>
                </a:solidFill>
              </a:rPr>
              <a:t>n</a:t>
            </a:r>
            <a:r>
              <a:rPr lang="cs" sz="1300">
                <a:solidFill>
                  <a:schemeClr val="dk2"/>
                </a:solidFill>
              </a:rPr>
              <a:t> exceeds limit no significant increase </a:t>
            </a:r>
            <a:r>
              <a:rPr i="1" lang="cs" sz="1300">
                <a:solidFill>
                  <a:schemeClr val="dk2"/>
                </a:solidFill>
              </a:rPr>
              <a:t>S</a:t>
            </a:r>
            <a:r>
              <a:rPr baseline="-25000" lang="cs" sz="1300">
                <a:solidFill>
                  <a:schemeClr val="dk2"/>
                </a:solidFill>
              </a:rPr>
              <a:t>c</a:t>
            </a:r>
            <a:r>
              <a:rPr lang="cs" sz="1300">
                <a:solidFill>
                  <a:schemeClr val="dk2"/>
                </a:solidFill>
              </a:rPr>
              <a:t> produced</a:t>
            </a:r>
            <a:endParaRPr sz="1300">
              <a:solidFill>
                <a:schemeClr val="dk2"/>
              </a:solidFill>
            </a:endParaRPr>
          </a:p>
        </p:txBody>
      </p:sp>
      <p:pic>
        <p:nvPicPr>
          <p:cNvPr id="201" name="Google Shape;201;p30"/>
          <p:cNvPicPr preferRelativeResize="0"/>
          <p:nvPr/>
        </p:nvPicPr>
        <p:blipFill rotWithShape="1">
          <a:blip r:embed="rId5">
            <a:alphaModFix/>
          </a:blip>
          <a:srcRect b="26203" l="14235" r="24852" t="23809"/>
          <a:stretch/>
        </p:blipFill>
        <p:spPr>
          <a:xfrm>
            <a:off x="5032050" y="2865525"/>
            <a:ext cx="3800300" cy="3876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Point defects</a:t>
            </a:r>
            <a:endParaRPr/>
          </a:p>
        </p:txBody>
      </p:sp>
      <p:sp>
        <p:nvSpPr>
          <p:cNvPr id="207" name="Google Shape;207;p31"/>
          <p:cNvSpPr txBox="1"/>
          <p:nvPr>
            <p:ph idx="1" type="body"/>
          </p:nvPr>
        </p:nvSpPr>
        <p:spPr>
          <a:xfrm>
            <a:off x="311700" y="1509175"/>
            <a:ext cx="3867900" cy="50058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cs"/>
              <a:t>Vacancy - missing atom</a:t>
            </a:r>
            <a:br>
              <a:rPr lang="cs"/>
            </a:br>
            <a:r>
              <a:rPr lang="cs" sz="1400"/>
              <a:t>A vacancy (or pair of vacancies in an ionic solid) is sometimes called a Schottky defect.</a:t>
            </a:r>
            <a:endParaRPr/>
          </a:p>
          <a:p>
            <a:pPr indent="-334327" lvl="0" marL="457200" rtl="0" algn="l">
              <a:spcBef>
                <a:spcPts val="0"/>
              </a:spcBef>
              <a:spcAft>
                <a:spcPts val="0"/>
              </a:spcAft>
              <a:buSzPct val="128571"/>
              <a:buChar char="●"/>
            </a:pPr>
            <a:r>
              <a:rPr lang="cs"/>
              <a:t>Interstitial</a:t>
            </a:r>
            <a:br>
              <a:rPr lang="cs"/>
            </a:br>
            <a:r>
              <a:rPr lang="cs" sz="1400"/>
              <a:t>Eighter small atoms or high energy state.</a:t>
            </a:r>
            <a:endParaRPr sz="1400"/>
          </a:p>
          <a:p>
            <a:pPr indent="-334327" lvl="0" marL="457200" rtl="0" algn="l">
              <a:spcBef>
                <a:spcPts val="0"/>
              </a:spcBef>
              <a:spcAft>
                <a:spcPts val="0"/>
              </a:spcAft>
              <a:buSzPct val="128571"/>
              <a:buChar char="●"/>
            </a:pPr>
            <a:r>
              <a:rPr lang="cs"/>
              <a:t>Frenkel pair </a:t>
            </a:r>
            <a:br>
              <a:rPr lang="cs"/>
            </a:br>
            <a:r>
              <a:rPr lang="cs" sz="1400"/>
              <a:t>Atom moves from position and create vacancy + interstitial</a:t>
            </a:r>
            <a:endParaRPr sz="1400"/>
          </a:p>
          <a:p>
            <a:pPr indent="-334327" lvl="0" marL="457200" rtl="0" algn="l">
              <a:spcBef>
                <a:spcPts val="0"/>
              </a:spcBef>
              <a:spcAft>
                <a:spcPts val="0"/>
              </a:spcAft>
              <a:buSzPct val="129320"/>
              <a:buChar char="●"/>
            </a:pPr>
            <a:r>
              <a:rPr lang="cs"/>
              <a:t>Substitutional defects</a:t>
            </a:r>
            <a:br>
              <a:rPr lang="cs"/>
            </a:br>
            <a:r>
              <a:rPr lang="cs" sz="1391"/>
              <a:t>An impurity, the atom is often incorporated at a regular atomic site.</a:t>
            </a:r>
            <a:endParaRPr sz="1391"/>
          </a:p>
          <a:p>
            <a:pPr indent="-334327" lvl="0" marL="457200" rtl="0" algn="l">
              <a:spcBef>
                <a:spcPts val="0"/>
              </a:spcBef>
              <a:spcAft>
                <a:spcPts val="0"/>
              </a:spcAft>
              <a:buSzPct val="131382"/>
              <a:buChar char="●"/>
            </a:pPr>
            <a:r>
              <a:rPr lang="cs"/>
              <a:t>Antisite defects</a:t>
            </a:r>
            <a:br>
              <a:rPr lang="cs"/>
            </a:br>
            <a:r>
              <a:rPr lang="cs" sz="1370"/>
              <a:t>A atoms sit on the corners of a cubic lattice, and type B atoms sit in the center of the cubes. If one cube has an A atom at its center, the atom is on a site usually occupied by a B atom, and is thus an antisite defect. </a:t>
            </a:r>
            <a:endParaRPr sz="1370"/>
          </a:p>
          <a:p>
            <a:pPr indent="-334327" lvl="0" marL="457200" rtl="0" algn="l">
              <a:spcBef>
                <a:spcPts val="0"/>
              </a:spcBef>
              <a:spcAft>
                <a:spcPts val="0"/>
              </a:spcAft>
              <a:buSzPct val="132544"/>
              <a:buChar char="●"/>
            </a:pPr>
            <a:r>
              <a:rPr lang="cs"/>
              <a:t>Topological defects</a:t>
            </a:r>
            <a:br>
              <a:rPr lang="cs"/>
            </a:br>
            <a:r>
              <a:rPr lang="cs" sz="1358"/>
              <a:t>Example: carbon rings form 6 athoms, if there is 5 or 7 in ring but total 6 (double bonds) it is topological defect.</a:t>
            </a:r>
            <a:endParaRPr sz="1358"/>
          </a:p>
          <a:p>
            <a:pPr indent="-334327" lvl="0" marL="457200" rtl="0" algn="l">
              <a:spcBef>
                <a:spcPts val="0"/>
              </a:spcBef>
              <a:spcAft>
                <a:spcPts val="0"/>
              </a:spcAft>
              <a:buSzPct val="134433"/>
              <a:buChar char="●"/>
            </a:pPr>
            <a:r>
              <a:rPr lang="cs"/>
              <a:t>Complexes forms point defects</a:t>
            </a:r>
            <a:br>
              <a:rPr lang="cs"/>
            </a:br>
            <a:r>
              <a:rPr lang="cs" sz="1338"/>
              <a:t>Example: vacancy + huge impurity atom</a:t>
            </a:r>
            <a:endParaRPr sz="1338"/>
          </a:p>
        </p:txBody>
      </p:sp>
      <p:pic>
        <p:nvPicPr>
          <p:cNvPr id="208" name="Google Shape;208;p31"/>
          <p:cNvPicPr preferRelativeResize="0"/>
          <p:nvPr/>
        </p:nvPicPr>
        <p:blipFill>
          <a:blip r:embed="rId3">
            <a:alphaModFix/>
          </a:blip>
          <a:stretch>
            <a:fillRect/>
          </a:stretch>
        </p:blipFill>
        <p:spPr>
          <a:xfrm>
            <a:off x="4047325" y="210127"/>
            <a:ext cx="4922000" cy="2962076"/>
          </a:xfrm>
          <a:prstGeom prst="rect">
            <a:avLst/>
          </a:prstGeom>
          <a:noFill/>
          <a:ln>
            <a:noFill/>
          </a:ln>
        </p:spPr>
      </p:pic>
      <p:pic>
        <p:nvPicPr>
          <p:cNvPr id="209" name="Google Shape;209;p31"/>
          <p:cNvPicPr preferRelativeResize="0"/>
          <p:nvPr/>
        </p:nvPicPr>
        <p:blipFill>
          <a:blip r:embed="rId4">
            <a:alphaModFix/>
          </a:blip>
          <a:stretch>
            <a:fillRect/>
          </a:stretch>
        </p:blipFill>
        <p:spPr>
          <a:xfrm>
            <a:off x="4179675" y="3295356"/>
            <a:ext cx="4921999" cy="3468168"/>
          </a:xfrm>
          <a:prstGeom prst="rect">
            <a:avLst/>
          </a:prstGeom>
          <a:noFill/>
          <a:ln>
            <a:noFill/>
          </a:ln>
        </p:spPr>
      </p:pic>
      <p:sp>
        <p:nvSpPr>
          <p:cNvPr id="210" name="Google Shape;210;p31"/>
          <p:cNvSpPr txBox="1"/>
          <p:nvPr/>
        </p:nvSpPr>
        <p:spPr>
          <a:xfrm>
            <a:off x="3075450" y="183075"/>
            <a:ext cx="172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
              <a:t>Simple defects in monatomic solids</a:t>
            </a:r>
            <a:endParaRPr/>
          </a:p>
        </p:txBody>
      </p:sp>
      <p:sp>
        <p:nvSpPr>
          <p:cNvPr id="211" name="Google Shape;211;p31"/>
          <p:cNvSpPr txBox="1"/>
          <p:nvPr/>
        </p:nvSpPr>
        <p:spPr>
          <a:xfrm>
            <a:off x="3658050" y="2999025"/>
            <a:ext cx="172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
              <a:t>GaAs as example of compound</a:t>
            </a:r>
            <a:r>
              <a:rPr lang="cs"/>
              <a:t> solid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s">
                <a:solidFill>
                  <a:srgbClr val="999999"/>
                </a:solidFill>
              </a:rPr>
              <a:t>ETG</a:t>
            </a:r>
            <a:r>
              <a:rPr lang="cs">
                <a:solidFill>
                  <a:srgbClr val="999999"/>
                </a:solidFill>
              </a:rPr>
              <a:t> 01</a:t>
            </a:r>
            <a:r>
              <a:rPr lang="cs"/>
              <a:t> </a:t>
            </a:r>
            <a:r>
              <a:rPr b="1" lang="cs"/>
              <a:t>Mass structure</a:t>
            </a:r>
            <a:r>
              <a:rPr lang="cs"/>
              <a:t>						</a:t>
            </a:r>
            <a:r>
              <a:rPr lang="cs" sz="2200">
                <a:solidFill>
                  <a:srgbClr val="666666"/>
                </a:solidFill>
              </a:rPr>
              <a:t>© 2020,</a:t>
            </a:r>
            <a:r>
              <a:rPr lang="cs" sz="2200"/>
              <a:t> </a:t>
            </a:r>
            <a:r>
              <a:rPr lang="cs" sz="2200">
                <a:solidFill>
                  <a:srgbClr val="666666"/>
                </a:solidFill>
              </a:rPr>
              <a:t>rev. 2022</a:t>
            </a:r>
            <a:endParaRPr sz="2200">
              <a:solidFill>
                <a:srgbClr val="666666"/>
              </a:solidFill>
            </a:endParaRPr>
          </a:p>
        </p:txBody>
      </p:sp>
      <p:sp>
        <p:nvSpPr>
          <p:cNvPr id="63" name="Google Shape;63;p14"/>
          <p:cNvSpPr txBox="1"/>
          <p:nvPr>
            <p:ph idx="1" type="body"/>
          </p:nvPr>
        </p:nvSpPr>
        <p:spPr>
          <a:xfrm>
            <a:off x="311700" y="1536633"/>
            <a:ext cx="4609800" cy="45552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cs" sz="1400"/>
              <a:t>Electrotechnology</a:t>
            </a:r>
            <a:r>
              <a:rPr lang="cs" sz="1400"/>
              <a:t> is a comprehensive science of production methods, processing of materials, semi-finished products (components) and products in electrical engineering. It covers the fields of physics, chemistry, metallurgy, mechanical engineering, measuring and automation technology and others. An important part is the science of materials and their properties.</a:t>
            </a:r>
            <a:endParaRPr sz="1400"/>
          </a:p>
          <a:p>
            <a:pPr indent="0" lvl="0" marL="0" rtl="0" algn="l">
              <a:spcBef>
                <a:spcPts val="1200"/>
              </a:spcBef>
              <a:spcAft>
                <a:spcPts val="0"/>
              </a:spcAft>
              <a:buNone/>
            </a:pPr>
            <a:r>
              <a:rPr b="1" lang="cs" sz="1400"/>
              <a:t>Contents</a:t>
            </a:r>
            <a:endParaRPr b="1" sz="1400"/>
          </a:p>
          <a:p>
            <a:pPr indent="-287972" lvl="0" marL="457200" rtl="0" algn="l">
              <a:spcBef>
                <a:spcPts val="1200"/>
              </a:spcBef>
              <a:spcAft>
                <a:spcPts val="0"/>
              </a:spcAft>
              <a:buClr>
                <a:schemeClr val="dk1"/>
              </a:buClr>
              <a:buSzPct val="78571"/>
              <a:buChar char="●"/>
            </a:pPr>
            <a:r>
              <a:rPr lang="cs" sz="1400"/>
              <a:t>Mass structure</a:t>
            </a:r>
            <a:endParaRPr sz="1400"/>
          </a:p>
          <a:p>
            <a:pPr indent="-287972" lvl="0" marL="457200" rtl="0" algn="l">
              <a:spcBef>
                <a:spcPts val="0"/>
              </a:spcBef>
              <a:spcAft>
                <a:spcPts val="0"/>
              </a:spcAft>
              <a:buClr>
                <a:schemeClr val="dk1"/>
              </a:buClr>
              <a:buSzPct val="78571"/>
              <a:buChar char="●"/>
            </a:pPr>
            <a:r>
              <a:rPr lang="cs" sz="1400"/>
              <a:t>Molecules and atoms bonds</a:t>
            </a:r>
            <a:endParaRPr sz="1400"/>
          </a:p>
          <a:p>
            <a:pPr indent="-304165" lvl="0" marL="457200" rtl="0" algn="l">
              <a:spcBef>
                <a:spcPts val="0"/>
              </a:spcBef>
              <a:spcAft>
                <a:spcPts val="0"/>
              </a:spcAft>
              <a:buSzPct val="100000"/>
              <a:buChar char="●"/>
            </a:pPr>
            <a:r>
              <a:rPr lang="cs" sz="1400"/>
              <a:t>Connection between bonding forces and properties of matter </a:t>
            </a:r>
            <a:endParaRPr sz="1400"/>
          </a:p>
          <a:p>
            <a:pPr indent="-287972" lvl="0" marL="457200" rtl="0" algn="l">
              <a:spcBef>
                <a:spcPts val="0"/>
              </a:spcBef>
              <a:spcAft>
                <a:spcPts val="0"/>
              </a:spcAft>
              <a:buClr>
                <a:schemeClr val="dk1"/>
              </a:buClr>
              <a:buSzPct val="78571"/>
              <a:buChar char="●"/>
            </a:pPr>
            <a:r>
              <a:rPr lang="cs" sz="1400"/>
              <a:t>Arrangement of atoms in solids</a:t>
            </a:r>
            <a:endParaRPr sz="1400"/>
          </a:p>
          <a:p>
            <a:pPr indent="-304165" lvl="0" marL="457200" rtl="0" algn="l">
              <a:spcBef>
                <a:spcPts val="0"/>
              </a:spcBef>
              <a:spcAft>
                <a:spcPts val="0"/>
              </a:spcAft>
              <a:buSzPct val="100000"/>
              <a:buChar char="●"/>
            </a:pPr>
            <a:r>
              <a:rPr lang="cs" sz="1400"/>
              <a:t>Crystal defects</a:t>
            </a:r>
            <a:endParaRPr sz="1400"/>
          </a:p>
          <a:p>
            <a:pPr indent="0" lvl="0" marL="457200" rtl="0" algn="l">
              <a:spcBef>
                <a:spcPts val="1200"/>
              </a:spcBef>
              <a:spcAft>
                <a:spcPts val="0"/>
              </a:spcAft>
              <a:buNone/>
            </a:pPr>
            <a:r>
              <a:t/>
            </a:r>
            <a:endParaRPr sz="1400"/>
          </a:p>
          <a:p>
            <a:pPr indent="-287972" lvl="0" marL="457200" rtl="0" algn="l">
              <a:spcBef>
                <a:spcPts val="1200"/>
              </a:spcBef>
              <a:spcAft>
                <a:spcPts val="0"/>
              </a:spcAft>
              <a:buClr>
                <a:schemeClr val="dk1"/>
              </a:buClr>
              <a:buSzPct val="78571"/>
              <a:buChar char="●"/>
            </a:pPr>
            <a:r>
              <a:rPr lang="cs" sz="1400"/>
              <a:t>Electron energy and band model</a:t>
            </a:r>
            <a:endParaRPr sz="1400"/>
          </a:p>
          <a:p>
            <a:pPr indent="-287972" lvl="0" marL="457200" rtl="0" algn="l">
              <a:spcBef>
                <a:spcPts val="0"/>
              </a:spcBef>
              <a:spcAft>
                <a:spcPts val="0"/>
              </a:spcAft>
              <a:buClr>
                <a:schemeClr val="dk1"/>
              </a:buClr>
              <a:buSzPct val="78571"/>
              <a:buChar char="●"/>
            </a:pPr>
            <a:r>
              <a:rPr lang="cs" sz="1400"/>
              <a:t>Properties of electrotechnical materials</a:t>
            </a:r>
            <a:br>
              <a:rPr lang="cs" sz="1400"/>
            </a:br>
            <a:endParaRPr sz="1400"/>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Substitutional × interstitial </a:t>
            </a:r>
            <a:r>
              <a:rPr lang="cs"/>
              <a:t>alloys</a:t>
            </a:r>
            <a:endParaRPr/>
          </a:p>
        </p:txBody>
      </p:sp>
      <p:sp>
        <p:nvSpPr>
          <p:cNvPr id="217" name="Google Shape;217;p32"/>
          <p:cNvSpPr txBox="1"/>
          <p:nvPr>
            <p:ph idx="1" type="body"/>
          </p:nvPr>
        </p:nvSpPr>
        <p:spPr>
          <a:xfrm>
            <a:off x="168950" y="1536625"/>
            <a:ext cx="4043100" cy="51156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b="1" lang="cs"/>
              <a:t>Substitutional </a:t>
            </a:r>
            <a:r>
              <a:rPr lang="cs"/>
              <a:t>– one atom is replaced by as different type of atom </a:t>
            </a:r>
            <a:endParaRPr/>
          </a:p>
          <a:p>
            <a:pPr indent="0" lvl="0" marL="0" rtl="0" algn="l">
              <a:spcBef>
                <a:spcPts val="1200"/>
              </a:spcBef>
              <a:spcAft>
                <a:spcPts val="0"/>
              </a:spcAft>
              <a:buNone/>
            </a:pPr>
            <a:r>
              <a:rPr b="1" lang="cs"/>
              <a:t>Hume-Rothery rules f</a:t>
            </a:r>
            <a:r>
              <a:rPr lang="cs"/>
              <a:t>or the substitutional type of the solute and solvent atoms that determine the degree to which the former dissolves in the latter, as follows: </a:t>
            </a:r>
            <a:endParaRPr/>
          </a:p>
          <a:p>
            <a:pPr indent="-308610" lvl="0" marL="457200" rtl="0" algn="l">
              <a:spcBef>
                <a:spcPts val="1200"/>
              </a:spcBef>
              <a:spcAft>
                <a:spcPts val="0"/>
              </a:spcAft>
              <a:buSzPct val="100000"/>
              <a:buAutoNum type="arabicPeriod"/>
            </a:pPr>
            <a:r>
              <a:rPr lang="cs"/>
              <a:t>Atomic size factor – The atomic radii of the solute and solvent atoms must differ by no more than 15% </a:t>
            </a:r>
            <a:endParaRPr/>
          </a:p>
          <a:p>
            <a:pPr indent="-308610" lvl="0" marL="457200" rtl="0" algn="l">
              <a:spcBef>
                <a:spcPts val="0"/>
              </a:spcBef>
              <a:spcAft>
                <a:spcPts val="0"/>
              </a:spcAft>
              <a:buSzPct val="100000"/>
              <a:buAutoNum type="arabicPeriod"/>
            </a:pPr>
            <a:r>
              <a:rPr lang="cs"/>
              <a:t>Crystal structure - The crystal structures of solute and solvent must match. </a:t>
            </a:r>
            <a:endParaRPr/>
          </a:p>
          <a:p>
            <a:pPr indent="-308610" lvl="0" marL="457200" rtl="0" algn="l">
              <a:spcBef>
                <a:spcPts val="0"/>
              </a:spcBef>
              <a:spcAft>
                <a:spcPts val="0"/>
              </a:spcAft>
              <a:buSzPct val="100000"/>
              <a:buAutoNum type="arabicPeriod"/>
            </a:pPr>
            <a:r>
              <a:rPr lang="cs"/>
              <a:t>Electronegativity - The solute and solvent should have similar electronegativity. If the electronegativity difference is too great, the metals will tend to form intermetallic compounds instead of solid solutions. </a:t>
            </a:r>
            <a:endParaRPr/>
          </a:p>
          <a:p>
            <a:pPr indent="-308610" lvl="0" marL="457200" rtl="0" algn="l">
              <a:spcBef>
                <a:spcPts val="0"/>
              </a:spcBef>
              <a:spcAft>
                <a:spcPts val="0"/>
              </a:spcAft>
              <a:buSzPct val="100000"/>
              <a:buAutoNum type="arabicPeriod"/>
            </a:pPr>
            <a:r>
              <a:rPr lang="cs"/>
              <a:t>Valences - Complete solubility occurs when the solvent and solute have the same valency. A metal will have more of a tendency to dissolve another metal of higher valence than one of a lower valence</a:t>
            </a:r>
            <a:endParaRPr/>
          </a:p>
          <a:p>
            <a:pPr indent="0" lvl="0" marL="0" rtl="0" algn="l">
              <a:spcBef>
                <a:spcPts val="1200"/>
              </a:spcBef>
              <a:spcAft>
                <a:spcPts val="1200"/>
              </a:spcAft>
              <a:buNone/>
            </a:pPr>
            <a:r>
              <a:rPr b="1" lang="cs"/>
              <a:t>Interstitial</a:t>
            </a:r>
            <a:r>
              <a:rPr lang="cs"/>
              <a:t> – extra atom is inserted into the lattice structure at a normally unoccupied position</a:t>
            </a:r>
            <a:endParaRPr/>
          </a:p>
        </p:txBody>
      </p:sp>
      <p:pic>
        <p:nvPicPr>
          <p:cNvPr id="218" name="Google Shape;218;p32"/>
          <p:cNvPicPr preferRelativeResize="0"/>
          <p:nvPr/>
        </p:nvPicPr>
        <p:blipFill>
          <a:blip r:embed="rId3">
            <a:alphaModFix/>
          </a:blip>
          <a:stretch>
            <a:fillRect/>
          </a:stretch>
        </p:blipFill>
        <p:spPr>
          <a:xfrm>
            <a:off x="4023050" y="1166800"/>
            <a:ext cx="5019226" cy="1725359"/>
          </a:xfrm>
          <a:prstGeom prst="rect">
            <a:avLst/>
          </a:prstGeom>
          <a:noFill/>
          <a:ln>
            <a:noFill/>
          </a:ln>
        </p:spPr>
      </p:pic>
      <p:sp>
        <p:nvSpPr>
          <p:cNvPr id="219" name="Google Shape;219;p32"/>
          <p:cNvSpPr txBox="1"/>
          <p:nvPr/>
        </p:nvSpPr>
        <p:spPr>
          <a:xfrm>
            <a:off x="4286900" y="3241575"/>
            <a:ext cx="42765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 sz="1200"/>
              <a:t>a) Fe and Cu. r</a:t>
            </a:r>
            <a:r>
              <a:rPr baseline="-25000" lang="cs" sz="1200"/>
              <a:t>Cu</a:t>
            </a:r>
            <a:r>
              <a:rPr lang="cs" sz="1200"/>
              <a:t>=0.128nm, r</a:t>
            </a:r>
            <a:r>
              <a:rPr baseline="-25000" lang="cs" sz="1200"/>
              <a:t>Fe</a:t>
            </a:r>
            <a:r>
              <a:rPr lang="cs" sz="1200"/>
              <a:t>=0.126 nm; Fe=BCC, Cu=FCC; Cu</a:t>
            </a:r>
            <a:r>
              <a:rPr baseline="30000" lang="cs" sz="1200"/>
              <a:t>+</a:t>
            </a:r>
            <a:r>
              <a:rPr lang="cs" sz="1200"/>
              <a:t> / Cu</a:t>
            </a:r>
            <a:r>
              <a:rPr baseline="30000" lang="cs" sz="1200"/>
              <a:t>+2</a:t>
            </a:r>
            <a:r>
              <a:rPr lang="cs" sz="1200"/>
              <a:t> , Fe</a:t>
            </a:r>
            <a:r>
              <a:rPr baseline="30000" lang="cs" sz="1200"/>
              <a:t>3+</a:t>
            </a:r>
            <a:r>
              <a:rPr lang="cs" sz="1200"/>
              <a:t> / Fe</a:t>
            </a:r>
            <a:r>
              <a:rPr baseline="30000" lang="cs" sz="1200"/>
              <a:t>+2</a:t>
            </a:r>
            <a:r>
              <a:rPr lang="cs" sz="1200"/>
              <a:t> </a:t>
            </a:r>
            <a:endParaRPr sz="1200"/>
          </a:p>
          <a:p>
            <a:pPr indent="0" lvl="0" marL="0" rtl="0" algn="l">
              <a:spcBef>
                <a:spcPts val="0"/>
              </a:spcBef>
              <a:spcAft>
                <a:spcPts val="0"/>
              </a:spcAft>
              <a:buNone/>
            </a:pPr>
            <a:r>
              <a:rPr lang="cs" sz="1200"/>
              <a:t>- No soluble at room temperature, slightly soluble at high temperature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cs" sz="1200"/>
              <a:t>b) Ni and Cu. </a:t>
            </a:r>
            <a:r>
              <a:rPr lang="cs" sz="1200">
                <a:solidFill>
                  <a:schemeClr val="dk1"/>
                </a:solidFill>
              </a:rPr>
              <a:t>r</a:t>
            </a:r>
            <a:r>
              <a:rPr baseline="-25000" lang="cs" sz="1200">
                <a:solidFill>
                  <a:schemeClr val="dk1"/>
                </a:solidFill>
              </a:rPr>
              <a:t>Cu</a:t>
            </a:r>
            <a:r>
              <a:rPr lang="cs" sz="1200"/>
              <a:t>=0.128nm, r</a:t>
            </a:r>
            <a:r>
              <a:rPr baseline="-25000" lang="cs" sz="1200"/>
              <a:t>Ni</a:t>
            </a:r>
            <a:r>
              <a:rPr lang="cs" sz="1200"/>
              <a:t>=0.125 nm; Ni=FCC, Cu=FCC; Ni</a:t>
            </a:r>
            <a:r>
              <a:rPr baseline="30000" lang="cs" sz="1200"/>
              <a:t>+2</a:t>
            </a:r>
            <a:r>
              <a:rPr lang="cs" sz="1200"/>
              <a:t> , Cu</a:t>
            </a:r>
            <a:r>
              <a:rPr baseline="30000" lang="cs" sz="1200"/>
              <a:t>+</a:t>
            </a:r>
            <a:r>
              <a:rPr lang="cs" sz="1200"/>
              <a:t> / Cu</a:t>
            </a:r>
            <a:r>
              <a:rPr baseline="30000" lang="cs" sz="1200"/>
              <a:t>+2</a:t>
            </a:r>
            <a:r>
              <a:rPr lang="cs" sz="1200"/>
              <a:t> </a:t>
            </a:r>
            <a:endParaRPr sz="1200"/>
          </a:p>
          <a:p>
            <a:pPr indent="0" lvl="0" marL="0" rtl="0" algn="l">
              <a:spcBef>
                <a:spcPts val="0"/>
              </a:spcBef>
              <a:spcAft>
                <a:spcPts val="0"/>
              </a:spcAft>
              <a:buNone/>
            </a:pPr>
            <a:r>
              <a:rPr lang="cs" sz="1200"/>
              <a:t>- fully soluble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cs" sz="1200"/>
              <a:t>c) Al and Ag. r</a:t>
            </a:r>
            <a:r>
              <a:rPr baseline="-25000" lang="cs" sz="1200"/>
              <a:t>Al</a:t>
            </a:r>
            <a:r>
              <a:rPr lang="cs" sz="1200"/>
              <a:t>=0.143nm, r</a:t>
            </a:r>
            <a:r>
              <a:rPr baseline="-25000" lang="cs" sz="1200"/>
              <a:t>Ag</a:t>
            </a:r>
            <a:r>
              <a:rPr lang="cs" sz="1200"/>
              <a:t>=0.144 nm, Al=FCC, Cu=FCC; Al</a:t>
            </a:r>
            <a:r>
              <a:rPr baseline="30000" lang="cs" sz="1200"/>
              <a:t>+3</a:t>
            </a:r>
            <a:r>
              <a:rPr lang="cs" sz="1200"/>
              <a:t> , Ag</a:t>
            </a:r>
            <a:r>
              <a:rPr baseline="30000" lang="cs" sz="1200"/>
              <a:t>+1</a:t>
            </a:r>
            <a:r>
              <a:rPr lang="cs" sz="1200"/>
              <a:t> </a:t>
            </a:r>
            <a:endParaRPr sz="1200"/>
          </a:p>
          <a:p>
            <a:pPr indent="0" lvl="0" marL="0" rtl="0" algn="l">
              <a:spcBef>
                <a:spcPts val="0"/>
              </a:spcBef>
              <a:spcAft>
                <a:spcPts val="0"/>
              </a:spcAft>
              <a:buNone/>
            </a:pPr>
            <a:r>
              <a:rPr lang="cs" sz="1200"/>
              <a:t>- Al is soluble of in Ag, Ag is slightly soluble in Al. </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Dislocations</a:t>
            </a:r>
            <a:endParaRPr/>
          </a:p>
        </p:txBody>
      </p:sp>
      <p:sp>
        <p:nvSpPr>
          <p:cNvPr id="225" name="Google Shape;225;p33"/>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Edge dislocation</a:t>
            </a:r>
            <a:endParaRPr/>
          </a:p>
          <a:p>
            <a:pPr indent="0" lvl="0" marL="0" rtl="0" algn="l">
              <a:spcBef>
                <a:spcPts val="1200"/>
              </a:spcBef>
              <a:spcAft>
                <a:spcPts val="1200"/>
              </a:spcAft>
              <a:buNone/>
            </a:pPr>
            <a:r>
              <a:rPr lang="cs"/>
              <a:t>Screw </a:t>
            </a:r>
            <a:r>
              <a:rPr lang="cs"/>
              <a:t>dislocation</a:t>
            </a:r>
            <a:endParaRPr/>
          </a:p>
        </p:txBody>
      </p:sp>
      <p:pic>
        <p:nvPicPr>
          <p:cNvPr id="226" name="Google Shape;226;p33"/>
          <p:cNvPicPr preferRelativeResize="0"/>
          <p:nvPr/>
        </p:nvPicPr>
        <p:blipFill>
          <a:blip r:embed="rId3">
            <a:alphaModFix/>
          </a:blip>
          <a:stretch>
            <a:fillRect/>
          </a:stretch>
        </p:blipFill>
        <p:spPr>
          <a:xfrm>
            <a:off x="311700" y="4147475"/>
            <a:ext cx="5219700" cy="2495550"/>
          </a:xfrm>
          <a:prstGeom prst="rect">
            <a:avLst/>
          </a:prstGeom>
          <a:noFill/>
          <a:ln>
            <a:noFill/>
          </a:ln>
        </p:spPr>
      </p:pic>
      <p:pic>
        <p:nvPicPr>
          <p:cNvPr id="227" name="Google Shape;227;p33"/>
          <p:cNvPicPr preferRelativeResize="0"/>
          <p:nvPr/>
        </p:nvPicPr>
        <p:blipFill>
          <a:blip r:embed="rId4">
            <a:alphaModFix/>
          </a:blip>
          <a:stretch>
            <a:fillRect/>
          </a:stretch>
        </p:blipFill>
        <p:spPr>
          <a:xfrm>
            <a:off x="2879163" y="346300"/>
            <a:ext cx="5953125" cy="2305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Plane defects</a:t>
            </a:r>
            <a:endParaRPr/>
          </a:p>
        </p:txBody>
      </p:sp>
      <p:sp>
        <p:nvSpPr>
          <p:cNvPr id="233" name="Google Shape;233;p34"/>
          <p:cNvSpPr txBox="1"/>
          <p:nvPr>
            <p:ph idx="1" type="body"/>
          </p:nvPr>
        </p:nvSpPr>
        <p:spPr>
          <a:xfrm>
            <a:off x="311700" y="1536625"/>
            <a:ext cx="39891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Mosaic crystals</a:t>
            </a:r>
            <a:endParaRPr/>
          </a:p>
          <a:p>
            <a:pPr indent="-323850" lvl="0" marL="457200" rtl="0" algn="l">
              <a:spcBef>
                <a:spcPts val="1200"/>
              </a:spcBef>
              <a:spcAft>
                <a:spcPts val="0"/>
              </a:spcAft>
              <a:buSzPts val="1500"/>
              <a:buChar char="●"/>
            </a:pPr>
            <a:r>
              <a:rPr lang="cs" sz="1500"/>
              <a:t>Slightly mis-oriented volumes withing a single crystal. Lattices are close enough to provide continuity (so not separate crystals)</a:t>
            </a:r>
            <a:endParaRPr sz="1500"/>
          </a:p>
          <a:p>
            <a:pPr indent="0" lvl="0" marL="0" rtl="0" algn="l">
              <a:spcBef>
                <a:spcPts val="1200"/>
              </a:spcBef>
              <a:spcAft>
                <a:spcPts val="0"/>
              </a:spcAft>
              <a:buNone/>
            </a:pPr>
            <a:r>
              <a:rPr lang="cs"/>
              <a:t>Antiphase domains</a:t>
            </a:r>
            <a:endParaRPr/>
          </a:p>
          <a:p>
            <a:pPr indent="-330200" lvl="0" marL="457200" rtl="0" algn="l">
              <a:spcBef>
                <a:spcPts val="1200"/>
              </a:spcBef>
              <a:spcAft>
                <a:spcPts val="0"/>
              </a:spcAft>
              <a:buSzPts val="1600"/>
              <a:buChar char="●"/>
            </a:pPr>
            <a:r>
              <a:rPr lang="cs" sz="1600"/>
              <a:t>Antiphase domains has short-range order</a:t>
            </a:r>
            <a:endParaRPr sz="1600"/>
          </a:p>
          <a:p>
            <a:pPr indent="0" lvl="0" marL="0" rtl="0" algn="l">
              <a:spcBef>
                <a:spcPts val="1200"/>
              </a:spcBef>
              <a:spcAft>
                <a:spcPts val="1200"/>
              </a:spcAft>
              <a:buNone/>
            </a:pPr>
            <a:r>
              <a:rPr lang="cs"/>
              <a:t>Stacking faults = layers disorder</a:t>
            </a:r>
            <a:endParaRPr/>
          </a:p>
        </p:txBody>
      </p:sp>
      <p:pic>
        <p:nvPicPr>
          <p:cNvPr id="234" name="Google Shape;234;p34"/>
          <p:cNvPicPr preferRelativeResize="0"/>
          <p:nvPr/>
        </p:nvPicPr>
        <p:blipFill rotWithShape="1">
          <a:blip r:embed="rId3">
            <a:alphaModFix/>
          </a:blip>
          <a:srcRect b="7930" l="15686" r="12453" t="60584"/>
          <a:stretch/>
        </p:blipFill>
        <p:spPr>
          <a:xfrm>
            <a:off x="4300700" y="392600"/>
            <a:ext cx="4531600" cy="1923375"/>
          </a:xfrm>
          <a:prstGeom prst="rect">
            <a:avLst/>
          </a:prstGeom>
          <a:noFill/>
          <a:ln>
            <a:noFill/>
          </a:ln>
        </p:spPr>
      </p:pic>
      <p:pic>
        <p:nvPicPr>
          <p:cNvPr id="235" name="Google Shape;235;p34"/>
          <p:cNvPicPr preferRelativeResize="0"/>
          <p:nvPr/>
        </p:nvPicPr>
        <p:blipFill rotWithShape="1">
          <a:blip r:embed="rId4">
            <a:alphaModFix/>
          </a:blip>
          <a:srcRect b="7543" l="14877" r="15206" t="50799"/>
          <a:stretch/>
        </p:blipFill>
        <p:spPr>
          <a:xfrm>
            <a:off x="4780150" y="2462125"/>
            <a:ext cx="3989099" cy="2302519"/>
          </a:xfrm>
          <a:prstGeom prst="rect">
            <a:avLst/>
          </a:prstGeom>
          <a:noFill/>
          <a:ln>
            <a:noFill/>
          </a:ln>
        </p:spPr>
      </p:pic>
      <p:pic>
        <p:nvPicPr>
          <p:cNvPr id="236" name="Google Shape;236;p34"/>
          <p:cNvPicPr preferRelativeResize="0"/>
          <p:nvPr/>
        </p:nvPicPr>
        <p:blipFill>
          <a:blip r:embed="rId5">
            <a:alphaModFix/>
          </a:blip>
          <a:stretch>
            <a:fillRect/>
          </a:stretch>
        </p:blipFill>
        <p:spPr>
          <a:xfrm>
            <a:off x="4453200" y="4917044"/>
            <a:ext cx="2417978" cy="17885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Literature</a:t>
            </a:r>
            <a:endParaRPr/>
          </a:p>
        </p:txBody>
      </p:sp>
      <p:sp>
        <p:nvSpPr>
          <p:cNvPr id="242" name="Google Shape;242;p35"/>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u="sng">
                <a:solidFill>
                  <a:schemeClr val="hlink"/>
                </a:solidFill>
                <a:hlinkClick r:id="rId3"/>
              </a:rPr>
              <a:t>https://nptel.ac.in/content/storage2/courses/112108150/pdf/PPTs/MTS_02_m.pdf</a:t>
            </a:r>
            <a:endParaRPr/>
          </a:p>
          <a:p>
            <a:pPr indent="0" lvl="0" marL="0" rtl="0" algn="l">
              <a:spcBef>
                <a:spcPts val="1200"/>
              </a:spcBef>
              <a:spcAft>
                <a:spcPts val="0"/>
              </a:spcAft>
              <a:buNone/>
            </a:pPr>
            <a:r>
              <a:rPr lang="cs" u="sng">
                <a:solidFill>
                  <a:schemeClr val="hlink"/>
                </a:solidFill>
                <a:hlinkClick r:id="rId4"/>
              </a:rPr>
              <a:t>https://physics.uwo.ca/~lgonchar/courses/p2800/Chapter2_Bonding_Handouts.pdf</a:t>
            </a:r>
            <a:endParaRPr/>
          </a:p>
          <a:p>
            <a:pPr indent="0" lvl="0" marL="0" rtl="0" algn="l">
              <a:spcBef>
                <a:spcPts val="1200"/>
              </a:spcBef>
              <a:spcAft>
                <a:spcPts val="0"/>
              </a:spcAft>
              <a:buNone/>
            </a:pPr>
            <a:r>
              <a:rPr lang="cs" u="sng">
                <a:solidFill>
                  <a:schemeClr val="hlink"/>
                </a:solidFill>
                <a:hlinkClick r:id="rId5"/>
              </a:rPr>
              <a:t>https://www3.nd.edu/~amoukasi/CBE30361/Lecture_4_2014_lecture.pdf</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cs"/>
              <a:t>Thank you for your attention</a:t>
            </a:r>
            <a:endParaRPr/>
          </a:p>
        </p:txBody>
      </p:sp>
      <p:sp>
        <p:nvSpPr>
          <p:cNvPr id="248" name="Google Shape;248;p36"/>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49" name="Google Shape;249;p36"/>
          <p:cNvPicPr preferRelativeResize="0"/>
          <p:nvPr/>
        </p:nvPicPr>
        <p:blipFill>
          <a:blip r:embed="rId3">
            <a:alphaModFix/>
          </a:blip>
          <a:stretch>
            <a:fillRect/>
          </a:stretch>
        </p:blipFill>
        <p:spPr>
          <a:xfrm>
            <a:off x="2776088" y="356725"/>
            <a:ext cx="3273574" cy="2347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Internal structure of the material</a:t>
            </a:r>
            <a:endParaRPr/>
          </a:p>
        </p:txBody>
      </p:sp>
      <p:sp>
        <p:nvSpPr>
          <p:cNvPr id="69" name="Google Shape;69;p15"/>
          <p:cNvSpPr txBox="1"/>
          <p:nvPr>
            <p:ph idx="1" type="body"/>
          </p:nvPr>
        </p:nvSpPr>
        <p:spPr>
          <a:xfrm>
            <a:off x="77450" y="1536625"/>
            <a:ext cx="5549700" cy="51732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b="1" lang="cs"/>
              <a:t>Arrangement </a:t>
            </a:r>
            <a:r>
              <a:rPr lang="cs"/>
              <a:t>of atoms or molecules </a:t>
            </a:r>
            <a:r>
              <a:rPr b="1" lang="cs"/>
              <a:t>in space</a:t>
            </a:r>
            <a:endParaRPr b="1"/>
          </a:p>
          <a:p>
            <a:pPr indent="-297497" lvl="1" marL="914400" rtl="0" algn="l">
              <a:spcBef>
                <a:spcPts val="0"/>
              </a:spcBef>
              <a:spcAft>
                <a:spcPts val="0"/>
              </a:spcAft>
              <a:buSzPct val="100000"/>
              <a:buChar char="○"/>
            </a:pPr>
            <a:r>
              <a:rPr lang="cs"/>
              <a:t>Atoms consists of nucleus (</a:t>
            </a:r>
            <a:r>
              <a:rPr b="1" lang="cs"/>
              <a:t>protons + neutrons</a:t>
            </a:r>
            <a:r>
              <a:rPr lang="cs"/>
              <a:t>) encircled by moving </a:t>
            </a:r>
            <a:r>
              <a:rPr b="1" lang="cs"/>
              <a:t>electrons</a:t>
            </a:r>
            <a:r>
              <a:rPr lang="cs"/>
              <a:t> in their orbitals with specific energy levels</a:t>
            </a:r>
            <a:endParaRPr/>
          </a:p>
          <a:p>
            <a:pPr indent="-297497" lvl="1" marL="914400" rtl="0" algn="l">
              <a:spcBef>
                <a:spcPts val="0"/>
              </a:spcBef>
              <a:spcAft>
                <a:spcPts val="0"/>
              </a:spcAft>
              <a:buSzPct val="100000"/>
              <a:buChar char="○"/>
            </a:pPr>
            <a:r>
              <a:rPr lang="cs"/>
              <a:t>The most top electron orbital (valence electrons) affects most material properties (chemical, nature of bonding, size of atom, optical/electrical)</a:t>
            </a:r>
            <a:endParaRPr/>
          </a:p>
          <a:p>
            <a:pPr indent="-297497" lvl="1" marL="914400" rtl="0" algn="l">
              <a:spcBef>
                <a:spcPts val="0"/>
              </a:spcBef>
              <a:spcAft>
                <a:spcPts val="0"/>
              </a:spcAft>
              <a:buSzPct val="100000"/>
              <a:buChar char="○"/>
            </a:pPr>
            <a:r>
              <a:rPr lang="cs"/>
              <a:t>Protons = electrons </a:t>
            </a:r>
            <a:r>
              <a:rPr b="1" lang="cs"/>
              <a:t>charge is 1.60x10</a:t>
            </a:r>
            <a:r>
              <a:rPr b="1" baseline="30000" lang="cs"/>
              <a:t>-19</a:t>
            </a:r>
            <a:r>
              <a:rPr b="1" lang="cs"/>
              <a:t> C</a:t>
            </a:r>
            <a:r>
              <a:rPr lang="cs"/>
              <a:t>oulombs. Neutrons are electrically neutral.</a:t>
            </a:r>
            <a:endParaRPr/>
          </a:p>
          <a:p>
            <a:pPr indent="-297497" lvl="1" marL="914400" rtl="0" algn="l">
              <a:spcBef>
                <a:spcPts val="0"/>
              </a:spcBef>
              <a:spcAft>
                <a:spcPts val="0"/>
              </a:spcAft>
              <a:buSzPct val="100000"/>
              <a:buChar char="○"/>
            </a:pPr>
            <a:r>
              <a:rPr lang="cs"/>
              <a:t>Protons &amp; neutrons mass is 1.67x10</a:t>
            </a:r>
            <a:r>
              <a:rPr baseline="30000" lang="cs"/>
              <a:t>-27</a:t>
            </a:r>
            <a:r>
              <a:rPr lang="cs"/>
              <a:t> kg, electrons 9.11x10</a:t>
            </a:r>
            <a:r>
              <a:rPr baseline="30000" lang="cs"/>
              <a:t>-31</a:t>
            </a:r>
            <a:r>
              <a:rPr lang="cs"/>
              <a:t> kg.</a:t>
            </a:r>
            <a:endParaRPr/>
          </a:p>
          <a:p>
            <a:pPr indent="-317182" lvl="0" marL="457200" rtl="0" algn="l">
              <a:spcBef>
                <a:spcPts val="0"/>
              </a:spcBef>
              <a:spcAft>
                <a:spcPts val="0"/>
              </a:spcAft>
              <a:buSzPct val="105882"/>
              <a:buChar char="●"/>
            </a:pPr>
            <a:r>
              <a:rPr lang="cs"/>
              <a:t>Atoms are held in position by </a:t>
            </a:r>
            <a:r>
              <a:rPr b="1" lang="cs"/>
              <a:t>intra</a:t>
            </a:r>
            <a:r>
              <a:rPr lang="cs"/>
              <a:t>/</a:t>
            </a:r>
            <a:r>
              <a:rPr b="1" lang="cs"/>
              <a:t>inter-molecular forces</a:t>
            </a:r>
            <a:r>
              <a:rPr lang="cs"/>
              <a:t> (IMF)</a:t>
            </a:r>
            <a:endParaRPr sz="1700"/>
          </a:p>
          <a:p>
            <a:pPr indent="0" lvl="0" marL="457200" rtl="0" algn="l">
              <a:spcBef>
                <a:spcPts val="1200"/>
              </a:spcBef>
              <a:spcAft>
                <a:spcPts val="0"/>
              </a:spcAft>
              <a:buNone/>
            </a:pPr>
            <a:r>
              <a:rPr lang="cs" sz="1500"/>
              <a:t>Mean distance between atoms in solids is in the range of 0.25 nm</a:t>
            </a:r>
            <a:endParaRPr sz="1500"/>
          </a:p>
          <a:p>
            <a:pPr indent="-312261" lvl="1" marL="914400" rtl="0" algn="l">
              <a:spcBef>
                <a:spcPts val="1200"/>
              </a:spcBef>
              <a:spcAft>
                <a:spcPts val="0"/>
              </a:spcAft>
              <a:buSzPct val="100000"/>
              <a:buChar char="○"/>
            </a:pPr>
            <a:r>
              <a:rPr b="1" lang="cs" sz="1700"/>
              <a:t>Primary </a:t>
            </a:r>
            <a:r>
              <a:rPr lang="cs" sz="1700"/>
              <a:t>(strong): Ionic, Covalent, Metallic bonds (almost in all solid materials)</a:t>
            </a:r>
            <a:br>
              <a:rPr lang="cs" sz="1700"/>
            </a:br>
            <a:r>
              <a:rPr lang="cs" sz="1347"/>
              <a:t>Atoms tend to acquire stable electron arrangement in their </a:t>
            </a:r>
            <a:r>
              <a:rPr b="1" lang="cs" sz="1347"/>
              <a:t>valence </a:t>
            </a:r>
            <a:r>
              <a:rPr lang="cs" sz="1347"/>
              <a:t>orbitals by transferring (ionic), sharing (covalent, and metallic) valence electrons. This leads to formation of bonds.</a:t>
            </a:r>
            <a:br>
              <a:rPr lang="cs" sz="1347"/>
            </a:br>
            <a:r>
              <a:rPr lang="cs" sz="1347"/>
              <a:t>Bond energies are in order of 1000 kJ/mol.</a:t>
            </a:r>
            <a:endParaRPr sz="1347"/>
          </a:p>
          <a:p>
            <a:pPr indent="-312261" lvl="1" marL="914400" rtl="0" algn="l">
              <a:spcBef>
                <a:spcPts val="0"/>
              </a:spcBef>
              <a:spcAft>
                <a:spcPts val="0"/>
              </a:spcAft>
              <a:buSzPct val="100000"/>
              <a:buChar char="○"/>
            </a:pPr>
            <a:r>
              <a:rPr b="1" lang="cs" sz="1700"/>
              <a:t>Secondary</a:t>
            </a:r>
            <a:r>
              <a:rPr lang="cs" sz="1700"/>
              <a:t> (weak): </a:t>
            </a:r>
            <a:r>
              <a:rPr lang="cs" sz="1700"/>
              <a:t>Hydrogen bonding, </a:t>
            </a:r>
            <a:r>
              <a:rPr lang="cs" sz="1700"/>
              <a:t>van der Waals forces (dispersed, induced and dipole)</a:t>
            </a:r>
            <a:br>
              <a:rPr lang="cs" sz="1700"/>
            </a:br>
            <a:r>
              <a:rPr lang="cs" sz="1700"/>
              <a:t>(in substances like water along with primary forces)</a:t>
            </a:r>
            <a:br>
              <a:rPr lang="cs" sz="1700"/>
            </a:br>
            <a:r>
              <a:rPr lang="cs" sz="1299"/>
              <a:t>Atomic or molecular dipoles</a:t>
            </a:r>
            <a:br>
              <a:rPr lang="cs" sz="1299"/>
            </a:br>
            <a:r>
              <a:rPr lang="cs" sz="1299"/>
              <a:t>Bonds between induced and permanent dipoles (polar molecules).  Bond comes into existence because of Columbic attraction between positive end of one dipole and negative end of another dipole. </a:t>
            </a:r>
            <a:br>
              <a:rPr lang="cs" sz="1299"/>
            </a:br>
            <a:r>
              <a:rPr lang="cs" sz="1299"/>
              <a:t> Bond energies are in order of 10 kJ/mol</a:t>
            </a:r>
            <a:endParaRPr sz="1299"/>
          </a:p>
          <a:p>
            <a:pPr indent="0" lvl="0" marL="0" rtl="0" algn="l">
              <a:spcBef>
                <a:spcPts val="1200"/>
              </a:spcBef>
              <a:spcAft>
                <a:spcPts val="1200"/>
              </a:spcAft>
              <a:buNone/>
            </a:pPr>
            <a:r>
              <a:t/>
            </a:r>
            <a:endParaRPr/>
          </a:p>
        </p:txBody>
      </p:sp>
      <p:pic>
        <p:nvPicPr>
          <p:cNvPr id="70" name="Google Shape;70;p15"/>
          <p:cNvPicPr preferRelativeResize="0"/>
          <p:nvPr/>
        </p:nvPicPr>
        <p:blipFill>
          <a:blip r:embed="rId3">
            <a:alphaModFix/>
          </a:blip>
          <a:stretch>
            <a:fillRect/>
          </a:stretch>
        </p:blipFill>
        <p:spPr>
          <a:xfrm>
            <a:off x="5460400" y="228600"/>
            <a:ext cx="3683600" cy="1622100"/>
          </a:xfrm>
          <a:prstGeom prst="rect">
            <a:avLst/>
          </a:prstGeom>
          <a:noFill/>
          <a:ln>
            <a:noFill/>
          </a:ln>
        </p:spPr>
      </p:pic>
      <p:pic>
        <p:nvPicPr>
          <p:cNvPr id="71" name="Google Shape;71;p15"/>
          <p:cNvPicPr preferRelativeResize="0"/>
          <p:nvPr/>
        </p:nvPicPr>
        <p:blipFill>
          <a:blip r:embed="rId4">
            <a:alphaModFix/>
          </a:blip>
          <a:stretch>
            <a:fillRect/>
          </a:stretch>
        </p:blipFill>
        <p:spPr>
          <a:xfrm>
            <a:off x="5658150" y="2327925"/>
            <a:ext cx="3485849" cy="4530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Ionic bond</a:t>
            </a:r>
            <a:endParaRPr/>
          </a:p>
        </p:txBody>
      </p:sp>
      <p:sp>
        <p:nvSpPr>
          <p:cNvPr id="77" name="Google Shape;77;p16"/>
          <p:cNvSpPr txBox="1"/>
          <p:nvPr>
            <p:ph idx="1" type="body"/>
          </p:nvPr>
        </p:nvSpPr>
        <p:spPr>
          <a:xfrm>
            <a:off x="159300" y="1536625"/>
            <a:ext cx="5864100" cy="5249700"/>
          </a:xfrm>
          <a:prstGeom prst="rect">
            <a:avLst/>
          </a:prstGeom>
        </p:spPr>
        <p:txBody>
          <a:bodyPr anchorCtr="0" anchor="t" bIns="91425" lIns="91425" spcFirstLastPara="1" rIns="91425" wrap="square" tIns="91425">
            <a:normAutofit fontScale="62500" lnSpcReduction="20000"/>
          </a:bodyPr>
          <a:lstStyle/>
          <a:p>
            <a:pPr indent="-300037" lvl="0" marL="457200" rtl="0" algn="l">
              <a:spcBef>
                <a:spcPts val="0"/>
              </a:spcBef>
              <a:spcAft>
                <a:spcPts val="0"/>
              </a:spcAft>
              <a:buSzPct val="100000"/>
              <a:buChar char="●"/>
            </a:pPr>
            <a:r>
              <a:rPr lang="cs"/>
              <a:t>Between </a:t>
            </a:r>
            <a:r>
              <a:rPr b="1" lang="cs"/>
              <a:t>metals + non-metals </a:t>
            </a:r>
            <a:r>
              <a:rPr lang="cs"/>
              <a:t>with considerably</a:t>
            </a:r>
            <a:r>
              <a:rPr b="1" lang="cs"/>
              <a:t> different electronegativities</a:t>
            </a:r>
            <a:endParaRPr b="1"/>
          </a:p>
          <a:p>
            <a:pPr indent="-300037" lvl="0" marL="457200" rtl="0" algn="l">
              <a:spcBef>
                <a:spcPts val="0"/>
              </a:spcBef>
              <a:spcAft>
                <a:spcPts val="0"/>
              </a:spcAft>
              <a:buSzPct val="100000"/>
              <a:buChar char="●"/>
            </a:pPr>
            <a:r>
              <a:rPr b="1" lang="cs"/>
              <a:t>L</a:t>
            </a:r>
            <a:r>
              <a:rPr b="1" lang="cs"/>
              <a:t>arge interatomic forces, nondirectional, electron transfer, coulombic forces</a:t>
            </a:r>
            <a:endParaRPr b="1"/>
          </a:p>
          <a:p>
            <a:pPr indent="-300037" lvl="0" marL="457200" rtl="0" algn="l">
              <a:spcBef>
                <a:spcPts val="0"/>
              </a:spcBef>
              <a:spcAft>
                <a:spcPts val="0"/>
              </a:spcAft>
              <a:buSzPct val="100000"/>
              <a:buChar char="●"/>
            </a:pPr>
            <a:r>
              <a:rPr lang="cs"/>
              <a:t>This primary bond exists between two atoms when transfer of electron(s) results in one of the atoms to become negative (has an extra electron) and another positive (has lost an electron).  </a:t>
            </a:r>
            <a:endParaRPr/>
          </a:p>
          <a:p>
            <a:pPr indent="-300037" lvl="0" marL="457200" rtl="0" algn="l">
              <a:spcBef>
                <a:spcPts val="0"/>
              </a:spcBef>
              <a:spcAft>
                <a:spcPts val="0"/>
              </a:spcAft>
              <a:buSzPct val="100000"/>
              <a:buChar char="●"/>
            </a:pPr>
            <a:r>
              <a:rPr lang="cs"/>
              <a:t>This bond is a direct consequence of strong Coulomb attraction between charged atoms.  </a:t>
            </a:r>
            <a:endParaRPr/>
          </a:p>
          <a:p>
            <a:pPr indent="-300037" lvl="0" marL="457200" rtl="0" algn="l">
              <a:spcBef>
                <a:spcPts val="0"/>
              </a:spcBef>
              <a:spcAft>
                <a:spcPts val="0"/>
              </a:spcAft>
              <a:buSzPct val="100000"/>
              <a:buChar char="●"/>
            </a:pPr>
            <a:r>
              <a:rPr lang="cs"/>
              <a:t>Basically ionic bonds are non-directional in nature.  In real solids, ionic bonding is usually exists along with covalent bonding. </a:t>
            </a:r>
            <a:endParaRPr/>
          </a:p>
          <a:p>
            <a:pPr indent="-300037" lvl="0" marL="457200" rtl="0" algn="l">
              <a:spcBef>
                <a:spcPts val="0"/>
              </a:spcBef>
              <a:spcAft>
                <a:spcPts val="0"/>
              </a:spcAft>
              <a:buSzPct val="100000"/>
              <a:buChar char="●"/>
            </a:pPr>
            <a:r>
              <a:rPr lang="cs"/>
              <a:t>Properties</a:t>
            </a:r>
            <a:endParaRPr/>
          </a:p>
          <a:p>
            <a:pPr indent="-284162" lvl="1" marL="914400" rtl="0" algn="l">
              <a:spcBef>
                <a:spcPts val="0"/>
              </a:spcBef>
              <a:spcAft>
                <a:spcPts val="0"/>
              </a:spcAft>
              <a:buSzPct val="100000"/>
              <a:buChar char="○"/>
            </a:pPr>
            <a:r>
              <a:rPr lang="cs"/>
              <a:t>The strong electrostatic attraction (high bonding energy) &gt;  </a:t>
            </a:r>
            <a:r>
              <a:rPr b="1" lang="cs"/>
              <a:t>High Melting and Boiling Points</a:t>
            </a:r>
            <a:r>
              <a:rPr lang="cs"/>
              <a:t>, </a:t>
            </a:r>
            <a:r>
              <a:rPr b="1" lang="cs"/>
              <a:t>Hard</a:t>
            </a:r>
            <a:endParaRPr b="1"/>
          </a:p>
          <a:p>
            <a:pPr indent="-284162" lvl="1" marL="914400" rtl="0" algn="l">
              <a:spcBef>
                <a:spcPts val="0"/>
              </a:spcBef>
              <a:spcAft>
                <a:spcPts val="0"/>
              </a:spcAft>
              <a:buSzPct val="100000"/>
              <a:buChar char="○"/>
            </a:pPr>
            <a:r>
              <a:rPr b="1" lang="cs"/>
              <a:t>Brittle</a:t>
            </a:r>
            <a:r>
              <a:rPr lang="cs"/>
              <a:t> &gt; strong repellent forces when atomar layers separated</a:t>
            </a:r>
            <a:endParaRPr/>
          </a:p>
          <a:p>
            <a:pPr indent="-284162" lvl="1" marL="914400" rtl="0" algn="l">
              <a:spcBef>
                <a:spcPts val="0"/>
              </a:spcBef>
              <a:spcAft>
                <a:spcPts val="0"/>
              </a:spcAft>
              <a:buSzPct val="100000"/>
              <a:buChar char="○"/>
            </a:pPr>
            <a:r>
              <a:rPr b="1" lang="cs"/>
              <a:t>Cannot conduct electricity</a:t>
            </a:r>
            <a:r>
              <a:rPr lang="cs"/>
              <a:t> &gt; ions are not able to move (an only conduct electricity if it has melted or been dissolved in water) = </a:t>
            </a:r>
            <a:r>
              <a:rPr lang="cs">
                <a:solidFill>
                  <a:srgbClr val="980000"/>
                </a:solidFill>
              </a:rPr>
              <a:t>insulators</a:t>
            </a:r>
            <a:endParaRPr>
              <a:solidFill>
                <a:srgbClr val="980000"/>
              </a:solidFill>
            </a:endParaRPr>
          </a:p>
          <a:p>
            <a:pPr indent="0" lvl="0" marL="0" rtl="0" algn="l">
              <a:lnSpc>
                <a:spcPct val="100000"/>
              </a:lnSpc>
              <a:spcBef>
                <a:spcPts val="1200"/>
              </a:spcBef>
              <a:spcAft>
                <a:spcPts val="0"/>
              </a:spcAft>
              <a:buNone/>
            </a:pPr>
            <a:r>
              <a:rPr lang="cs" sz="1475"/>
              <a:t>NaCl: sodium chloride</a:t>
            </a:r>
            <a:endParaRPr sz="1475"/>
          </a:p>
          <a:p>
            <a:pPr indent="0" lvl="0" marL="0" rtl="0" algn="l">
              <a:lnSpc>
                <a:spcPct val="100000"/>
              </a:lnSpc>
              <a:spcBef>
                <a:spcPts val="0"/>
              </a:spcBef>
              <a:spcAft>
                <a:spcPts val="0"/>
              </a:spcAft>
              <a:buNone/>
            </a:pPr>
            <a:r>
              <a:rPr lang="cs" sz="1475"/>
              <a:t>NaBr: sodium bromide</a:t>
            </a:r>
            <a:endParaRPr sz="1475"/>
          </a:p>
          <a:p>
            <a:pPr indent="0" lvl="0" marL="0" rtl="0" algn="l">
              <a:lnSpc>
                <a:spcPct val="100000"/>
              </a:lnSpc>
              <a:spcBef>
                <a:spcPts val="0"/>
              </a:spcBef>
              <a:spcAft>
                <a:spcPts val="0"/>
              </a:spcAft>
              <a:buNone/>
            </a:pPr>
            <a:r>
              <a:rPr lang="cs" sz="1475"/>
              <a:t>NaF: sodium fluoride</a:t>
            </a:r>
            <a:endParaRPr sz="1475"/>
          </a:p>
          <a:p>
            <a:pPr indent="0" lvl="0" marL="0" rtl="0" algn="l">
              <a:lnSpc>
                <a:spcPct val="100000"/>
              </a:lnSpc>
              <a:spcBef>
                <a:spcPts val="0"/>
              </a:spcBef>
              <a:spcAft>
                <a:spcPts val="0"/>
              </a:spcAft>
              <a:buNone/>
            </a:pPr>
            <a:r>
              <a:rPr lang="cs" sz="1475"/>
              <a:t>NaI: sodium iodide</a:t>
            </a:r>
            <a:endParaRPr sz="1475"/>
          </a:p>
          <a:p>
            <a:pPr indent="0" lvl="0" marL="0" rtl="0" algn="l">
              <a:lnSpc>
                <a:spcPct val="100000"/>
              </a:lnSpc>
              <a:spcBef>
                <a:spcPts val="0"/>
              </a:spcBef>
              <a:spcAft>
                <a:spcPts val="0"/>
              </a:spcAft>
              <a:buNone/>
            </a:pPr>
            <a:r>
              <a:rPr lang="cs" sz="1475"/>
              <a:t>KF: potassium fluoride</a:t>
            </a:r>
            <a:endParaRPr sz="1475"/>
          </a:p>
          <a:p>
            <a:pPr indent="0" lvl="0" marL="0" rtl="0" algn="l">
              <a:lnSpc>
                <a:spcPct val="100000"/>
              </a:lnSpc>
              <a:spcBef>
                <a:spcPts val="0"/>
              </a:spcBef>
              <a:spcAft>
                <a:spcPts val="0"/>
              </a:spcAft>
              <a:buNone/>
            </a:pPr>
            <a:r>
              <a:rPr lang="cs" sz="1475"/>
              <a:t>KCl: potassium chloride</a:t>
            </a:r>
            <a:endParaRPr sz="1475"/>
          </a:p>
          <a:p>
            <a:pPr indent="0" lvl="0" marL="0" rtl="0" algn="l">
              <a:lnSpc>
                <a:spcPct val="100000"/>
              </a:lnSpc>
              <a:spcBef>
                <a:spcPts val="0"/>
              </a:spcBef>
              <a:spcAft>
                <a:spcPts val="0"/>
              </a:spcAft>
              <a:buNone/>
            </a:pPr>
            <a:r>
              <a:rPr lang="cs" sz="1475"/>
              <a:t>KI: potassium iodide</a:t>
            </a:r>
            <a:endParaRPr sz="1475"/>
          </a:p>
          <a:p>
            <a:pPr indent="0" lvl="0" marL="0" rtl="0" algn="l">
              <a:lnSpc>
                <a:spcPct val="100000"/>
              </a:lnSpc>
              <a:spcBef>
                <a:spcPts val="0"/>
              </a:spcBef>
              <a:spcAft>
                <a:spcPts val="0"/>
              </a:spcAft>
              <a:buNone/>
            </a:pPr>
            <a:r>
              <a:rPr lang="cs" sz="1475"/>
              <a:t>KBr: potassium bromide</a:t>
            </a:r>
            <a:endParaRPr sz="1475"/>
          </a:p>
          <a:p>
            <a:pPr indent="0" lvl="0" marL="0" rtl="0" algn="l">
              <a:lnSpc>
                <a:spcPct val="100000"/>
              </a:lnSpc>
              <a:spcBef>
                <a:spcPts val="0"/>
              </a:spcBef>
              <a:spcAft>
                <a:spcPts val="0"/>
              </a:spcAft>
              <a:buNone/>
            </a:pPr>
            <a:r>
              <a:rPr lang="cs" sz="1475"/>
              <a:t>LiI: lithium iodide</a:t>
            </a:r>
            <a:endParaRPr sz="1475"/>
          </a:p>
          <a:p>
            <a:pPr indent="0" lvl="0" marL="0" rtl="0" algn="l">
              <a:lnSpc>
                <a:spcPct val="100000"/>
              </a:lnSpc>
              <a:spcBef>
                <a:spcPts val="0"/>
              </a:spcBef>
              <a:spcAft>
                <a:spcPts val="0"/>
              </a:spcAft>
              <a:buNone/>
            </a:pPr>
            <a:r>
              <a:rPr lang="cs" sz="1475"/>
              <a:t>Li</a:t>
            </a:r>
            <a:r>
              <a:rPr baseline="-25000" lang="cs" sz="1475"/>
              <a:t>2</a:t>
            </a:r>
            <a:r>
              <a:rPr lang="cs" sz="1475"/>
              <a:t>O: lithium oxide</a:t>
            </a:r>
            <a:endParaRPr sz="1475"/>
          </a:p>
          <a:p>
            <a:pPr indent="0" lvl="0" marL="0" rtl="0" algn="l">
              <a:lnSpc>
                <a:spcPct val="100000"/>
              </a:lnSpc>
              <a:spcBef>
                <a:spcPts val="0"/>
              </a:spcBef>
              <a:spcAft>
                <a:spcPts val="0"/>
              </a:spcAft>
              <a:buNone/>
            </a:pPr>
            <a:r>
              <a:rPr lang="cs" sz="1475"/>
              <a:t>MgO: magnesium oxide</a:t>
            </a:r>
            <a:endParaRPr sz="1475"/>
          </a:p>
          <a:p>
            <a:pPr indent="0" lvl="0" marL="0" rtl="0" algn="l">
              <a:lnSpc>
                <a:spcPct val="100000"/>
              </a:lnSpc>
              <a:spcBef>
                <a:spcPts val="0"/>
              </a:spcBef>
              <a:spcAft>
                <a:spcPts val="0"/>
              </a:spcAft>
              <a:buNone/>
            </a:pPr>
            <a:r>
              <a:rPr lang="cs" sz="1475"/>
              <a:t>MgS: magnesium sulfide</a:t>
            </a:r>
            <a:endParaRPr sz="1475"/>
          </a:p>
          <a:p>
            <a:pPr indent="0" lvl="0" marL="0" rtl="0" algn="l">
              <a:lnSpc>
                <a:spcPct val="100000"/>
              </a:lnSpc>
              <a:spcBef>
                <a:spcPts val="0"/>
              </a:spcBef>
              <a:spcAft>
                <a:spcPts val="0"/>
              </a:spcAft>
              <a:buNone/>
            </a:pPr>
            <a:r>
              <a:rPr lang="cs" sz="1475"/>
              <a:t>MgSe: magnesium selenide</a:t>
            </a:r>
            <a:endParaRPr sz="1475"/>
          </a:p>
          <a:p>
            <a:pPr indent="0" lvl="0" marL="0" rtl="0" algn="l">
              <a:lnSpc>
                <a:spcPct val="100000"/>
              </a:lnSpc>
              <a:spcBef>
                <a:spcPts val="0"/>
              </a:spcBef>
              <a:spcAft>
                <a:spcPts val="0"/>
              </a:spcAft>
              <a:buNone/>
            </a:pPr>
            <a:r>
              <a:rPr lang="cs" sz="1475"/>
              <a:t>CaCl: calcium chloride</a:t>
            </a:r>
            <a:endParaRPr sz="1475"/>
          </a:p>
          <a:p>
            <a:pPr indent="0" lvl="0" marL="0" rtl="0" algn="l">
              <a:lnSpc>
                <a:spcPct val="100000"/>
              </a:lnSpc>
              <a:spcBef>
                <a:spcPts val="0"/>
              </a:spcBef>
              <a:spcAft>
                <a:spcPts val="0"/>
              </a:spcAft>
              <a:buNone/>
            </a:pPr>
            <a:r>
              <a:rPr lang="cs" sz="1475"/>
              <a:t>CaO: Calcium oxide</a:t>
            </a:r>
            <a:endParaRPr sz="1475"/>
          </a:p>
          <a:p>
            <a:pPr indent="0" lvl="0" marL="0" rtl="0" algn="l">
              <a:lnSpc>
                <a:spcPct val="100000"/>
              </a:lnSpc>
              <a:spcBef>
                <a:spcPts val="0"/>
              </a:spcBef>
              <a:spcAft>
                <a:spcPts val="0"/>
              </a:spcAft>
              <a:buNone/>
            </a:pPr>
            <a:r>
              <a:rPr lang="cs" sz="1475"/>
              <a:t>CaSe: Calcium selenide</a:t>
            </a:r>
            <a:br>
              <a:rPr lang="cs" sz="1475"/>
            </a:br>
            <a:r>
              <a:rPr lang="cs" sz="1475"/>
              <a:t>Al</a:t>
            </a:r>
            <a:r>
              <a:rPr baseline="-25000" lang="cs" sz="1475"/>
              <a:t>2</a:t>
            </a:r>
            <a:r>
              <a:rPr lang="cs" sz="1475"/>
              <a:t>O</a:t>
            </a:r>
            <a:r>
              <a:rPr baseline="-25000" lang="cs" sz="1475"/>
              <a:t>3</a:t>
            </a:r>
            <a:r>
              <a:rPr lang="cs" sz="1475"/>
              <a:t>: Corundum</a:t>
            </a:r>
            <a:br>
              <a:rPr lang="cs" sz="1475"/>
            </a:br>
            <a:r>
              <a:rPr lang="cs" sz="1200">
                <a:solidFill>
                  <a:srgbClr val="333333"/>
                </a:solidFill>
                <a:highlight>
                  <a:srgbClr val="F5F5F5"/>
                </a:highlight>
              </a:rPr>
              <a:t>Na</a:t>
            </a:r>
            <a:r>
              <a:rPr lang="cs" sz="900">
                <a:solidFill>
                  <a:srgbClr val="333333"/>
                </a:solidFill>
                <a:highlight>
                  <a:srgbClr val="F5F5F5"/>
                </a:highlight>
              </a:rPr>
              <a:t>2</a:t>
            </a:r>
            <a:r>
              <a:rPr lang="cs" sz="1200">
                <a:solidFill>
                  <a:srgbClr val="333333"/>
                </a:solidFill>
                <a:highlight>
                  <a:srgbClr val="F5F5F5"/>
                </a:highlight>
              </a:rPr>
              <a:t>SO</a:t>
            </a:r>
            <a:r>
              <a:rPr lang="cs" sz="900">
                <a:solidFill>
                  <a:srgbClr val="333333"/>
                </a:solidFill>
                <a:highlight>
                  <a:srgbClr val="F5F5F5"/>
                </a:highlight>
              </a:rPr>
              <a:t>4</a:t>
            </a:r>
            <a:r>
              <a:rPr lang="cs" sz="1200">
                <a:solidFill>
                  <a:srgbClr val="333333"/>
                </a:solidFill>
                <a:highlight>
                  <a:srgbClr val="F5F5F5"/>
                </a:highlight>
              </a:rPr>
              <a:t>: sodium sulfate</a:t>
            </a:r>
            <a:endParaRPr sz="1200">
              <a:solidFill>
                <a:srgbClr val="333333"/>
              </a:solidFill>
              <a:highlight>
                <a:srgbClr val="F5F5F5"/>
              </a:highlight>
            </a:endParaRPr>
          </a:p>
          <a:p>
            <a:pPr indent="0" lvl="0" marL="0" rtl="0" algn="l">
              <a:lnSpc>
                <a:spcPct val="100000"/>
              </a:lnSpc>
              <a:spcBef>
                <a:spcPts val="0"/>
              </a:spcBef>
              <a:spcAft>
                <a:spcPts val="0"/>
              </a:spcAft>
              <a:buNone/>
            </a:pPr>
            <a:r>
              <a:rPr lang="cs" sz="1200">
                <a:solidFill>
                  <a:srgbClr val="333333"/>
                </a:solidFill>
                <a:highlight>
                  <a:srgbClr val="F5F5F5"/>
                </a:highlight>
              </a:rPr>
              <a:t>NH</a:t>
            </a:r>
            <a:r>
              <a:rPr lang="cs" sz="900">
                <a:solidFill>
                  <a:srgbClr val="333333"/>
                </a:solidFill>
                <a:highlight>
                  <a:srgbClr val="F5F5F5"/>
                </a:highlight>
              </a:rPr>
              <a:t>4</a:t>
            </a:r>
            <a:r>
              <a:rPr lang="cs" sz="1200">
                <a:solidFill>
                  <a:srgbClr val="333333"/>
                </a:solidFill>
                <a:highlight>
                  <a:srgbClr val="F5F5F5"/>
                </a:highlight>
              </a:rPr>
              <a:t>SCN: ammonium thiocyanate</a:t>
            </a:r>
            <a:endParaRPr sz="1200">
              <a:solidFill>
                <a:srgbClr val="333333"/>
              </a:solidFill>
              <a:highlight>
                <a:srgbClr val="F5F5F5"/>
              </a:highlight>
            </a:endParaRPr>
          </a:p>
          <a:p>
            <a:pPr indent="0" lvl="0" marL="0" rtl="0" algn="l">
              <a:lnSpc>
                <a:spcPct val="100000"/>
              </a:lnSpc>
              <a:spcBef>
                <a:spcPts val="0"/>
              </a:spcBef>
              <a:spcAft>
                <a:spcPts val="0"/>
              </a:spcAft>
              <a:buNone/>
            </a:pPr>
            <a:r>
              <a:rPr lang="cs" sz="1200">
                <a:solidFill>
                  <a:srgbClr val="333333"/>
                </a:solidFill>
                <a:highlight>
                  <a:srgbClr val="F5F5F5"/>
                </a:highlight>
              </a:rPr>
              <a:t>KOH: potassium hydroxide</a:t>
            </a:r>
            <a:endParaRPr sz="1200">
              <a:solidFill>
                <a:srgbClr val="333333"/>
              </a:solidFill>
              <a:highlight>
                <a:srgbClr val="F5F5F5"/>
              </a:highlight>
            </a:endParaRPr>
          </a:p>
          <a:p>
            <a:pPr indent="0" lvl="0" marL="0" rtl="0" algn="l">
              <a:lnSpc>
                <a:spcPct val="100000"/>
              </a:lnSpc>
              <a:spcBef>
                <a:spcPts val="0"/>
              </a:spcBef>
              <a:spcAft>
                <a:spcPts val="0"/>
              </a:spcAft>
              <a:buNone/>
            </a:pPr>
            <a:r>
              <a:rPr lang="cs" sz="1200">
                <a:solidFill>
                  <a:srgbClr val="333333"/>
                </a:solidFill>
                <a:highlight>
                  <a:srgbClr val="F5F5F5"/>
                </a:highlight>
              </a:rPr>
              <a:t> (NH</a:t>
            </a:r>
            <a:r>
              <a:rPr lang="cs" sz="900">
                <a:solidFill>
                  <a:srgbClr val="333333"/>
                </a:solidFill>
                <a:highlight>
                  <a:srgbClr val="F5F5F5"/>
                </a:highlight>
              </a:rPr>
              <a:t>4</a:t>
            </a:r>
            <a:r>
              <a:rPr lang="cs" sz="1200">
                <a:solidFill>
                  <a:srgbClr val="333333"/>
                </a:solidFill>
                <a:highlight>
                  <a:srgbClr val="F5F5F5"/>
                </a:highlight>
              </a:rPr>
              <a:t>)</a:t>
            </a:r>
            <a:r>
              <a:rPr lang="cs" sz="900">
                <a:solidFill>
                  <a:srgbClr val="333333"/>
                </a:solidFill>
                <a:highlight>
                  <a:srgbClr val="F5F5F5"/>
                </a:highlight>
              </a:rPr>
              <a:t>2</a:t>
            </a:r>
            <a:r>
              <a:rPr lang="cs" sz="1200">
                <a:solidFill>
                  <a:srgbClr val="333333"/>
                </a:solidFill>
                <a:highlight>
                  <a:srgbClr val="F5F5F5"/>
                </a:highlight>
              </a:rPr>
              <a:t>CO</a:t>
            </a:r>
            <a:r>
              <a:rPr lang="cs" sz="900">
                <a:solidFill>
                  <a:srgbClr val="333333"/>
                </a:solidFill>
                <a:highlight>
                  <a:srgbClr val="F5F5F5"/>
                </a:highlight>
              </a:rPr>
              <a:t>3</a:t>
            </a:r>
            <a:r>
              <a:rPr lang="cs" sz="1200">
                <a:solidFill>
                  <a:srgbClr val="333333"/>
                </a:solidFill>
                <a:highlight>
                  <a:srgbClr val="F5F5F5"/>
                </a:highlight>
              </a:rPr>
              <a:t>: ammonium carbonate</a:t>
            </a:r>
            <a:endParaRPr sz="1200">
              <a:solidFill>
                <a:srgbClr val="333333"/>
              </a:solidFill>
              <a:highlight>
                <a:srgbClr val="F5F5F5"/>
              </a:highlight>
            </a:endParaRPr>
          </a:p>
          <a:p>
            <a:pPr indent="0" lvl="0" marL="0" rtl="0" algn="l">
              <a:lnSpc>
                <a:spcPct val="100000"/>
              </a:lnSpc>
              <a:spcBef>
                <a:spcPts val="0"/>
              </a:spcBef>
              <a:spcAft>
                <a:spcPts val="0"/>
              </a:spcAft>
              <a:buClr>
                <a:schemeClr val="dk1"/>
              </a:buClr>
              <a:buSzPct val="91666"/>
              <a:buFont typeface="Arial"/>
              <a:buNone/>
            </a:pPr>
            <a:r>
              <a:rPr lang="cs" sz="1200">
                <a:solidFill>
                  <a:srgbClr val="333333"/>
                </a:solidFill>
                <a:highlight>
                  <a:srgbClr val="F5F5F5"/>
                </a:highlight>
              </a:rPr>
              <a:t>Fe</a:t>
            </a:r>
            <a:r>
              <a:rPr lang="cs" sz="900">
                <a:solidFill>
                  <a:srgbClr val="333333"/>
                </a:solidFill>
                <a:highlight>
                  <a:srgbClr val="F5F5F5"/>
                </a:highlight>
              </a:rPr>
              <a:t>2</a:t>
            </a:r>
            <a:r>
              <a:rPr lang="cs" sz="1200">
                <a:solidFill>
                  <a:srgbClr val="333333"/>
                </a:solidFill>
                <a:highlight>
                  <a:srgbClr val="F5F5F5"/>
                </a:highlight>
              </a:rPr>
              <a:t>O</a:t>
            </a:r>
            <a:r>
              <a:rPr lang="cs" sz="900">
                <a:solidFill>
                  <a:srgbClr val="333333"/>
                </a:solidFill>
                <a:highlight>
                  <a:srgbClr val="F5F5F5"/>
                </a:highlight>
              </a:rPr>
              <a:t>3</a:t>
            </a:r>
            <a:r>
              <a:rPr lang="cs" sz="1200">
                <a:solidFill>
                  <a:srgbClr val="333333"/>
                </a:solidFill>
                <a:highlight>
                  <a:srgbClr val="F5F5F5"/>
                </a:highlight>
              </a:rPr>
              <a:t>: Hematite</a:t>
            </a:r>
            <a:endParaRPr sz="1200">
              <a:solidFill>
                <a:srgbClr val="333333"/>
              </a:solidFill>
              <a:highlight>
                <a:srgbClr val="F5F5F5"/>
              </a:highlight>
            </a:endParaRPr>
          </a:p>
        </p:txBody>
      </p:sp>
      <p:pic>
        <p:nvPicPr>
          <p:cNvPr id="78" name="Google Shape;78;p16"/>
          <p:cNvPicPr preferRelativeResize="0"/>
          <p:nvPr/>
        </p:nvPicPr>
        <p:blipFill>
          <a:blip r:embed="rId3">
            <a:alphaModFix/>
          </a:blip>
          <a:stretch>
            <a:fillRect/>
          </a:stretch>
        </p:blipFill>
        <p:spPr>
          <a:xfrm>
            <a:off x="5453275" y="3966925"/>
            <a:ext cx="3690724" cy="2891075"/>
          </a:xfrm>
          <a:prstGeom prst="rect">
            <a:avLst/>
          </a:prstGeom>
          <a:noFill/>
          <a:ln>
            <a:noFill/>
          </a:ln>
        </p:spPr>
      </p:pic>
      <p:pic>
        <p:nvPicPr>
          <p:cNvPr id="79" name="Google Shape;79;p16"/>
          <p:cNvPicPr preferRelativeResize="0"/>
          <p:nvPr/>
        </p:nvPicPr>
        <p:blipFill>
          <a:blip r:embed="rId4">
            <a:alphaModFix/>
          </a:blip>
          <a:stretch>
            <a:fillRect/>
          </a:stretch>
        </p:blipFill>
        <p:spPr>
          <a:xfrm>
            <a:off x="2488224" y="3800099"/>
            <a:ext cx="2667500" cy="3057901"/>
          </a:xfrm>
          <a:prstGeom prst="rect">
            <a:avLst/>
          </a:prstGeom>
          <a:noFill/>
          <a:ln>
            <a:noFill/>
          </a:ln>
        </p:spPr>
      </p:pic>
      <p:pic>
        <p:nvPicPr>
          <p:cNvPr id="80" name="Google Shape;80;p16"/>
          <p:cNvPicPr preferRelativeResize="0"/>
          <p:nvPr/>
        </p:nvPicPr>
        <p:blipFill rotWithShape="1">
          <a:blip r:embed="rId5">
            <a:alphaModFix/>
          </a:blip>
          <a:srcRect b="11182" l="20979" r="17242" t="23725"/>
          <a:stretch/>
        </p:blipFill>
        <p:spPr>
          <a:xfrm>
            <a:off x="5972325" y="0"/>
            <a:ext cx="3171674" cy="2318251"/>
          </a:xfrm>
          <a:prstGeom prst="rect">
            <a:avLst/>
          </a:prstGeom>
          <a:noFill/>
          <a:ln>
            <a:noFill/>
          </a:ln>
        </p:spPr>
      </p:pic>
      <p:pic>
        <p:nvPicPr>
          <p:cNvPr id="81" name="Google Shape;81;p16"/>
          <p:cNvPicPr preferRelativeResize="0"/>
          <p:nvPr/>
        </p:nvPicPr>
        <p:blipFill>
          <a:blip r:embed="rId6">
            <a:alphaModFix/>
          </a:blip>
          <a:stretch>
            <a:fillRect/>
          </a:stretch>
        </p:blipFill>
        <p:spPr>
          <a:xfrm>
            <a:off x="7523750" y="2498600"/>
            <a:ext cx="1620250" cy="1620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Covalent bond</a:t>
            </a:r>
            <a:endParaRPr/>
          </a:p>
        </p:txBody>
      </p:sp>
      <p:sp>
        <p:nvSpPr>
          <p:cNvPr id="87" name="Google Shape;87;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Char char="●"/>
            </a:pPr>
            <a:r>
              <a:rPr lang="cs"/>
              <a:t>Between </a:t>
            </a:r>
            <a:r>
              <a:rPr b="1" lang="cs"/>
              <a:t>non-metals</a:t>
            </a:r>
            <a:r>
              <a:rPr lang="cs"/>
              <a:t> with </a:t>
            </a:r>
            <a:r>
              <a:rPr b="1" lang="cs"/>
              <a:t>similar electronegativities</a:t>
            </a:r>
            <a:endParaRPr b="1"/>
          </a:p>
          <a:p>
            <a:pPr indent="-308610" lvl="0" marL="457200" rtl="0" algn="l">
              <a:spcBef>
                <a:spcPts val="0"/>
              </a:spcBef>
              <a:spcAft>
                <a:spcPts val="0"/>
              </a:spcAft>
              <a:buSzPct val="100000"/>
              <a:buChar char="●"/>
            </a:pPr>
            <a:r>
              <a:rPr b="1" lang="cs"/>
              <a:t>L</a:t>
            </a:r>
            <a:r>
              <a:rPr b="1" lang="cs"/>
              <a:t>arge interatomic forces, localized (directional), electron sharing</a:t>
            </a:r>
            <a:endParaRPr b="1"/>
          </a:p>
          <a:p>
            <a:pPr indent="-308610" lvl="0" marL="457200" rtl="0" algn="l">
              <a:spcBef>
                <a:spcPts val="0"/>
              </a:spcBef>
              <a:spcAft>
                <a:spcPts val="0"/>
              </a:spcAft>
              <a:buSzPct val="100000"/>
              <a:buChar char="●"/>
            </a:pPr>
            <a:r>
              <a:rPr lang="cs"/>
              <a:t>V</a:t>
            </a:r>
            <a:r>
              <a:rPr lang="cs"/>
              <a:t>alence electrons are shared between a pair of atoms, thus acquire stability by saturating the valence configuration.</a:t>
            </a:r>
            <a:endParaRPr/>
          </a:p>
          <a:p>
            <a:pPr indent="-308610" lvl="0" marL="457200" rtl="0" algn="l">
              <a:spcBef>
                <a:spcPts val="0"/>
              </a:spcBef>
              <a:spcAft>
                <a:spcPts val="0"/>
              </a:spcAft>
              <a:buSzPct val="100000"/>
              <a:buChar char="●"/>
            </a:pPr>
            <a:r>
              <a:rPr lang="cs"/>
              <a:t>Covalent bonds are stereospecific i.e. each bond is between a specific pair of atoms, which share a pair of electrons (of opposite magnetic spins).</a:t>
            </a:r>
            <a:endParaRPr/>
          </a:p>
          <a:p>
            <a:pPr indent="-308610" lvl="0" marL="457200" rtl="0" algn="l">
              <a:spcBef>
                <a:spcPts val="0"/>
              </a:spcBef>
              <a:spcAft>
                <a:spcPts val="0"/>
              </a:spcAft>
              <a:buSzPct val="100000"/>
              <a:buChar char="●"/>
            </a:pPr>
            <a:r>
              <a:rPr lang="cs"/>
              <a:t>Typically, covalent bonds are very strong, and directional in nature.</a:t>
            </a:r>
            <a:endParaRPr/>
          </a:p>
          <a:p>
            <a:pPr indent="-308610" lvl="0" marL="457200" rtl="0" algn="l">
              <a:spcBef>
                <a:spcPts val="0"/>
              </a:spcBef>
              <a:spcAft>
                <a:spcPts val="0"/>
              </a:spcAft>
              <a:buSzPct val="100000"/>
              <a:buChar char="●"/>
            </a:pPr>
            <a:r>
              <a:rPr lang="cs"/>
              <a:t>Properties</a:t>
            </a:r>
            <a:endParaRPr/>
          </a:p>
          <a:p>
            <a:pPr indent="-290830" lvl="1" marL="914400" rtl="0" algn="l">
              <a:spcBef>
                <a:spcPts val="0"/>
              </a:spcBef>
              <a:spcAft>
                <a:spcPts val="0"/>
              </a:spcAft>
              <a:buSzPct val="100000"/>
              <a:buChar char="○"/>
            </a:pPr>
            <a:r>
              <a:rPr lang="cs"/>
              <a:t>High bonding energy &gt;  </a:t>
            </a:r>
            <a:r>
              <a:rPr b="1" lang="cs"/>
              <a:t>hardness, strength, and high melting point </a:t>
            </a:r>
            <a:r>
              <a:rPr lang="cs"/>
              <a:t>(diamond &gt; 3500 °C)</a:t>
            </a:r>
            <a:endParaRPr/>
          </a:p>
          <a:p>
            <a:pPr indent="-290830" lvl="1" marL="914400" rtl="0" algn="l">
              <a:spcBef>
                <a:spcPts val="0"/>
              </a:spcBef>
              <a:spcAft>
                <a:spcPts val="0"/>
              </a:spcAft>
              <a:buSzPct val="100000"/>
              <a:buChar char="○"/>
            </a:pPr>
            <a:r>
              <a:rPr b="1" lang="cs"/>
              <a:t>Brittle</a:t>
            </a:r>
            <a:r>
              <a:rPr lang="cs"/>
              <a:t> </a:t>
            </a:r>
            <a:endParaRPr/>
          </a:p>
          <a:p>
            <a:pPr indent="-290830" lvl="1" marL="914400" rtl="0" algn="l">
              <a:spcBef>
                <a:spcPts val="0"/>
              </a:spcBef>
              <a:spcAft>
                <a:spcPts val="0"/>
              </a:spcAft>
              <a:buSzPct val="100000"/>
              <a:buChar char="○"/>
            </a:pPr>
            <a:r>
              <a:rPr b="1" lang="cs"/>
              <a:t>Cannot conduct electricity</a:t>
            </a:r>
            <a:r>
              <a:rPr lang="cs"/>
              <a:t> = </a:t>
            </a:r>
            <a:r>
              <a:rPr lang="cs">
                <a:solidFill>
                  <a:srgbClr val="980000"/>
                </a:solidFill>
              </a:rPr>
              <a:t>insulators</a:t>
            </a:r>
            <a:endParaRPr>
              <a:solidFill>
                <a:srgbClr val="980000"/>
              </a:solidFill>
            </a:endParaRPr>
          </a:p>
          <a:p>
            <a:pPr indent="-290830" lvl="1" marL="914400" rtl="0" algn="l">
              <a:spcBef>
                <a:spcPts val="0"/>
              </a:spcBef>
              <a:spcAft>
                <a:spcPts val="0"/>
              </a:spcAft>
              <a:buClr>
                <a:schemeClr val="dk1"/>
              </a:buClr>
              <a:buSzPct val="100000"/>
              <a:buChar char="○"/>
            </a:pPr>
            <a:r>
              <a:rPr b="1" lang="cs">
                <a:solidFill>
                  <a:schemeClr val="dk1"/>
                </a:solidFill>
              </a:rPr>
              <a:t>Gases</a:t>
            </a:r>
            <a:r>
              <a:rPr lang="cs">
                <a:solidFill>
                  <a:schemeClr val="dk1"/>
                </a:solidFill>
              </a:rPr>
              <a:t> - symmetrical outside charge = no forces or repulsion from other molecules, </a:t>
            </a:r>
            <a:r>
              <a:rPr b="1" lang="cs">
                <a:solidFill>
                  <a:schemeClr val="dk1"/>
                </a:solidFill>
              </a:rPr>
              <a:t>liquids</a:t>
            </a:r>
            <a:r>
              <a:rPr lang="cs">
                <a:solidFill>
                  <a:schemeClr val="dk1"/>
                </a:solidFill>
              </a:rPr>
              <a:t> = non symmetrical charge orientation - weak bonds to other molecules</a:t>
            </a:r>
            <a:endParaRPr>
              <a:solidFill>
                <a:schemeClr val="dk1"/>
              </a:solidFill>
            </a:endParaRPr>
          </a:p>
          <a:p>
            <a:pPr indent="0" lvl="0" marL="0" rtl="0" algn="l">
              <a:spcBef>
                <a:spcPts val="1200"/>
              </a:spcBef>
              <a:spcAft>
                <a:spcPts val="0"/>
              </a:spcAft>
              <a:buNone/>
            </a:pPr>
            <a:r>
              <a:rPr lang="cs" sz="1550"/>
              <a:t>Boron nitride (BN)</a:t>
            </a:r>
            <a:br>
              <a:rPr lang="cs" sz="1550"/>
            </a:br>
            <a:r>
              <a:rPr lang="cs" sz="1550">
                <a:solidFill>
                  <a:srgbClr val="373D3F"/>
                </a:solidFill>
                <a:highlight>
                  <a:srgbClr val="FFFFFF"/>
                </a:highlight>
              </a:rPr>
              <a:t>Silicon carbide (SiC) - carborundum</a:t>
            </a:r>
            <a:br>
              <a:rPr lang="cs" sz="1550">
                <a:solidFill>
                  <a:srgbClr val="373D3F"/>
                </a:solidFill>
                <a:highlight>
                  <a:srgbClr val="FFFFFF"/>
                </a:highlight>
              </a:rPr>
            </a:br>
            <a:r>
              <a:rPr lang="cs" sz="1550">
                <a:solidFill>
                  <a:srgbClr val="373D3F"/>
                </a:solidFill>
                <a:highlight>
                  <a:srgbClr val="FFFFFF"/>
                </a:highlight>
              </a:rPr>
              <a:t>SiO</a:t>
            </a:r>
            <a:r>
              <a:rPr baseline="-25000" lang="cs" sz="1550">
                <a:solidFill>
                  <a:srgbClr val="373D3F"/>
                </a:solidFill>
                <a:highlight>
                  <a:srgbClr val="FFFFFF"/>
                </a:highlight>
              </a:rPr>
              <a:t>2</a:t>
            </a:r>
            <a:r>
              <a:rPr lang="cs" sz="1550">
                <a:solidFill>
                  <a:srgbClr val="373D3F"/>
                </a:solidFill>
                <a:highlight>
                  <a:srgbClr val="FFFFFF"/>
                </a:highlight>
              </a:rPr>
              <a:t> - quartz </a:t>
            </a:r>
            <a:br>
              <a:rPr lang="cs" sz="1550">
                <a:solidFill>
                  <a:srgbClr val="373D3F"/>
                </a:solidFill>
                <a:highlight>
                  <a:srgbClr val="FFFFFF"/>
                </a:highlight>
              </a:rPr>
            </a:br>
            <a:r>
              <a:rPr lang="cs" sz="1550">
                <a:solidFill>
                  <a:srgbClr val="373D3F"/>
                </a:solidFill>
                <a:highlight>
                  <a:srgbClr val="FFFFFF"/>
                </a:highlight>
              </a:rPr>
              <a:t>Si</a:t>
            </a:r>
            <a:br>
              <a:rPr lang="cs" sz="1550">
                <a:solidFill>
                  <a:srgbClr val="373D3F"/>
                </a:solidFill>
                <a:highlight>
                  <a:srgbClr val="FFFFFF"/>
                </a:highlight>
              </a:rPr>
            </a:br>
            <a:r>
              <a:rPr lang="cs" sz="1550">
                <a:solidFill>
                  <a:srgbClr val="373D3F"/>
                </a:solidFill>
                <a:highlight>
                  <a:srgbClr val="FFFFFF"/>
                </a:highlight>
              </a:rPr>
              <a:t>Ge</a:t>
            </a:r>
            <a:br>
              <a:rPr lang="cs" sz="1550">
                <a:solidFill>
                  <a:srgbClr val="373D3F"/>
                </a:solidFill>
                <a:highlight>
                  <a:srgbClr val="FFFFFF"/>
                </a:highlight>
              </a:rPr>
            </a:br>
            <a:r>
              <a:rPr lang="cs" sz="1550">
                <a:solidFill>
                  <a:srgbClr val="373D3F"/>
                </a:solidFill>
                <a:highlight>
                  <a:srgbClr val="FFFFFF"/>
                </a:highlight>
              </a:rPr>
              <a:t>α-Sn</a:t>
            </a:r>
            <a:br>
              <a:rPr lang="cs" sz="1550">
                <a:solidFill>
                  <a:srgbClr val="373D3F"/>
                </a:solidFill>
                <a:highlight>
                  <a:srgbClr val="FFFFFF"/>
                </a:highlight>
              </a:rPr>
            </a:br>
            <a:r>
              <a:rPr lang="cs" sz="1550">
                <a:solidFill>
                  <a:srgbClr val="373D3F"/>
                </a:solidFill>
                <a:highlight>
                  <a:srgbClr val="FFFFFF"/>
                </a:highlight>
              </a:rPr>
              <a:t>GaAs</a:t>
            </a:r>
            <a:br>
              <a:rPr lang="cs" sz="1550">
                <a:solidFill>
                  <a:srgbClr val="373D3F"/>
                </a:solidFill>
                <a:highlight>
                  <a:srgbClr val="FFFFFF"/>
                </a:highlight>
              </a:rPr>
            </a:br>
            <a:r>
              <a:rPr lang="cs" sz="1550">
                <a:solidFill>
                  <a:srgbClr val="373D3F"/>
                </a:solidFill>
                <a:highlight>
                  <a:srgbClr val="FFFFFF"/>
                </a:highlight>
              </a:rPr>
              <a:t>InAs</a:t>
            </a:r>
            <a:endParaRPr sz="1550">
              <a:solidFill>
                <a:srgbClr val="373D3F"/>
              </a:solidFill>
              <a:highlight>
                <a:srgbClr val="FFFFFF"/>
              </a:highlight>
            </a:endParaRPr>
          </a:p>
          <a:p>
            <a:pPr indent="0" lvl="0" marL="457200" rtl="0" algn="l">
              <a:spcBef>
                <a:spcPts val="1200"/>
              </a:spcBef>
              <a:spcAft>
                <a:spcPts val="0"/>
              </a:spcAft>
              <a:buNone/>
            </a:pPr>
            <a:r>
              <a:t/>
            </a:r>
            <a:endParaRPr/>
          </a:p>
          <a:p>
            <a:pPr indent="0" lvl="0" marL="0" rtl="0" algn="l">
              <a:spcBef>
                <a:spcPts val="1200"/>
              </a:spcBef>
              <a:spcAft>
                <a:spcPts val="1200"/>
              </a:spcAft>
              <a:buNone/>
            </a:pPr>
            <a:r>
              <a:rPr lang="cs"/>
              <a:t>               </a:t>
            </a:r>
            <a:r>
              <a:rPr lang="cs" sz="1550">
                <a:solidFill>
                  <a:srgbClr val="373D3F"/>
                </a:solidFill>
                <a:highlight>
                  <a:srgbClr val="FFFFFF"/>
                </a:highlight>
              </a:rPr>
              <a:t>quartz </a:t>
            </a:r>
            <a:endParaRPr/>
          </a:p>
        </p:txBody>
      </p:sp>
      <p:pic>
        <p:nvPicPr>
          <p:cNvPr id="88" name="Google Shape;88;p17"/>
          <p:cNvPicPr preferRelativeResize="0"/>
          <p:nvPr/>
        </p:nvPicPr>
        <p:blipFill>
          <a:blip r:embed="rId3">
            <a:alphaModFix/>
          </a:blip>
          <a:stretch>
            <a:fillRect/>
          </a:stretch>
        </p:blipFill>
        <p:spPr>
          <a:xfrm>
            <a:off x="3868924" y="4162270"/>
            <a:ext cx="5275075" cy="2467126"/>
          </a:xfrm>
          <a:prstGeom prst="rect">
            <a:avLst/>
          </a:prstGeom>
          <a:noFill/>
          <a:ln>
            <a:noFill/>
          </a:ln>
        </p:spPr>
      </p:pic>
      <p:pic>
        <p:nvPicPr>
          <p:cNvPr id="89" name="Google Shape;89;p17"/>
          <p:cNvPicPr preferRelativeResize="0"/>
          <p:nvPr/>
        </p:nvPicPr>
        <p:blipFill>
          <a:blip r:embed="rId4">
            <a:alphaModFix/>
          </a:blip>
          <a:stretch>
            <a:fillRect/>
          </a:stretch>
        </p:blipFill>
        <p:spPr>
          <a:xfrm>
            <a:off x="1559775" y="5158450"/>
            <a:ext cx="1699550" cy="1699550"/>
          </a:xfrm>
          <a:prstGeom prst="rect">
            <a:avLst/>
          </a:prstGeom>
          <a:noFill/>
          <a:ln>
            <a:noFill/>
          </a:ln>
        </p:spPr>
      </p:pic>
      <p:pic>
        <p:nvPicPr>
          <p:cNvPr id="90" name="Google Shape;90;p17"/>
          <p:cNvPicPr preferRelativeResize="0"/>
          <p:nvPr/>
        </p:nvPicPr>
        <p:blipFill>
          <a:blip r:embed="rId5">
            <a:alphaModFix/>
          </a:blip>
          <a:stretch>
            <a:fillRect/>
          </a:stretch>
        </p:blipFill>
        <p:spPr>
          <a:xfrm flipH="1">
            <a:off x="0" y="5316750"/>
            <a:ext cx="1052450" cy="1541249"/>
          </a:xfrm>
          <a:prstGeom prst="rect">
            <a:avLst/>
          </a:prstGeom>
          <a:noFill/>
          <a:ln>
            <a:noFill/>
          </a:ln>
        </p:spPr>
      </p:pic>
      <p:pic>
        <p:nvPicPr>
          <p:cNvPr id="91" name="Google Shape;91;p17"/>
          <p:cNvPicPr preferRelativeResize="0"/>
          <p:nvPr/>
        </p:nvPicPr>
        <p:blipFill>
          <a:blip r:embed="rId6">
            <a:alphaModFix/>
          </a:blip>
          <a:stretch>
            <a:fillRect/>
          </a:stretch>
        </p:blipFill>
        <p:spPr>
          <a:xfrm>
            <a:off x="3464925" y="263300"/>
            <a:ext cx="2423625" cy="969450"/>
          </a:xfrm>
          <a:prstGeom prst="rect">
            <a:avLst/>
          </a:prstGeom>
          <a:noFill/>
          <a:ln>
            <a:noFill/>
          </a:ln>
        </p:spPr>
      </p:pic>
      <p:pic>
        <p:nvPicPr>
          <p:cNvPr id="92" name="Google Shape;92;p17"/>
          <p:cNvPicPr preferRelativeResize="0"/>
          <p:nvPr/>
        </p:nvPicPr>
        <p:blipFill>
          <a:blip r:embed="rId7">
            <a:alphaModFix/>
          </a:blip>
          <a:stretch>
            <a:fillRect/>
          </a:stretch>
        </p:blipFill>
        <p:spPr>
          <a:xfrm>
            <a:off x="6223673" y="0"/>
            <a:ext cx="2920325" cy="1650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Metalic bond</a:t>
            </a:r>
            <a:endParaRPr/>
          </a:p>
        </p:txBody>
      </p:sp>
      <p:sp>
        <p:nvSpPr>
          <p:cNvPr id="98" name="Google Shape;98;p18"/>
          <p:cNvSpPr txBox="1"/>
          <p:nvPr>
            <p:ph idx="1" type="body"/>
          </p:nvPr>
        </p:nvSpPr>
        <p:spPr>
          <a:xfrm>
            <a:off x="311700" y="1356875"/>
            <a:ext cx="8520600" cy="24753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cs"/>
              <a:t>Moderate-strong</a:t>
            </a:r>
            <a:r>
              <a:rPr lang="cs"/>
              <a:t> forces, nondirectional</a:t>
            </a:r>
            <a:endParaRPr/>
          </a:p>
          <a:p>
            <a:pPr indent="-317182" lvl="0" marL="457200" rtl="0" algn="l">
              <a:spcBef>
                <a:spcPts val="0"/>
              </a:spcBef>
              <a:spcAft>
                <a:spcPts val="0"/>
              </a:spcAft>
              <a:buSzPct val="100000"/>
              <a:buChar char="●"/>
            </a:pPr>
            <a:r>
              <a:rPr lang="cs"/>
              <a:t>Valence electrons are shared between number of atoms, i.e. arranged positive nucleuses are surrounded by electron pool.</a:t>
            </a:r>
            <a:endParaRPr/>
          </a:p>
          <a:p>
            <a:pPr indent="-317182" lvl="0" marL="457200" rtl="0" algn="l">
              <a:spcBef>
                <a:spcPts val="0"/>
              </a:spcBef>
              <a:spcAft>
                <a:spcPts val="0"/>
              </a:spcAft>
              <a:buSzPct val="100000"/>
              <a:buChar char="●"/>
            </a:pPr>
            <a:r>
              <a:rPr lang="cs"/>
              <a:t>Shared electrons are not specific to a pair of atoms, in contrast to Covalent bond, i.e. electrons are delocalized.</a:t>
            </a:r>
            <a:endParaRPr/>
          </a:p>
          <a:p>
            <a:pPr indent="-317182" lvl="0" marL="457200" rtl="0" algn="l">
              <a:spcBef>
                <a:spcPts val="0"/>
              </a:spcBef>
              <a:spcAft>
                <a:spcPts val="0"/>
              </a:spcAft>
              <a:buSzPct val="100000"/>
              <a:buChar char="●"/>
            </a:pPr>
            <a:r>
              <a:rPr lang="cs"/>
              <a:t>As shared electrons are delocalized, metallic bonds are nondirectional.</a:t>
            </a:r>
            <a:endParaRPr/>
          </a:p>
          <a:p>
            <a:pPr indent="-317182" lvl="0" marL="457200" rtl="0" algn="l">
              <a:spcBef>
                <a:spcPts val="0"/>
              </a:spcBef>
              <a:spcAft>
                <a:spcPts val="0"/>
              </a:spcAft>
              <a:buSzPct val="100000"/>
              <a:buChar char="●"/>
            </a:pPr>
            <a:r>
              <a:rPr lang="cs"/>
              <a:t>Very characteristic properties of metals like high thermal and electrical conductivities are result of presence of delocalized electron pool.</a:t>
            </a:r>
            <a:endParaRPr/>
          </a:p>
          <a:p>
            <a:pPr indent="-317182" lvl="0" marL="457200" rtl="0" algn="l">
              <a:spcBef>
                <a:spcPts val="0"/>
              </a:spcBef>
              <a:spcAft>
                <a:spcPts val="0"/>
              </a:spcAft>
              <a:buSzPct val="100000"/>
              <a:buChar char="●"/>
            </a:pPr>
            <a:r>
              <a:rPr lang="cs"/>
              <a:t>Properties</a:t>
            </a:r>
            <a:endParaRPr/>
          </a:p>
          <a:p>
            <a:pPr indent="-297497" lvl="1" marL="914400" rtl="0" algn="l">
              <a:spcBef>
                <a:spcPts val="0"/>
              </a:spcBef>
              <a:spcAft>
                <a:spcPts val="0"/>
              </a:spcAft>
              <a:buSzPct val="100000"/>
              <a:buChar char="○"/>
            </a:pPr>
            <a:r>
              <a:rPr lang="cs"/>
              <a:t>high coordination and </a:t>
            </a:r>
            <a:r>
              <a:rPr b="1" lang="cs"/>
              <a:t>density</a:t>
            </a:r>
            <a:endParaRPr b="1"/>
          </a:p>
          <a:p>
            <a:pPr indent="-297497" lvl="1" marL="914400" rtl="0" algn="l">
              <a:spcBef>
                <a:spcPts val="0"/>
              </a:spcBef>
              <a:spcAft>
                <a:spcPts val="0"/>
              </a:spcAft>
              <a:buSzPct val="100000"/>
              <a:buChar char="○"/>
            </a:pPr>
            <a:r>
              <a:rPr lang="cs"/>
              <a:t>high </a:t>
            </a:r>
            <a:r>
              <a:rPr b="1" lang="cs">
                <a:solidFill>
                  <a:srgbClr val="980000"/>
                </a:solidFill>
              </a:rPr>
              <a:t>electrical </a:t>
            </a:r>
            <a:r>
              <a:rPr b="1" lang="cs"/>
              <a:t>&amp; thermal </a:t>
            </a:r>
            <a:r>
              <a:rPr b="1" lang="cs">
                <a:solidFill>
                  <a:srgbClr val="980000"/>
                </a:solidFill>
              </a:rPr>
              <a:t>conductivity</a:t>
            </a:r>
            <a:endParaRPr b="1">
              <a:solidFill>
                <a:srgbClr val="980000"/>
              </a:solidFill>
            </a:endParaRPr>
          </a:p>
          <a:p>
            <a:pPr indent="-297497" lvl="1" marL="914400" rtl="0" algn="l">
              <a:spcBef>
                <a:spcPts val="0"/>
              </a:spcBef>
              <a:spcAft>
                <a:spcPts val="0"/>
              </a:spcAft>
              <a:buSzPct val="100000"/>
              <a:buChar char="○"/>
            </a:pPr>
            <a:r>
              <a:rPr b="1" lang="cs"/>
              <a:t>ductility</a:t>
            </a:r>
            <a:r>
              <a:rPr lang="cs"/>
              <a:t> (kujnost/tažnost)</a:t>
            </a:r>
            <a:endParaRPr/>
          </a:p>
        </p:txBody>
      </p:sp>
      <p:pic>
        <p:nvPicPr>
          <p:cNvPr id="99" name="Google Shape;99;p18"/>
          <p:cNvPicPr preferRelativeResize="0"/>
          <p:nvPr/>
        </p:nvPicPr>
        <p:blipFill rotWithShape="1">
          <a:blip r:embed="rId3">
            <a:alphaModFix/>
          </a:blip>
          <a:srcRect b="8029" l="0" r="0" t="0"/>
          <a:stretch/>
        </p:blipFill>
        <p:spPr>
          <a:xfrm>
            <a:off x="5689375" y="4236300"/>
            <a:ext cx="3485700" cy="2295651"/>
          </a:xfrm>
          <a:prstGeom prst="rect">
            <a:avLst/>
          </a:prstGeom>
          <a:noFill/>
          <a:ln>
            <a:noFill/>
          </a:ln>
        </p:spPr>
      </p:pic>
      <p:pic>
        <p:nvPicPr>
          <p:cNvPr id="100" name="Google Shape;100;p18"/>
          <p:cNvPicPr preferRelativeResize="0"/>
          <p:nvPr/>
        </p:nvPicPr>
        <p:blipFill>
          <a:blip r:embed="rId4">
            <a:alphaModFix/>
          </a:blip>
          <a:stretch>
            <a:fillRect/>
          </a:stretch>
        </p:blipFill>
        <p:spPr>
          <a:xfrm>
            <a:off x="0" y="3875275"/>
            <a:ext cx="5302600" cy="2982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9"/>
          <p:cNvPicPr preferRelativeResize="0"/>
          <p:nvPr/>
        </p:nvPicPr>
        <p:blipFill>
          <a:blip r:embed="rId3">
            <a:alphaModFix/>
          </a:blip>
          <a:stretch>
            <a:fillRect/>
          </a:stretch>
        </p:blipFill>
        <p:spPr>
          <a:xfrm>
            <a:off x="6413700" y="2506064"/>
            <a:ext cx="1777400" cy="2150675"/>
          </a:xfrm>
          <a:prstGeom prst="rect">
            <a:avLst/>
          </a:prstGeom>
          <a:noFill/>
          <a:ln>
            <a:noFill/>
          </a:ln>
        </p:spPr>
      </p:pic>
      <p:pic>
        <p:nvPicPr>
          <p:cNvPr id="106" name="Google Shape;106;p19"/>
          <p:cNvPicPr preferRelativeResize="0"/>
          <p:nvPr/>
        </p:nvPicPr>
        <p:blipFill>
          <a:blip r:embed="rId4">
            <a:alphaModFix/>
          </a:blip>
          <a:stretch>
            <a:fillRect/>
          </a:stretch>
        </p:blipFill>
        <p:spPr>
          <a:xfrm>
            <a:off x="5598925" y="76200"/>
            <a:ext cx="3545075" cy="2398300"/>
          </a:xfrm>
          <a:prstGeom prst="rect">
            <a:avLst/>
          </a:prstGeom>
          <a:noFill/>
          <a:ln>
            <a:noFill/>
          </a:ln>
        </p:spPr>
      </p:pic>
      <p:pic>
        <p:nvPicPr>
          <p:cNvPr id="107" name="Google Shape;107;p19"/>
          <p:cNvPicPr preferRelativeResize="0"/>
          <p:nvPr/>
        </p:nvPicPr>
        <p:blipFill>
          <a:blip r:embed="rId5">
            <a:alphaModFix/>
          </a:blip>
          <a:stretch>
            <a:fillRect/>
          </a:stretch>
        </p:blipFill>
        <p:spPr>
          <a:xfrm>
            <a:off x="7096113" y="4619613"/>
            <a:ext cx="2047875" cy="2238375"/>
          </a:xfrm>
          <a:prstGeom prst="rect">
            <a:avLst/>
          </a:prstGeom>
          <a:noFill/>
          <a:ln>
            <a:noFill/>
          </a:ln>
        </p:spPr>
      </p:pic>
      <p:sp>
        <p:nvSpPr>
          <p:cNvPr id="108" name="Google Shape;108;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Secondary bonds</a:t>
            </a:r>
            <a:endParaRPr/>
          </a:p>
        </p:txBody>
      </p:sp>
      <p:sp>
        <p:nvSpPr>
          <p:cNvPr id="109" name="Google Shape;109;p19"/>
          <p:cNvSpPr txBox="1"/>
          <p:nvPr>
            <p:ph idx="1" type="body"/>
          </p:nvPr>
        </p:nvSpPr>
        <p:spPr>
          <a:xfrm>
            <a:off x="311700" y="1971150"/>
            <a:ext cx="6102000" cy="41208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cs"/>
              <a:t>These bonds involves atomic or molecular dipoles.  </a:t>
            </a:r>
            <a:endParaRPr/>
          </a:p>
          <a:p>
            <a:pPr indent="-325755" lvl="0" marL="457200" rtl="0" algn="l">
              <a:spcBef>
                <a:spcPts val="0"/>
              </a:spcBef>
              <a:spcAft>
                <a:spcPts val="0"/>
              </a:spcAft>
              <a:buSzPct val="100000"/>
              <a:buChar char="●"/>
            </a:pPr>
            <a:r>
              <a:rPr lang="cs"/>
              <a:t>Bonds can exists between </a:t>
            </a:r>
            <a:r>
              <a:rPr b="1" lang="cs"/>
              <a:t>induced</a:t>
            </a:r>
            <a:r>
              <a:rPr lang="cs"/>
              <a:t> and </a:t>
            </a:r>
            <a:r>
              <a:rPr b="1" lang="cs"/>
              <a:t>permanent dipoles</a:t>
            </a:r>
            <a:r>
              <a:rPr lang="cs"/>
              <a:t> (polar molecules). </a:t>
            </a:r>
            <a:endParaRPr/>
          </a:p>
          <a:p>
            <a:pPr indent="-325755" lvl="0" marL="457200" rtl="0" algn="l">
              <a:spcBef>
                <a:spcPts val="0"/>
              </a:spcBef>
              <a:spcAft>
                <a:spcPts val="0"/>
              </a:spcAft>
              <a:buSzPct val="100000"/>
              <a:buChar char="●"/>
            </a:pPr>
            <a:r>
              <a:rPr lang="cs"/>
              <a:t>Bond comes into existence because of </a:t>
            </a:r>
            <a:r>
              <a:rPr b="1" lang="cs"/>
              <a:t>Columbic attraction</a:t>
            </a:r>
            <a:r>
              <a:rPr lang="cs"/>
              <a:t> between positive end of one dipole and negative end of another dipole.  </a:t>
            </a:r>
            <a:endParaRPr/>
          </a:p>
          <a:p>
            <a:pPr indent="-325755" lvl="0" marL="457200" rtl="0" algn="l">
              <a:spcBef>
                <a:spcPts val="0"/>
              </a:spcBef>
              <a:spcAft>
                <a:spcPts val="0"/>
              </a:spcAft>
              <a:buSzPct val="100000"/>
              <a:buChar char="●"/>
            </a:pPr>
            <a:r>
              <a:rPr lang="cs"/>
              <a:t>Bond energies are in order of 10 kJ/mol</a:t>
            </a:r>
            <a:endParaRPr/>
          </a:p>
          <a:p>
            <a:pPr indent="-325755" lvl="0" marL="457200" rtl="0" algn="l">
              <a:spcBef>
                <a:spcPts val="0"/>
              </a:spcBef>
              <a:spcAft>
                <a:spcPts val="0"/>
              </a:spcAft>
              <a:buSzPct val="100000"/>
              <a:buChar char="●"/>
            </a:pPr>
            <a:r>
              <a:rPr lang="cs"/>
              <a:t>Existence of these depends on three kinds of dipoles – fluctuating dipoles, Polar-molecule dipoles and Permanent dipoles.  </a:t>
            </a:r>
            <a:endParaRPr/>
          </a:p>
          <a:p>
            <a:pPr indent="-325755" lvl="0" marL="457200" rtl="0" algn="l">
              <a:spcBef>
                <a:spcPts val="0"/>
              </a:spcBef>
              <a:spcAft>
                <a:spcPts val="0"/>
              </a:spcAft>
              <a:buSzPct val="100000"/>
              <a:buChar char="●"/>
            </a:pPr>
            <a:r>
              <a:rPr lang="cs"/>
              <a:t>Permanent dipole bonds are also called </a:t>
            </a:r>
            <a:r>
              <a:rPr b="1" lang="cs"/>
              <a:t>Hydrogen bonds</a:t>
            </a:r>
            <a:r>
              <a:rPr lang="cs"/>
              <a:t> as covalently bonded hydrogen atoms – for example C-H, O-H, F-H – share single electron becomes positively charged proton that is capable of strong attractive force with the negative end of an adjacent molecule.  </a:t>
            </a:r>
            <a:endParaRPr/>
          </a:p>
          <a:p>
            <a:pPr indent="-325755" lvl="0" marL="457200" rtl="0" algn="l">
              <a:spcBef>
                <a:spcPts val="0"/>
              </a:spcBef>
              <a:spcAft>
                <a:spcPts val="0"/>
              </a:spcAft>
              <a:buSzPct val="100000"/>
              <a:buChar char="●"/>
            </a:pPr>
            <a:r>
              <a:rPr lang="cs"/>
              <a:t>Hydrogen bonds is responsible for water exist in liquid state at room temperature.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Bonding forces &amp; energy</a:t>
            </a:r>
            <a:endParaRPr/>
          </a:p>
        </p:txBody>
      </p:sp>
      <p:sp>
        <p:nvSpPr>
          <p:cNvPr id="115" name="Google Shape;115;p20"/>
          <p:cNvSpPr txBox="1"/>
          <p:nvPr>
            <p:ph idx="1" type="body"/>
          </p:nvPr>
        </p:nvSpPr>
        <p:spPr>
          <a:xfrm>
            <a:off x="311700" y="4895025"/>
            <a:ext cx="8520600" cy="19629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lang="cs"/>
              <a:t>F</a:t>
            </a:r>
            <a:r>
              <a:rPr baseline="-25000" lang="cs"/>
              <a:t>A</a:t>
            </a:r>
            <a:r>
              <a:rPr lang="cs"/>
              <a:t> – attractive force is defined by the nature of the bond (e.g. Coulomb force for the ionic bonding) </a:t>
            </a:r>
            <a:endParaRPr/>
          </a:p>
          <a:p>
            <a:pPr indent="0" lvl="0" marL="0" rtl="0" algn="l">
              <a:lnSpc>
                <a:spcPct val="100000"/>
              </a:lnSpc>
              <a:spcBef>
                <a:spcPts val="600"/>
              </a:spcBef>
              <a:spcAft>
                <a:spcPts val="0"/>
              </a:spcAft>
              <a:buNone/>
            </a:pPr>
            <a:r>
              <a:rPr lang="cs"/>
              <a:t>F</a:t>
            </a:r>
            <a:r>
              <a:rPr baseline="-25000" lang="cs"/>
              <a:t>R</a:t>
            </a:r>
            <a:r>
              <a:rPr lang="cs"/>
              <a:t> – atomic repulsive force, when electron shells start to overlap</a:t>
            </a:r>
            <a:endParaRPr/>
          </a:p>
          <a:p>
            <a:pPr indent="0" lvl="0" marL="0" rtl="0" algn="l">
              <a:lnSpc>
                <a:spcPct val="100000"/>
              </a:lnSpc>
              <a:spcBef>
                <a:spcPts val="600"/>
              </a:spcBef>
              <a:spcAft>
                <a:spcPts val="0"/>
              </a:spcAft>
              <a:buNone/>
            </a:pPr>
            <a:r>
              <a:rPr lang="cs"/>
              <a:t>F</a:t>
            </a:r>
            <a:r>
              <a:rPr baseline="-25000" lang="cs"/>
              <a:t>N</a:t>
            </a:r>
            <a:r>
              <a:rPr lang="cs"/>
              <a:t> (r) = F</a:t>
            </a:r>
            <a:r>
              <a:rPr baseline="-25000" lang="cs"/>
              <a:t>A</a:t>
            </a:r>
            <a:r>
              <a:rPr lang="cs"/>
              <a:t> + F</a:t>
            </a:r>
            <a:r>
              <a:rPr baseline="-25000" lang="cs"/>
              <a:t>R</a:t>
            </a:r>
            <a:r>
              <a:rPr lang="cs"/>
              <a:t> - t</a:t>
            </a:r>
            <a:r>
              <a:rPr lang="cs"/>
              <a:t>he net force</a:t>
            </a:r>
            <a:endParaRPr/>
          </a:p>
          <a:p>
            <a:pPr indent="0" lvl="0" marL="0" rtl="0" algn="l">
              <a:lnSpc>
                <a:spcPct val="100000"/>
              </a:lnSpc>
              <a:spcBef>
                <a:spcPts val="600"/>
              </a:spcBef>
              <a:spcAft>
                <a:spcPts val="0"/>
              </a:spcAft>
              <a:buNone/>
            </a:pPr>
            <a:r>
              <a:rPr lang="cs"/>
              <a:t>Atoms are held at preferred distances r</a:t>
            </a:r>
            <a:r>
              <a:rPr baseline="-25000" lang="cs"/>
              <a:t>0</a:t>
            </a:r>
            <a:r>
              <a:rPr lang="cs"/>
              <a:t>  from each other (equilibrium distances). Equilibrium spacing r</a:t>
            </a:r>
            <a:r>
              <a:rPr baseline="-25000" lang="cs"/>
              <a:t>0</a:t>
            </a:r>
            <a:r>
              <a:rPr lang="cs"/>
              <a:t> is approximately 0.3 nm.</a:t>
            </a:r>
            <a:endParaRPr/>
          </a:p>
          <a:p>
            <a:pPr indent="0" lvl="0" marL="0" rtl="0" algn="l">
              <a:lnSpc>
                <a:spcPct val="100000"/>
              </a:lnSpc>
              <a:spcBef>
                <a:spcPts val="600"/>
              </a:spcBef>
              <a:spcAft>
                <a:spcPts val="600"/>
              </a:spcAft>
              <a:buNone/>
            </a:pPr>
            <a:r>
              <a:rPr lang="cs"/>
              <a:t>To break the bond, bonding energy must be supplied from outside. </a:t>
            </a:r>
            <a:br>
              <a:rPr lang="cs"/>
            </a:br>
            <a:r>
              <a:rPr lang="cs"/>
              <a:t>Breaking the bond means that the two atoms become infinitely separated. </a:t>
            </a:r>
            <a:br>
              <a:rPr lang="cs"/>
            </a:br>
            <a:r>
              <a:rPr lang="cs"/>
              <a:t>In real materials, containing many atoms, bonding is studied by expressing the bonding energy of the entire materials in terms of the separation distances between all atoms.</a:t>
            </a:r>
            <a:endParaRPr/>
          </a:p>
        </p:txBody>
      </p:sp>
      <p:pic>
        <p:nvPicPr>
          <p:cNvPr id="116" name="Google Shape;116;p20"/>
          <p:cNvPicPr preferRelativeResize="0"/>
          <p:nvPr/>
        </p:nvPicPr>
        <p:blipFill>
          <a:blip r:embed="rId3">
            <a:alphaModFix/>
          </a:blip>
          <a:stretch>
            <a:fillRect/>
          </a:stretch>
        </p:blipFill>
        <p:spPr>
          <a:xfrm>
            <a:off x="0" y="1127822"/>
            <a:ext cx="9144001" cy="38403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Properties dependent on bonding energy</a:t>
            </a:r>
            <a:endParaRPr/>
          </a:p>
        </p:txBody>
      </p:sp>
      <p:sp>
        <p:nvSpPr>
          <p:cNvPr id="122" name="Google Shape;122;p21"/>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3" name="Google Shape;123;p21"/>
          <p:cNvPicPr preferRelativeResize="0"/>
          <p:nvPr/>
        </p:nvPicPr>
        <p:blipFill>
          <a:blip r:embed="rId3">
            <a:alphaModFix/>
          </a:blip>
          <a:stretch>
            <a:fillRect/>
          </a:stretch>
        </p:blipFill>
        <p:spPr>
          <a:xfrm>
            <a:off x="0" y="1536625"/>
            <a:ext cx="4677576" cy="2724775"/>
          </a:xfrm>
          <a:prstGeom prst="rect">
            <a:avLst/>
          </a:prstGeom>
          <a:noFill/>
          <a:ln>
            <a:noFill/>
          </a:ln>
        </p:spPr>
      </p:pic>
      <p:pic>
        <p:nvPicPr>
          <p:cNvPr id="124" name="Google Shape;124;p21"/>
          <p:cNvPicPr preferRelativeResize="0"/>
          <p:nvPr/>
        </p:nvPicPr>
        <p:blipFill>
          <a:blip r:embed="rId4">
            <a:alphaModFix/>
          </a:blip>
          <a:stretch>
            <a:fillRect/>
          </a:stretch>
        </p:blipFill>
        <p:spPr>
          <a:xfrm>
            <a:off x="4540845" y="1133075"/>
            <a:ext cx="4603151" cy="3296476"/>
          </a:xfrm>
          <a:prstGeom prst="rect">
            <a:avLst/>
          </a:prstGeom>
          <a:noFill/>
          <a:ln>
            <a:noFill/>
          </a:ln>
        </p:spPr>
      </p:pic>
      <p:pic>
        <p:nvPicPr>
          <p:cNvPr id="125" name="Google Shape;125;p21"/>
          <p:cNvPicPr preferRelativeResize="0"/>
          <p:nvPr/>
        </p:nvPicPr>
        <p:blipFill>
          <a:blip r:embed="rId5">
            <a:alphaModFix/>
          </a:blip>
          <a:stretch>
            <a:fillRect/>
          </a:stretch>
        </p:blipFill>
        <p:spPr>
          <a:xfrm>
            <a:off x="2819394" y="4441154"/>
            <a:ext cx="6337005" cy="2416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