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7" r:id="rId2"/>
    <p:sldId id="324" r:id="rId3"/>
    <p:sldId id="325" r:id="rId4"/>
    <p:sldId id="326" r:id="rId5"/>
    <p:sldId id="327" r:id="rId6"/>
    <p:sldId id="330" r:id="rId7"/>
    <p:sldId id="329" r:id="rId8"/>
    <p:sldId id="331" r:id="rId9"/>
    <p:sldId id="328" r:id="rId10"/>
    <p:sldId id="332" r:id="rId11"/>
    <p:sldId id="333" r:id="rId12"/>
    <p:sldId id="334" r:id="rId13"/>
    <p:sldId id="335" r:id="rId14"/>
    <p:sldId id="336" r:id="rId15"/>
    <p:sldId id="322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187" autoAdjust="0"/>
  </p:normalViewPr>
  <p:slideViewPr>
    <p:cSldViewPr snapToGrid="0" snapToObjects="1">
      <p:cViewPr varScale="1">
        <p:scale>
          <a:sx n="152" d="100"/>
          <a:sy n="152" d="100"/>
        </p:scale>
        <p:origin x="105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209999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C6354-2DA8-664A-AFE7-A856B90E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x-none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2C5AE-0908-474E-8B97-DA6D9E0C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AND_PICTURE_50_5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C7792B-685D-6343-9637-22734FADC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x-none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FBB12F-FD4B-AE4F-80D0-68F297EE708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1999" y="1543050"/>
            <a:ext cx="3960000" cy="285869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9EA22F44-DCFF-B74A-991E-BCBE8BB4F4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000" y="770785"/>
            <a:ext cx="3959999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B7AD434B-C6DB-6847-85D3-0952D9E79B19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118800" y="252001"/>
            <a:ext cx="3959999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BF1F39-D0FD-F14C-BFA1-6C610F5B9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2000" y="826625"/>
            <a:ext cx="7560000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592352"/>
            <a:ext cx="7560000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960F43F-42F7-D641-9024-48C8559868B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64572-F8AE-E149-88BB-9E9CD6998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4769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6" r:id="rId3"/>
    <p:sldLayoutId id="2147483671" r:id="rId4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042A262-FCF2-BCE2-5F3A-5AAB54BB22F7}"/>
              </a:ext>
            </a:extLst>
          </p:cNvPr>
          <p:cNvSpPr/>
          <p:nvPr/>
        </p:nvSpPr>
        <p:spPr>
          <a:xfrm>
            <a:off x="122830" y="4626591"/>
            <a:ext cx="1815152" cy="40943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0CB2ED24-9373-323A-F44D-629B306A1700}"/>
              </a:ext>
            </a:extLst>
          </p:cNvPr>
          <p:cNvSpPr txBox="1">
            <a:spLocks/>
          </p:cNvSpPr>
          <p:nvPr/>
        </p:nvSpPr>
        <p:spPr>
          <a:xfrm>
            <a:off x="0" y="2593303"/>
            <a:ext cx="9144000" cy="909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Předmět: Technologie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Přednáška č. 11: Úvod do </a:t>
            </a: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polymerních materiálů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3357E60C-7261-67DD-E247-A1A83B78ED0A}"/>
              </a:ext>
            </a:extLst>
          </p:cNvPr>
          <p:cNvSpPr txBox="1">
            <a:spLocks/>
          </p:cNvSpPr>
          <p:nvPr/>
        </p:nvSpPr>
        <p:spPr>
          <a:xfrm>
            <a:off x="1371600" y="3784561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prstClr val="black"/>
                </a:solidFill>
                <a:latin typeface="Calibri"/>
              </a:rPr>
              <a:t>Doc. Ing. Pavel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Solfronk</a:t>
            </a:r>
            <a:r>
              <a:rPr lang="cs-CZ" sz="2000">
                <a:solidFill>
                  <a:prstClr val="black"/>
                </a:solidFill>
                <a:latin typeface="Calibri"/>
              </a:rPr>
              <a:t>, Ph.D.</a:t>
            </a:r>
            <a:endParaRPr lang="cs-CZ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7FEC4D-566D-62FC-27AC-50D32AA8E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190102"/>
            <a:ext cx="838200" cy="295275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B3AA00D1-ECF6-BC1F-60F1-1F897DBBAC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3" y="138226"/>
            <a:ext cx="6602095" cy="8597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F4396AF-0F65-CDF2-32B0-AD043FA53713}"/>
              </a:ext>
            </a:extLst>
          </p:cNvPr>
          <p:cNvSpPr txBox="1"/>
          <p:nvPr/>
        </p:nvSpPr>
        <p:spPr>
          <a:xfrm>
            <a:off x="1277605" y="1153381"/>
            <a:ext cx="6588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Nové možnosti rozvoje vzdělávání na Technické univerzitě v Liberci</a:t>
            </a:r>
          </a:p>
          <a:p>
            <a:pPr algn="ctr" hangingPunct="1"/>
            <a:endParaRPr lang="cs-CZ" sz="800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b="1" u="sng" kern="1200" dirty="0">
                <a:solidFill>
                  <a:prstClr val="black"/>
                </a:solidFill>
                <a:latin typeface="Calibri"/>
              </a:rPr>
              <a:t>Specifický cíl A3:Tvorba nových profesně zaměřených studijních programů</a:t>
            </a:r>
          </a:p>
          <a:p>
            <a:pPr algn="ctr" hangingPunct="1"/>
            <a:endParaRPr lang="cs-CZ" b="1" u="sng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NPO_TUL_MSMT-16598/2022</a:t>
            </a:r>
          </a:p>
          <a:p>
            <a:pPr hangingPunct="1"/>
            <a:endParaRPr lang="cs-CZ" sz="1800" kern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9AD4031E-9A26-401A-8462-1269ED43D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09375"/>
              </p:ext>
            </p:extLst>
          </p:nvPr>
        </p:nvGraphicFramePr>
        <p:xfrm>
          <a:off x="1709420" y="3399258"/>
          <a:ext cx="5725160" cy="182880"/>
        </p:xfrm>
        <a:graphic>
          <a:graphicData uri="http://schemas.openxmlformats.org/drawingml/2006/table">
            <a:tbl>
              <a:tblPr firstRow="1" firstCol="1" bandRow="1"/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7" name="Obrázek 31">
            <a:extLst>
              <a:ext uri="{FF2B5EF4-FFF2-40B4-BE49-F238E27FC236}">
                <a16:creationId xmlns:a16="http://schemas.microsoft.com/office/drawing/2014/main" id="{39F76B93-A0F9-97C5-97ED-A4F8C1D4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9" y="4534853"/>
            <a:ext cx="16192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32">
            <a:extLst>
              <a:ext uri="{FF2B5EF4-FFF2-40B4-BE49-F238E27FC236}">
                <a16:creationId xmlns:a16="http://schemas.microsoft.com/office/drawing/2014/main" id="{5065CCE7-EA3A-A0D2-0D6C-1E1E7B28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17" y="4534853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33" descr="Foto / Photo: Logo MŠMT">
            <a:extLst>
              <a:ext uri="{FF2B5EF4-FFF2-40B4-BE49-F238E27FC236}">
                <a16:creationId xmlns:a16="http://schemas.microsoft.com/office/drawing/2014/main" id="{BDE18A62-B07F-454D-82A3-AB1ECE8C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90" y="4534853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4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Výrobci - distributoři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2050" name="Picture 2" descr="RESINEX FRANCE SAS – Paris Packaging Week">
            <a:extLst>
              <a:ext uri="{FF2B5EF4-FFF2-40B4-BE49-F238E27FC236}">
                <a16:creationId xmlns:a16="http://schemas.microsoft.com/office/drawing/2014/main" id="{E40ED84A-157B-4A61-9BAA-B4AF59909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23" y="2699928"/>
            <a:ext cx="1884433" cy="46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stoplan CZ">
            <a:extLst>
              <a:ext uri="{FF2B5EF4-FFF2-40B4-BE49-F238E27FC236}">
                <a16:creationId xmlns:a16="http://schemas.microsoft.com/office/drawing/2014/main" id="{B8C2E136-CE7A-45B1-80A4-65B0BAD9C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99" y="3399578"/>
            <a:ext cx="2529350" cy="5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sociace mladých chemiků České společnosti chemické">
            <a:extLst>
              <a:ext uri="{FF2B5EF4-FFF2-40B4-BE49-F238E27FC236}">
                <a16:creationId xmlns:a16="http://schemas.microsoft.com/office/drawing/2014/main" id="{759E7381-0643-48ED-A5A9-E49640331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6" b="30069"/>
          <a:stretch/>
        </p:blipFill>
        <p:spPr bwMode="auto">
          <a:xfrm>
            <a:off x="554072" y="2692053"/>
            <a:ext cx="1137688" cy="40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esterfeld (company) - Wikipedia">
            <a:extLst>
              <a:ext uri="{FF2B5EF4-FFF2-40B4-BE49-F238E27FC236}">
                <a16:creationId xmlns:a16="http://schemas.microsoft.com/office/drawing/2014/main" id="{915653FC-5EF3-4261-993B-1D31E195D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98" y="2276106"/>
            <a:ext cx="1571336" cy="9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lvay Logo Vector - (.SVG + .PNG) - Tukuz.Com">
            <a:extLst>
              <a:ext uri="{FF2B5EF4-FFF2-40B4-BE49-F238E27FC236}">
                <a16:creationId xmlns:a16="http://schemas.microsoft.com/office/drawing/2014/main" id="{4FE42FF7-7A10-495C-953E-F2FB18CEF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9872" r="8961" b="20249"/>
          <a:stretch/>
        </p:blipFill>
        <p:spPr bwMode="auto">
          <a:xfrm>
            <a:off x="3446426" y="4080704"/>
            <a:ext cx="1819138" cy="7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uPont logo and symbol, meaning, history, PNG">
            <a:extLst>
              <a:ext uri="{FF2B5EF4-FFF2-40B4-BE49-F238E27FC236}">
                <a16:creationId xmlns:a16="http://schemas.microsoft.com/office/drawing/2014/main" id="{61FC8D82-1E19-4D9D-BDD8-15B3C880A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6" b="13502"/>
          <a:stretch/>
        </p:blipFill>
        <p:spPr bwMode="auto">
          <a:xfrm>
            <a:off x="3227485" y="1246715"/>
            <a:ext cx="1565752" cy="6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ABIC - Logos">
            <a:extLst>
              <a:ext uri="{FF2B5EF4-FFF2-40B4-BE49-F238E27FC236}">
                <a16:creationId xmlns:a16="http://schemas.microsoft.com/office/drawing/2014/main" id="{386DFE2F-0AC3-48C2-AD64-8E12C132E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16627" b="12964"/>
          <a:stretch/>
        </p:blipFill>
        <p:spPr bwMode="auto">
          <a:xfrm>
            <a:off x="503605" y="1586564"/>
            <a:ext cx="1432664" cy="8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ile:Borealis logo.svg - Wikimedia Commons">
            <a:extLst>
              <a:ext uri="{FF2B5EF4-FFF2-40B4-BE49-F238E27FC236}">
                <a16:creationId xmlns:a16="http://schemas.microsoft.com/office/drawing/2014/main" id="{C3824DCB-8676-45AC-9931-EF7DA6B76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92" y="4195217"/>
            <a:ext cx="1877855" cy="3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LBIS PLASTIC GmbH Vector Logo - (.SVG + .PNG) - GetVectorLogo.Com">
            <a:extLst>
              <a:ext uri="{FF2B5EF4-FFF2-40B4-BE49-F238E27FC236}">
                <a16:creationId xmlns:a16="http://schemas.microsoft.com/office/drawing/2014/main" id="{5B31EB68-FEAB-4C47-8833-BC4DC6664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5802"/>
          <a:stretch/>
        </p:blipFill>
        <p:spPr bwMode="auto">
          <a:xfrm>
            <a:off x="6826590" y="2446535"/>
            <a:ext cx="2106557" cy="3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Kraiburg TPE Logo Vector - (.SVG + .PNG) - FindLogoVector.Com">
            <a:extLst>
              <a:ext uri="{FF2B5EF4-FFF2-40B4-BE49-F238E27FC236}">
                <a16:creationId xmlns:a16="http://schemas.microsoft.com/office/drawing/2014/main" id="{8BAD53BA-39A0-44FA-863D-457F369D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11" y="3108267"/>
            <a:ext cx="1571336" cy="87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termoplastické eleastomery">
            <a:extLst>
              <a:ext uri="{FF2B5EF4-FFF2-40B4-BE49-F238E27FC236}">
                <a16:creationId xmlns:a16="http://schemas.microsoft.com/office/drawing/2014/main" id="{821BCBCB-A389-420A-9A0B-403BCD65A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5" b="28500"/>
          <a:stretch/>
        </p:blipFill>
        <p:spPr bwMode="auto">
          <a:xfrm>
            <a:off x="7403296" y="1646965"/>
            <a:ext cx="1488367" cy="51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BASF Logo, symbol, meaning, history, PNG, brand">
            <a:extLst>
              <a:ext uri="{FF2B5EF4-FFF2-40B4-BE49-F238E27FC236}">
                <a16:creationId xmlns:a16="http://schemas.microsoft.com/office/drawing/2014/main" id="{59691A3F-AD0B-49F5-934D-E07F057C7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3" b="28556"/>
          <a:stretch/>
        </p:blipFill>
        <p:spPr bwMode="auto">
          <a:xfrm>
            <a:off x="3875154" y="2120113"/>
            <a:ext cx="1763973" cy="42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Váš dodavatel plastů - VACULA s.r.o.">
            <a:extLst>
              <a:ext uri="{FF2B5EF4-FFF2-40B4-BE49-F238E27FC236}">
                <a16:creationId xmlns:a16="http://schemas.microsoft.com/office/drawing/2014/main" id="{78807F1D-E72D-4821-8246-0F836518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5" y="3368739"/>
            <a:ext cx="1381015" cy="4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Dow Chemical Logo - PNG and Vector - Logo Download">
            <a:extLst>
              <a:ext uri="{FF2B5EF4-FFF2-40B4-BE49-F238E27FC236}">
                <a16:creationId xmlns:a16="http://schemas.microsoft.com/office/drawing/2014/main" id="{677548B3-1C40-43D4-866F-5DEDD9CC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69" y="1211395"/>
            <a:ext cx="1653823" cy="5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xxonMobil Company Profile - Corporate Watch">
            <a:extLst>
              <a:ext uri="{FF2B5EF4-FFF2-40B4-BE49-F238E27FC236}">
                <a16:creationId xmlns:a16="http://schemas.microsoft.com/office/drawing/2014/main" id="{4C2EB2F3-257B-409C-AFD6-EC3924874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2" y="4131148"/>
            <a:ext cx="2116384" cy="4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421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Poptávka 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BCA42B4-FEF8-480E-B95D-46E346F10EC9}"/>
              </a:ext>
            </a:extLst>
          </p:cNvPr>
          <p:cNvSpPr txBox="1"/>
          <p:nvPr/>
        </p:nvSpPr>
        <p:spPr>
          <a:xfrm>
            <a:off x="506321" y="1806128"/>
            <a:ext cx="3705678" cy="984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dirty="0"/>
              <a:t>Konkrétní typ ?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Roční spotřeba ?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dirty="0"/>
              <a:t>Cena s DAP ?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Zkušební vzorek ?</a:t>
            </a:r>
          </a:p>
        </p:txBody>
      </p:sp>
      <p:pic>
        <p:nvPicPr>
          <p:cNvPr id="1026" name="Picture 2" descr="Synthetic and bio emulsion polymers market consumption to surpass 15  million tons by 2024 | European Coatings">
            <a:extLst>
              <a:ext uri="{FF2B5EF4-FFF2-40B4-BE49-F238E27FC236}">
                <a16:creationId xmlns:a16="http://schemas.microsoft.com/office/drawing/2014/main" id="{559312DD-A4C1-4F54-834C-C17BF5BB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39" y="1104527"/>
            <a:ext cx="2697858" cy="16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ck-plastic-polymer-granules - TerraCast Products">
            <a:extLst>
              <a:ext uri="{FF2B5EF4-FFF2-40B4-BE49-F238E27FC236}">
                <a16:creationId xmlns:a16="http://schemas.microsoft.com/office/drawing/2014/main" id="{F2937E97-4237-4CC7-A74A-A46BC2D11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15731" r="8427" b="31376"/>
          <a:stretch/>
        </p:blipFill>
        <p:spPr bwMode="auto">
          <a:xfrm>
            <a:off x="3426069" y="612001"/>
            <a:ext cx="2589323" cy="11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st shipping delivery truck vehicle icon isolated on white background.  Logistic product transportation industry. Delivery service concept. Flat  cartoon vector illustration 2215737 Vector Art at Vecteezy">
            <a:extLst>
              <a:ext uri="{FF2B5EF4-FFF2-40B4-BE49-F238E27FC236}">
                <a16:creationId xmlns:a16="http://schemas.microsoft.com/office/drawing/2014/main" id="{DF6643C3-D0AB-4DD5-A75D-B5655E85C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 t="35115" r="9890" b="35422"/>
          <a:stretch/>
        </p:blipFill>
        <p:spPr bwMode="auto">
          <a:xfrm>
            <a:off x="3225731" y="2403519"/>
            <a:ext cx="2990154" cy="11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lyamide White Nylon Pa6 Granules, Packaging Type: Bag, Packaging Size:  25kg">
            <a:extLst>
              <a:ext uri="{FF2B5EF4-FFF2-40B4-BE49-F238E27FC236}">
                <a16:creationId xmlns:a16="http://schemas.microsoft.com/office/drawing/2014/main" id="{5B5C5311-9C09-4F07-9632-CFE8EC305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t="3140" r="15482" b="2447"/>
          <a:stretch/>
        </p:blipFill>
        <p:spPr bwMode="auto">
          <a:xfrm>
            <a:off x="6790836" y="3178117"/>
            <a:ext cx="1190464" cy="172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20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Materiálový list 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39A9EE-C21D-4C79-AEFB-3580955DF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51" t="17925" r="26860" b="11992"/>
          <a:stretch/>
        </p:blipFill>
        <p:spPr>
          <a:xfrm>
            <a:off x="2819772" y="283068"/>
            <a:ext cx="5258688" cy="45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64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Materiálový list  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C4D0665-173F-43A5-A60D-C3B220BB7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3" t="16603" r="16446" b="6116"/>
          <a:stretch/>
        </p:blipFill>
        <p:spPr>
          <a:xfrm>
            <a:off x="2597563" y="770785"/>
            <a:ext cx="6000278" cy="39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Materiálový list  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860429-0D21-418B-A059-6B482B8F4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86" t="16309" r="16446" b="6851"/>
          <a:stretch/>
        </p:blipFill>
        <p:spPr>
          <a:xfrm>
            <a:off x="2579622" y="838829"/>
            <a:ext cx="6022949" cy="39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136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464901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4EBE3-7A1B-0C41-8D74-53B1285FEA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1999" y="1543051"/>
            <a:ext cx="8118278" cy="766396"/>
          </a:xfrm>
        </p:spPr>
        <p:txBody>
          <a:bodyPr/>
          <a:lstStyle/>
          <a:p>
            <a:pPr algn="just"/>
            <a:r>
              <a:rPr lang="cs-CZ" dirty="0"/>
              <a:t>Polymer je organická makromolekulární látka, jejich základním stavebním prvkem je uhlík a vodík a molekulová hmotnost je větší než 10</a:t>
            </a:r>
            <a:r>
              <a:rPr lang="cs-CZ" baseline="30000" dirty="0"/>
              <a:t>5</a:t>
            </a:r>
            <a:r>
              <a:rPr lang="cs-CZ" dirty="0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Polymer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7" name="Picture 2" descr="Makromolekula PET">
            <a:extLst>
              <a:ext uri="{FF2B5EF4-FFF2-40B4-BE49-F238E27FC236}">
                <a16:creationId xmlns:a16="http://schemas.microsoft.com/office/drawing/2014/main" id="{4E2FF866-9DC3-47E8-B998-C043ED8C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27" y="2232571"/>
            <a:ext cx="6639096" cy="21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338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770785"/>
            <a:ext cx="3960000" cy="572701"/>
          </a:xfrm>
        </p:spPr>
        <p:txBody>
          <a:bodyPr>
            <a:normAutofit fontScale="90000"/>
          </a:bodyPr>
          <a:lstStyle/>
          <a:p>
            <a:r>
              <a:rPr lang="cs-CZ" dirty="0"/>
              <a:t>Původ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A34EB19-F542-4D1B-80E8-6F5FC043C14B}"/>
              </a:ext>
            </a:extLst>
          </p:cNvPr>
          <p:cNvSpPr txBox="1"/>
          <p:nvPr/>
        </p:nvSpPr>
        <p:spPr>
          <a:xfrm>
            <a:off x="163896" y="1441108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Surovinové zdroje</a:t>
            </a:r>
          </a:p>
        </p:txBody>
      </p:sp>
      <p:pic>
        <p:nvPicPr>
          <p:cNvPr id="10" name="Picture 2" descr="Barel ropy eps10 vektorové ilustrace — Stock Vektor ©  suthep_ed26.hotmail.com #105461682">
            <a:extLst>
              <a:ext uri="{FF2B5EF4-FFF2-40B4-BE49-F238E27FC236}">
                <a16:creationId xmlns:a16="http://schemas.microsoft.com/office/drawing/2014/main" id="{932EEAA7-343E-43A4-9E95-A6F19F487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t="27320" r="17240" b="16177"/>
          <a:stretch/>
        </p:blipFill>
        <p:spPr bwMode="auto">
          <a:xfrm>
            <a:off x="2402141" y="1173979"/>
            <a:ext cx="1098410" cy="92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as Cylinder Vector, Lpg Gas, Cylender, Gas Filled Cylender PNG and Vector  with Transparent Background for Free Download">
            <a:extLst>
              <a:ext uri="{FF2B5EF4-FFF2-40B4-BE49-F238E27FC236}">
                <a16:creationId xmlns:a16="http://schemas.microsoft.com/office/drawing/2014/main" id="{FE080284-ED3D-4EBD-8EC8-DB0E4C010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4" r="22508"/>
          <a:stretch/>
        </p:blipFill>
        <p:spPr bwMode="auto">
          <a:xfrm>
            <a:off x="3922978" y="1169825"/>
            <a:ext cx="416329" cy="7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n season late summer: Sweet corn - Healthy Food Guide">
            <a:extLst>
              <a:ext uri="{FF2B5EF4-FFF2-40B4-BE49-F238E27FC236}">
                <a16:creationId xmlns:a16="http://schemas.microsoft.com/office/drawing/2014/main" id="{71274BA8-AC7B-4D2E-802E-410A5B7E6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11150" r="6772" b="4851"/>
          <a:stretch/>
        </p:blipFill>
        <p:spPr bwMode="auto">
          <a:xfrm>
            <a:off x="4763418" y="1290513"/>
            <a:ext cx="887274" cy="7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688BBF7-6C1E-41B6-AB61-5E29C7DA0C16}"/>
              </a:ext>
            </a:extLst>
          </p:cNvPr>
          <p:cNvSpPr txBox="1"/>
          <p:nvPr/>
        </p:nvSpPr>
        <p:spPr>
          <a:xfrm>
            <a:off x="186361" y="2604589"/>
            <a:ext cx="4733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Petrochemické suroviny – monomery</a:t>
            </a:r>
          </a:p>
          <a:p>
            <a:r>
              <a:rPr lang="cs-CZ" sz="1600" dirty="0"/>
              <a:t>Propylen, </a:t>
            </a:r>
            <a:r>
              <a:rPr lang="cs-CZ" sz="1600" dirty="0" err="1"/>
              <a:t>ethylen</a:t>
            </a:r>
            <a:r>
              <a:rPr lang="cs-CZ" sz="1600" dirty="0"/>
              <a:t>, styren, vinylchlorid, butadien,…</a:t>
            </a:r>
          </a:p>
        </p:txBody>
      </p:sp>
      <p:pic>
        <p:nvPicPr>
          <p:cNvPr id="14" name="Picture 8" descr="The Petrochemical Industry Versus COVID-19 - OILMAN Magazine">
            <a:extLst>
              <a:ext uri="{FF2B5EF4-FFF2-40B4-BE49-F238E27FC236}">
                <a16:creationId xmlns:a16="http://schemas.microsoft.com/office/drawing/2014/main" id="{5CF5D8D5-0977-4D4C-A4E8-D2CD7AEC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69" y="1830028"/>
            <a:ext cx="3231470" cy="2019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6C4C64D-CBCA-4184-9717-358A66C263AA}"/>
              </a:ext>
            </a:extLst>
          </p:cNvPr>
          <p:cNvSpPr txBox="1"/>
          <p:nvPr/>
        </p:nvSpPr>
        <p:spPr>
          <a:xfrm>
            <a:off x="186361" y="3424914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Polymery</a:t>
            </a:r>
          </a:p>
          <a:p>
            <a:r>
              <a:rPr lang="cs-CZ" sz="1600" dirty="0"/>
              <a:t>PP, PE, PS, PVC, ABS,…</a:t>
            </a:r>
          </a:p>
        </p:txBody>
      </p:sp>
      <p:pic>
        <p:nvPicPr>
          <p:cNvPr id="16" name="Picture 10" descr="Plastic polymer granules stock image. Image of injection - 32036677">
            <a:extLst>
              <a:ext uri="{FF2B5EF4-FFF2-40B4-BE49-F238E27FC236}">
                <a16:creationId xmlns:a16="http://schemas.microsoft.com/office/drawing/2014/main" id="{CCD165ED-B895-48D3-B380-470B876B6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t="10175" r="3546" b="17710"/>
          <a:stretch/>
        </p:blipFill>
        <p:spPr bwMode="auto">
          <a:xfrm>
            <a:off x="3122044" y="3505903"/>
            <a:ext cx="1511987" cy="62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05EEA6C-4EBB-4750-A86A-C74ECDFC5619}"/>
              </a:ext>
            </a:extLst>
          </p:cNvPr>
          <p:cNvSpPr txBox="1"/>
          <p:nvPr/>
        </p:nvSpPr>
        <p:spPr>
          <a:xfrm>
            <a:off x="252000" y="4205366"/>
            <a:ext cx="849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00" i="1" dirty="0"/>
              <a:t>Hlavním surovinovým zdrojem pro výrobu polymerů je v současnosti ropa. Na petrochemické produkty se ji používá ca 10 %, zbylých 90 % se používá na rafinérské produkty. Ročně se spotřebuje ca 4 mld. tun ropy. K výrobě plastů v Evropě se používá pouze cca 5 %.</a:t>
            </a:r>
          </a:p>
        </p:txBody>
      </p:sp>
    </p:spTree>
    <p:extLst>
      <p:ext uri="{BB962C8B-B14F-4D97-AF65-F5344CB8AC3E}">
        <p14:creationId xmlns:p14="http://schemas.microsoft.com/office/powerpoint/2010/main" val="58988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Světová produkce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8" name="Picture 4" descr="Biobased Building Blocks and Polymers—Global Capacities, Production and  Trends, 2018–2023 | Industrial Biotechnology">
            <a:extLst>
              <a:ext uri="{FF2B5EF4-FFF2-40B4-BE49-F238E27FC236}">
                <a16:creationId xmlns:a16="http://schemas.microsoft.com/office/drawing/2014/main" id="{6CA80AEA-8832-4EF9-8757-F329BD00A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90" y="770784"/>
            <a:ext cx="5917910" cy="400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071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Výroba polymerů ve světě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7" name="Picture 2" descr="4: Distribution of global plastic production, PlasticsEurope Market... |  Download Scientific Diagram">
            <a:extLst>
              <a:ext uri="{FF2B5EF4-FFF2-40B4-BE49-F238E27FC236}">
                <a16:creationId xmlns:a16="http://schemas.microsoft.com/office/drawing/2014/main" id="{AE87B12F-DD24-4944-8B04-3BFC669C4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16" y="1502270"/>
            <a:ext cx="5238545" cy="31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611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Polymer - plast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8" name="Picture 230">
            <a:extLst>
              <a:ext uri="{FF2B5EF4-FFF2-40B4-BE49-F238E27FC236}">
                <a16:creationId xmlns:a16="http://schemas.microsoft.com/office/drawing/2014/main" id="{BDE851F3-91A9-4392-BE9F-6E8418BA7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992" r="3023"/>
          <a:stretch/>
        </p:blipFill>
        <p:spPr bwMode="auto">
          <a:xfrm>
            <a:off x="5609514" y="159956"/>
            <a:ext cx="3025326" cy="482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Scientists Say: Polymer | Science News for Students">
            <a:extLst>
              <a:ext uri="{FF2B5EF4-FFF2-40B4-BE49-F238E27FC236}">
                <a16:creationId xmlns:a16="http://schemas.microsoft.com/office/drawing/2014/main" id="{33564B83-7DAA-452C-BA28-6B08DFF9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3" y="1457978"/>
            <a:ext cx="1583516" cy="89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Laboratory Glass Equipment Manufacturer from Thane">
            <a:extLst>
              <a:ext uri="{FF2B5EF4-FFF2-40B4-BE49-F238E27FC236}">
                <a16:creationId xmlns:a16="http://schemas.microsoft.com/office/drawing/2014/main" id="{AF71D23E-4E76-40E1-A2B8-A67D29DD8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5193" r="2040" b="2971"/>
          <a:stretch/>
        </p:blipFill>
        <p:spPr bwMode="auto">
          <a:xfrm>
            <a:off x="2221837" y="2574775"/>
            <a:ext cx="922671" cy="8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Plastic polymer granules stock image. Image of injection - 32036677">
            <a:extLst>
              <a:ext uri="{FF2B5EF4-FFF2-40B4-BE49-F238E27FC236}">
                <a16:creationId xmlns:a16="http://schemas.microsoft.com/office/drawing/2014/main" id="{5B144864-4643-4C28-8824-B6D0A5A3D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t="10175" r="3546" b="17710"/>
          <a:stretch/>
        </p:blipFill>
        <p:spPr bwMode="auto">
          <a:xfrm>
            <a:off x="3740591" y="4052037"/>
            <a:ext cx="1411359" cy="5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nak plus 19">
            <a:extLst>
              <a:ext uri="{FF2B5EF4-FFF2-40B4-BE49-F238E27FC236}">
                <a16:creationId xmlns:a16="http://schemas.microsoft.com/office/drawing/2014/main" id="{9D408FDD-B6C7-4820-9541-09D1351F3A5E}"/>
              </a:ext>
            </a:extLst>
          </p:cNvPr>
          <p:cNvSpPr/>
          <p:nvPr/>
        </p:nvSpPr>
        <p:spPr>
          <a:xfrm>
            <a:off x="1695289" y="2261444"/>
            <a:ext cx="493461" cy="470961"/>
          </a:xfrm>
          <a:prstGeom prst="mathPlus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highlight>
                <a:srgbClr val="008000"/>
              </a:highlight>
            </a:endParaRPr>
          </a:p>
        </p:txBody>
      </p:sp>
      <p:sp>
        <p:nvSpPr>
          <p:cNvPr id="21" name="Šipka: dolů 20">
            <a:extLst>
              <a:ext uri="{FF2B5EF4-FFF2-40B4-BE49-F238E27FC236}">
                <a16:creationId xmlns:a16="http://schemas.microsoft.com/office/drawing/2014/main" id="{9FB04E14-B16E-4ADC-9084-CE738D948DB5}"/>
              </a:ext>
            </a:extLst>
          </p:cNvPr>
          <p:cNvSpPr/>
          <p:nvPr/>
        </p:nvSpPr>
        <p:spPr>
          <a:xfrm rot="18555211">
            <a:off x="3488339" y="3530590"/>
            <a:ext cx="305902" cy="493655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highlight>
                <a:srgbClr val="008000"/>
              </a:highlight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5139E0A-898E-4507-93D1-4984D6428280}"/>
              </a:ext>
            </a:extLst>
          </p:cNvPr>
          <p:cNvSpPr txBox="1"/>
          <p:nvPr/>
        </p:nvSpPr>
        <p:spPr>
          <a:xfrm>
            <a:off x="539552" y="2325098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Polymer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74F2C7F-76F4-431F-BD1C-3787074A647A}"/>
              </a:ext>
            </a:extLst>
          </p:cNvPr>
          <p:cNvSpPr txBox="1"/>
          <p:nvPr/>
        </p:nvSpPr>
        <p:spPr>
          <a:xfrm>
            <a:off x="2377639" y="3459695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Aditiva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E4E732F-5EC2-4C1D-B414-1B5F20AC7F77}"/>
              </a:ext>
            </a:extLst>
          </p:cNvPr>
          <p:cNvSpPr txBox="1"/>
          <p:nvPr/>
        </p:nvSpPr>
        <p:spPr>
          <a:xfrm>
            <a:off x="4269009" y="4636871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Plast</a:t>
            </a:r>
          </a:p>
        </p:txBody>
      </p:sp>
    </p:spTree>
    <p:extLst>
      <p:ext uri="{BB962C8B-B14F-4D97-AF65-F5344CB8AC3E}">
        <p14:creationId xmlns:p14="http://schemas.microsoft.com/office/powerpoint/2010/main" val="32996746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rozdělení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8" name="Picture 2" descr="Přední nárazník RS Škoda Octavia 2 facelift + chrom maska, ZPSK01 |  Autoplay tuning">
            <a:extLst>
              <a:ext uri="{FF2B5EF4-FFF2-40B4-BE49-F238E27FC236}">
                <a16:creationId xmlns:a16="http://schemas.microsoft.com/office/drawing/2014/main" id="{B2033237-8D2C-462D-A690-E47173E1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4" y="1383665"/>
            <a:ext cx="3959999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akelit - Bevedo.cz">
            <a:extLst>
              <a:ext uri="{FF2B5EF4-FFF2-40B4-BE49-F238E27FC236}">
                <a16:creationId xmlns:a16="http://schemas.microsoft.com/office/drawing/2014/main" id="{ECCDF8B2-16EC-43C1-A6F7-49C0309F5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82" y="1792761"/>
            <a:ext cx="2774597" cy="20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64D5E6EA-60B6-4FAA-B7F0-EA68BA86C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602788"/>
              </p:ext>
            </p:extLst>
          </p:nvPr>
        </p:nvGraphicFramePr>
        <p:xfrm>
          <a:off x="1689282" y="3856084"/>
          <a:ext cx="6634893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6432">
                  <a:extLst>
                    <a:ext uri="{9D8B030D-6E8A-4147-A177-3AD203B41FA5}">
                      <a16:colId xmlns:a16="http://schemas.microsoft.com/office/drawing/2014/main" val="73792052"/>
                    </a:ext>
                  </a:extLst>
                </a:gridCol>
                <a:gridCol w="3338461">
                  <a:extLst>
                    <a:ext uri="{9D8B030D-6E8A-4147-A177-3AD203B41FA5}">
                      <a16:colId xmlns:a16="http://schemas.microsoft.com/office/drawing/2014/main" val="520627748"/>
                    </a:ext>
                  </a:extLst>
                </a:gridCol>
              </a:tblGrid>
              <a:tr h="224882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Termoplast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Reaktoplast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542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7427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E964B9C-4A89-41F9-B582-B754E162F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0" t="16401" r="18500" b="16401"/>
          <a:stretch/>
        </p:blipFill>
        <p:spPr>
          <a:xfrm>
            <a:off x="2231999" y="622037"/>
            <a:ext cx="5899360" cy="416425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rozdělení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132643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Výběr materiálu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9C9B056-8DDA-4B77-A914-AF3C4980BEC3}"/>
              </a:ext>
            </a:extLst>
          </p:cNvPr>
          <p:cNvSpPr txBox="1"/>
          <p:nvPr/>
        </p:nvSpPr>
        <p:spPr>
          <a:xfrm>
            <a:off x="252000" y="1806129"/>
            <a:ext cx="152285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Konstrukční design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0F60525-22C9-47D8-8EC8-78B5CF7F1D1F}"/>
              </a:ext>
            </a:extLst>
          </p:cNvPr>
          <p:cNvSpPr txBox="1"/>
          <p:nvPr/>
        </p:nvSpPr>
        <p:spPr>
          <a:xfrm>
            <a:off x="251999" y="2484216"/>
            <a:ext cx="199734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Způsob a míra namáhání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D337219-1AD2-4855-B56B-9C270F712838}"/>
              </a:ext>
            </a:extLst>
          </p:cNvPr>
          <p:cNvSpPr txBox="1"/>
          <p:nvPr/>
        </p:nvSpPr>
        <p:spPr>
          <a:xfrm>
            <a:off x="251999" y="2807382"/>
            <a:ext cx="72616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Životnost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533B24-BEE9-4606-91B5-A4C9927202A9}"/>
              </a:ext>
            </a:extLst>
          </p:cNvPr>
          <p:cNvSpPr txBox="1"/>
          <p:nvPr/>
        </p:nvSpPr>
        <p:spPr>
          <a:xfrm>
            <a:off x="223146" y="2161050"/>
            <a:ext cx="1551707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/>
              <a:t>Technologie výroby</a:t>
            </a:r>
            <a:endParaRPr kumimoji="0" lang="cs-CZ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48E3354-5CDF-48D8-82A6-CC0F6E758A39}"/>
              </a:ext>
            </a:extLst>
          </p:cNvPr>
          <p:cNvSpPr txBox="1"/>
          <p:nvPr/>
        </p:nvSpPr>
        <p:spPr>
          <a:xfrm>
            <a:off x="260931" y="3130548"/>
            <a:ext cx="42800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Cena</a:t>
            </a:r>
          </a:p>
        </p:txBody>
      </p:sp>
      <p:pic>
        <p:nvPicPr>
          <p:cNvPr id="1030" name="Picture 6" descr="Plastic Part Design in Solid Edge - YouTube">
            <a:extLst>
              <a:ext uri="{FF2B5EF4-FFF2-40B4-BE49-F238E27FC236}">
                <a16:creationId xmlns:a16="http://schemas.microsoft.com/office/drawing/2014/main" id="{831A6379-17AC-4222-9C7D-C4F0D231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8" y="336172"/>
            <a:ext cx="2697938" cy="15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72047B12-06D0-4A6E-B9CF-4B9FE40FAD9E}"/>
              </a:ext>
            </a:extLst>
          </p:cNvPr>
          <p:cNvSpPr txBox="1"/>
          <p:nvPr/>
        </p:nvSpPr>
        <p:spPr>
          <a:xfrm>
            <a:off x="250951" y="1482963"/>
            <a:ext cx="1732847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Požadavky zákazníka</a:t>
            </a:r>
          </a:p>
        </p:txBody>
      </p:sp>
      <p:pic>
        <p:nvPicPr>
          <p:cNvPr id="2050" name="Picture 2" descr="Requirements - Free user icons">
            <a:extLst>
              <a:ext uri="{FF2B5EF4-FFF2-40B4-BE49-F238E27FC236}">
                <a16:creationId xmlns:a16="http://schemas.microsoft.com/office/drawing/2014/main" id="{91DD49DD-E1A3-4741-8D6C-F4469D931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503" y="541792"/>
            <a:ext cx="1011380" cy="10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mium Vector | Injection molding machine icon">
            <a:extLst>
              <a:ext uri="{FF2B5EF4-FFF2-40B4-BE49-F238E27FC236}">
                <a16:creationId xmlns:a16="http://schemas.microsoft.com/office/drawing/2014/main" id="{568A2F25-8CA9-404E-97CF-12B61A0A3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t="27475" r="12387" b="27566"/>
          <a:stretch/>
        </p:blipFill>
        <p:spPr bwMode="auto">
          <a:xfrm>
            <a:off x="2919916" y="1994129"/>
            <a:ext cx="1905173" cy="11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bout — Next Generation Products">
            <a:extLst>
              <a:ext uri="{FF2B5EF4-FFF2-40B4-BE49-F238E27FC236}">
                <a16:creationId xmlns:a16="http://schemas.microsoft.com/office/drawing/2014/main" id="{9945A206-1D0A-47C0-A1C2-F7752973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91" y="2060168"/>
            <a:ext cx="1063539" cy="10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3,837 Extrusion Images, Stock Photos &amp; Vectors | Shutterstock">
            <a:extLst>
              <a:ext uri="{FF2B5EF4-FFF2-40B4-BE49-F238E27FC236}">
                <a16:creationId xmlns:a16="http://schemas.microsoft.com/office/drawing/2014/main" id="{13EA78B3-5E6E-4FD1-94DC-36965A288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17227" r="7495" b="21723"/>
          <a:stretch/>
        </p:blipFill>
        <p:spPr bwMode="auto">
          <a:xfrm>
            <a:off x="6519251" y="1957960"/>
            <a:ext cx="1533811" cy="12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4,207 Mechanical Stress Images, Stock Photos &amp; Vectors | Shutterstock">
            <a:extLst>
              <a:ext uri="{FF2B5EF4-FFF2-40B4-BE49-F238E27FC236}">
                <a16:creationId xmlns:a16="http://schemas.microsoft.com/office/drawing/2014/main" id="{3B51E94D-4856-4AC1-AD72-9C46ABDF4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9899" r="9659" b="20970"/>
          <a:stretch/>
        </p:blipFill>
        <p:spPr bwMode="auto">
          <a:xfrm rot="19476031">
            <a:off x="2767301" y="3446319"/>
            <a:ext cx="1371057" cy="12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ydronic Heater Panels Melbourne, Hydronic Heating System">
            <a:extLst>
              <a:ext uri="{FF2B5EF4-FFF2-40B4-BE49-F238E27FC236}">
                <a16:creationId xmlns:a16="http://schemas.microsoft.com/office/drawing/2014/main" id="{1258271A-0AD5-4DC2-B53A-76C47C9F6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44" y="3627937"/>
            <a:ext cx="1152167" cy="10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rice Tag Euro icon PNG and SVG Free Download">
            <a:extLst>
              <a:ext uri="{FF2B5EF4-FFF2-40B4-BE49-F238E27FC236}">
                <a16:creationId xmlns:a16="http://schemas.microsoft.com/office/drawing/2014/main" id="{59F20CCC-ACDF-4BB9-AFB2-2C6193DF4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3" y="3247456"/>
            <a:ext cx="573721" cy="10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023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FS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B95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233</Words>
  <Application>Microsoft Office PowerPoint</Application>
  <PresentationFormat>Předvádění na obrazovce (16:9)</PresentationFormat>
  <Paragraphs>57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Simple Light</vt:lpstr>
      <vt:lpstr>Prezentace aplikace PowerPoint</vt:lpstr>
      <vt:lpstr>Polymer</vt:lpstr>
      <vt:lpstr>Původ</vt:lpstr>
      <vt:lpstr>Světová produkce</vt:lpstr>
      <vt:lpstr>Výroba polymerů ve světě</vt:lpstr>
      <vt:lpstr>Polymer - plast</vt:lpstr>
      <vt:lpstr>Základní rozdělení</vt:lpstr>
      <vt:lpstr>Základní rozdělení</vt:lpstr>
      <vt:lpstr>Výběr materiálu</vt:lpstr>
      <vt:lpstr>Výrobci - distributoři</vt:lpstr>
      <vt:lpstr>Poptávka </vt:lpstr>
      <vt:lpstr>Materiálový list </vt:lpstr>
      <vt:lpstr>Materiálový list  </vt:lpstr>
      <vt:lpstr>Materiálový list 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Owner</cp:lastModifiedBy>
  <cp:revision>137</cp:revision>
  <dcterms:modified xsi:type="dcterms:W3CDTF">2024-05-15T05:34:19Z</dcterms:modified>
</cp:coreProperties>
</file>