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8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32.jpg" ContentType="image/jpeg"/>
  <Override PartName="/ppt/notesSlides/notesSlide6.xml" ContentType="application/vnd.openxmlformats-officedocument.presentationml.notesSlide+xml"/>
  <Override PartName="/ppt/media/image33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41.jp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45.jpg" ContentType="image/jpe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50.jpg" ContentType="image/jpeg"/>
  <Override PartName="/ppt/notesSlides/notesSlide13.xml" ContentType="application/vnd.openxmlformats-officedocument.presentationml.notesSlide+xml"/>
  <Override PartName="/ppt/media/image57.jpg" ContentType="image/jpeg"/>
  <Override PartName="/ppt/notesSlides/notesSlide14.xml" ContentType="application/vnd.openxmlformats-officedocument.presentationml.notesSlide+xml"/>
  <Override PartName="/ppt/media/image59.jpg" ContentType="image/jpeg"/>
  <Override PartName="/ppt/media/image60.jpg" ContentType="image/jpeg"/>
  <Override PartName="/ppt/media/image64.jpg" ContentType="image/jpeg"/>
  <Override PartName="/ppt/notesSlides/notesSlide15.xml" ContentType="application/vnd.openxmlformats-officedocument.presentationml.notesSlide+xml"/>
  <Override PartName="/ppt/media/image66.jpg" ContentType="image/jpe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308" r:id="rId2"/>
    <p:sldId id="313" r:id="rId3"/>
    <p:sldId id="424" r:id="rId4"/>
    <p:sldId id="379" r:id="rId5"/>
    <p:sldId id="374" r:id="rId6"/>
    <p:sldId id="373" r:id="rId7"/>
    <p:sldId id="372" r:id="rId8"/>
    <p:sldId id="370" r:id="rId9"/>
    <p:sldId id="371" r:id="rId10"/>
    <p:sldId id="369" r:id="rId11"/>
    <p:sldId id="368" r:id="rId12"/>
    <p:sldId id="380" r:id="rId13"/>
    <p:sldId id="381" r:id="rId14"/>
    <p:sldId id="382" r:id="rId15"/>
    <p:sldId id="383" r:id="rId16"/>
    <p:sldId id="384" r:id="rId17"/>
    <p:sldId id="385" r:id="rId18"/>
    <p:sldId id="386" r:id="rId19"/>
    <p:sldId id="387" r:id="rId20"/>
    <p:sldId id="388" r:id="rId21"/>
    <p:sldId id="389" r:id="rId22"/>
    <p:sldId id="390" r:id="rId23"/>
    <p:sldId id="391" r:id="rId24"/>
    <p:sldId id="392" r:id="rId25"/>
    <p:sldId id="394" r:id="rId26"/>
    <p:sldId id="395" r:id="rId27"/>
    <p:sldId id="397" r:id="rId28"/>
    <p:sldId id="407" r:id="rId29"/>
    <p:sldId id="398" r:id="rId30"/>
    <p:sldId id="399" r:id="rId31"/>
    <p:sldId id="400" r:id="rId32"/>
    <p:sldId id="401" r:id="rId33"/>
    <p:sldId id="402" r:id="rId34"/>
    <p:sldId id="403" r:id="rId35"/>
    <p:sldId id="404" r:id="rId36"/>
    <p:sldId id="405" r:id="rId37"/>
    <p:sldId id="406" r:id="rId38"/>
    <p:sldId id="408" r:id="rId39"/>
    <p:sldId id="417" r:id="rId40"/>
    <p:sldId id="416" r:id="rId41"/>
    <p:sldId id="415" r:id="rId42"/>
    <p:sldId id="414" r:id="rId43"/>
    <p:sldId id="413" r:id="rId44"/>
    <p:sldId id="412" r:id="rId45"/>
    <p:sldId id="411" r:id="rId46"/>
    <p:sldId id="410" r:id="rId47"/>
    <p:sldId id="409" r:id="rId48"/>
    <p:sldId id="418" r:id="rId49"/>
    <p:sldId id="419" r:id="rId50"/>
    <p:sldId id="420" r:id="rId51"/>
    <p:sldId id="421" r:id="rId52"/>
    <p:sldId id="422" r:id="rId53"/>
    <p:sldId id="423" r:id="rId54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4C14"/>
    <a:srgbClr val="917959"/>
    <a:srgbClr val="966626"/>
    <a:srgbClr val="594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5" autoAdjust="0"/>
    <p:restoredTop sz="94425" autoAdjust="0"/>
  </p:normalViewPr>
  <p:slideViewPr>
    <p:cSldViewPr snapToGrid="0" snapToObjects="1">
      <p:cViewPr varScale="1">
        <p:scale>
          <a:sx n="147" d="100"/>
          <a:sy n="147" d="100"/>
        </p:scale>
        <p:origin x="26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272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1C68B45-3651-144C-9B42-ECFFE31510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8957582-AB2F-6945-BF77-BD7DE7B090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667F0-AAF2-1C40-8CBB-C161C73BDB1E}" type="datetimeFigureOut">
              <a:rPr lang="x-none" smtClean="0"/>
              <a:t>03.06.2024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E24A7D9-EF62-3A47-86DF-C907FD53C5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BA8DF4-B159-1F45-A0BE-816E4D0C71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7A96C-A851-C743-AA2E-E27D6B4FD2D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1871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6678372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7487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https://www.agropress.cz/koza-moherova/</a:t>
            </a:r>
          </a:p>
          <a:p>
            <a:r>
              <a:rPr lang="cs-CZ" dirty="0" err="1" smtClean="0"/>
              <a:t>ttps</a:t>
            </a:r>
            <a:r>
              <a:rPr lang="cs-CZ" dirty="0" smtClean="0"/>
              <a:t>://www.google.com/</a:t>
            </a:r>
            <a:r>
              <a:rPr lang="cs-CZ" dirty="0" err="1" smtClean="0"/>
              <a:t>search?q</a:t>
            </a:r>
            <a:r>
              <a:rPr lang="cs-CZ" dirty="0" smtClean="0"/>
              <a:t>=</a:t>
            </a:r>
            <a:r>
              <a:rPr lang="cs-CZ" dirty="0" err="1" smtClean="0"/>
              <a:t>koza+angorská&amp;tbm</a:t>
            </a:r>
            <a:r>
              <a:rPr lang="cs-CZ" dirty="0" smtClean="0"/>
              <a:t>=</a:t>
            </a:r>
            <a:r>
              <a:rPr lang="cs-CZ" dirty="0" err="1" smtClean="0"/>
              <a:t>isch&amp;ved</a:t>
            </a:r>
            <a:r>
              <a:rPr lang="cs-CZ" dirty="0" smtClean="0"/>
              <a:t>=2ahUKEwiQ_KCS0MWCAxVjVqQEHV8dBPEQ2-cCegQIABAA&amp;oq=</a:t>
            </a:r>
            <a:r>
              <a:rPr lang="cs-CZ" dirty="0" err="1" smtClean="0"/>
              <a:t>koza+angorská&amp;gs_lcp</a:t>
            </a:r>
            <a:r>
              <a:rPr lang="cs-CZ" dirty="0" smtClean="0"/>
              <a:t>=CgNpbWcQAzIFCAAQgAQ6CAgAEIAEELEDOggIABCxAxCDAToECAAQHjoGCAAQCBAeUIUKWI8xYM07aABwAHgAgAFIiAHPBpIBAjE0mAEAoAEBqgELZ3dzLXdpei1pbWfAAQE&amp;sclient=</a:t>
            </a:r>
            <a:r>
              <a:rPr lang="cs-CZ" dirty="0" err="1" smtClean="0"/>
              <a:t>img&amp;ei</a:t>
            </a:r>
            <a:r>
              <a:rPr lang="cs-CZ" dirty="0" smtClean="0"/>
              <a:t>=kIZUZZD0FeOskdUP37qQiA8&amp;bih=1015&amp;biw=2144&amp;client=</a:t>
            </a:r>
            <a:r>
              <a:rPr lang="cs-CZ" dirty="0" err="1" smtClean="0"/>
              <a:t>firefox-b-d#imgrc</a:t>
            </a:r>
            <a:r>
              <a:rPr lang="cs-CZ" dirty="0" smtClean="0"/>
              <a:t>=</a:t>
            </a:r>
            <a:r>
              <a:rPr lang="cs-CZ" dirty="0" err="1" smtClean="0"/>
              <a:t>pY-xWkWARgYWUM&amp;imgdii</a:t>
            </a:r>
            <a:r>
              <a:rPr lang="cs-CZ" dirty="0" smtClean="0"/>
              <a:t>=</a:t>
            </a:r>
            <a:r>
              <a:rPr lang="cs-CZ" dirty="0" err="1" smtClean="0"/>
              <a:t>RluPNkUIXdXQsM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8179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https://www.moda.cz/kasmir-na-jedne-strane-luxusni-svetry-na-strane-druhe-ekologicka-katastrofa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5985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https://www.lidovky.cz/relax/zajimavosti/velblouda-z-plzenske-zoo-pokrtila-skupina-horkyze-slize.A110401_164159_ln-zajimavosti_ape</a:t>
            </a:r>
          </a:p>
          <a:p>
            <a:r>
              <a:rPr lang="cs-CZ" dirty="0" smtClean="0"/>
              <a:t>https://www.vlnenezbozi.cz/rady-a-tipy/vyrobeno-z--ovci--vlny/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0262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2711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https://knitting.cz/clanek/25/vlna_alpaka_druhy_vlastnosti_a_baby_alpaka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9498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https://www.hks.re/wiki/_media/2014:hedvabna_stezka_i._.pdf</a:t>
            </a:r>
          </a:p>
          <a:p>
            <a:r>
              <a:rPr lang="cs-CZ" dirty="0" smtClean="0"/>
              <a:t>https://www.antikvariat-benes.cz/detail/137121-bourec-morusovy/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7689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https://chovatelka.cz/clanek/bourec-morusovy-bombyx-mori</a:t>
            </a:r>
          </a:p>
          <a:p>
            <a:r>
              <a:rPr lang="cs-CZ" dirty="0" smtClean="0"/>
              <a:t>https://www.idnes.cz/zpravy/zahranicni/obrazem-vyroba-hedvabi-v-italii.A150725_172542_zahranicni_kha/foto</a:t>
            </a:r>
          </a:p>
          <a:p>
            <a:r>
              <a:rPr lang="cs-CZ" dirty="0" smtClean="0"/>
              <a:t>https://www.moisha.cz/vse-o-materialech-v-satcich/hedvabi-historie-a-druhy/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0238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https://obchod.himalajskypatron.cz/moderni-indicka-moda-2/mirumilovne-hedvabi/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3167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0800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8728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006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https://www.cesky-vyrobce.cz/a/merino-vlna-a-jeji-vlastnosti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2892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https://depositphotos.com/cz/photo/sheep-flock-standing-on-farmland-92303980.html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660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https://www.slideserve.com/fadey/struktura-vlasu-vlasov-kortex</a:t>
            </a:r>
          </a:p>
          <a:p>
            <a:r>
              <a:rPr lang="cs-CZ" dirty="0" smtClean="0"/>
              <a:t>EBRAHIMGOL F., TAVANAI H., ALIHOSSEINI F. and KHAYAMIAN T. (2014), </a:t>
            </a:r>
            <a:r>
              <a:rPr lang="cs-CZ" dirty="0" err="1" smtClean="0"/>
              <a:t>Electrosprayed</a:t>
            </a:r>
            <a:r>
              <a:rPr lang="cs-CZ" dirty="0" smtClean="0"/>
              <a:t> </a:t>
            </a:r>
            <a:r>
              <a:rPr lang="cs-CZ" dirty="0" err="1" smtClean="0"/>
              <a:t>recovered</a:t>
            </a:r>
            <a:r>
              <a:rPr lang="cs-CZ" dirty="0" smtClean="0"/>
              <a:t> </a:t>
            </a:r>
            <a:r>
              <a:rPr lang="cs-CZ" dirty="0" err="1" smtClean="0"/>
              <a:t>wool</a:t>
            </a:r>
            <a:r>
              <a:rPr lang="cs-CZ" dirty="0" smtClean="0"/>
              <a:t> keratin </a:t>
            </a:r>
            <a:r>
              <a:rPr lang="cs-CZ" dirty="0" err="1" smtClean="0"/>
              <a:t>nanoparticles</a:t>
            </a:r>
            <a:r>
              <a:rPr lang="cs-CZ" dirty="0" smtClean="0"/>
              <a:t>, </a:t>
            </a:r>
            <a:r>
              <a:rPr lang="cs-CZ" dirty="0" err="1" smtClean="0"/>
              <a:t>Polymers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Advanced</a:t>
            </a:r>
            <a:r>
              <a:rPr lang="cs-CZ" dirty="0" smtClean="0"/>
              <a:t> </a:t>
            </a:r>
            <a:r>
              <a:rPr lang="cs-CZ" dirty="0" err="1" smtClean="0"/>
              <a:t>Technolo-gies</a:t>
            </a:r>
            <a:r>
              <a:rPr lang="cs-CZ" dirty="0" smtClean="0"/>
              <a:t>, 25, </a:t>
            </a:r>
            <a:r>
              <a:rPr lang="cs-CZ" dirty="0" err="1" smtClean="0"/>
              <a:t>pages</a:t>
            </a:r>
            <a:r>
              <a:rPr lang="cs-CZ" dirty="0" smtClean="0"/>
              <a:t> 1001–1007, </a:t>
            </a:r>
            <a:r>
              <a:rPr lang="cs-CZ" dirty="0" err="1" smtClean="0"/>
              <a:t>doi</a:t>
            </a:r>
            <a:r>
              <a:rPr lang="cs-CZ" dirty="0" smtClean="0"/>
              <a:t>: 10.1002/pat.3342</a:t>
            </a:r>
          </a:p>
          <a:p>
            <a:r>
              <a:rPr lang="cs-CZ" dirty="0" err="1" smtClean="0"/>
              <a:t>Macro</a:t>
            </a:r>
            <a:r>
              <a:rPr lang="cs-CZ" dirty="0" smtClean="0"/>
              <a:t> and </a:t>
            </a:r>
            <a:r>
              <a:rPr lang="cs-CZ" dirty="0" err="1" smtClean="0"/>
              <a:t>Micro</a:t>
            </a:r>
            <a:r>
              <a:rPr lang="cs-CZ" dirty="0" smtClean="0"/>
              <a:t> </a:t>
            </a:r>
            <a:r>
              <a:rPr lang="cs-CZ" dirty="0" err="1" smtClean="0"/>
              <a:t>structure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Wool</a:t>
            </a:r>
            <a:r>
              <a:rPr lang="cs-CZ" dirty="0" smtClean="0"/>
              <a:t> </a:t>
            </a:r>
            <a:r>
              <a:rPr lang="cs-CZ" dirty="0" err="1" smtClean="0"/>
              <a:t>Fiber</a:t>
            </a:r>
            <a:r>
              <a:rPr lang="cs-CZ" dirty="0" smtClean="0"/>
              <a:t>. </a:t>
            </a:r>
            <a:r>
              <a:rPr lang="cs-CZ" dirty="0" err="1" smtClean="0"/>
              <a:t>Yarn</a:t>
            </a:r>
            <a:r>
              <a:rPr lang="cs-CZ" dirty="0" smtClean="0"/>
              <a:t> </a:t>
            </a:r>
            <a:r>
              <a:rPr lang="cs-CZ" dirty="0" err="1" smtClean="0"/>
              <a:t>Manufacturing</a:t>
            </a:r>
            <a:r>
              <a:rPr lang="cs-CZ" dirty="0" smtClean="0"/>
              <a:t> [online]. 2011 [cit.2015-03-04]. Dostupné z: http://textilebd-yarn.blogspot.cz/2012/02/macro-and-micro-structure-of-wool-fiber.html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1231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https://garden-cs.desigusxpro.com/ovtsy/kogda-strigut.html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7141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5280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801" y="3672911"/>
            <a:ext cx="7560001" cy="1218591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marL="257175" indent="-171450" algn="l">
              <a:lnSpc>
                <a:spcPct val="100000"/>
              </a:lnSpc>
              <a:buClrTx/>
              <a:buSzTx/>
              <a:buFontTx/>
              <a:buNone/>
              <a:defRPr sz="1050">
                <a:solidFill>
                  <a:schemeClr val="bg1"/>
                </a:solidFill>
              </a:defRPr>
            </a:lvl1pPr>
            <a:lvl2pPr marL="257175" indent="190500" algn="l">
              <a:lnSpc>
                <a:spcPct val="100000"/>
              </a:lnSpc>
              <a:buClrTx/>
              <a:buSzTx/>
              <a:buFontTx/>
              <a:buNone/>
              <a:defRPr sz="1050">
                <a:solidFill>
                  <a:schemeClr val="bg1"/>
                </a:solidFill>
              </a:defRPr>
            </a:lvl2pPr>
            <a:lvl3pPr marL="257175" indent="533400" algn="l">
              <a:lnSpc>
                <a:spcPct val="100000"/>
              </a:lnSpc>
              <a:buClrTx/>
              <a:buSzTx/>
              <a:buFontTx/>
              <a:buNone/>
              <a:defRPr sz="1050">
                <a:solidFill>
                  <a:schemeClr val="bg1"/>
                </a:solidFill>
              </a:defRPr>
            </a:lvl3pPr>
            <a:lvl4pPr marL="257175" indent="876300" algn="l">
              <a:lnSpc>
                <a:spcPct val="100000"/>
              </a:lnSpc>
              <a:buClrTx/>
              <a:buSzTx/>
              <a:buFontTx/>
              <a:buNone/>
              <a:defRPr sz="1050">
                <a:solidFill>
                  <a:schemeClr val="bg1"/>
                </a:solidFill>
              </a:defRPr>
            </a:lvl4pPr>
            <a:lvl5pPr marL="257175" indent="1219200" algn="l">
              <a:lnSpc>
                <a:spcPct val="100000"/>
              </a:lnSpc>
              <a:buClrTx/>
              <a:buSzTx/>
              <a:buFontTx/>
              <a:buNone/>
              <a:defRPr sz="105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" name="Title Text">
            <a:extLst>
              <a:ext uri="{FF2B5EF4-FFF2-40B4-BE49-F238E27FC236}">
                <a16:creationId xmlns="" xmlns:a16="http://schemas.microsoft.com/office/drawing/2014/main" id="{A72E2942-9AC5-6E47-9216-30E885FB5BD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51999" y="1470592"/>
            <a:ext cx="7560000" cy="1661409"/>
          </a:xfrm>
          <a:prstGeom prst="rect">
            <a:avLst/>
          </a:prstGeom>
        </p:spPr>
        <p:txBody>
          <a:bodyPr lIns="0" anchor="t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86D1710-1B25-8C43-A698-8A427B5D43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1" y="252000"/>
            <a:ext cx="8640000" cy="795828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19507" y="4709992"/>
            <a:ext cx="301652" cy="3000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BD00B212-B963-B541-AB2C-C86A8356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1" y="1682229"/>
            <a:ext cx="7560000" cy="1800000"/>
          </a:xfrm>
        </p:spPr>
        <p:txBody>
          <a:bodyPr lIns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x-none" sz="3000" dirty="0">
              <a:solidFill>
                <a:schemeClr val="bg1"/>
              </a:solidFill>
            </a:endParaRPr>
          </a:p>
        </p:txBody>
      </p:sp>
      <p:sp>
        <p:nvSpPr>
          <p:cNvPr id="12" name="Body Level One…">
            <a:extLst>
              <a:ext uri="{FF2B5EF4-FFF2-40B4-BE49-F238E27FC236}">
                <a16:creationId xmlns="" xmlns:a16="http://schemas.microsoft.com/office/drawing/2014/main" id="{97640F16-C798-1940-98D0-41B3CDD4C872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801" y="252001"/>
            <a:ext cx="7560001" cy="360000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marL="257175" indent="-171450" algn="l">
              <a:lnSpc>
                <a:spcPct val="100000"/>
              </a:lnSpc>
              <a:buClrTx/>
              <a:buSzTx/>
              <a:buFontTx/>
              <a:buNone/>
              <a:defRPr sz="1050">
                <a:solidFill>
                  <a:schemeClr val="bg1"/>
                </a:solidFill>
              </a:defRPr>
            </a:lvl1pPr>
            <a:lvl2pPr marL="257175" indent="190500" algn="l">
              <a:lnSpc>
                <a:spcPct val="100000"/>
              </a:lnSpc>
              <a:buClrTx/>
              <a:buSzTx/>
              <a:buFontTx/>
              <a:buNone/>
              <a:defRPr sz="1050">
                <a:solidFill>
                  <a:schemeClr val="bg1"/>
                </a:solidFill>
              </a:defRPr>
            </a:lvl2pPr>
            <a:lvl3pPr marL="257175" indent="533400" algn="l">
              <a:lnSpc>
                <a:spcPct val="100000"/>
              </a:lnSpc>
              <a:buClrTx/>
              <a:buSzTx/>
              <a:buFontTx/>
              <a:buNone/>
              <a:defRPr sz="1050">
                <a:solidFill>
                  <a:schemeClr val="bg1"/>
                </a:solidFill>
              </a:defRPr>
            </a:lvl3pPr>
            <a:lvl4pPr marL="257175" indent="876300" algn="l">
              <a:lnSpc>
                <a:spcPct val="100000"/>
              </a:lnSpc>
              <a:buClrTx/>
              <a:buSzTx/>
              <a:buFontTx/>
              <a:buNone/>
              <a:defRPr sz="1050">
                <a:solidFill>
                  <a:schemeClr val="bg1"/>
                </a:solidFill>
              </a:defRPr>
            </a:lvl4pPr>
            <a:lvl5pPr marL="257175" indent="1219200" algn="l">
              <a:lnSpc>
                <a:spcPct val="100000"/>
              </a:lnSpc>
              <a:buClrTx/>
              <a:buSzTx/>
              <a:buFontTx/>
              <a:buNone/>
              <a:defRPr sz="105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</a:t>
            </a:r>
            <a:r>
              <a:rPr lang="cs-CZ" dirty="0"/>
              <a:t>e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1471ADA-FDBC-B041-AB6E-863BFF6D16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2" y="4802400"/>
            <a:ext cx="1220711" cy="1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4300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tle Text">
            <a:extLst>
              <a:ext uri="{FF2B5EF4-FFF2-40B4-BE49-F238E27FC236}">
                <a16:creationId xmlns="" xmlns:a16="http://schemas.microsoft.com/office/drawing/2014/main" id="{C2BCB195-1673-3A47-9233-C54678E8275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52001" y="770787"/>
            <a:ext cx="7560001" cy="572701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" name="Body Level One…">
            <a:extLst>
              <a:ext uri="{FF2B5EF4-FFF2-40B4-BE49-F238E27FC236}">
                <a16:creationId xmlns="" xmlns:a16="http://schemas.microsoft.com/office/drawing/2014/main" id="{1529CB40-EF22-A849-8FDD-F1920C607CC5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17530" y="252001"/>
            <a:ext cx="7560001" cy="360000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marL="257175" indent="-171450" algn="l">
              <a:lnSpc>
                <a:spcPct val="100000"/>
              </a:lnSpc>
              <a:buClrTx/>
              <a:buSzTx/>
              <a:buFontTx/>
              <a:buNone/>
              <a:defRPr sz="1050">
                <a:solidFill>
                  <a:schemeClr val="accent1"/>
                </a:solidFill>
              </a:defRPr>
            </a:lvl1pPr>
            <a:lvl2pPr marL="257175" indent="190500" algn="l">
              <a:lnSpc>
                <a:spcPct val="100000"/>
              </a:lnSpc>
              <a:buClrTx/>
              <a:buSzTx/>
              <a:buFontTx/>
              <a:buNone/>
              <a:defRPr sz="1050">
                <a:solidFill>
                  <a:schemeClr val="bg1"/>
                </a:solidFill>
              </a:defRPr>
            </a:lvl2pPr>
            <a:lvl3pPr marL="257175" indent="533400" algn="l">
              <a:lnSpc>
                <a:spcPct val="100000"/>
              </a:lnSpc>
              <a:buClrTx/>
              <a:buSzTx/>
              <a:buFontTx/>
              <a:buNone/>
              <a:defRPr sz="1050">
                <a:solidFill>
                  <a:schemeClr val="bg1"/>
                </a:solidFill>
              </a:defRPr>
            </a:lvl3pPr>
            <a:lvl4pPr marL="257175" indent="876300" algn="l">
              <a:lnSpc>
                <a:spcPct val="100000"/>
              </a:lnSpc>
              <a:buClrTx/>
              <a:buSzTx/>
              <a:buFontTx/>
              <a:buNone/>
              <a:defRPr sz="1050">
                <a:solidFill>
                  <a:schemeClr val="bg1"/>
                </a:solidFill>
              </a:defRPr>
            </a:lvl4pPr>
            <a:lvl5pPr marL="257175" indent="1219200" algn="l">
              <a:lnSpc>
                <a:spcPct val="100000"/>
              </a:lnSpc>
              <a:buClrTx/>
              <a:buSzTx/>
              <a:buFontTx/>
              <a:buNone/>
              <a:defRPr sz="105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</a:t>
            </a:r>
            <a:r>
              <a:rPr lang="cs-CZ" dirty="0"/>
              <a:t>e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341CE9D-2D8C-B142-9806-5CE4F01C6D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802400"/>
            <a:ext cx="1181333" cy="108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7"/>
            <a:ext cx="8520603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3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19507" y="4709992"/>
            <a:ext cx="301652" cy="300050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75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53" r:id="rId3"/>
  </p:sldLayoutIdLst>
  <p:transition spd="med"/>
  <p:hf hdr="0" dt="0"/>
  <p:txStyles>
    <p:titleStyle>
      <a:lvl1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342900" marR="0" indent="-257175" algn="l" defTabSz="6858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35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1pPr>
      <a:lvl2pPr marL="753836" marR="0" indent="-306161" algn="l" defTabSz="6858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35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2pPr>
      <a:lvl3pPr marL="1096736" marR="0" indent="-306161" algn="l" defTabSz="6858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35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3pPr>
      <a:lvl4pPr marL="1439636" marR="0" indent="-306161" algn="l" defTabSz="6858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35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4pPr>
      <a:lvl5pPr marL="1782536" marR="0" indent="-306161" algn="l" defTabSz="6858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35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5pPr>
      <a:lvl6pPr marL="2125436" marR="0" indent="-306161" algn="l" defTabSz="6858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35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2468336" marR="0" indent="-306161" algn="l" defTabSz="6858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35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2811236" marR="0" indent="-306161" algn="l" defTabSz="6858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35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3154136" marR="0" indent="-306161" algn="l" defTabSz="6858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35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jp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611189" y="1707654"/>
            <a:ext cx="7921625" cy="857250"/>
          </a:xfrm>
        </p:spPr>
        <p:txBody>
          <a:bodyPr>
            <a:noAutofit/>
          </a:bodyPr>
          <a:lstStyle/>
          <a:p>
            <a:pPr algn="ctr"/>
            <a:r>
              <a:rPr lang="cs-CZ" b="1" dirty="0"/>
              <a:t>Textilní vlákna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2800" dirty="0" smtClean="0"/>
              <a:t>9. a 10. přednáška</a:t>
            </a:r>
            <a:endParaRPr lang="cs-CZ" sz="2800" dirty="0"/>
          </a:p>
        </p:txBody>
      </p:sp>
      <p:sp>
        <p:nvSpPr>
          <p:cNvPr id="7" name="Podnadpis 4"/>
          <p:cNvSpPr txBox="1">
            <a:spLocks/>
          </p:cNvSpPr>
          <p:nvPr/>
        </p:nvSpPr>
        <p:spPr>
          <a:xfrm>
            <a:off x="1622775" y="3975906"/>
            <a:ext cx="5941219" cy="467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 anchor="b" anchorCtr="0">
            <a:noAutofit/>
          </a:bodyPr>
          <a:lstStyle>
            <a:lvl1pPr marL="257175" marR="0" indent="-17145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257175" marR="0" indent="1905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257175" marR="0" indent="5334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7175" marR="0" indent="8763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57175" marR="0" indent="12192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1254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24683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28112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31541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hangingPunct="1"/>
            <a:r>
              <a:rPr lang="cs-CZ" sz="1600" dirty="0" smtClean="0"/>
              <a:t>Ing. Miroslava </a:t>
            </a:r>
            <a:r>
              <a:rPr lang="cs-CZ" sz="1600" dirty="0" err="1" smtClean="0"/>
              <a:t>Pechočiaková</a:t>
            </a:r>
            <a:r>
              <a:rPr lang="cs-CZ" sz="1600" dirty="0" smtClean="0"/>
              <a:t>, Ph.D.</a:t>
            </a:r>
          </a:p>
          <a:p>
            <a:pPr algn="ctr" hangingPunct="1"/>
            <a:r>
              <a:rPr lang="cs-CZ" sz="1600" dirty="0" smtClean="0"/>
              <a:t>Prof. Ing. Jiří </a:t>
            </a:r>
            <a:r>
              <a:rPr lang="cs-CZ" sz="1600" dirty="0" err="1" smtClean="0"/>
              <a:t>Militký</a:t>
            </a:r>
            <a:r>
              <a:rPr lang="cs-CZ" sz="1600" dirty="0" smtClean="0"/>
              <a:t>, CSc. EUR ING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1047463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4148" y="546498"/>
            <a:ext cx="7560001" cy="572701"/>
          </a:xfrm>
        </p:spPr>
        <p:txBody>
          <a:bodyPr>
            <a:normAutofit fontScale="90000"/>
          </a:bodyPr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Vazby</a:t>
            </a:r>
            <a:r>
              <a:rPr lang="cs-CZ" sz="2400" b="1" spc="-1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mezi</a:t>
            </a:r>
            <a:r>
              <a:rPr lang="cs-CZ" sz="2400" b="1" spc="-1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řetězci</a:t>
            </a:r>
            <a:r>
              <a:rPr lang="cs-CZ" sz="2400" b="1" spc="-1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spc="-20" dirty="0">
                <a:latin typeface="Arial" panose="020B0604020202020204" pitchFamily="34" charset="0"/>
                <a:cs typeface="Arial" panose="020B0604020202020204" pitchFamily="34" charset="0"/>
              </a:rPr>
              <a:t>vlny</a:t>
            </a:r>
            <a:br>
              <a:rPr lang="cs-CZ" sz="2400" b="1" spc="-2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2"/>
          </p:nvPr>
        </p:nvSpPr>
        <p:spPr>
          <a:xfrm>
            <a:off x="8783627" y="4709992"/>
            <a:ext cx="237532" cy="300050"/>
          </a:xfrm>
        </p:spPr>
        <p:txBody>
          <a:bodyPr/>
          <a:lstStyle/>
          <a:p>
            <a:r>
              <a:rPr lang="cs-CZ" dirty="0" smtClean="0"/>
              <a:t>9</a:t>
            </a:r>
            <a:endParaRPr lang="cs-CZ" dirty="0"/>
          </a:p>
        </p:txBody>
      </p:sp>
      <p:sp>
        <p:nvSpPr>
          <p:cNvPr id="28" name="object 11"/>
          <p:cNvSpPr/>
          <p:nvPr/>
        </p:nvSpPr>
        <p:spPr>
          <a:xfrm>
            <a:off x="6551590" y="2394448"/>
            <a:ext cx="353695" cy="992505"/>
          </a:xfrm>
          <a:custGeom>
            <a:avLst/>
            <a:gdLst/>
            <a:ahLst/>
            <a:cxnLst/>
            <a:rect l="l" t="t" r="r" b="b"/>
            <a:pathLst>
              <a:path w="353695" h="992504">
                <a:moveTo>
                  <a:pt x="0" y="0"/>
                </a:moveTo>
                <a:lnTo>
                  <a:pt x="201927" y="99814"/>
                </a:lnTo>
              </a:path>
              <a:path w="353695" h="992504">
                <a:moveTo>
                  <a:pt x="0" y="200391"/>
                </a:moveTo>
                <a:lnTo>
                  <a:pt x="201927" y="99814"/>
                </a:lnTo>
              </a:path>
              <a:path w="353695" h="992504">
                <a:moveTo>
                  <a:pt x="0" y="200391"/>
                </a:moveTo>
                <a:lnTo>
                  <a:pt x="201927" y="300967"/>
                </a:lnTo>
              </a:path>
              <a:path w="353695" h="992504">
                <a:moveTo>
                  <a:pt x="0" y="401544"/>
                </a:moveTo>
                <a:lnTo>
                  <a:pt x="201927" y="300967"/>
                </a:lnTo>
              </a:path>
              <a:path w="353695" h="992504">
                <a:moveTo>
                  <a:pt x="0" y="401544"/>
                </a:moveTo>
                <a:lnTo>
                  <a:pt x="201927" y="502120"/>
                </a:lnTo>
              </a:path>
              <a:path w="353695" h="992504">
                <a:moveTo>
                  <a:pt x="0" y="589744"/>
                </a:moveTo>
                <a:lnTo>
                  <a:pt x="201927" y="502120"/>
                </a:lnTo>
              </a:path>
              <a:path w="353695" h="992504">
                <a:moveTo>
                  <a:pt x="0" y="589744"/>
                </a:moveTo>
                <a:lnTo>
                  <a:pt x="201927" y="690320"/>
                </a:lnTo>
              </a:path>
              <a:path w="353695" h="992504">
                <a:moveTo>
                  <a:pt x="0" y="790897"/>
                </a:moveTo>
                <a:lnTo>
                  <a:pt x="201927" y="690320"/>
                </a:lnTo>
              </a:path>
              <a:path w="353695" h="992504">
                <a:moveTo>
                  <a:pt x="0" y="790897"/>
                </a:moveTo>
                <a:lnTo>
                  <a:pt x="201927" y="891474"/>
                </a:lnTo>
              </a:path>
              <a:path w="353695" h="992504">
                <a:moveTo>
                  <a:pt x="0" y="992050"/>
                </a:moveTo>
                <a:lnTo>
                  <a:pt x="201927" y="891474"/>
                </a:lnTo>
              </a:path>
              <a:path w="353695" h="992504">
                <a:moveTo>
                  <a:pt x="252216" y="527264"/>
                </a:moveTo>
                <a:lnTo>
                  <a:pt x="353554" y="527264"/>
                </a:lnTo>
              </a:path>
            </a:pathLst>
          </a:custGeom>
          <a:ln w="125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" name="object 12"/>
          <p:cNvGrpSpPr/>
          <p:nvPr/>
        </p:nvGrpSpPr>
        <p:grpSpPr>
          <a:xfrm>
            <a:off x="8394111" y="2406444"/>
            <a:ext cx="214629" cy="1018540"/>
            <a:chOff x="8311407" y="3719330"/>
            <a:chExt cx="214629" cy="1018540"/>
          </a:xfrm>
        </p:grpSpPr>
        <p:sp>
          <p:nvSpPr>
            <p:cNvPr id="30" name="object 13"/>
            <p:cNvSpPr/>
            <p:nvPr/>
          </p:nvSpPr>
          <p:spPr>
            <a:xfrm>
              <a:off x="8317699" y="3725623"/>
              <a:ext cx="201930" cy="892810"/>
            </a:xfrm>
            <a:custGeom>
              <a:avLst/>
              <a:gdLst/>
              <a:ahLst/>
              <a:cxnLst/>
              <a:rect l="l" t="t" r="r" b="b"/>
              <a:pathLst>
                <a:path w="201929" h="892810">
                  <a:moveTo>
                    <a:pt x="0" y="0"/>
                  </a:moveTo>
                  <a:lnTo>
                    <a:pt x="201927" y="100576"/>
                  </a:lnTo>
                </a:path>
                <a:path w="201929" h="892810">
                  <a:moveTo>
                    <a:pt x="0" y="201153"/>
                  </a:moveTo>
                  <a:lnTo>
                    <a:pt x="201927" y="100576"/>
                  </a:lnTo>
                </a:path>
                <a:path w="201929" h="892810">
                  <a:moveTo>
                    <a:pt x="0" y="201153"/>
                  </a:moveTo>
                  <a:lnTo>
                    <a:pt x="201927" y="301729"/>
                  </a:lnTo>
                </a:path>
                <a:path w="201929" h="892810">
                  <a:moveTo>
                    <a:pt x="0" y="402306"/>
                  </a:moveTo>
                  <a:lnTo>
                    <a:pt x="201927" y="301729"/>
                  </a:lnTo>
                </a:path>
                <a:path w="201929" h="892810">
                  <a:moveTo>
                    <a:pt x="0" y="402306"/>
                  </a:moveTo>
                  <a:lnTo>
                    <a:pt x="201927" y="502882"/>
                  </a:lnTo>
                </a:path>
                <a:path w="201929" h="892810">
                  <a:moveTo>
                    <a:pt x="0" y="590506"/>
                  </a:moveTo>
                  <a:lnTo>
                    <a:pt x="201927" y="502882"/>
                  </a:lnTo>
                </a:path>
                <a:path w="201929" h="892810">
                  <a:moveTo>
                    <a:pt x="0" y="590506"/>
                  </a:moveTo>
                  <a:lnTo>
                    <a:pt x="201927" y="691082"/>
                  </a:lnTo>
                </a:path>
                <a:path w="201929" h="892810">
                  <a:moveTo>
                    <a:pt x="0" y="791659"/>
                  </a:moveTo>
                  <a:lnTo>
                    <a:pt x="201927" y="691082"/>
                  </a:lnTo>
                </a:path>
                <a:path w="201929" h="892810">
                  <a:moveTo>
                    <a:pt x="0" y="791659"/>
                  </a:moveTo>
                  <a:lnTo>
                    <a:pt x="201927" y="892235"/>
                  </a:lnTo>
                </a:path>
              </a:pathLst>
            </a:custGeom>
            <a:ln w="12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4"/>
            <p:cNvSpPr/>
            <p:nvPr/>
          </p:nvSpPr>
          <p:spPr>
            <a:xfrm>
              <a:off x="8317699" y="4630812"/>
              <a:ext cx="201930" cy="100965"/>
            </a:xfrm>
            <a:custGeom>
              <a:avLst/>
              <a:gdLst/>
              <a:ahLst/>
              <a:cxnLst/>
              <a:rect l="l" t="t" r="r" b="b"/>
              <a:pathLst>
                <a:path w="201929" h="100964">
                  <a:moveTo>
                    <a:pt x="0" y="100576"/>
                  </a:moveTo>
                  <a:lnTo>
                    <a:pt x="201927" y="0"/>
                  </a:lnTo>
                </a:path>
              </a:pathLst>
            </a:custGeom>
            <a:ln w="125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15"/>
          <p:cNvSpPr txBox="1"/>
          <p:nvPr/>
        </p:nvSpPr>
        <p:spPr>
          <a:xfrm>
            <a:off x="7296268" y="2798444"/>
            <a:ext cx="104139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15" dirty="0">
                <a:latin typeface="Times New Roman"/>
                <a:cs typeface="Times New Roman"/>
              </a:rPr>
              <a:t>3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3" name="object 16"/>
          <p:cNvSpPr txBox="1"/>
          <p:nvPr/>
        </p:nvSpPr>
        <p:spPr>
          <a:xfrm>
            <a:off x="6993014" y="2498465"/>
            <a:ext cx="1161415" cy="4781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5595">
              <a:lnSpc>
                <a:spcPts val="1780"/>
              </a:lnSpc>
              <a:spcBef>
                <a:spcPts val="95"/>
              </a:spcBef>
            </a:pPr>
            <a:r>
              <a:rPr sz="1650" spc="45" dirty="0">
                <a:latin typeface="Times New Roman"/>
                <a:cs typeface="Times New Roman"/>
              </a:rPr>
              <a:t>+</a:t>
            </a: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ts val="1780"/>
              </a:lnSpc>
              <a:tabLst>
                <a:tab pos="706755" algn="l"/>
              </a:tabLst>
            </a:pPr>
            <a:r>
              <a:rPr sz="1650" spc="-25" dirty="0">
                <a:latin typeface="Times New Roman"/>
                <a:cs typeface="Times New Roman"/>
              </a:rPr>
              <a:t>NH</a:t>
            </a:r>
            <a:r>
              <a:rPr sz="1650" dirty="0">
                <a:latin typeface="Times New Roman"/>
                <a:cs typeface="Times New Roman"/>
              </a:rPr>
              <a:t>	</a:t>
            </a:r>
            <a:r>
              <a:rPr sz="1650" spc="-25" dirty="0">
                <a:latin typeface="Times New Roman"/>
                <a:cs typeface="Times New Roman"/>
              </a:rPr>
              <a:t>OOC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34" name="object 17"/>
          <p:cNvSpPr/>
          <p:nvPr/>
        </p:nvSpPr>
        <p:spPr>
          <a:xfrm>
            <a:off x="8204246" y="2821136"/>
            <a:ext cx="189865" cy="0"/>
          </a:xfrm>
          <a:custGeom>
            <a:avLst/>
            <a:gdLst/>
            <a:ahLst/>
            <a:cxnLst/>
            <a:rect l="l" t="t" r="r" b="b"/>
            <a:pathLst>
              <a:path w="189865">
                <a:moveTo>
                  <a:pt x="0" y="0"/>
                </a:moveTo>
                <a:lnTo>
                  <a:pt x="189723" y="0"/>
                </a:lnTo>
              </a:path>
            </a:pathLst>
          </a:custGeom>
          <a:ln w="125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8"/>
          <p:cNvSpPr/>
          <p:nvPr/>
        </p:nvSpPr>
        <p:spPr>
          <a:xfrm>
            <a:off x="7598513" y="2619983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338" y="0"/>
                </a:lnTo>
              </a:path>
            </a:pathLst>
          </a:custGeom>
          <a:ln w="125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9"/>
          <p:cNvSpPr txBox="1"/>
          <p:nvPr/>
        </p:nvSpPr>
        <p:spPr>
          <a:xfrm>
            <a:off x="380319" y="1132170"/>
            <a:ext cx="7675880" cy="1347805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Kromě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všudy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přítomných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van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der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Waalsových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vazeb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to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10" dirty="0" err="1">
                <a:latin typeface="Times New Roman"/>
                <a:cs typeface="Times New Roman"/>
              </a:rPr>
              <a:t>jsou</a:t>
            </a:r>
            <a:r>
              <a:rPr sz="1800" spc="-10" dirty="0" smtClean="0">
                <a:latin typeface="Times New Roman"/>
                <a:cs typeface="Times New Roman"/>
              </a:rPr>
              <a:t>:</a:t>
            </a:r>
            <a:endParaRPr lang="cs-CZ" sz="1800" spc="-10" dirty="0" smtClean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800" b="1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</a:t>
            </a:r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.</a:t>
            </a:r>
            <a:r>
              <a:rPr sz="1800" b="1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vodíkové </a:t>
            </a:r>
            <a:r>
              <a:rPr sz="1800" b="1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můstky</a:t>
            </a: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tabLst>
                <a:tab pos="4175125" algn="l"/>
                <a:tab pos="4567555" algn="l"/>
                <a:tab pos="5632450" algn="l"/>
              </a:tabLst>
            </a:pPr>
            <a:endParaRPr sz="1800" dirty="0" smtClean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800" b="1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II. </a:t>
            </a:r>
            <a:r>
              <a:rPr sz="1800" b="1" dirty="0" err="1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solné</a:t>
            </a:r>
            <a:r>
              <a:rPr sz="1800" b="1" spc="5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b="1" spc="-10" dirty="0" err="1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můstky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37" name="object 20"/>
          <p:cNvSpPr txBox="1"/>
          <p:nvPr/>
        </p:nvSpPr>
        <p:spPr>
          <a:xfrm>
            <a:off x="380319" y="2724067"/>
            <a:ext cx="576199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vznikají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při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určitém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pH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(vlna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se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sama </a:t>
            </a:r>
            <a:r>
              <a:rPr sz="1800" dirty="0">
                <a:latin typeface="Times New Roman"/>
                <a:cs typeface="Times New Roman"/>
              </a:rPr>
              <a:t>neutralizuje).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Izoiontová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oblast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(izoelektrický </a:t>
            </a:r>
            <a:r>
              <a:rPr sz="1800" dirty="0">
                <a:latin typeface="Times New Roman"/>
                <a:cs typeface="Times New Roman"/>
              </a:rPr>
              <a:t>bod)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pH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4.9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(4.5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až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6.3).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Voda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je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tedy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pro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vlnu </a:t>
            </a:r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alkálií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(asi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stejně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nebezpečná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jako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jako</a:t>
            </a:r>
            <a:r>
              <a:rPr sz="1800" spc="-25" dirty="0">
                <a:latin typeface="Times New Roman"/>
                <a:cs typeface="Times New Roman"/>
              </a:rPr>
              <a:t> 9</a:t>
            </a:r>
            <a:r>
              <a:rPr sz="1800" spc="-25" dirty="0" smtClean="0">
                <a:latin typeface="Times New Roman"/>
                <a:cs typeface="Times New Roman"/>
              </a:rPr>
              <a:t>%</a:t>
            </a:r>
            <a:endParaRPr lang="cs-CZ" sz="1800" spc="-25" dirty="0" smtClean="0">
              <a:latin typeface="Times New Roman"/>
              <a:cs typeface="Times New Roman"/>
            </a:endParaRPr>
          </a:p>
          <a:p>
            <a:pPr marR="5080">
              <a:lnSpc>
                <a:spcPct val="100000"/>
              </a:lnSpc>
            </a:pPr>
            <a:r>
              <a:rPr lang="cs-CZ" sz="1800" spc="-25" dirty="0" smtClean="0">
                <a:latin typeface="Times New Roman"/>
                <a:cs typeface="Times New Roman"/>
              </a:rPr>
              <a:t>H</a:t>
            </a:r>
            <a:r>
              <a:rPr lang="cs-CZ" sz="1800" spc="-25" baseline="-25000" dirty="0" smtClean="0">
                <a:latin typeface="Times New Roman"/>
                <a:cs typeface="Times New Roman"/>
              </a:rPr>
              <a:t>2</a:t>
            </a:r>
            <a:r>
              <a:rPr lang="cs-CZ" sz="1800" spc="-25" dirty="0" smtClean="0">
                <a:latin typeface="Times New Roman"/>
                <a:cs typeface="Times New Roman"/>
              </a:rPr>
              <a:t>SO</a:t>
            </a:r>
            <a:r>
              <a:rPr lang="cs-CZ" sz="1800" spc="-25" baseline="-25000" dirty="0">
                <a:latin typeface="Times New Roman"/>
                <a:cs typeface="Times New Roman"/>
              </a:rPr>
              <a:t>4</a:t>
            </a:r>
            <a:r>
              <a:rPr lang="cs-CZ" sz="1800" spc="-25" dirty="0" smtClean="0">
                <a:latin typeface="Times New Roman"/>
                <a:cs typeface="Times New Roman"/>
              </a:rPr>
              <a:t>).</a:t>
            </a:r>
          </a:p>
          <a:p>
            <a:pPr marR="5080">
              <a:lnSpc>
                <a:spcPct val="100000"/>
              </a:lnSpc>
            </a:pPr>
            <a:endParaRPr lang="cs-CZ" sz="1800" spc="-25" dirty="0" smtClean="0">
              <a:latin typeface="Times New Roman"/>
              <a:cs typeface="Times New Roman"/>
            </a:endParaRPr>
          </a:p>
          <a:p>
            <a:pPr marR="5080"/>
            <a:r>
              <a:rPr lang="cs-CZ" sz="1800" b="1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III</a:t>
            </a:r>
            <a:r>
              <a:rPr lang="cs-CZ"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. kovalentní</a:t>
            </a:r>
            <a:r>
              <a:rPr lang="cs-CZ" sz="1800" b="1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cs-CZ"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sirné</a:t>
            </a:r>
            <a:r>
              <a:rPr lang="cs-CZ" sz="1800" b="1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cs-CZ" sz="1800" b="1" spc="-10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můstky </a:t>
            </a:r>
            <a:r>
              <a:rPr lang="cs-CZ" sz="1800" dirty="0">
                <a:latin typeface="Times New Roman"/>
                <a:cs typeface="Times New Roman"/>
              </a:rPr>
              <a:t>nejvíce</a:t>
            </a:r>
            <a:r>
              <a:rPr lang="cs-CZ" sz="1800" spc="-5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ovlivňují</a:t>
            </a:r>
            <a:r>
              <a:rPr lang="cs-CZ" sz="1800" spc="-4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chování</a:t>
            </a:r>
            <a:r>
              <a:rPr lang="cs-CZ" sz="1800" spc="-35" dirty="0">
                <a:latin typeface="Times New Roman"/>
                <a:cs typeface="Times New Roman"/>
              </a:rPr>
              <a:t> </a:t>
            </a:r>
            <a:r>
              <a:rPr lang="cs-CZ" sz="1800" spc="-20" dirty="0" smtClean="0">
                <a:latin typeface="Times New Roman"/>
                <a:cs typeface="Times New Roman"/>
              </a:rPr>
              <a:t>vlny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38" name="object 23"/>
          <p:cNvSpPr/>
          <p:nvPr/>
        </p:nvSpPr>
        <p:spPr>
          <a:xfrm>
            <a:off x="6551590" y="3613557"/>
            <a:ext cx="454659" cy="993775"/>
          </a:xfrm>
          <a:custGeom>
            <a:avLst/>
            <a:gdLst/>
            <a:ahLst/>
            <a:cxnLst/>
            <a:rect l="l" t="t" r="r" b="b"/>
            <a:pathLst>
              <a:path w="454659" h="993775">
                <a:moveTo>
                  <a:pt x="0" y="0"/>
                </a:moveTo>
                <a:lnTo>
                  <a:pt x="201927" y="100576"/>
                </a:lnTo>
              </a:path>
              <a:path w="454659" h="993775">
                <a:moveTo>
                  <a:pt x="0" y="201153"/>
                </a:moveTo>
                <a:lnTo>
                  <a:pt x="201927" y="100576"/>
                </a:lnTo>
              </a:path>
              <a:path w="454659" h="993775">
                <a:moveTo>
                  <a:pt x="0" y="201153"/>
                </a:moveTo>
                <a:lnTo>
                  <a:pt x="201927" y="301729"/>
                </a:lnTo>
              </a:path>
              <a:path w="454659" h="993775">
                <a:moveTo>
                  <a:pt x="0" y="402306"/>
                </a:moveTo>
                <a:lnTo>
                  <a:pt x="201927" y="301729"/>
                </a:lnTo>
              </a:path>
              <a:path w="454659" h="993775">
                <a:moveTo>
                  <a:pt x="0" y="402306"/>
                </a:moveTo>
                <a:lnTo>
                  <a:pt x="201927" y="502882"/>
                </a:lnTo>
              </a:path>
              <a:path w="454659" h="993775">
                <a:moveTo>
                  <a:pt x="0" y="591268"/>
                </a:moveTo>
                <a:lnTo>
                  <a:pt x="201927" y="502882"/>
                </a:lnTo>
              </a:path>
              <a:path w="454659" h="993775">
                <a:moveTo>
                  <a:pt x="0" y="591268"/>
                </a:moveTo>
                <a:lnTo>
                  <a:pt x="201927" y="691844"/>
                </a:lnTo>
              </a:path>
              <a:path w="454659" h="993775">
                <a:moveTo>
                  <a:pt x="0" y="792421"/>
                </a:moveTo>
                <a:lnTo>
                  <a:pt x="201927" y="691844"/>
                </a:lnTo>
              </a:path>
              <a:path w="454659" h="993775">
                <a:moveTo>
                  <a:pt x="0" y="792421"/>
                </a:moveTo>
                <a:lnTo>
                  <a:pt x="201927" y="892997"/>
                </a:lnTo>
              </a:path>
              <a:path w="454659" h="993775">
                <a:moveTo>
                  <a:pt x="0" y="993574"/>
                </a:moveTo>
                <a:lnTo>
                  <a:pt x="201927" y="892997"/>
                </a:lnTo>
              </a:path>
              <a:path w="454659" h="993775">
                <a:moveTo>
                  <a:pt x="252216" y="490691"/>
                </a:moveTo>
                <a:lnTo>
                  <a:pt x="454118" y="490691"/>
                </a:lnTo>
              </a:path>
            </a:pathLst>
          </a:custGeom>
          <a:ln w="125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24"/>
          <p:cNvSpPr/>
          <p:nvPr/>
        </p:nvSpPr>
        <p:spPr>
          <a:xfrm>
            <a:off x="8002330" y="3701181"/>
            <a:ext cx="403860" cy="1007110"/>
          </a:xfrm>
          <a:custGeom>
            <a:avLst/>
            <a:gdLst/>
            <a:ahLst/>
            <a:cxnLst/>
            <a:rect l="l" t="t" r="r" b="b"/>
            <a:pathLst>
              <a:path w="403859" h="1007110">
                <a:moveTo>
                  <a:pt x="201915" y="0"/>
                </a:moveTo>
                <a:lnTo>
                  <a:pt x="403842" y="100576"/>
                </a:lnTo>
              </a:path>
              <a:path w="403859" h="1007110">
                <a:moveTo>
                  <a:pt x="201915" y="201153"/>
                </a:moveTo>
                <a:lnTo>
                  <a:pt x="403842" y="100576"/>
                </a:lnTo>
              </a:path>
              <a:path w="403859" h="1007110">
                <a:moveTo>
                  <a:pt x="201915" y="201153"/>
                </a:moveTo>
                <a:lnTo>
                  <a:pt x="403842" y="302491"/>
                </a:lnTo>
              </a:path>
              <a:path w="403859" h="1007110">
                <a:moveTo>
                  <a:pt x="201915" y="403068"/>
                </a:moveTo>
                <a:lnTo>
                  <a:pt x="403842" y="302491"/>
                </a:lnTo>
              </a:path>
              <a:path w="403859" h="1007110">
                <a:moveTo>
                  <a:pt x="201915" y="403068"/>
                </a:moveTo>
                <a:lnTo>
                  <a:pt x="403842" y="503644"/>
                </a:lnTo>
              </a:path>
              <a:path w="403859" h="1007110">
                <a:moveTo>
                  <a:pt x="201915" y="591268"/>
                </a:moveTo>
                <a:lnTo>
                  <a:pt x="403842" y="503644"/>
                </a:lnTo>
              </a:path>
              <a:path w="403859" h="1007110">
                <a:moveTo>
                  <a:pt x="201915" y="591268"/>
                </a:moveTo>
                <a:lnTo>
                  <a:pt x="403842" y="692606"/>
                </a:lnTo>
              </a:path>
              <a:path w="403859" h="1007110">
                <a:moveTo>
                  <a:pt x="201915" y="793183"/>
                </a:moveTo>
                <a:lnTo>
                  <a:pt x="403842" y="692606"/>
                </a:lnTo>
              </a:path>
              <a:path w="403859" h="1007110">
                <a:moveTo>
                  <a:pt x="201915" y="793183"/>
                </a:moveTo>
                <a:lnTo>
                  <a:pt x="403842" y="893759"/>
                </a:lnTo>
              </a:path>
              <a:path w="403859" h="1007110">
                <a:moveTo>
                  <a:pt x="201915" y="1006527"/>
                </a:moveTo>
                <a:lnTo>
                  <a:pt x="403842" y="905950"/>
                </a:lnTo>
              </a:path>
              <a:path w="403859" h="1007110">
                <a:moveTo>
                  <a:pt x="0" y="403068"/>
                </a:moveTo>
                <a:lnTo>
                  <a:pt x="189736" y="403068"/>
                </a:lnTo>
              </a:path>
            </a:pathLst>
          </a:custGeom>
          <a:ln w="125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5"/>
          <p:cNvSpPr txBox="1"/>
          <p:nvPr/>
        </p:nvSpPr>
        <p:spPr>
          <a:xfrm>
            <a:off x="7093591" y="3982398"/>
            <a:ext cx="147955" cy="277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45" dirty="0">
                <a:latin typeface="Times New Roman"/>
                <a:cs typeface="Times New Roman"/>
              </a:rPr>
              <a:t>S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41" name="object 26"/>
          <p:cNvSpPr/>
          <p:nvPr/>
        </p:nvSpPr>
        <p:spPr>
          <a:xfrm>
            <a:off x="7308200" y="4104249"/>
            <a:ext cx="189865" cy="0"/>
          </a:xfrm>
          <a:custGeom>
            <a:avLst/>
            <a:gdLst/>
            <a:ahLst/>
            <a:cxnLst/>
            <a:rect l="l" t="t" r="r" b="b"/>
            <a:pathLst>
              <a:path w="189865">
                <a:moveTo>
                  <a:pt x="0" y="0"/>
                </a:moveTo>
                <a:lnTo>
                  <a:pt x="189723" y="0"/>
                </a:lnTo>
              </a:path>
            </a:pathLst>
          </a:custGeom>
          <a:ln w="125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27"/>
          <p:cNvSpPr txBox="1"/>
          <p:nvPr/>
        </p:nvSpPr>
        <p:spPr>
          <a:xfrm>
            <a:off x="7706194" y="3982398"/>
            <a:ext cx="147955" cy="277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45" dirty="0">
                <a:latin typeface="Times New Roman"/>
                <a:cs typeface="Times New Roman"/>
              </a:rPr>
              <a:t>S</a:t>
            </a:r>
            <a:endParaRPr sz="1650">
              <a:latin typeface="Times New Roman"/>
              <a:cs typeface="Times New Roman"/>
            </a:endParaRPr>
          </a:p>
        </p:txBody>
      </p:sp>
      <p:pic>
        <p:nvPicPr>
          <p:cNvPr id="45" name="Obrázek 44"/>
          <p:cNvPicPr>
            <a:picLocks noChangeAspect="1"/>
          </p:cNvPicPr>
          <p:nvPr/>
        </p:nvPicPr>
        <p:blipFill rotWithShape="1">
          <a:blip r:embed="rId2"/>
          <a:srcRect l="46033" t="38788" r="36942" b="47548"/>
          <a:stretch/>
        </p:blipFill>
        <p:spPr>
          <a:xfrm>
            <a:off x="3090822" y="1665104"/>
            <a:ext cx="1556747" cy="70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727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10</a:t>
            </a:r>
            <a:endParaRPr lang="cs-CZ" dirty="0"/>
          </a:p>
        </p:txBody>
      </p:sp>
      <p:sp>
        <p:nvSpPr>
          <p:cNvPr id="11" name="object 2"/>
          <p:cNvSpPr txBox="1">
            <a:spLocks noGrp="1"/>
          </p:cNvSpPr>
          <p:nvPr>
            <p:ph type="title"/>
          </p:nvPr>
        </p:nvSpPr>
        <p:spPr>
          <a:xfrm>
            <a:off x="495192" y="592807"/>
            <a:ext cx="5225560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cs-CZ" b="1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Uspořádání řetězců</a:t>
            </a:r>
            <a:endParaRPr lang="cs-CZ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3"/>
          <p:cNvSpPr txBox="1"/>
          <p:nvPr/>
        </p:nvSpPr>
        <p:spPr>
          <a:xfrm>
            <a:off x="496874" y="871075"/>
            <a:ext cx="5757998" cy="35650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3304"/>
              </a:lnSpc>
            </a:pPr>
            <a:r>
              <a:rPr lang="cs-CZ" sz="1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 - k</a:t>
            </a:r>
            <a:r>
              <a:rPr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eratin</a:t>
            </a:r>
            <a:r>
              <a:rPr sz="1800" b="1" spc="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prostorová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spirála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825"/>
              </a:lnSpc>
              <a:tabLst>
                <a:tab pos="1739900" algn="l"/>
                <a:tab pos="2244725" algn="l"/>
                <a:tab pos="4523740" algn="l"/>
              </a:tabLst>
            </a:pP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Tvoří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cs-CZ"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intramolekulární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cs-CZ" sz="1800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můstky.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Perioda identity </a:t>
            </a:r>
            <a:r>
              <a:rPr lang="cs-CZ"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0,52 </a:t>
            </a:r>
            <a:r>
              <a:rPr lang="cs-CZ" sz="1800" spc="-2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nm</a:t>
            </a:r>
            <a:endParaRPr lang="cs-CZ" sz="1800" spc="-25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1739900" algn="l"/>
                <a:tab pos="2244725" algn="l"/>
                <a:tab pos="4523740" algn="l"/>
              </a:tabLst>
            </a:pPr>
            <a:r>
              <a:rPr lang="cs-CZ" sz="1800" b="1" baseline="-3367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 </a:t>
            </a:r>
            <a:r>
              <a:rPr lang="cs-CZ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keratin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vzniká 120 %ním průtahem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Perioda identity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0,98 </a:t>
            </a:r>
            <a:r>
              <a:rPr lang="cs-CZ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nm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Plošná struktura keratinu.</a:t>
            </a:r>
          </a:p>
          <a:p>
            <a:pPr>
              <a:tabLst>
                <a:tab pos="1739900" algn="l"/>
                <a:tab pos="2244725" algn="l"/>
                <a:tab pos="4523740" algn="l"/>
              </a:tabLst>
            </a:pPr>
            <a:endParaRPr lang="cs-CZ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1739900" algn="l"/>
                <a:tab pos="2244725" algn="l"/>
                <a:tab pos="4523740" algn="l"/>
              </a:tabLst>
            </a:pPr>
            <a:endParaRPr lang="cs-CZ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1739900" algn="l"/>
                <a:tab pos="2244725" algn="l"/>
                <a:tab pos="4523740" algn="l"/>
              </a:tabLst>
            </a:pPr>
            <a:endParaRPr lang="cs-CZ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dist">
              <a:tabLst>
                <a:tab pos="1739900" algn="l"/>
                <a:tab pos="2244725" algn="l"/>
                <a:tab pos="4523740" algn="l"/>
              </a:tabLst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dist">
              <a:buFont typeface="Symbol" panose="05050102010706020507" pitchFamily="18" charset="2"/>
              <a:buChar char="g"/>
              <a:tabLst>
                <a:tab pos="1739900" algn="l"/>
                <a:tab pos="2244725" algn="l"/>
                <a:tab pos="4523740" algn="l"/>
              </a:tabLst>
            </a:pPr>
            <a:r>
              <a:rPr lang="cs-CZ" sz="1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 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keratin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(ještě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smrštěnější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než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-k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eratin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algn="dist">
              <a:tabLst>
                <a:tab pos="1739900" algn="l"/>
                <a:tab pos="2244725" algn="l"/>
                <a:tab pos="4523740" algn="l"/>
              </a:tabLst>
            </a:pP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Superkontrakce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vlivem prostředí při plstění, krabování</a:t>
            </a:r>
            <a:r>
              <a:rPr lang="cs-CZ"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1739900" algn="l"/>
                <a:tab pos="2244725" algn="l"/>
                <a:tab pos="4523740" algn="l"/>
              </a:tabLst>
            </a:pPr>
            <a:endParaRPr lang="cs-CZ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1739900" algn="l"/>
                <a:tab pos="2244725" algn="l"/>
                <a:tab pos="4523740" algn="l"/>
              </a:tabLst>
            </a:pP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ject 7"/>
          <p:cNvSpPr/>
          <p:nvPr/>
        </p:nvSpPr>
        <p:spPr>
          <a:xfrm>
            <a:off x="1806805" y="2366275"/>
            <a:ext cx="170815" cy="170180"/>
          </a:xfrm>
          <a:custGeom>
            <a:avLst/>
            <a:gdLst/>
            <a:ahLst/>
            <a:cxnLst/>
            <a:rect l="l" t="t" r="r" b="b"/>
            <a:pathLst>
              <a:path w="170814" h="170179">
                <a:moveTo>
                  <a:pt x="0" y="0"/>
                </a:moveTo>
                <a:lnTo>
                  <a:pt x="170685" y="169928"/>
                </a:lnTo>
              </a:path>
            </a:pathLst>
          </a:custGeom>
          <a:ln w="109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8"/>
          <p:cNvSpPr txBox="1"/>
          <p:nvPr/>
        </p:nvSpPr>
        <p:spPr>
          <a:xfrm>
            <a:off x="1976256" y="2431403"/>
            <a:ext cx="29845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spc="70" dirty="0">
                <a:latin typeface="Times New Roman"/>
                <a:cs typeface="Times New Roman"/>
              </a:rPr>
              <a:t>NH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5" name="object 9"/>
          <p:cNvSpPr/>
          <p:nvPr/>
        </p:nvSpPr>
        <p:spPr>
          <a:xfrm>
            <a:off x="2262351" y="2366139"/>
            <a:ext cx="262255" cy="170180"/>
          </a:xfrm>
          <a:custGeom>
            <a:avLst/>
            <a:gdLst/>
            <a:ahLst/>
            <a:cxnLst/>
            <a:rect l="l" t="t" r="r" b="b"/>
            <a:pathLst>
              <a:path w="262254" h="170179">
                <a:moveTo>
                  <a:pt x="0" y="169923"/>
                </a:moveTo>
                <a:lnTo>
                  <a:pt x="262112" y="0"/>
                </a:lnTo>
              </a:path>
            </a:pathLst>
          </a:custGeom>
          <a:ln w="108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0"/>
          <p:cNvSpPr txBox="1"/>
          <p:nvPr/>
        </p:nvSpPr>
        <p:spPr>
          <a:xfrm>
            <a:off x="2613912" y="2249478"/>
            <a:ext cx="310515" cy="2482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50" spc="35" dirty="0">
                <a:latin typeface="Arial"/>
                <a:cs typeface="Arial"/>
              </a:rPr>
              <a:t>CH</a:t>
            </a:r>
            <a:endParaRPr sz="1450">
              <a:latin typeface="Arial"/>
              <a:cs typeface="Arial"/>
            </a:endParaRPr>
          </a:p>
        </p:txBody>
      </p:sp>
      <p:sp>
        <p:nvSpPr>
          <p:cNvPr id="17" name="object 11"/>
          <p:cNvSpPr/>
          <p:nvPr/>
        </p:nvSpPr>
        <p:spPr>
          <a:xfrm>
            <a:off x="2706453" y="2196843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4586"/>
                </a:lnTo>
              </a:path>
            </a:pathLst>
          </a:custGeom>
          <a:ln w="113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2"/>
          <p:cNvSpPr/>
          <p:nvPr/>
        </p:nvSpPr>
        <p:spPr>
          <a:xfrm>
            <a:off x="2934262" y="2345432"/>
            <a:ext cx="364490" cy="169545"/>
          </a:xfrm>
          <a:custGeom>
            <a:avLst/>
            <a:gdLst/>
            <a:ahLst/>
            <a:cxnLst/>
            <a:rect l="l" t="t" r="r" b="b"/>
            <a:pathLst>
              <a:path w="364489" h="169545">
                <a:moveTo>
                  <a:pt x="0" y="0"/>
                </a:moveTo>
                <a:lnTo>
                  <a:pt x="364201" y="169159"/>
                </a:lnTo>
              </a:path>
            </a:pathLst>
          </a:custGeom>
          <a:ln w="107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3"/>
          <p:cNvSpPr txBox="1"/>
          <p:nvPr/>
        </p:nvSpPr>
        <p:spPr>
          <a:xfrm>
            <a:off x="3303343" y="2409792"/>
            <a:ext cx="28638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spc="60" dirty="0">
                <a:latin typeface="Times New Roman"/>
                <a:cs typeface="Times New Roman"/>
              </a:rPr>
              <a:t>CO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0" name="object 14"/>
          <p:cNvSpPr/>
          <p:nvPr/>
        </p:nvSpPr>
        <p:spPr>
          <a:xfrm>
            <a:off x="3560421" y="2345296"/>
            <a:ext cx="273685" cy="169545"/>
          </a:xfrm>
          <a:custGeom>
            <a:avLst/>
            <a:gdLst/>
            <a:ahLst/>
            <a:cxnLst/>
            <a:rect l="l" t="t" r="r" b="b"/>
            <a:pathLst>
              <a:path w="273685" h="169545">
                <a:moveTo>
                  <a:pt x="0" y="169155"/>
                </a:moveTo>
                <a:lnTo>
                  <a:pt x="273528" y="0"/>
                </a:lnTo>
              </a:path>
            </a:pathLst>
          </a:custGeom>
          <a:ln w="1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5"/>
          <p:cNvSpPr txBox="1"/>
          <p:nvPr/>
        </p:nvSpPr>
        <p:spPr>
          <a:xfrm>
            <a:off x="3832733" y="2240509"/>
            <a:ext cx="29845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spc="70" dirty="0">
                <a:latin typeface="Times New Roman"/>
                <a:cs typeface="Times New Roman"/>
              </a:rPr>
              <a:t>NH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2" name="object 16"/>
          <p:cNvSpPr/>
          <p:nvPr/>
        </p:nvSpPr>
        <p:spPr>
          <a:xfrm>
            <a:off x="4095886" y="2345160"/>
            <a:ext cx="364490" cy="169545"/>
          </a:xfrm>
          <a:custGeom>
            <a:avLst/>
            <a:gdLst/>
            <a:ahLst/>
            <a:cxnLst/>
            <a:rect l="l" t="t" r="r" b="b"/>
            <a:pathLst>
              <a:path w="364489" h="169545">
                <a:moveTo>
                  <a:pt x="0" y="0"/>
                </a:moveTo>
                <a:lnTo>
                  <a:pt x="364181" y="169150"/>
                </a:lnTo>
              </a:path>
            </a:pathLst>
          </a:custGeom>
          <a:ln w="107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7"/>
          <p:cNvSpPr/>
          <p:nvPr/>
        </p:nvSpPr>
        <p:spPr>
          <a:xfrm>
            <a:off x="4551316" y="2598736"/>
            <a:ext cx="0" cy="74295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3902"/>
                </a:lnTo>
              </a:path>
            </a:pathLst>
          </a:custGeom>
          <a:ln w="113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8"/>
          <p:cNvSpPr txBox="1"/>
          <p:nvPr/>
        </p:nvSpPr>
        <p:spPr>
          <a:xfrm>
            <a:off x="4491615" y="2319078"/>
            <a:ext cx="310515" cy="57150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450" spc="35" dirty="0">
                <a:latin typeface="Arial"/>
                <a:cs typeface="Arial"/>
              </a:rPr>
              <a:t>CH</a:t>
            </a:r>
            <a:endParaRPr sz="1450">
              <a:latin typeface="Arial"/>
              <a:cs typeface="Arial"/>
            </a:endParaRPr>
          </a:p>
          <a:p>
            <a:pPr marL="64769">
              <a:lnSpc>
                <a:spcPct val="100000"/>
              </a:lnSpc>
              <a:spcBef>
                <a:spcPts val="470"/>
              </a:spcBef>
            </a:pPr>
            <a:r>
              <a:rPr sz="1350" spc="140" dirty="0">
                <a:latin typeface="Times New Roman"/>
                <a:cs typeface="Times New Roman"/>
              </a:rPr>
              <a:t>R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5" name="object 19"/>
          <p:cNvSpPr/>
          <p:nvPr/>
        </p:nvSpPr>
        <p:spPr>
          <a:xfrm>
            <a:off x="4813399" y="2345024"/>
            <a:ext cx="273685" cy="169545"/>
          </a:xfrm>
          <a:custGeom>
            <a:avLst/>
            <a:gdLst/>
            <a:ahLst/>
            <a:cxnLst/>
            <a:rect l="l" t="t" r="r" b="b"/>
            <a:pathLst>
              <a:path w="273685" h="169545">
                <a:moveTo>
                  <a:pt x="0" y="169145"/>
                </a:moveTo>
                <a:lnTo>
                  <a:pt x="273500" y="0"/>
                </a:lnTo>
              </a:path>
            </a:pathLst>
          </a:custGeom>
          <a:ln w="10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0"/>
          <p:cNvSpPr txBox="1"/>
          <p:nvPr/>
        </p:nvSpPr>
        <p:spPr>
          <a:xfrm>
            <a:off x="5102454" y="2155668"/>
            <a:ext cx="286385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spc="60" dirty="0">
                <a:latin typeface="Times New Roman"/>
                <a:cs typeface="Times New Roman"/>
              </a:rPr>
              <a:t>CO</a:t>
            </a:r>
            <a:endParaRPr sz="1350" dirty="0">
              <a:latin typeface="Times New Roman"/>
              <a:cs typeface="Times New Roman"/>
            </a:endParaRPr>
          </a:p>
        </p:txBody>
      </p:sp>
      <p:sp>
        <p:nvSpPr>
          <p:cNvPr id="27" name="object 21"/>
          <p:cNvSpPr/>
          <p:nvPr/>
        </p:nvSpPr>
        <p:spPr>
          <a:xfrm>
            <a:off x="5450870" y="2344888"/>
            <a:ext cx="262255" cy="169545"/>
          </a:xfrm>
          <a:custGeom>
            <a:avLst/>
            <a:gdLst/>
            <a:ahLst/>
            <a:cxnLst/>
            <a:rect l="l" t="t" r="r" b="b"/>
            <a:pathLst>
              <a:path w="262254" h="169545">
                <a:moveTo>
                  <a:pt x="0" y="0"/>
                </a:moveTo>
                <a:lnTo>
                  <a:pt x="262075" y="169140"/>
                </a:lnTo>
              </a:path>
            </a:pathLst>
          </a:custGeom>
          <a:ln w="108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2"/>
          <p:cNvSpPr txBox="1"/>
          <p:nvPr/>
        </p:nvSpPr>
        <p:spPr>
          <a:xfrm>
            <a:off x="5723179" y="2483139"/>
            <a:ext cx="298450" cy="2374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spc="70" dirty="0">
                <a:latin typeface="Times New Roman"/>
                <a:cs typeface="Times New Roman"/>
              </a:rPr>
              <a:t>NH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9" name="object 23"/>
          <p:cNvSpPr/>
          <p:nvPr/>
        </p:nvSpPr>
        <p:spPr>
          <a:xfrm>
            <a:off x="2124565" y="2672349"/>
            <a:ext cx="0" cy="106045"/>
          </a:xfrm>
          <a:custGeom>
            <a:avLst/>
            <a:gdLst/>
            <a:ahLst/>
            <a:cxnLst/>
            <a:rect l="l" t="t" r="r" b="b"/>
            <a:pathLst>
              <a:path h="106045">
                <a:moveTo>
                  <a:pt x="0" y="0"/>
                </a:moveTo>
                <a:lnTo>
                  <a:pt x="0" y="105901"/>
                </a:lnTo>
              </a:path>
            </a:pathLst>
          </a:custGeom>
          <a:ln w="113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4"/>
          <p:cNvSpPr/>
          <p:nvPr/>
        </p:nvSpPr>
        <p:spPr>
          <a:xfrm>
            <a:off x="2124565" y="2905479"/>
            <a:ext cx="0" cy="106045"/>
          </a:xfrm>
          <a:custGeom>
            <a:avLst/>
            <a:gdLst/>
            <a:ahLst/>
            <a:cxnLst/>
            <a:rect l="l" t="t" r="r" b="b"/>
            <a:pathLst>
              <a:path h="106045">
                <a:moveTo>
                  <a:pt x="0" y="0"/>
                </a:moveTo>
                <a:lnTo>
                  <a:pt x="0" y="105901"/>
                </a:lnTo>
              </a:path>
            </a:pathLst>
          </a:custGeom>
          <a:ln w="113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25"/>
          <p:cNvGrpSpPr/>
          <p:nvPr/>
        </p:nvGrpSpPr>
        <p:grpSpPr>
          <a:xfrm>
            <a:off x="2118876" y="3128867"/>
            <a:ext cx="177165" cy="116205"/>
            <a:chOff x="2983894" y="5235327"/>
            <a:chExt cx="177165" cy="116205"/>
          </a:xfrm>
        </p:grpSpPr>
        <p:sp>
          <p:nvSpPr>
            <p:cNvPr id="32" name="object 26"/>
            <p:cNvSpPr/>
            <p:nvPr/>
          </p:nvSpPr>
          <p:spPr>
            <a:xfrm>
              <a:off x="2989583" y="5245068"/>
              <a:ext cx="171450" cy="106045"/>
            </a:xfrm>
            <a:custGeom>
              <a:avLst/>
              <a:gdLst/>
              <a:ahLst/>
              <a:cxnLst/>
              <a:rect l="l" t="t" r="r" b="b"/>
              <a:pathLst>
                <a:path w="171450" h="106045">
                  <a:moveTo>
                    <a:pt x="0" y="0"/>
                  </a:moveTo>
                  <a:lnTo>
                    <a:pt x="0" y="105901"/>
                  </a:lnTo>
                </a:path>
                <a:path w="171450" h="106045">
                  <a:moveTo>
                    <a:pt x="57138" y="41895"/>
                  </a:moveTo>
                  <a:lnTo>
                    <a:pt x="171415" y="41895"/>
                  </a:lnTo>
                </a:path>
              </a:pathLst>
            </a:custGeom>
            <a:ln w="1097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7"/>
            <p:cNvSpPr/>
            <p:nvPr/>
          </p:nvSpPr>
          <p:spPr>
            <a:xfrm>
              <a:off x="2989630" y="5235708"/>
              <a:ext cx="160020" cy="104775"/>
            </a:xfrm>
            <a:custGeom>
              <a:avLst/>
              <a:gdLst/>
              <a:ahLst/>
              <a:cxnLst/>
              <a:rect l="l" t="t" r="r" b="b"/>
              <a:pathLst>
                <a:path w="160019" h="104775">
                  <a:moveTo>
                    <a:pt x="159983" y="104370"/>
                  </a:moveTo>
                  <a:lnTo>
                    <a:pt x="86086" y="51042"/>
                  </a:lnTo>
                  <a:lnTo>
                    <a:pt x="159983" y="0"/>
                  </a:lnTo>
                  <a:lnTo>
                    <a:pt x="0" y="51042"/>
                  </a:lnTo>
                  <a:lnTo>
                    <a:pt x="159983" y="1043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8"/>
            <p:cNvSpPr/>
            <p:nvPr/>
          </p:nvSpPr>
          <p:spPr>
            <a:xfrm>
              <a:off x="2989630" y="5235708"/>
              <a:ext cx="160020" cy="104775"/>
            </a:xfrm>
            <a:custGeom>
              <a:avLst/>
              <a:gdLst/>
              <a:ahLst/>
              <a:cxnLst/>
              <a:rect l="l" t="t" r="r" b="b"/>
              <a:pathLst>
                <a:path w="160019" h="104775">
                  <a:moveTo>
                    <a:pt x="0" y="51042"/>
                  </a:moveTo>
                  <a:lnTo>
                    <a:pt x="159983" y="0"/>
                  </a:lnTo>
                  <a:lnTo>
                    <a:pt x="86086" y="51042"/>
                  </a:lnTo>
                  <a:lnTo>
                    <a:pt x="159983" y="104370"/>
                  </a:lnTo>
                  <a:lnTo>
                    <a:pt x="0" y="5104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29"/>
          <p:cNvSpPr/>
          <p:nvPr/>
        </p:nvSpPr>
        <p:spPr>
          <a:xfrm>
            <a:off x="5804153" y="2756910"/>
            <a:ext cx="0" cy="106045"/>
          </a:xfrm>
          <a:custGeom>
            <a:avLst/>
            <a:gdLst/>
            <a:ahLst/>
            <a:cxnLst/>
            <a:rect l="l" t="t" r="r" b="b"/>
            <a:pathLst>
              <a:path h="106045">
                <a:moveTo>
                  <a:pt x="0" y="0"/>
                </a:moveTo>
                <a:lnTo>
                  <a:pt x="0" y="105901"/>
                </a:lnTo>
              </a:path>
            </a:pathLst>
          </a:custGeom>
          <a:ln w="113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" name="object 30"/>
          <p:cNvGrpSpPr/>
          <p:nvPr/>
        </p:nvGrpSpPr>
        <p:grpSpPr>
          <a:xfrm>
            <a:off x="5643877" y="2990040"/>
            <a:ext cx="166370" cy="276225"/>
            <a:chOff x="6508895" y="5096500"/>
            <a:chExt cx="166370" cy="276225"/>
          </a:xfrm>
        </p:grpSpPr>
        <p:sp>
          <p:nvSpPr>
            <p:cNvPr id="37" name="object 31"/>
            <p:cNvSpPr/>
            <p:nvPr/>
          </p:nvSpPr>
          <p:spPr>
            <a:xfrm>
              <a:off x="6669172" y="5096500"/>
              <a:ext cx="0" cy="106045"/>
            </a:xfrm>
            <a:custGeom>
              <a:avLst/>
              <a:gdLst/>
              <a:ahLst/>
              <a:cxnLst/>
              <a:rect l="l" t="t" r="r" b="b"/>
              <a:pathLst>
                <a:path h="106045">
                  <a:moveTo>
                    <a:pt x="0" y="0"/>
                  </a:moveTo>
                  <a:lnTo>
                    <a:pt x="0" y="105901"/>
                  </a:lnTo>
                </a:path>
              </a:pathLst>
            </a:custGeom>
            <a:ln w="1137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2"/>
            <p:cNvSpPr/>
            <p:nvPr/>
          </p:nvSpPr>
          <p:spPr>
            <a:xfrm>
              <a:off x="6668962" y="5329470"/>
              <a:ext cx="0" cy="43180"/>
            </a:xfrm>
            <a:custGeom>
              <a:avLst/>
              <a:gdLst/>
              <a:ahLst/>
              <a:cxnLst/>
              <a:rect l="l" t="t" r="r" b="b"/>
              <a:pathLst>
                <a:path h="43179">
                  <a:moveTo>
                    <a:pt x="0" y="0"/>
                  </a:moveTo>
                  <a:lnTo>
                    <a:pt x="0" y="42665"/>
                  </a:lnTo>
                </a:path>
              </a:pathLst>
            </a:custGeom>
            <a:ln w="1137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3"/>
            <p:cNvSpPr/>
            <p:nvPr/>
          </p:nvSpPr>
          <p:spPr>
            <a:xfrm>
              <a:off x="6554908" y="5286964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0" y="0"/>
                  </a:moveTo>
                  <a:lnTo>
                    <a:pt x="57125" y="0"/>
                  </a:lnTo>
                </a:path>
              </a:pathLst>
            </a:custGeom>
            <a:ln w="1057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4"/>
            <p:cNvSpPr/>
            <p:nvPr/>
          </p:nvSpPr>
          <p:spPr>
            <a:xfrm>
              <a:off x="6509276" y="5234184"/>
              <a:ext cx="160020" cy="104775"/>
            </a:xfrm>
            <a:custGeom>
              <a:avLst/>
              <a:gdLst/>
              <a:ahLst/>
              <a:cxnLst/>
              <a:rect l="l" t="t" r="r" b="b"/>
              <a:pathLst>
                <a:path w="160020" h="104775">
                  <a:moveTo>
                    <a:pt x="159983" y="52566"/>
                  </a:moveTo>
                  <a:lnTo>
                    <a:pt x="0" y="0"/>
                  </a:lnTo>
                  <a:lnTo>
                    <a:pt x="73884" y="52566"/>
                  </a:lnTo>
                  <a:lnTo>
                    <a:pt x="0" y="104370"/>
                  </a:lnTo>
                  <a:lnTo>
                    <a:pt x="159983" y="5256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5"/>
            <p:cNvSpPr/>
            <p:nvPr/>
          </p:nvSpPr>
          <p:spPr>
            <a:xfrm>
              <a:off x="6509276" y="5234184"/>
              <a:ext cx="160020" cy="104775"/>
            </a:xfrm>
            <a:custGeom>
              <a:avLst/>
              <a:gdLst/>
              <a:ahLst/>
              <a:cxnLst/>
              <a:rect l="l" t="t" r="r" b="b"/>
              <a:pathLst>
                <a:path w="160020" h="104775">
                  <a:moveTo>
                    <a:pt x="159983" y="52566"/>
                  </a:moveTo>
                  <a:lnTo>
                    <a:pt x="0" y="104370"/>
                  </a:lnTo>
                  <a:lnTo>
                    <a:pt x="73884" y="52566"/>
                  </a:lnTo>
                  <a:lnTo>
                    <a:pt x="0" y="0"/>
                  </a:lnTo>
                  <a:lnTo>
                    <a:pt x="159983" y="5256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36"/>
          <p:cNvSpPr/>
          <p:nvPr/>
        </p:nvSpPr>
        <p:spPr>
          <a:xfrm>
            <a:off x="2432341" y="3180504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276" y="0"/>
                </a:lnTo>
              </a:path>
            </a:pathLst>
          </a:custGeom>
          <a:ln w="105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37"/>
          <p:cNvSpPr/>
          <p:nvPr/>
        </p:nvSpPr>
        <p:spPr>
          <a:xfrm>
            <a:off x="2682978" y="3180504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276" y="0"/>
                </a:lnTo>
              </a:path>
            </a:pathLst>
          </a:custGeom>
          <a:ln w="105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38"/>
          <p:cNvSpPr/>
          <p:nvPr/>
        </p:nvSpPr>
        <p:spPr>
          <a:xfrm>
            <a:off x="2933616" y="3180504"/>
            <a:ext cx="113664" cy="0"/>
          </a:xfrm>
          <a:custGeom>
            <a:avLst/>
            <a:gdLst/>
            <a:ahLst/>
            <a:cxnLst/>
            <a:rect l="l" t="t" r="r" b="b"/>
            <a:pathLst>
              <a:path w="113664">
                <a:moveTo>
                  <a:pt x="0" y="0"/>
                </a:moveTo>
                <a:lnTo>
                  <a:pt x="113513" y="0"/>
                </a:lnTo>
              </a:path>
            </a:pathLst>
          </a:custGeom>
          <a:ln w="105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39"/>
          <p:cNvSpPr/>
          <p:nvPr/>
        </p:nvSpPr>
        <p:spPr>
          <a:xfrm>
            <a:off x="3184253" y="3180504"/>
            <a:ext cx="113664" cy="0"/>
          </a:xfrm>
          <a:custGeom>
            <a:avLst/>
            <a:gdLst/>
            <a:ahLst/>
            <a:cxnLst/>
            <a:rect l="l" t="t" r="r" b="b"/>
            <a:pathLst>
              <a:path w="113664">
                <a:moveTo>
                  <a:pt x="0" y="0"/>
                </a:moveTo>
                <a:lnTo>
                  <a:pt x="113513" y="0"/>
                </a:lnTo>
              </a:path>
            </a:pathLst>
          </a:custGeom>
          <a:ln w="105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0"/>
          <p:cNvSpPr/>
          <p:nvPr/>
        </p:nvSpPr>
        <p:spPr>
          <a:xfrm>
            <a:off x="3434904" y="3180504"/>
            <a:ext cx="113664" cy="0"/>
          </a:xfrm>
          <a:custGeom>
            <a:avLst/>
            <a:gdLst/>
            <a:ahLst/>
            <a:cxnLst/>
            <a:rect l="l" t="t" r="r" b="b"/>
            <a:pathLst>
              <a:path w="113664">
                <a:moveTo>
                  <a:pt x="0" y="0"/>
                </a:moveTo>
                <a:lnTo>
                  <a:pt x="113499" y="0"/>
                </a:lnTo>
              </a:path>
            </a:pathLst>
          </a:custGeom>
          <a:ln w="105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1"/>
          <p:cNvSpPr/>
          <p:nvPr/>
        </p:nvSpPr>
        <p:spPr>
          <a:xfrm>
            <a:off x="3685541" y="3180504"/>
            <a:ext cx="113664" cy="0"/>
          </a:xfrm>
          <a:custGeom>
            <a:avLst/>
            <a:gdLst/>
            <a:ahLst/>
            <a:cxnLst/>
            <a:rect l="l" t="t" r="r" b="b"/>
            <a:pathLst>
              <a:path w="113664">
                <a:moveTo>
                  <a:pt x="0" y="0"/>
                </a:moveTo>
                <a:lnTo>
                  <a:pt x="113499" y="0"/>
                </a:lnTo>
              </a:path>
            </a:pathLst>
          </a:custGeom>
          <a:ln w="105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2"/>
          <p:cNvSpPr/>
          <p:nvPr/>
        </p:nvSpPr>
        <p:spPr>
          <a:xfrm>
            <a:off x="3936178" y="3180504"/>
            <a:ext cx="113664" cy="0"/>
          </a:xfrm>
          <a:custGeom>
            <a:avLst/>
            <a:gdLst/>
            <a:ahLst/>
            <a:cxnLst/>
            <a:rect l="l" t="t" r="r" b="b"/>
            <a:pathLst>
              <a:path w="113664">
                <a:moveTo>
                  <a:pt x="0" y="0"/>
                </a:moveTo>
                <a:lnTo>
                  <a:pt x="113513" y="0"/>
                </a:lnTo>
              </a:path>
            </a:pathLst>
          </a:custGeom>
          <a:ln w="105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3"/>
          <p:cNvSpPr/>
          <p:nvPr/>
        </p:nvSpPr>
        <p:spPr>
          <a:xfrm>
            <a:off x="4186816" y="3180504"/>
            <a:ext cx="113664" cy="0"/>
          </a:xfrm>
          <a:custGeom>
            <a:avLst/>
            <a:gdLst/>
            <a:ahLst/>
            <a:cxnLst/>
            <a:rect l="l" t="t" r="r" b="b"/>
            <a:pathLst>
              <a:path w="113664">
                <a:moveTo>
                  <a:pt x="0" y="0"/>
                </a:moveTo>
                <a:lnTo>
                  <a:pt x="113513" y="0"/>
                </a:lnTo>
              </a:path>
            </a:pathLst>
          </a:custGeom>
          <a:ln w="105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44"/>
          <p:cNvSpPr/>
          <p:nvPr/>
        </p:nvSpPr>
        <p:spPr>
          <a:xfrm>
            <a:off x="4436689" y="3180504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276" y="0"/>
                </a:lnTo>
              </a:path>
            </a:pathLst>
          </a:custGeom>
          <a:ln w="105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45"/>
          <p:cNvSpPr/>
          <p:nvPr/>
        </p:nvSpPr>
        <p:spPr>
          <a:xfrm>
            <a:off x="4687327" y="3180504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276" y="0"/>
                </a:lnTo>
              </a:path>
            </a:pathLst>
          </a:custGeom>
          <a:ln w="105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46"/>
          <p:cNvSpPr/>
          <p:nvPr/>
        </p:nvSpPr>
        <p:spPr>
          <a:xfrm>
            <a:off x="4937964" y="3180504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276" y="0"/>
                </a:lnTo>
              </a:path>
            </a:pathLst>
          </a:custGeom>
          <a:ln w="105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47"/>
          <p:cNvSpPr/>
          <p:nvPr/>
        </p:nvSpPr>
        <p:spPr>
          <a:xfrm>
            <a:off x="5188602" y="3180504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276" y="0"/>
                </a:lnTo>
              </a:path>
            </a:pathLst>
          </a:custGeom>
          <a:ln w="105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48"/>
          <p:cNvSpPr/>
          <p:nvPr/>
        </p:nvSpPr>
        <p:spPr>
          <a:xfrm>
            <a:off x="5439252" y="3180504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263" y="0"/>
                </a:lnTo>
              </a:path>
            </a:pathLst>
          </a:custGeom>
          <a:ln w="105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49"/>
          <p:cNvSpPr txBox="1"/>
          <p:nvPr/>
        </p:nvSpPr>
        <p:spPr>
          <a:xfrm>
            <a:off x="3194463" y="2822012"/>
            <a:ext cx="670560" cy="22570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50" spc="95" dirty="0" smtClean="0">
                <a:latin typeface="Times New Roman"/>
                <a:cs typeface="Times New Roman"/>
              </a:rPr>
              <a:t>0</a:t>
            </a:r>
            <a:r>
              <a:rPr lang="cs-CZ" sz="1350" spc="95" dirty="0" smtClean="0">
                <a:latin typeface="Times New Roman"/>
                <a:cs typeface="Times New Roman"/>
              </a:rPr>
              <a:t>,</a:t>
            </a:r>
            <a:r>
              <a:rPr sz="1350" spc="95" dirty="0" smtClean="0">
                <a:latin typeface="Times New Roman"/>
                <a:cs typeface="Times New Roman"/>
              </a:rPr>
              <a:t>98</a:t>
            </a:r>
            <a:r>
              <a:rPr sz="1350" spc="40" dirty="0" smtClean="0">
                <a:latin typeface="Times New Roman"/>
                <a:cs typeface="Times New Roman"/>
              </a:rPr>
              <a:t> </a:t>
            </a:r>
            <a:r>
              <a:rPr sz="1350" spc="80" dirty="0">
                <a:latin typeface="Times New Roman"/>
                <a:cs typeface="Times New Roman"/>
              </a:rPr>
              <a:t>nm</a:t>
            </a:r>
            <a:endParaRPr sz="1350" dirty="0">
              <a:latin typeface="Times New Roman"/>
              <a:cs typeface="Times New Roman"/>
            </a:endParaRPr>
          </a:p>
        </p:txBody>
      </p:sp>
      <p:sp>
        <p:nvSpPr>
          <p:cNvPr id="56" name="object 50"/>
          <p:cNvSpPr/>
          <p:nvPr/>
        </p:nvSpPr>
        <p:spPr>
          <a:xfrm>
            <a:off x="6076670" y="2344617"/>
            <a:ext cx="262255" cy="169545"/>
          </a:xfrm>
          <a:custGeom>
            <a:avLst/>
            <a:gdLst/>
            <a:ahLst/>
            <a:cxnLst/>
            <a:rect l="l" t="t" r="r" b="b"/>
            <a:pathLst>
              <a:path w="262254" h="169545">
                <a:moveTo>
                  <a:pt x="0" y="169131"/>
                </a:moveTo>
                <a:lnTo>
                  <a:pt x="262060" y="0"/>
                </a:lnTo>
              </a:path>
            </a:pathLst>
          </a:custGeom>
          <a:ln w="10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7" name="object 53"/>
          <p:cNvGrpSpPr/>
          <p:nvPr/>
        </p:nvGrpSpPr>
        <p:grpSpPr>
          <a:xfrm>
            <a:off x="6820366" y="3522413"/>
            <a:ext cx="1891664" cy="636270"/>
            <a:chOff x="2088668" y="5891065"/>
            <a:chExt cx="1891664" cy="636270"/>
          </a:xfrm>
        </p:grpSpPr>
        <p:sp>
          <p:nvSpPr>
            <p:cNvPr id="58" name="object 54"/>
            <p:cNvSpPr/>
            <p:nvPr/>
          </p:nvSpPr>
          <p:spPr>
            <a:xfrm>
              <a:off x="2093638" y="5896036"/>
              <a:ext cx="159385" cy="467359"/>
            </a:xfrm>
            <a:custGeom>
              <a:avLst/>
              <a:gdLst/>
              <a:ahLst/>
              <a:cxnLst/>
              <a:rect l="l" t="t" r="r" b="b"/>
              <a:pathLst>
                <a:path w="159385" h="467360">
                  <a:moveTo>
                    <a:pt x="0" y="466987"/>
                  </a:moveTo>
                  <a:lnTo>
                    <a:pt x="159217" y="0"/>
                  </a:lnTo>
                </a:path>
              </a:pathLst>
            </a:custGeom>
            <a:ln w="9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5"/>
            <p:cNvSpPr/>
            <p:nvPr/>
          </p:nvSpPr>
          <p:spPr>
            <a:xfrm>
              <a:off x="2252856" y="5896036"/>
              <a:ext cx="548005" cy="80010"/>
            </a:xfrm>
            <a:custGeom>
              <a:avLst/>
              <a:gdLst/>
              <a:ahLst/>
              <a:cxnLst/>
              <a:rect l="l" t="t" r="r" b="b"/>
              <a:pathLst>
                <a:path w="548005" h="80010">
                  <a:moveTo>
                    <a:pt x="0" y="0"/>
                  </a:moveTo>
                  <a:lnTo>
                    <a:pt x="547739" y="79989"/>
                  </a:lnTo>
                </a:path>
              </a:pathLst>
            </a:custGeom>
            <a:ln w="9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56"/>
            <p:cNvSpPr/>
            <p:nvPr/>
          </p:nvSpPr>
          <p:spPr>
            <a:xfrm>
              <a:off x="2641377" y="5976026"/>
              <a:ext cx="159385" cy="307975"/>
            </a:xfrm>
            <a:custGeom>
              <a:avLst/>
              <a:gdLst/>
              <a:ahLst/>
              <a:cxnLst/>
              <a:rect l="l" t="t" r="r" b="b"/>
              <a:pathLst>
                <a:path w="159385" h="307975">
                  <a:moveTo>
                    <a:pt x="0" y="307769"/>
                  </a:moveTo>
                  <a:lnTo>
                    <a:pt x="159217" y="0"/>
                  </a:lnTo>
                </a:path>
              </a:pathLst>
            </a:custGeom>
            <a:ln w="9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57"/>
            <p:cNvSpPr/>
            <p:nvPr/>
          </p:nvSpPr>
          <p:spPr>
            <a:xfrm>
              <a:off x="2641377" y="6283796"/>
              <a:ext cx="398780" cy="238760"/>
            </a:xfrm>
            <a:custGeom>
              <a:avLst/>
              <a:gdLst/>
              <a:ahLst/>
              <a:cxnLst/>
              <a:rect l="l" t="t" r="r" b="b"/>
              <a:pathLst>
                <a:path w="398780" h="238759">
                  <a:moveTo>
                    <a:pt x="0" y="0"/>
                  </a:moveTo>
                  <a:lnTo>
                    <a:pt x="398424" y="238445"/>
                  </a:lnTo>
                </a:path>
              </a:pathLst>
            </a:custGeom>
            <a:ln w="9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58"/>
            <p:cNvSpPr/>
            <p:nvPr/>
          </p:nvSpPr>
          <p:spPr>
            <a:xfrm>
              <a:off x="3039802" y="6134482"/>
              <a:ext cx="0" cy="387985"/>
            </a:xfrm>
            <a:custGeom>
              <a:avLst/>
              <a:gdLst/>
              <a:ahLst/>
              <a:cxnLst/>
              <a:rect l="l" t="t" r="r" b="b"/>
              <a:pathLst>
                <a:path h="387984">
                  <a:moveTo>
                    <a:pt x="0" y="0"/>
                  </a:moveTo>
                  <a:lnTo>
                    <a:pt x="0" y="387759"/>
                  </a:lnTo>
                </a:path>
              </a:pathLst>
            </a:custGeom>
            <a:ln w="9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59"/>
            <p:cNvSpPr/>
            <p:nvPr/>
          </p:nvSpPr>
          <p:spPr>
            <a:xfrm>
              <a:off x="3039802" y="5976026"/>
              <a:ext cx="547370" cy="238760"/>
            </a:xfrm>
            <a:custGeom>
              <a:avLst/>
              <a:gdLst/>
              <a:ahLst/>
              <a:cxnLst/>
              <a:rect l="l" t="t" r="r" b="b"/>
              <a:pathLst>
                <a:path w="547370" h="238760">
                  <a:moveTo>
                    <a:pt x="0" y="158455"/>
                  </a:moveTo>
                  <a:lnTo>
                    <a:pt x="228542" y="0"/>
                  </a:lnTo>
                </a:path>
                <a:path w="547370" h="238760">
                  <a:moveTo>
                    <a:pt x="228542" y="0"/>
                  </a:moveTo>
                  <a:lnTo>
                    <a:pt x="546977" y="238445"/>
                  </a:lnTo>
                </a:path>
              </a:pathLst>
            </a:custGeom>
            <a:ln w="9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0"/>
            <p:cNvSpPr/>
            <p:nvPr/>
          </p:nvSpPr>
          <p:spPr>
            <a:xfrm>
              <a:off x="3586780" y="6214472"/>
              <a:ext cx="0" cy="307975"/>
            </a:xfrm>
            <a:custGeom>
              <a:avLst/>
              <a:gdLst/>
              <a:ahLst/>
              <a:cxnLst/>
              <a:rect l="l" t="t" r="r" b="b"/>
              <a:pathLst>
                <a:path h="307975">
                  <a:moveTo>
                    <a:pt x="0" y="0"/>
                  </a:moveTo>
                  <a:lnTo>
                    <a:pt x="0" y="307769"/>
                  </a:lnTo>
                </a:path>
              </a:pathLst>
            </a:custGeom>
            <a:ln w="9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1"/>
            <p:cNvSpPr/>
            <p:nvPr/>
          </p:nvSpPr>
          <p:spPr>
            <a:xfrm>
              <a:off x="3586780" y="6214472"/>
              <a:ext cx="388620" cy="307975"/>
            </a:xfrm>
            <a:custGeom>
              <a:avLst/>
              <a:gdLst/>
              <a:ahLst/>
              <a:cxnLst/>
              <a:rect l="l" t="t" r="r" b="b"/>
              <a:pathLst>
                <a:path w="388620" h="307975">
                  <a:moveTo>
                    <a:pt x="0" y="307769"/>
                  </a:moveTo>
                  <a:lnTo>
                    <a:pt x="388521" y="0"/>
                  </a:lnTo>
                </a:path>
              </a:pathLst>
            </a:custGeom>
            <a:ln w="9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6" name="object 64"/>
          <p:cNvGrpSpPr/>
          <p:nvPr/>
        </p:nvGrpSpPr>
        <p:grpSpPr>
          <a:xfrm>
            <a:off x="6698651" y="337100"/>
            <a:ext cx="2173964" cy="2792148"/>
            <a:chOff x="6345742" y="602814"/>
            <a:chExt cx="2773815" cy="3823274"/>
          </a:xfrm>
        </p:grpSpPr>
        <p:pic>
          <p:nvPicPr>
            <p:cNvPr id="67" name="object 6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54163" y="845752"/>
              <a:ext cx="1065394" cy="3468694"/>
            </a:xfrm>
            <a:prstGeom prst="rect">
              <a:avLst/>
            </a:prstGeom>
          </p:spPr>
        </p:pic>
        <p:pic>
          <p:nvPicPr>
            <p:cNvPr id="68" name="object 6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45742" y="602814"/>
              <a:ext cx="1362110" cy="3823274"/>
            </a:xfrm>
            <a:prstGeom prst="rect">
              <a:avLst/>
            </a:prstGeom>
          </p:spPr>
        </p:pic>
      </p:grpSp>
      <p:pic>
        <p:nvPicPr>
          <p:cNvPr id="69" name="object 6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24565" y="3884295"/>
            <a:ext cx="1829859" cy="120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397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11</a:t>
            </a:r>
            <a:endParaRPr lang="cs-CZ" dirty="0"/>
          </a:p>
        </p:txBody>
      </p:sp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190529" y="278759"/>
            <a:ext cx="827579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12494" marR="5080">
              <a:lnSpc>
                <a:spcPct val="100000"/>
              </a:lnSpc>
              <a:spcBef>
                <a:spcPts val="95"/>
              </a:spcBef>
            </a:pP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Reakce</a:t>
            </a:r>
            <a:r>
              <a:rPr sz="1800" b="1" spc="-1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10" dirty="0">
                <a:latin typeface="Arial" panose="020B0604020202020204" pitchFamily="34" charset="0"/>
                <a:cs typeface="Arial" panose="020B0604020202020204" pitchFamily="34" charset="0"/>
              </a:rPr>
              <a:t>disulfidického můstku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424551" y="1643733"/>
            <a:ext cx="8421134" cy="3064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760980">
              <a:lnSpc>
                <a:spcPts val="2990"/>
              </a:lnSpc>
              <a:spcBef>
                <a:spcPts val="120"/>
              </a:spcBef>
            </a:pPr>
            <a:r>
              <a:rPr lang="cs-CZ" sz="1800" spc="-10" dirty="0" smtClean="0">
                <a:latin typeface="Times New Roman"/>
                <a:cs typeface="Times New Roman"/>
              </a:rPr>
              <a:t>o</a:t>
            </a:r>
            <a:r>
              <a:rPr sz="1800" spc="-10" dirty="0" err="1" smtClean="0">
                <a:latin typeface="Times New Roman"/>
                <a:cs typeface="Times New Roman"/>
              </a:rPr>
              <a:t>xidace</a:t>
            </a:r>
            <a:r>
              <a:rPr lang="cs-CZ" sz="1800" spc="-10" dirty="0" smtClean="0">
                <a:latin typeface="Times New Roman"/>
                <a:cs typeface="Times New Roman"/>
              </a:rPr>
              <a:t>                                            </a:t>
            </a:r>
            <a:r>
              <a:rPr lang="cs-CZ" sz="1800" spc="-10" dirty="0">
                <a:latin typeface="Times New Roman"/>
                <a:cs typeface="Times New Roman"/>
              </a:rPr>
              <a:t>redukce</a:t>
            </a:r>
            <a:endParaRPr lang="cs-CZ" sz="1800" dirty="0">
              <a:latin typeface="Times New Roman"/>
              <a:cs typeface="Times New Roman"/>
            </a:endParaRPr>
          </a:p>
          <a:p>
            <a:pPr marL="2760980">
              <a:lnSpc>
                <a:spcPts val="2990"/>
              </a:lnSpc>
              <a:spcBef>
                <a:spcPts val="120"/>
              </a:spcBef>
            </a:pPr>
            <a:r>
              <a:rPr lang="cs-CZ" sz="1800" spc="-10" dirty="0" smtClean="0">
                <a:latin typeface="Times New Roman"/>
                <a:cs typeface="Times New Roman"/>
              </a:rPr>
              <a:t>                                          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ts val="2810"/>
              </a:lnSpc>
            </a:pPr>
            <a:r>
              <a:rPr sz="1800" b="1" dirty="0">
                <a:latin typeface="Times New Roman"/>
                <a:cs typeface="Times New Roman"/>
              </a:rPr>
              <a:t>3)</a:t>
            </a:r>
            <a:r>
              <a:rPr sz="1800" b="1" spc="-35" dirty="0">
                <a:latin typeface="Times New Roman"/>
                <a:cs typeface="Times New Roman"/>
              </a:rPr>
              <a:t> </a:t>
            </a:r>
            <a:r>
              <a:rPr sz="1800" b="1" dirty="0" err="1">
                <a:latin typeface="Times New Roman"/>
                <a:cs typeface="Times New Roman"/>
              </a:rPr>
              <a:t>hydrolytické</a:t>
            </a:r>
            <a:r>
              <a:rPr sz="1800" b="1" spc="-30" dirty="0">
                <a:latin typeface="Times New Roman"/>
                <a:cs typeface="Times New Roman"/>
              </a:rPr>
              <a:t> </a:t>
            </a:r>
            <a:r>
              <a:rPr sz="1800" b="1" spc="-10" dirty="0" err="1" smtClean="0">
                <a:latin typeface="Times New Roman"/>
                <a:cs typeface="Times New Roman"/>
              </a:rPr>
              <a:t>štěpení</a:t>
            </a:r>
            <a:endParaRPr lang="cs-CZ" sz="1800" b="1" spc="-10" dirty="0" smtClean="0">
              <a:latin typeface="Times New Roman"/>
              <a:cs typeface="Times New Roman"/>
            </a:endParaRPr>
          </a:p>
          <a:p>
            <a:pPr marL="12700">
              <a:lnSpc>
                <a:spcPts val="2810"/>
              </a:lnSpc>
            </a:pPr>
            <a:r>
              <a:rPr lang="cs-CZ" sz="1800" dirty="0">
                <a:latin typeface="Times New Roman"/>
                <a:cs typeface="Times New Roman"/>
              </a:rPr>
              <a:t>(var</a:t>
            </a:r>
            <a:r>
              <a:rPr lang="cs-CZ" sz="1800" spc="-1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ve</a:t>
            </a:r>
            <a:r>
              <a:rPr lang="cs-CZ" sz="1800" spc="-15" dirty="0">
                <a:latin typeface="Times New Roman"/>
                <a:cs typeface="Times New Roman"/>
              </a:rPr>
              <a:t> </a:t>
            </a:r>
            <a:r>
              <a:rPr lang="cs-CZ" sz="1800" spc="-10" dirty="0">
                <a:latin typeface="Times New Roman"/>
                <a:cs typeface="Times New Roman"/>
              </a:rPr>
              <a:t>vodě</a:t>
            </a:r>
            <a:r>
              <a:rPr lang="cs-CZ" sz="1800" spc="-10" dirty="0" smtClean="0">
                <a:latin typeface="Times New Roman"/>
                <a:cs typeface="Times New Roman"/>
              </a:rPr>
              <a:t>)</a:t>
            </a:r>
          </a:p>
          <a:p>
            <a:pPr marL="12700">
              <a:lnSpc>
                <a:spcPts val="2810"/>
              </a:lnSpc>
            </a:pPr>
            <a:r>
              <a:rPr lang="cs-CZ" sz="1800" spc="-10" dirty="0">
                <a:latin typeface="Times New Roman"/>
                <a:cs typeface="Times New Roman"/>
              </a:rPr>
              <a:t> </a:t>
            </a:r>
            <a:r>
              <a:rPr lang="cs-CZ" sz="1800" spc="-10" dirty="0" smtClean="0">
                <a:latin typeface="Times New Roman"/>
                <a:cs typeface="Times New Roman"/>
              </a:rPr>
              <a:t>		– CH</a:t>
            </a:r>
            <a:r>
              <a:rPr lang="cs-CZ" sz="1800" spc="-10" baseline="-25000" dirty="0" smtClean="0">
                <a:latin typeface="Times New Roman"/>
                <a:cs typeface="Times New Roman"/>
              </a:rPr>
              <a:t>2</a:t>
            </a:r>
            <a:r>
              <a:rPr lang="cs-CZ" sz="1800" spc="-10" dirty="0" smtClean="0">
                <a:latin typeface="Times New Roman"/>
                <a:cs typeface="Times New Roman"/>
              </a:rPr>
              <a:t> – S – S </a:t>
            </a:r>
            <a:r>
              <a:rPr lang="cs-CZ" sz="1800" spc="-10" dirty="0">
                <a:latin typeface="Times New Roman"/>
                <a:cs typeface="Times New Roman"/>
              </a:rPr>
              <a:t>–</a:t>
            </a:r>
            <a:r>
              <a:rPr lang="cs-CZ" sz="1800" spc="-10" dirty="0" smtClean="0">
                <a:latin typeface="Times New Roman"/>
                <a:cs typeface="Times New Roman"/>
              </a:rPr>
              <a:t> CH</a:t>
            </a:r>
            <a:r>
              <a:rPr lang="cs-CZ" sz="1800" spc="-10" baseline="-25000" dirty="0" smtClean="0">
                <a:latin typeface="Times New Roman"/>
                <a:cs typeface="Times New Roman"/>
              </a:rPr>
              <a:t>2</a:t>
            </a:r>
            <a:r>
              <a:rPr lang="cs-CZ" sz="1800" spc="-10" dirty="0" smtClean="0">
                <a:latin typeface="Times New Roman"/>
                <a:cs typeface="Times New Roman"/>
              </a:rPr>
              <a:t> –</a:t>
            </a:r>
          </a:p>
          <a:p>
            <a:pPr marL="12700">
              <a:lnSpc>
                <a:spcPts val="2810"/>
              </a:lnSpc>
            </a:pPr>
            <a:r>
              <a:rPr lang="cs-CZ" sz="1800" spc="-10" dirty="0">
                <a:latin typeface="Times New Roman"/>
                <a:cs typeface="Times New Roman"/>
              </a:rPr>
              <a:t> </a:t>
            </a:r>
            <a:r>
              <a:rPr lang="cs-CZ" sz="1800" spc="-10" dirty="0" smtClean="0">
                <a:latin typeface="Times New Roman"/>
                <a:cs typeface="Times New Roman"/>
              </a:rPr>
              <a:t>		– CH</a:t>
            </a:r>
            <a:r>
              <a:rPr lang="cs-CZ" sz="1800" spc="-10" baseline="-25000" dirty="0" smtClean="0">
                <a:latin typeface="Times New Roman"/>
                <a:cs typeface="Times New Roman"/>
              </a:rPr>
              <a:t>2 </a:t>
            </a:r>
            <a:r>
              <a:rPr lang="cs-CZ" sz="1800" spc="-10" dirty="0" smtClean="0">
                <a:latin typeface="Times New Roman"/>
                <a:cs typeface="Times New Roman"/>
              </a:rPr>
              <a:t>– S </a:t>
            </a:r>
            <a:r>
              <a:rPr lang="cs-CZ" sz="1800" spc="-10" dirty="0">
                <a:latin typeface="Times New Roman"/>
                <a:cs typeface="Times New Roman"/>
              </a:rPr>
              <a:t>–</a:t>
            </a:r>
            <a:r>
              <a:rPr lang="cs-CZ" sz="1800" spc="-10" dirty="0" smtClean="0">
                <a:latin typeface="Times New Roman"/>
                <a:cs typeface="Times New Roman"/>
              </a:rPr>
              <a:t> </a:t>
            </a:r>
            <a:r>
              <a:rPr lang="cs-CZ" sz="1800" spc="-10" dirty="0">
                <a:latin typeface="Times New Roman"/>
                <a:cs typeface="Times New Roman"/>
              </a:rPr>
              <a:t>CH</a:t>
            </a:r>
            <a:r>
              <a:rPr lang="cs-CZ" sz="1800" spc="-10" baseline="-25000" dirty="0">
                <a:latin typeface="Times New Roman"/>
                <a:cs typeface="Times New Roman"/>
              </a:rPr>
              <a:t>2</a:t>
            </a:r>
            <a:r>
              <a:rPr lang="cs-CZ" sz="1800" spc="-10" dirty="0">
                <a:latin typeface="Times New Roman"/>
                <a:cs typeface="Times New Roman"/>
              </a:rPr>
              <a:t> </a:t>
            </a:r>
            <a:r>
              <a:rPr lang="cs-CZ" sz="1800" spc="-10" dirty="0" smtClean="0">
                <a:latin typeface="Times New Roman"/>
                <a:cs typeface="Times New Roman"/>
              </a:rPr>
              <a:t>–</a:t>
            </a:r>
          </a:p>
          <a:p>
            <a:r>
              <a:rPr lang="cs-CZ" sz="1800" dirty="0">
                <a:latin typeface="Times New Roman"/>
                <a:cs typeface="Times New Roman"/>
              </a:rPr>
              <a:t>Štěpení</a:t>
            </a:r>
            <a:r>
              <a:rPr lang="cs-CZ" sz="1800" spc="-2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S</a:t>
            </a:r>
            <a:r>
              <a:rPr lang="cs-CZ" sz="1800" spc="-2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-</a:t>
            </a:r>
            <a:r>
              <a:rPr lang="cs-CZ" sz="1800" spc="-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S,</a:t>
            </a:r>
            <a:r>
              <a:rPr lang="cs-CZ" sz="1800" spc="-2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únik</a:t>
            </a:r>
            <a:r>
              <a:rPr lang="cs-CZ" sz="1800" spc="-1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H</a:t>
            </a:r>
            <a:r>
              <a:rPr lang="cs-CZ" sz="1800" baseline="-20833" dirty="0">
                <a:latin typeface="Times New Roman"/>
                <a:cs typeface="Times New Roman"/>
              </a:rPr>
              <a:t>2</a:t>
            </a:r>
            <a:r>
              <a:rPr lang="cs-CZ" sz="1800" dirty="0">
                <a:latin typeface="Times New Roman"/>
                <a:cs typeface="Times New Roman"/>
              </a:rPr>
              <a:t>S,</a:t>
            </a:r>
            <a:r>
              <a:rPr lang="cs-CZ" sz="1800" spc="-2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mírné</a:t>
            </a:r>
            <a:r>
              <a:rPr lang="cs-CZ" sz="1800" spc="-1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podmínky</a:t>
            </a:r>
            <a:r>
              <a:rPr lang="cs-CZ" sz="1800" spc="-2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(voda</a:t>
            </a:r>
            <a:r>
              <a:rPr lang="cs-CZ" sz="1800" spc="-1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je</a:t>
            </a:r>
            <a:r>
              <a:rPr lang="cs-CZ" sz="1800" spc="-2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zde</a:t>
            </a:r>
            <a:r>
              <a:rPr lang="cs-CZ" sz="1800" spc="-15" dirty="0">
                <a:latin typeface="Times New Roman"/>
                <a:cs typeface="Times New Roman"/>
              </a:rPr>
              <a:t> </a:t>
            </a:r>
            <a:r>
              <a:rPr lang="cs-CZ" sz="1800" spc="-10" dirty="0">
                <a:latin typeface="Times New Roman"/>
                <a:cs typeface="Times New Roman"/>
              </a:rPr>
              <a:t>alkálie</a:t>
            </a:r>
            <a:r>
              <a:rPr lang="cs-CZ" sz="1800" spc="-10" dirty="0" smtClean="0">
                <a:latin typeface="Times New Roman"/>
                <a:cs typeface="Times New Roman"/>
              </a:rPr>
              <a:t>). </a:t>
            </a:r>
            <a:br>
              <a:rPr lang="cs-CZ" sz="1800" spc="-10" dirty="0" smtClean="0">
                <a:latin typeface="Times New Roman"/>
                <a:cs typeface="Times New Roman"/>
              </a:rPr>
            </a:br>
            <a:r>
              <a:rPr lang="cs-CZ" sz="1800" dirty="0" err="1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Samozesíťující</a:t>
            </a:r>
            <a:r>
              <a:rPr lang="cs-CZ" sz="1800" spc="-25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cs-CZ" sz="18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reakce</a:t>
            </a:r>
            <a:r>
              <a:rPr lang="cs-CZ" sz="1800" dirty="0">
                <a:latin typeface="Times New Roman"/>
                <a:cs typeface="Times New Roman"/>
              </a:rPr>
              <a:t>:</a:t>
            </a:r>
            <a:r>
              <a:rPr lang="cs-CZ" sz="1800" spc="-3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teplo,</a:t>
            </a:r>
            <a:r>
              <a:rPr lang="cs-CZ" sz="1800" spc="-3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vlhko,</a:t>
            </a:r>
            <a:r>
              <a:rPr lang="cs-CZ" sz="1800" spc="-3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čas.</a:t>
            </a:r>
            <a:r>
              <a:rPr lang="cs-CZ" sz="1800" spc="-2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Cystein</a:t>
            </a:r>
            <a:r>
              <a:rPr lang="cs-CZ" sz="1800" spc="-3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přechází</a:t>
            </a:r>
            <a:r>
              <a:rPr lang="cs-CZ" sz="1800" spc="-25" dirty="0">
                <a:latin typeface="Times New Roman"/>
                <a:cs typeface="Times New Roman"/>
              </a:rPr>
              <a:t> na </a:t>
            </a:r>
            <a:r>
              <a:rPr lang="cs-CZ" sz="1800" dirty="0">
                <a:latin typeface="Times New Roman"/>
                <a:cs typeface="Times New Roman"/>
              </a:rPr>
              <a:t>kyselinu</a:t>
            </a:r>
            <a:r>
              <a:rPr lang="cs-CZ" sz="1800" spc="-3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sulfenovou</a:t>
            </a:r>
            <a:r>
              <a:rPr lang="cs-CZ" sz="1800" spc="-1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a</a:t>
            </a:r>
            <a:r>
              <a:rPr lang="cs-CZ" sz="1800" spc="-1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vzniká</a:t>
            </a:r>
            <a:r>
              <a:rPr lang="cs-CZ" sz="1800" spc="-20" dirty="0">
                <a:latin typeface="Times New Roman"/>
                <a:cs typeface="Times New Roman"/>
              </a:rPr>
              <a:t> </a:t>
            </a:r>
            <a:r>
              <a:rPr lang="cs-CZ" sz="1800" dirty="0" smtClean="0">
                <a:latin typeface="Times New Roman"/>
                <a:cs typeface="Times New Roman"/>
              </a:rPr>
              <a:t>aldehyd</a:t>
            </a:r>
            <a:r>
              <a:rPr lang="cs-CZ" sz="1800" spc="-20" dirty="0" smtClean="0">
                <a:latin typeface="Times New Roman"/>
                <a:cs typeface="Times New Roman"/>
              </a:rPr>
              <a:t> </a:t>
            </a:r>
            <a:r>
              <a:rPr lang="cs-CZ" sz="1800" spc="-10" dirty="0">
                <a:latin typeface="Times New Roman"/>
                <a:cs typeface="Times New Roman"/>
              </a:rPr>
              <a:t>–</a:t>
            </a:r>
            <a:r>
              <a:rPr lang="cs-CZ" sz="1800" spc="-20" dirty="0" smtClean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CH</a:t>
            </a:r>
            <a:r>
              <a:rPr lang="cs-CZ" sz="1800" spc="-2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=</a:t>
            </a:r>
            <a:r>
              <a:rPr lang="cs-CZ" sz="1800" spc="-15" dirty="0">
                <a:latin typeface="Times New Roman"/>
                <a:cs typeface="Times New Roman"/>
              </a:rPr>
              <a:t> </a:t>
            </a:r>
            <a:r>
              <a:rPr lang="cs-CZ" sz="1800" spc="-50" dirty="0" smtClean="0">
                <a:latin typeface="Times New Roman"/>
                <a:cs typeface="Times New Roman"/>
              </a:rPr>
              <a:t>O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4" name="object 13"/>
          <p:cNvSpPr txBox="1"/>
          <p:nvPr/>
        </p:nvSpPr>
        <p:spPr>
          <a:xfrm>
            <a:off x="424551" y="831260"/>
            <a:ext cx="8362950" cy="91307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80365" indent="-330200">
              <a:lnSpc>
                <a:spcPct val="100000"/>
              </a:lnSpc>
              <a:spcBef>
                <a:spcPts val="340"/>
              </a:spcBef>
              <a:buAutoNum type="arabicParenR"/>
              <a:tabLst>
                <a:tab pos="381000" algn="l"/>
              </a:tabLst>
            </a:pPr>
            <a:r>
              <a:rPr sz="1800" b="1" dirty="0">
                <a:latin typeface="Times New Roman"/>
                <a:cs typeface="Times New Roman"/>
              </a:rPr>
              <a:t>oxidace</a:t>
            </a:r>
            <a:r>
              <a:rPr sz="1800" b="1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dosti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odolná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(chlornan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nebělí,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ale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má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neplstivý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účinek)</a:t>
            </a:r>
            <a:endParaRPr sz="1800" dirty="0">
              <a:latin typeface="Times New Roman"/>
              <a:cs typeface="Times New Roman"/>
            </a:endParaRPr>
          </a:p>
          <a:p>
            <a:pPr marL="834390">
              <a:spcBef>
                <a:spcPts val="259"/>
              </a:spcBef>
              <a:tabLst>
                <a:tab pos="1475105" algn="l"/>
                <a:tab pos="3395345" algn="l"/>
                <a:tab pos="4355465" algn="l"/>
                <a:tab pos="6234430" algn="l"/>
                <a:tab pos="7195184" algn="l"/>
              </a:tabLst>
            </a:pPr>
            <a:r>
              <a:rPr lang="cs-CZ" sz="1800" spc="-10" dirty="0">
                <a:latin typeface="Times New Roman"/>
                <a:cs typeface="Times New Roman"/>
              </a:rPr>
              <a:t>–</a:t>
            </a:r>
            <a:r>
              <a:rPr lang="cs-CZ" sz="1800" spc="20" dirty="0" smtClean="0">
                <a:latin typeface="Times New Roman"/>
                <a:cs typeface="Times New Roman"/>
              </a:rPr>
              <a:t> </a:t>
            </a:r>
            <a:r>
              <a:rPr sz="1800" spc="20" dirty="0" smtClean="0">
                <a:latin typeface="Times New Roman"/>
                <a:cs typeface="Times New Roman"/>
              </a:rPr>
              <a:t>S</a:t>
            </a:r>
            <a:r>
              <a:rPr lang="cs-CZ" sz="1800" dirty="0" smtClean="0">
                <a:latin typeface="Times New Roman"/>
                <a:cs typeface="Times New Roman"/>
              </a:rPr>
              <a:t> – </a:t>
            </a:r>
            <a:r>
              <a:rPr sz="1800" spc="20" dirty="0" smtClean="0">
                <a:latin typeface="Times New Roman"/>
                <a:cs typeface="Times New Roman"/>
              </a:rPr>
              <a:t>S</a:t>
            </a:r>
            <a:r>
              <a:rPr lang="cs-CZ" sz="1800" spc="-10" dirty="0">
                <a:latin typeface="Times New Roman"/>
                <a:cs typeface="Times New Roman"/>
              </a:rPr>
              <a:t> –</a:t>
            </a:r>
            <a:r>
              <a:rPr lang="cs-CZ" sz="1800" dirty="0" smtClean="0">
                <a:latin typeface="Times New Roman"/>
                <a:cs typeface="Times New Roman"/>
              </a:rPr>
              <a:t>       </a:t>
            </a:r>
            <a:r>
              <a:rPr lang="cs-CZ" sz="1800" spc="-10" dirty="0">
                <a:latin typeface="Times New Roman"/>
                <a:cs typeface="Times New Roman"/>
              </a:rPr>
              <a:t>–</a:t>
            </a:r>
            <a:r>
              <a:rPr lang="cs-CZ" sz="1800" dirty="0" smtClean="0">
                <a:latin typeface="Times New Roman"/>
                <a:cs typeface="Times New Roman"/>
              </a:rPr>
              <a:t> </a:t>
            </a:r>
            <a:r>
              <a:rPr sz="1800" spc="-25" dirty="0" smtClean="0">
                <a:latin typeface="Times New Roman"/>
                <a:cs typeface="Times New Roman"/>
              </a:rPr>
              <a:t>SO</a:t>
            </a:r>
            <a:r>
              <a:rPr lang="cs-CZ" sz="1800" spc="-25" dirty="0" smtClean="0">
                <a:latin typeface="Times New Roman"/>
                <a:cs typeface="Times New Roman"/>
              </a:rPr>
              <a:t> – </a:t>
            </a:r>
            <a:r>
              <a:rPr sz="1800" spc="-25" dirty="0" smtClean="0">
                <a:latin typeface="Times New Roman"/>
                <a:cs typeface="Times New Roman"/>
              </a:rPr>
              <a:t>SO</a:t>
            </a:r>
            <a:r>
              <a:rPr lang="cs-CZ" sz="1800" spc="-10" dirty="0">
                <a:latin typeface="Times New Roman"/>
                <a:cs typeface="Times New Roman"/>
              </a:rPr>
              <a:t> – 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lang="cs-CZ" sz="1800" spc="-10" dirty="0">
                <a:latin typeface="Times New Roman"/>
                <a:cs typeface="Times New Roman"/>
              </a:rPr>
              <a:t> –</a:t>
            </a:r>
            <a:r>
              <a:rPr lang="cs-CZ" sz="1800" dirty="0" smtClean="0">
                <a:latin typeface="Times New Roman"/>
                <a:cs typeface="Times New Roman"/>
              </a:rPr>
              <a:t> </a:t>
            </a:r>
            <a:r>
              <a:rPr sz="1800" spc="-25" dirty="0" smtClean="0">
                <a:latin typeface="Times New Roman"/>
                <a:cs typeface="Times New Roman"/>
              </a:rPr>
              <a:t>SO</a:t>
            </a:r>
            <a:r>
              <a:rPr sz="1800" spc="-37" baseline="-15669" dirty="0" smtClean="0">
                <a:latin typeface="Times New Roman"/>
                <a:cs typeface="Times New Roman"/>
              </a:rPr>
              <a:t>2</a:t>
            </a:r>
            <a:r>
              <a:rPr lang="cs-CZ" sz="1800" spc="-37" baseline="-15669" dirty="0" smtClean="0">
                <a:latin typeface="Times New Roman"/>
                <a:cs typeface="Times New Roman"/>
              </a:rPr>
              <a:t> </a:t>
            </a:r>
            <a:r>
              <a:rPr lang="cs-CZ" sz="1800" spc="-10" dirty="0">
                <a:latin typeface="Times New Roman"/>
                <a:cs typeface="Times New Roman"/>
              </a:rPr>
              <a:t>–</a:t>
            </a:r>
            <a:r>
              <a:rPr lang="cs-CZ" sz="1800" spc="-37" dirty="0" smtClean="0">
                <a:latin typeface="Times New Roman"/>
                <a:cs typeface="Times New Roman"/>
              </a:rPr>
              <a:t> </a:t>
            </a:r>
            <a:r>
              <a:rPr sz="1800" spc="-25" dirty="0" smtClean="0">
                <a:latin typeface="Times New Roman"/>
                <a:cs typeface="Times New Roman"/>
              </a:rPr>
              <a:t>SO</a:t>
            </a:r>
            <a:r>
              <a:rPr sz="1800" spc="-37" baseline="-15669" dirty="0" smtClean="0">
                <a:latin typeface="Times New Roman"/>
                <a:cs typeface="Times New Roman"/>
              </a:rPr>
              <a:t>2</a:t>
            </a:r>
            <a:r>
              <a:rPr lang="cs-CZ" sz="1800" spc="-37" dirty="0" smtClean="0">
                <a:latin typeface="Times New Roman"/>
                <a:cs typeface="Times New Roman"/>
              </a:rPr>
              <a:t> </a:t>
            </a:r>
            <a:r>
              <a:rPr lang="cs-CZ" sz="1800" spc="-10" dirty="0">
                <a:latin typeface="Times New Roman"/>
                <a:cs typeface="Times New Roman"/>
              </a:rPr>
              <a:t>–</a:t>
            </a:r>
            <a:endParaRPr sz="1800" dirty="0">
              <a:latin typeface="Times New Roman"/>
              <a:cs typeface="Times New Roman"/>
            </a:endParaRPr>
          </a:p>
          <a:p>
            <a:pPr marL="367665" indent="-330835">
              <a:lnSpc>
                <a:spcPct val="100000"/>
              </a:lnSpc>
              <a:spcBef>
                <a:spcPts val="30"/>
              </a:spcBef>
              <a:buAutoNum type="arabicParenR" startAt="2"/>
              <a:tabLst>
                <a:tab pos="368300" algn="l"/>
              </a:tabLst>
            </a:pPr>
            <a:r>
              <a:rPr sz="1800" b="1" dirty="0">
                <a:latin typeface="Times New Roman"/>
                <a:cs typeface="Times New Roman"/>
              </a:rPr>
              <a:t>redukce</a:t>
            </a:r>
            <a:r>
              <a:rPr sz="1800" b="1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možnosti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formování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(trvalá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vlasů)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9" name="object 18"/>
          <p:cNvSpPr txBox="1"/>
          <p:nvPr/>
        </p:nvSpPr>
        <p:spPr>
          <a:xfrm>
            <a:off x="4604632" y="1871456"/>
            <a:ext cx="1083945" cy="81304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  <a:tabLst>
                <a:tab pos="642620" algn="l"/>
              </a:tabLst>
            </a:pPr>
            <a:r>
              <a:rPr lang="cs-CZ" sz="1800" spc="-10" dirty="0">
                <a:latin typeface="Times New Roman"/>
                <a:cs typeface="Times New Roman"/>
              </a:rPr>
              <a:t>–</a:t>
            </a:r>
            <a:r>
              <a:rPr lang="cs-CZ" sz="1800" spc="35" dirty="0" smtClean="0">
                <a:latin typeface="Times New Roman"/>
                <a:cs typeface="Times New Roman"/>
              </a:rPr>
              <a:t> </a:t>
            </a:r>
            <a:r>
              <a:rPr sz="1800" spc="35" dirty="0" smtClean="0">
                <a:latin typeface="Times New Roman"/>
                <a:cs typeface="Times New Roman"/>
              </a:rPr>
              <a:t>S</a:t>
            </a:r>
            <a:r>
              <a:rPr lang="cs-CZ" sz="1800" spc="35" dirty="0" smtClean="0">
                <a:latin typeface="Times New Roman"/>
                <a:cs typeface="Times New Roman"/>
              </a:rPr>
              <a:t> </a:t>
            </a:r>
            <a:r>
              <a:rPr lang="cs-CZ" sz="1800" spc="-10" dirty="0">
                <a:latin typeface="Times New Roman"/>
                <a:cs typeface="Times New Roman"/>
              </a:rPr>
              <a:t>–</a:t>
            </a:r>
            <a:r>
              <a:rPr lang="cs-CZ" sz="1800" spc="35" dirty="0" smtClean="0">
                <a:latin typeface="Times New Roman"/>
                <a:cs typeface="Times New Roman"/>
              </a:rPr>
              <a:t> </a:t>
            </a:r>
            <a:r>
              <a:rPr sz="1800" spc="35" dirty="0" smtClean="0">
                <a:latin typeface="Times New Roman"/>
                <a:cs typeface="Times New Roman"/>
              </a:rPr>
              <a:t>S</a:t>
            </a:r>
            <a:r>
              <a:rPr lang="cs-CZ" sz="1800" spc="35" dirty="0" smtClean="0">
                <a:latin typeface="Times New Roman"/>
                <a:cs typeface="Times New Roman"/>
              </a:rPr>
              <a:t> </a:t>
            </a:r>
            <a:r>
              <a:rPr lang="cs-CZ" sz="1800" spc="-10" dirty="0">
                <a:latin typeface="Times New Roman"/>
                <a:cs typeface="Times New Roman"/>
              </a:rPr>
              <a:t>–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spcBef>
                <a:spcPts val="1885"/>
              </a:spcBef>
              <a:tabLst>
                <a:tab pos="641985" algn="l"/>
              </a:tabLst>
            </a:pPr>
            <a:r>
              <a:rPr lang="cs-CZ" sz="1800" spc="-10" dirty="0">
                <a:latin typeface="Times New Roman"/>
                <a:cs typeface="Times New Roman"/>
              </a:rPr>
              <a:t>–</a:t>
            </a:r>
            <a:r>
              <a:rPr lang="cs-CZ" sz="1800" spc="-25" dirty="0" smtClean="0">
                <a:latin typeface="Times New Roman"/>
                <a:cs typeface="Times New Roman"/>
              </a:rPr>
              <a:t> </a:t>
            </a:r>
            <a:r>
              <a:rPr sz="1800" spc="-25" dirty="0" smtClean="0">
                <a:latin typeface="Times New Roman"/>
                <a:cs typeface="Times New Roman"/>
              </a:rPr>
              <a:t>SH</a:t>
            </a:r>
            <a:r>
              <a:rPr lang="cs-CZ" sz="1800" spc="-25" dirty="0" smtClean="0">
                <a:latin typeface="Times New Roman"/>
                <a:cs typeface="Times New Roman"/>
              </a:rPr>
              <a:t>  </a:t>
            </a:r>
            <a:r>
              <a:rPr sz="1800" spc="25" dirty="0" smtClean="0">
                <a:latin typeface="Times New Roman"/>
                <a:cs typeface="Times New Roman"/>
              </a:rPr>
              <a:t>HS</a:t>
            </a:r>
            <a:r>
              <a:rPr lang="cs-CZ" sz="1800" spc="25" dirty="0" smtClean="0">
                <a:latin typeface="Times New Roman"/>
                <a:cs typeface="Times New Roman"/>
              </a:rPr>
              <a:t> </a:t>
            </a:r>
            <a:r>
              <a:rPr lang="cs-CZ" sz="1800" spc="-10" dirty="0">
                <a:latin typeface="Times New Roman"/>
                <a:cs typeface="Times New Roman"/>
              </a:rPr>
              <a:t>–</a:t>
            </a:r>
            <a:endParaRPr sz="1800" dirty="0">
              <a:latin typeface="Times New Roman"/>
              <a:cs typeface="Times New Roman"/>
            </a:endParaRPr>
          </a:p>
        </p:txBody>
      </p:sp>
      <p:grpSp>
        <p:nvGrpSpPr>
          <p:cNvPr id="23" name="object 22"/>
          <p:cNvGrpSpPr/>
          <p:nvPr/>
        </p:nvGrpSpPr>
        <p:grpSpPr>
          <a:xfrm>
            <a:off x="5863670" y="1801845"/>
            <a:ext cx="191770" cy="921385"/>
            <a:chOff x="7399190" y="3113569"/>
            <a:chExt cx="191770" cy="921385"/>
          </a:xfrm>
        </p:grpSpPr>
        <p:sp>
          <p:nvSpPr>
            <p:cNvPr id="24" name="object 23"/>
            <p:cNvSpPr/>
            <p:nvPr/>
          </p:nvSpPr>
          <p:spPr>
            <a:xfrm>
              <a:off x="7494616" y="3113569"/>
              <a:ext cx="0" cy="824230"/>
            </a:xfrm>
            <a:custGeom>
              <a:avLst/>
              <a:gdLst/>
              <a:ahLst/>
              <a:cxnLst/>
              <a:rect l="l" t="t" r="r" b="b"/>
              <a:pathLst>
                <a:path h="824229">
                  <a:moveTo>
                    <a:pt x="0" y="0"/>
                  </a:moveTo>
                  <a:lnTo>
                    <a:pt x="0" y="823608"/>
                  </a:lnTo>
                </a:path>
              </a:pathLst>
            </a:custGeom>
            <a:ln w="197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25" name="object 24"/>
            <p:cNvSpPr/>
            <p:nvPr/>
          </p:nvSpPr>
          <p:spPr>
            <a:xfrm>
              <a:off x="7399571" y="3760294"/>
              <a:ext cx="190500" cy="274320"/>
            </a:xfrm>
            <a:custGeom>
              <a:avLst/>
              <a:gdLst/>
              <a:ahLst/>
              <a:cxnLst/>
              <a:rect l="l" t="t" r="r" b="b"/>
              <a:pathLst>
                <a:path w="190500" h="274320">
                  <a:moveTo>
                    <a:pt x="190468" y="0"/>
                  </a:moveTo>
                  <a:lnTo>
                    <a:pt x="95234" y="127232"/>
                  </a:lnTo>
                  <a:lnTo>
                    <a:pt x="0" y="0"/>
                  </a:lnTo>
                  <a:lnTo>
                    <a:pt x="95234" y="274274"/>
                  </a:lnTo>
                  <a:lnTo>
                    <a:pt x="1904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26" name="object 25"/>
            <p:cNvSpPr/>
            <p:nvPr/>
          </p:nvSpPr>
          <p:spPr>
            <a:xfrm>
              <a:off x="7399571" y="3760294"/>
              <a:ext cx="190500" cy="274320"/>
            </a:xfrm>
            <a:custGeom>
              <a:avLst/>
              <a:gdLst/>
              <a:ahLst/>
              <a:cxnLst/>
              <a:rect l="l" t="t" r="r" b="b"/>
              <a:pathLst>
                <a:path w="190500" h="274320">
                  <a:moveTo>
                    <a:pt x="95234" y="274274"/>
                  </a:moveTo>
                  <a:lnTo>
                    <a:pt x="0" y="0"/>
                  </a:lnTo>
                  <a:lnTo>
                    <a:pt x="95234" y="127232"/>
                  </a:lnTo>
                  <a:lnTo>
                    <a:pt x="190468" y="0"/>
                  </a:lnTo>
                  <a:lnTo>
                    <a:pt x="95234" y="27427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grpSp>
        <p:nvGrpSpPr>
          <p:cNvPr id="27" name="object 26"/>
          <p:cNvGrpSpPr/>
          <p:nvPr/>
        </p:nvGrpSpPr>
        <p:grpSpPr>
          <a:xfrm>
            <a:off x="4070979" y="1801804"/>
            <a:ext cx="191770" cy="921426"/>
            <a:chOff x="4443865" y="3113064"/>
            <a:chExt cx="191770" cy="1078865"/>
          </a:xfrm>
        </p:grpSpPr>
        <p:sp>
          <p:nvSpPr>
            <p:cNvPr id="28" name="object 27"/>
            <p:cNvSpPr/>
            <p:nvPr/>
          </p:nvSpPr>
          <p:spPr>
            <a:xfrm>
              <a:off x="4539351" y="3211062"/>
              <a:ext cx="0" cy="981075"/>
            </a:xfrm>
            <a:custGeom>
              <a:avLst/>
              <a:gdLst/>
              <a:ahLst/>
              <a:cxnLst/>
              <a:rect l="l" t="t" r="r" b="b"/>
              <a:pathLst>
                <a:path h="981075">
                  <a:moveTo>
                    <a:pt x="0" y="0"/>
                  </a:moveTo>
                  <a:lnTo>
                    <a:pt x="0" y="980556"/>
                  </a:lnTo>
                </a:path>
              </a:pathLst>
            </a:custGeom>
            <a:ln w="197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29" name="object 28"/>
            <p:cNvSpPr/>
            <p:nvPr/>
          </p:nvSpPr>
          <p:spPr>
            <a:xfrm>
              <a:off x="4444246" y="3113445"/>
              <a:ext cx="190500" cy="274320"/>
            </a:xfrm>
            <a:custGeom>
              <a:avLst/>
              <a:gdLst/>
              <a:ahLst/>
              <a:cxnLst/>
              <a:rect l="l" t="t" r="r" b="b"/>
              <a:pathLst>
                <a:path w="190500" h="274320">
                  <a:moveTo>
                    <a:pt x="190467" y="274273"/>
                  </a:moveTo>
                  <a:lnTo>
                    <a:pt x="95233" y="0"/>
                  </a:lnTo>
                  <a:lnTo>
                    <a:pt x="0" y="274273"/>
                  </a:lnTo>
                  <a:lnTo>
                    <a:pt x="95233" y="147040"/>
                  </a:lnTo>
                  <a:lnTo>
                    <a:pt x="190467" y="2742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30" name="object 29"/>
            <p:cNvSpPr/>
            <p:nvPr/>
          </p:nvSpPr>
          <p:spPr>
            <a:xfrm>
              <a:off x="4444246" y="3113445"/>
              <a:ext cx="190500" cy="274320"/>
            </a:xfrm>
            <a:custGeom>
              <a:avLst/>
              <a:gdLst/>
              <a:ahLst/>
              <a:cxnLst/>
              <a:rect l="l" t="t" r="r" b="b"/>
              <a:pathLst>
                <a:path w="190500" h="274320">
                  <a:moveTo>
                    <a:pt x="95233" y="0"/>
                  </a:moveTo>
                  <a:lnTo>
                    <a:pt x="190467" y="274273"/>
                  </a:lnTo>
                  <a:lnTo>
                    <a:pt x="95233" y="147040"/>
                  </a:lnTo>
                  <a:lnTo>
                    <a:pt x="0" y="274273"/>
                  </a:lnTo>
                  <a:lnTo>
                    <a:pt x="95233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7625614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11</a:t>
            </a:r>
            <a:endParaRPr lang="cs-CZ" dirty="0"/>
          </a:p>
        </p:txBody>
      </p:sp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590145" y="509929"/>
            <a:ext cx="4922996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b="1" dirty="0">
                <a:cs typeface="Arial" panose="020B0604020202020204" pitchFamily="34" charset="0"/>
              </a:rPr>
              <a:t>Poškození</a:t>
            </a:r>
            <a:r>
              <a:rPr b="1" spc="-250" dirty="0">
                <a:cs typeface="Arial" panose="020B0604020202020204" pitchFamily="34" charset="0"/>
              </a:rPr>
              <a:t> </a:t>
            </a:r>
            <a:r>
              <a:rPr b="1" spc="-20" dirty="0">
                <a:cs typeface="Arial" panose="020B0604020202020204" pitchFamily="34" charset="0"/>
              </a:rPr>
              <a:t>vlny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577787" y="1279186"/>
            <a:ext cx="5710808" cy="26166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100"/>
              </a:spcBef>
              <a:buClr>
                <a:srgbClr val="3333CC"/>
              </a:buClr>
              <a:buSzPct val="60714"/>
              <a:tabLst>
                <a:tab pos="504825" algn="l"/>
                <a:tab pos="505459" algn="l"/>
              </a:tabLst>
            </a:pPr>
            <a:r>
              <a:rPr sz="1800" dirty="0">
                <a:solidFill>
                  <a:srgbClr val="924C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Úbytek</a:t>
            </a:r>
            <a:r>
              <a:rPr sz="1800" spc="-30" dirty="0">
                <a:solidFill>
                  <a:srgbClr val="924C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solidFill>
                  <a:srgbClr val="924C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síry,</a:t>
            </a:r>
            <a:r>
              <a:rPr sz="1800" spc="-30" dirty="0">
                <a:solidFill>
                  <a:srgbClr val="924C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solidFill>
                  <a:srgbClr val="924C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úbytek</a:t>
            </a:r>
            <a:r>
              <a:rPr sz="1800" spc="-25" dirty="0">
                <a:solidFill>
                  <a:srgbClr val="924C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solidFill>
                  <a:srgbClr val="924C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dusíku!</a:t>
            </a:r>
            <a:endParaRPr sz="1800" dirty="0">
              <a:solidFill>
                <a:srgbClr val="924C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>
                <a:srgbClr val="3333CC"/>
              </a:buClr>
            </a:pP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800" marR="17780">
              <a:lnSpc>
                <a:spcPct val="100000"/>
              </a:lnSpc>
              <a:buClr>
                <a:srgbClr val="3333CC"/>
              </a:buClr>
              <a:buSzPct val="60714"/>
              <a:tabLst>
                <a:tab pos="393065" algn="l"/>
                <a:tab pos="393700" algn="l"/>
              </a:tabLst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Nejhorší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jsou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alkálie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varu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5%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1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dochází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rozpouštění).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800" spc="-25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800" marR="17780">
              <a:lnSpc>
                <a:spcPct val="100000"/>
              </a:lnSpc>
              <a:buClr>
                <a:srgbClr val="3333CC"/>
              </a:buClr>
              <a:buSzPct val="60714"/>
              <a:tabLst>
                <a:tab pos="393065" algn="l"/>
                <a:tab pos="393700" algn="l"/>
              </a:tabLst>
            </a:pP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Čpavek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koncentrovaný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způsobuje</a:t>
            </a:r>
            <a:r>
              <a:rPr sz="18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oddělování</a:t>
            </a:r>
            <a:r>
              <a:rPr sz="1800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fibril</a:t>
            </a:r>
            <a:r>
              <a:rPr sz="18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(fibrilace).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3333CC"/>
              </a:buClr>
            </a:pP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165" marR="1976755">
              <a:lnSpc>
                <a:spcPct val="120200"/>
              </a:lnSpc>
              <a:buClr>
                <a:srgbClr val="3333CC"/>
              </a:buClr>
              <a:buSzPct val="60714"/>
              <a:tabLst>
                <a:tab pos="482600" algn="l"/>
                <a:tab pos="483234" algn="l"/>
              </a:tabLst>
            </a:pP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Nejhorší</a:t>
            </a:r>
            <a:r>
              <a:rPr sz="1800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sz="1800" baseline="-20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(odnímá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síru),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nelze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barvit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sirnými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barvivy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Zástupný symbol pro obsah 5" descr="WO_tuz._3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244" y="1"/>
            <a:ext cx="2578755" cy="282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16" descr="WO tuz._1bBE.BMP">
            <a:extLst>
              <a:ext uri="{FF2B5EF4-FFF2-40B4-BE49-F238E27FC236}">
                <a16:creationId xmlns="" xmlns:a16="http://schemas.microsoft.com/office/drawing/2014/main" id="{56CFFF1C-447F-4E80-BB98-FD8B64420D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9"/>
          <a:stretch/>
        </p:blipFill>
        <p:spPr bwMode="auto">
          <a:xfrm>
            <a:off x="6565243" y="2574917"/>
            <a:ext cx="2578755" cy="256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8976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11</a:t>
            </a:r>
            <a:endParaRPr lang="cs-CZ" dirty="0"/>
          </a:p>
        </p:txBody>
      </p:sp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645565" y="362055"/>
            <a:ext cx="4292932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Ovčí</a:t>
            </a:r>
            <a:r>
              <a:rPr b="1"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20" dirty="0">
                <a:latin typeface="Arial" panose="020B0604020202020204" pitchFamily="34" charset="0"/>
                <a:cs typeface="Arial" panose="020B0604020202020204" pitchFamily="34" charset="0"/>
              </a:rPr>
              <a:t>vlna</a:t>
            </a:r>
          </a:p>
        </p:txBody>
      </p:sp>
      <p:grpSp>
        <p:nvGrpSpPr>
          <p:cNvPr id="4" name="object 3"/>
          <p:cNvGrpSpPr/>
          <p:nvPr/>
        </p:nvGrpSpPr>
        <p:grpSpPr>
          <a:xfrm rot="10800000">
            <a:off x="424027" y="974517"/>
            <a:ext cx="2759143" cy="3649364"/>
            <a:chOff x="84972" y="2352028"/>
            <a:chExt cx="2977515" cy="4020820"/>
          </a:xfrm>
        </p:grpSpPr>
        <p:sp>
          <p:nvSpPr>
            <p:cNvPr id="5" name="object 4"/>
            <p:cNvSpPr/>
            <p:nvPr/>
          </p:nvSpPr>
          <p:spPr>
            <a:xfrm>
              <a:off x="507068" y="2352130"/>
              <a:ext cx="1831339" cy="664845"/>
            </a:xfrm>
            <a:custGeom>
              <a:avLst/>
              <a:gdLst/>
              <a:ahLst/>
              <a:cxnLst/>
              <a:rect l="l" t="t" r="r" b="b"/>
              <a:pathLst>
                <a:path w="1831339" h="664844">
                  <a:moveTo>
                    <a:pt x="0" y="0"/>
                  </a:moveTo>
                  <a:lnTo>
                    <a:pt x="0" y="664484"/>
                  </a:lnTo>
                </a:path>
                <a:path w="1831339" h="664844">
                  <a:moveTo>
                    <a:pt x="1071339" y="136405"/>
                  </a:moveTo>
                  <a:lnTo>
                    <a:pt x="1071339" y="664484"/>
                  </a:lnTo>
                </a:path>
                <a:path w="1831339" h="664844">
                  <a:moveTo>
                    <a:pt x="1071339" y="664484"/>
                  </a:moveTo>
                  <a:lnTo>
                    <a:pt x="1831014" y="136405"/>
                  </a:lnTo>
                </a:path>
              </a:pathLst>
            </a:custGeom>
            <a:ln w="182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972" y="2352028"/>
              <a:ext cx="2977121" cy="4020294"/>
            </a:xfrm>
            <a:prstGeom prst="rect">
              <a:avLst/>
            </a:prstGeom>
          </p:spPr>
        </p:pic>
      </p:grpSp>
      <p:sp>
        <p:nvSpPr>
          <p:cNvPr id="12" name="object 11"/>
          <p:cNvSpPr txBox="1"/>
          <p:nvPr/>
        </p:nvSpPr>
        <p:spPr>
          <a:xfrm>
            <a:off x="2792031" y="1842433"/>
            <a:ext cx="6229128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8515" indent="-285750">
              <a:buFont typeface="Arial" panose="020B0604020202020204" pitchFamily="34" charset="0"/>
              <a:buChar char="•"/>
            </a:pPr>
            <a:r>
              <a:rPr lang="cs-CZ" sz="1800" dirty="0" smtClean="0">
                <a:latin typeface="Times New Roman"/>
                <a:cs typeface="Times New Roman"/>
              </a:rPr>
              <a:t>o</a:t>
            </a:r>
            <a:r>
              <a:rPr sz="1800" dirty="0" err="1" smtClean="0">
                <a:latin typeface="Times New Roman"/>
                <a:cs typeface="Times New Roman"/>
              </a:rPr>
              <a:t>vce</a:t>
            </a:r>
            <a:r>
              <a:rPr sz="1800" spc="-4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merinové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(jemná,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krátká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 err="1">
                <a:latin typeface="Times New Roman"/>
                <a:cs typeface="Times New Roman"/>
              </a:rPr>
              <a:t>vlna</a:t>
            </a:r>
            <a:r>
              <a:rPr sz="1800" spc="-10" dirty="0" smtClean="0">
                <a:latin typeface="Times New Roman"/>
                <a:cs typeface="Times New Roman"/>
              </a:rPr>
              <a:t>)</a:t>
            </a:r>
            <a:r>
              <a:rPr lang="cs-CZ" sz="1800" spc="-10" dirty="0" smtClean="0">
                <a:latin typeface="Times New Roman"/>
                <a:cs typeface="Times New Roman"/>
              </a:rPr>
              <a:t> </a:t>
            </a:r>
            <a:r>
              <a:rPr sz="1800" b="1" dirty="0" err="1" smtClean="0">
                <a:latin typeface="Times New Roman"/>
                <a:cs typeface="Times New Roman"/>
              </a:rPr>
              <a:t>vlákno</a:t>
            </a:r>
            <a:r>
              <a:rPr sz="1800" b="1" dirty="0" smtClean="0">
                <a:latin typeface="Times New Roman"/>
                <a:cs typeface="Times New Roman"/>
              </a:rPr>
              <a:t> </a:t>
            </a:r>
            <a:r>
              <a:rPr lang="cs-CZ" sz="1800" b="1" spc="-50" dirty="0" smtClean="0">
                <a:latin typeface="Times New Roman"/>
                <a:cs typeface="Times New Roman"/>
              </a:rPr>
              <a:t>a</a:t>
            </a:r>
            <a:endParaRPr sz="1800" dirty="0">
              <a:latin typeface="Times New Roman"/>
              <a:cs typeface="Times New Roman"/>
            </a:endParaRPr>
          </a:p>
          <a:p>
            <a:pPr marL="818515" indent="-285750">
              <a:buFont typeface="Arial" panose="020B0604020202020204" pitchFamily="34" charset="0"/>
              <a:buChar char="•"/>
            </a:pPr>
            <a:r>
              <a:rPr sz="1800" dirty="0">
                <a:latin typeface="Times New Roman"/>
                <a:cs typeface="Times New Roman"/>
              </a:rPr>
              <a:t>ovce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nížinné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(dlouhá,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hrubá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 err="1">
                <a:latin typeface="Times New Roman"/>
                <a:cs typeface="Times New Roman"/>
              </a:rPr>
              <a:t>vlna</a:t>
            </a:r>
            <a:r>
              <a:rPr sz="1800" spc="-10" dirty="0" smtClean="0">
                <a:latin typeface="Times New Roman"/>
                <a:cs typeface="Times New Roman"/>
              </a:rPr>
              <a:t>)</a:t>
            </a:r>
            <a:r>
              <a:rPr lang="cs-CZ" sz="1800" spc="-10" dirty="0" smtClean="0">
                <a:latin typeface="Times New Roman"/>
                <a:cs typeface="Times New Roman"/>
              </a:rPr>
              <a:t>; </a:t>
            </a:r>
            <a:r>
              <a:rPr sz="1800" dirty="0" err="1" smtClean="0">
                <a:latin typeface="Times New Roman"/>
                <a:cs typeface="Times New Roman"/>
              </a:rPr>
              <a:t>ovce</a:t>
            </a:r>
            <a:r>
              <a:rPr sz="1800" spc="-25" dirty="0" smtClean="0">
                <a:latin typeface="Times New Roman"/>
                <a:cs typeface="Times New Roman"/>
              </a:rPr>
              <a:t> </a:t>
            </a:r>
            <a:r>
              <a:rPr sz="1800" spc="-10" dirty="0" err="1" smtClean="0">
                <a:latin typeface="Times New Roman"/>
                <a:cs typeface="Times New Roman"/>
              </a:rPr>
              <a:t>anglické</a:t>
            </a:r>
            <a:r>
              <a:rPr lang="cs-CZ" sz="1800" spc="-10" dirty="0" smtClean="0">
                <a:latin typeface="Times New Roman"/>
                <a:cs typeface="Times New Roman"/>
              </a:rPr>
              <a:t> - </a:t>
            </a:r>
            <a:r>
              <a:rPr sz="1800" dirty="0" err="1" smtClean="0">
                <a:latin typeface="Times New Roman"/>
                <a:cs typeface="Times New Roman"/>
              </a:rPr>
              <a:t>typ</a:t>
            </a:r>
            <a:r>
              <a:rPr sz="1800" spc="-40" dirty="0" smtClean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Southdown</a:t>
            </a:r>
            <a:r>
              <a:rPr lang="cs-CZ" sz="1800" dirty="0" smtClean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-</a:t>
            </a:r>
            <a:r>
              <a:rPr sz="1800" spc="-2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tmavá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b="1" dirty="0" err="1">
                <a:latin typeface="Times New Roman"/>
                <a:cs typeface="Times New Roman"/>
              </a:rPr>
              <a:t>vlákno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lang="cs-CZ" sz="1800" b="1" spc="-50" dirty="0" smtClean="0">
                <a:latin typeface="Times New Roman"/>
                <a:cs typeface="Times New Roman"/>
              </a:rPr>
              <a:t>b</a:t>
            </a:r>
          </a:p>
          <a:p>
            <a:pPr marL="818515" indent="-285750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/>
                <a:cs typeface="Times New Roman"/>
              </a:rPr>
              <a:t>ovce</a:t>
            </a:r>
            <a:r>
              <a:rPr lang="cs-CZ" sz="1800" spc="-2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kříženecké</a:t>
            </a:r>
            <a:r>
              <a:rPr lang="cs-CZ" sz="1800" spc="-2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-</a:t>
            </a:r>
            <a:r>
              <a:rPr lang="cs-CZ" sz="1800" spc="-15" dirty="0">
                <a:latin typeface="Times New Roman"/>
                <a:cs typeface="Times New Roman"/>
              </a:rPr>
              <a:t> </a:t>
            </a:r>
            <a:r>
              <a:rPr lang="cs-CZ" sz="1800" spc="-10" dirty="0" err="1">
                <a:latin typeface="Times New Roman"/>
                <a:cs typeface="Times New Roman"/>
              </a:rPr>
              <a:t>crossbred</a:t>
            </a:r>
            <a:r>
              <a:rPr lang="cs-CZ" sz="1800" spc="-1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Nový</a:t>
            </a:r>
            <a:r>
              <a:rPr lang="cs-CZ" sz="1800" spc="-1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Zéland</a:t>
            </a:r>
            <a:r>
              <a:rPr lang="cs-CZ" sz="1800" spc="-20" dirty="0">
                <a:latin typeface="Times New Roman"/>
                <a:cs typeface="Times New Roman"/>
              </a:rPr>
              <a:t> </a:t>
            </a:r>
            <a:r>
              <a:rPr lang="cs-CZ" sz="1800" b="1" dirty="0">
                <a:latin typeface="Times New Roman"/>
                <a:cs typeface="Times New Roman"/>
              </a:rPr>
              <a:t>vlákno</a:t>
            </a:r>
            <a:r>
              <a:rPr lang="cs-CZ" sz="1800" b="1" spc="-10" dirty="0">
                <a:latin typeface="Times New Roman"/>
                <a:cs typeface="Times New Roman"/>
              </a:rPr>
              <a:t> </a:t>
            </a:r>
            <a:r>
              <a:rPr lang="cs-CZ" sz="1800" b="1" spc="-50" dirty="0">
                <a:latin typeface="Times New Roman"/>
                <a:cs typeface="Times New Roman"/>
              </a:rPr>
              <a:t>c</a:t>
            </a:r>
            <a:endParaRPr lang="cs-CZ" sz="1800" dirty="0">
              <a:latin typeface="Times New Roman"/>
              <a:cs typeface="Times New Roman"/>
            </a:endParaRPr>
          </a:p>
          <a:p>
            <a:pPr marL="818515" indent="-285750">
              <a:buFont typeface="Arial" panose="020B0604020202020204" pitchFamily="34" charset="0"/>
              <a:buChar char="•"/>
              <a:tabLst>
                <a:tab pos="2907665" algn="l"/>
              </a:tabLst>
            </a:pPr>
            <a:r>
              <a:rPr sz="1800" dirty="0" err="1" smtClean="0">
                <a:latin typeface="Times New Roman"/>
                <a:cs typeface="Times New Roman"/>
              </a:rPr>
              <a:t>typ</a:t>
            </a:r>
            <a:r>
              <a:rPr sz="1800" spc="25" dirty="0" smtClean="0">
                <a:latin typeface="Times New Roman"/>
                <a:cs typeface="Times New Roman"/>
              </a:rPr>
              <a:t> </a:t>
            </a:r>
            <a:r>
              <a:rPr sz="1800" spc="-10" dirty="0" smtClean="0">
                <a:latin typeface="Times New Roman"/>
                <a:cs typeface="Times New Roman"/>
              </a:rPr>
              <a:t>Lincoln</a:t>
            </a:r>
            <a:r>
              <a:rPr lang="cs-CZ" sz="1800" spc="-10" dirty="0" smtClean="0">
                <a:latin typeface="Times New Roman"/>
                <a:cs typeface="Times New Roman"/>
              </a:rPr>
              <a:t> </a:t>
            </a:r>
            <a:r>
              <a:rPr sz="1800" spc="-10" dirty="0" smtClean="0">
                <a:latin typeface="Times New Roman"/>
                <a:cs typeface="Times New Roman"/>
              </a:rPr>
              <a:t>-</a:t>
            </a:r>
            <a:r>
              <a:rPr lang="cs-CZ" sz="1800" spc="-10" dirty="0" smtClean="0">
                <a:latin typeface="Times New Roman"/>
                <a:cs typeface="Times New Roman"/>
              </a:rPr>
              <a:t> </a:t>
            </a:r>
            <a:r>
              <a:rPr sz="1800" spc="-10" dirty="0" err="1" smtClean="0">
                <a:latin typeface="Times New Roman"/>
                <a:cs typeface="Times New Roman"/>
              </a:rPr>
              <a:t>lesklá</a:t>
            </a:r>
            <a:r>
              <a:rPr lang="cs-CZ" sz="1800" spc="-10" dirty="0" smtClean="0">
                <a:latin typeface="Times New Roman"/>
                <a:cs typeface="Times New Roman"/>
              </a:rPr>
              <a:t> </a:t>
            </a:r>
            <a:r>
              <a:rPr sz="1800" b="1" dirty="0" err="1" smtClean="0">
                <a:latin typeface="Times New Roman"/>
                <a:cs typeface="Times New Roman"/>
              </a:rPr>
              <a:t>vlákno</a:t>
            </a:r>
            <a:r>
              <a:rPr sz="1800" b="1" spc="5" dirty="0" smtClean="0">
                <a:latin typeface="Times New Roman"/>
                <a:cs typeface="Times New Roman"/>
              </a:rPr>
              <a:t> </a:t>
            </a:r>
            <a:r>
              <a:rPr lang="cs-CZ" sz="1800" b="1" spc="-50" dirty="0" smtClean="0">
                <a:latin typeface="Times New Roman"/>
                <a:cs typeface="Times New Roman"/>
              </a:rPr>
              <a:t>d</a:t>
            </a:r>
            <a:endParaRPr lang="cs-CZ" sz="1800" dirty="0">
              <a:latin typeface="Times New Roman"/>
              <a:cs typeface="Times New Roman"/>
            </a:endParaRPr>
          </a:p>
          <a:p>
            <a:pPr marL="818515" marR="600710" indent="-285750">
              <a:buFont typeface="Arial" panose="020B0604020202020204" pitchFamily="34" charset="0"/>
              <a:buChar char="•"/>
            </a:pPr>
            <a:r>
              <a:rPr lang="cs-CZ" sz="1800" dirty="0" smtClean="0">
                <a:latin typeface="Times New Roman"/>
                <a:cs typeface="Times New Roman"/>
              </a:rPr>
              <a:t>p</a:t>
            </a:r>
            <a:r>
              <a:rPr sz="1800" dirty="0" err="1" smtClean="0">
                <a:latin typeface="Times New Roman"/>
                <a:cs typeface="Times New Roman"/>
              </a:rPr>
              <a:t>ro</a:t>
            </a:r>
            <a:r>
              <a:rPr sz="1800" spc="-20" dirty="0" smtClean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porovnaní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j</a:t>
            </a:r>
            <a:r>
              <a:rPr lang="cs-CZ" sz="1800" dirty="0" smtClean="0">
                <a:latin typeface="Times New Roman"/>
                <a:cs typeface="Times New Roman"/>
              </a:rPr>
              <a:t>e</a:t>
            </a:r>
            <a:r>
              <a:rPr sz="1800" spc="-15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zobrazen</a:t>
            </a:r>
            <a:r>
              <a:rPr lang="cs-CZ" sz="1800" dirty="0" smtClean="0">
                <a:latin typeface="Times New Roman"/>
                <a:cs typeface="Times New Roman"/>
              </a:rPr>
              <a:t>a</a:t>
            </a:r>
            <a:r>
              <a:rPr sz="1800" spc="-10" dirty="0" smtClean="0">
                <a:latin typeface="Times New Roman"/>
                <a:cs typeface="Times New Roman"/>
              </a:rPr>
              <a:t> </a:t>
            </a:r>
            <a:r>
              <a:rPr sz="1800" spc="-50" dirty="0" err="1">
                <a:latin typeface="Times New Roman"/>
                <a:cs typeface="Times New Roman"/>
              </a:rPr>
              <a:t>i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lang="cs-CZ" sz="1800" dirty="0" smtClean="0">
                <a:latin typeface="Times New Roman"/>
                <a:cs typeface="Times New Roman"/>
              </a:rPr>
              <a:t>v</a:t>
            </a:r>
            <a:r>
              <a:rPr sz="1800" dirty="0" err="1" smtClean="0">
                <a:latin typeface="Times New Roman"/>
                <a:cs typeface="Times New Roman"/>
              </a:rPr>
              <a:t>lna</a:t>
            </a:r>
            <a:r>
              <a:rPr sz="1800" spc="-35" dirty="0" smtClean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Alpaky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lang="cs-CZ" sz="1800" spc="-5" dirty="0" smtClean="0">
                <a:latin typeface="Times New Roman"/>
                <a:cs typeface="Times New Roman"/>
              </a:rPr>
              <a:t> v</a:t>
            </a:r>
            <a:r>
              <a:rPr sz="1800" b="1" dirty="0" err="1" smtClean="0">
                <a:latin typeface="Times New Roman"/>
                <a:cs typeface="Times New Roman"/>
              </a:rPr>
              <a:t>lákno</a:t>
            </a:r>
            <a:r>
              <a:rPr sz="1800" b="1" spc="-25" dirty="0" smtClean="0">
                <a:latin typeface="Times New Roman"/>
                <a:cs typeface="Times New Roman"/>
              </a:rPr>
              <a:t> </a:t>
            </a:r>
            <a:r>
              <a:rPr lang="cs-CZ" sz="1800" b="1" spc="-50" dirty="0" smtClean="0">
                <a:latin typeface="Times New Roman"/>
                <a:cs typeface="Times New Roman"/>
              </a:rPr>
              <a:t>e</a:t>
            </a:r>
            <a:endParaRPr sz="1800" dirty="0">
              <a:latin typeface="Times New Roman"/>
              <a:cs typeface="Times New Roman"/>
            </a:endParaRPr>
          </a:p>
          <a:p>
            <a:pPr marL="818515" indent="-285750">
              <a:buFont typeface="Arial" panose="020B0604020202020204" pitchFamily="34" charset="0"/>
              <a:buChar char="•"/>
            </a:pPr>
            <a:r>
              <a:rPr lang="cs-CZ" sz="1800" dirty="0" smtClean="0">
                <a:latin typeface="Times New Roman"/>
                <a:cs typeface="Times New Roman"/>
              </a:rPr>
              <a:t>v</a:t>
            </a:r>
            <a:r>
              <a:rPr sz="1800" dirty="0" err="1" smtClean="0">
                <a:latin typeface="Times New Roman"/>
                <a:cs typeface="Times New Roman"/>
              </a:rPr>
              <a:t>lna</a:t>
            </a:r>
            <a:r>
              <a:rPr sz="1800" spc="-3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mohérová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b="1" dirty="0" err="1">
                <a:latin typeface="Times New Roman"/>
                <a:cs typeface="Times New Roman"/>
              </a:rPr>
              <a:t>vlákno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lang="cs-CZ" sz="1800" b="1" spc="-50" dirty="0" smtClean="0">
                <a:latin typeface="Times New Roman"/>
                <a:cs typeface="Times New Roman"/>
              </a:rPr>
              <a:t>f</a:t>
            </a: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13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24920" y="0"/>
            <a:ext cx="3419080" cy="151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383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11</a:t>
            </a:r>
            <a:endParaRPr lang="cs-CZ" dirty="0"/>
          </a:p>
        </p:txBody>
      </p:sp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601834" y="886774"/>
            <a:ext cx="4922996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Ovce</a:t>
            </a:r>
            <a:r>
              <a:rPr b="1" spc="-1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10" dirty="0">
                <a:latin typeface="Arial" panose="020B0604020202020204" pitchFamily="34" charset="0"/>
                <a:cs typeface="Arial" panose="020B0604020202020204" pitchFamily="34" charset="0"/>
              </a:rPr>
              <a:t>merinové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505426" y="2597136"/>
            <a:ext cx="5812106" cy="1724189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R="5080">
              <a:buClr>
                <a:srgbClr val="3333CC"/>
              </a:buClr>
              <a:buSzPct val="60714"/>
              <a:tabLst>
                <a:tab pos="354965" algn="l"/>
                <a:tab pos="355600" algn="l"/>
              </a:tabLst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Pocházejí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Španělska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došlo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jejich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rozšíření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prakticky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celém</a:t>
            </a:r>
            <a:r>
              <a:rPr sz="18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světě.Tyto</a:t>
            </a:r>
            <a:r>
              <a:rPr sz="18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ovce</a:t>
            </a:r>
            <a:r>
              <a:rPr sz="18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poskytují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jemnou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měkkou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vlnu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vlákny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délky</a:t>
            </a:r>
            <a:r>
              <a:rPr sz="18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50-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mm.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Nejlepší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vlna</a:t>
            </a:r>
            <a:r>
              <a:rPr lang="cs-CZ"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refina“</a:t>
            </a:r>
            <a:r>
              <a:rPr sz="18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bocích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hřbetě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fina“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stehnech.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Nejjemnější</a:t>
            </a:r>
            <a:r>
              <a:rPr sz="18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vlny</a:t>
            </a:r>
            <a:r>
              <a:rPr sz="18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mají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průměr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kolem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cs-CZ"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µ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1800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obsahují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240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šupinek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mm.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Chovají 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Australii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Jižní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Africe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Americe.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7" descr="WO_austr._2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2"/>
          <a:stretch/>
        </p:blipFill>
        <p:spPr bwMode="auto">
          <a:xfrm>
            <a:off x="6717323" y="1"/>
            <a:ext cx="2426676" cy="2419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Wo_austr._2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323" y="2419878"/>
            <a:ext cx="2426676" cy="265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479" y="0"/>
            <a:ext cx="3305844" cy="241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741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11</a:t>
            </a:r>
            <a:endParaRPr lang="cs-CZ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8313" y="342021"/>
            <a:ext cx="6465945" cy="3353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00000"/>
              </a:lnSpc>
            </a:pPr>
            <a:r>
              <a:rPr b="1" spc="-20" dirty="0">
                <a:latin typeface="Arial" panose="020B0604020202020204" pitchFamily="34" charset="0"/>
                <a:cs typeface="Arial" panose="020B0604020202020204" pitchFamily="34" charset="0"/>
              </a:rPr>
              <a:t>Ovce </a:t>
            </a:r>
            <a:r>
              <a:rPr b="1" spc="-10" dirty="0">
                <a:latin typeface="Arial" panose="020B0604020202020204" pitchFamily="34" charset="0"/>
                <a:cs typeface="Arial" panose="020B0604020202020204" pitchFamily="34" charset="0"/>
              </a:rPr>
              <a:t>anglické</a:t>
            </a:r>
          </a:p>
        </p:txBody>
      </p:sp>
      <p:sp>
        <p:nvSpPr>
          <p:cNvPr id="4" name="object 5"/>
          <p:cNvSpPr txBox="1"/>
          <p:nvPr/>
        </p:nvSpPr>
        <p:spPr>
          <a:xfrm>
            <a:off x="468313" y="950539"/>
            <a:ext cx="8324215" cy="360868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Vznikly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křížením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merinových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ovcí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(typ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crossbred).</a:t>
            </a:r>
            <a:endParaRPr sz="1800" dirty="0">
              <a:latin typeface="Times New Roman"/>
              <a:cs typeface="Times New Roman"/>
            </a:endParaRPr>
          </a:p>
          <a:p>
            <a:pPr algn="just">
              <a:lnSpc>
                <a:spcPct val="100000"/>
              </a:lnSpc>
            </a:pPr>
            <a:endParaRPr lang="cs-CZ" sz="800" dirty="0" smtClean="0">
              <a:latin typeface="Times New Roman"/>
              <a:cs typeface="Times New Roman"/>
            </a:endParaRPr>
          </a:p>
          <a:p>
            <a:pPr algn="just">
              <a:lnSpc>
                <a:spcPct val="100000"/>
              </a:lnSpc>
            </a:pPr>
            <a:r>
              <a:rPr sz="1800" dirty="0" err="1" smtClean="0">
                <a:latin typeface="Times New Roman"/>
                <a:cs typeface="Times New Roman"/>
              </a:rPr>
              <a:t>Dělí</a:t>
            </a:r>
            <a:r>
              <a:rPr sz="1800" spc="-2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do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čtyř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základních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skupin:</a:t>
            </a:r>
            <a:endParaRPr sz="1800" dirty="0">
              <a:latin typeface="Times New Roman"/>
              <a:cs typeface="Times New Roman"/>
            </a:endParaRPr>
          </a:p>
          <a:p>
            <a:pPr marL="285750" marR="450215" indent="-285750" algn="just">
              <a:lnSpc>
                <a:spcPts val="2590"/>
              </a:lnSpc>
              <a:buClr>
                <a:srgbClr val="924C14"/>
              </a:buClr>
              <a:buSzPct val="111000"/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Lesklé</a:t>
            </a:r>
            <a:r>
              <a:rPr sz="1800" b="1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vlny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representuje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typ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„Lincoln“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endParaRPr lang="cs-CZ" sz="1800" spc="-25" dirty="0" smtClean="0">
              <a:latin typeface="Times New Roman"/>
              <a:cs typeface="Times New Roman"/>
            </a:endParaRPr>
          </a:p>
          <a:p>
            <a:pPr marR="450215" algn="just">
              <a:lnSpc>
                <a:spcPts val="2590"/>
              </a:lnSpc>
              <a:buClr>
                <a:srgbClr val="924C14"/>
              </a:buClr>
              <a:buSzPct val="111000"/>
              <a:tabLst>
                <a:tab pos="354965" algn="l"/>
                <a:tab pos="355600" algn="l"/>
              </a:tabLst>
            </a:pPr>
            <a:r>
              <a:rPr lang="cs-CZ" sz="1800" spc="-25" dirty="0">
                <a:latin typeface="Times New Roman"/>
                <a:cs typeface="Times New Roman"/>
              </a:rPr>
              <a:t> </a:t>
            </a:r>
            <a:r>
              <a:rPr lang="cs-CZ" sz="1800" spc="-25" dirty="0" smtClean="0">
                <a:latin typeface="Times New Roman"/>
                <a:cs typeface="Times New Roman"/>
              </a:rPr>
              <a:t>    </a:t>
            </a:r>
            <a:r>
              <a:rPr sz="1800" dirty="0" smtClean="0">
                <a:latin typeface="Times New Roman"/>
                <a:cs typeface="Times New Roman"/>
              </a:rPr>
              <a:t>a</a:t>
            </a:r>
            <a:r>
              <a:rPr sz="1800" spc="-2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„Cotswold“.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Vlákna </a:t>
            </a:r>
            <a:r>
              <a:rPr sz="1800" dirty="0">
                <a:latin typeface="Times New Roman"/>
                <a:cs typeface="Times New Roman"/>
              </a:rPr>
              <a:t>dosahují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délek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až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30</a:t>
            </a:r>
            <a:r>
              <a:rPr lang="cs-CZ" sz="1800" dirty="0" smtClean="0">
                <a:latin typeface="Times New Roman"/>
                <a:cs typeface="Times New Roman"/>
              </a:rPr>
              <a:t>,</a:t>
            </a:r>
            <a:r>
              <a:rPr sz="1800" dirty="0" smtClean="0">
                <a:latin typeface="Times New Roman"/>
                <a:cs typeface="Times New Roman"/>
              </a:rPr>
              <a:t>5</a:t>
            </a:r>
            <a:r>
              <a:rPr sz="1800" spc="-25" dirty="0" smtClean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cm.</a:t>
            </a:r>
            <a:endParaRPr sz="1800" dirty="0">
              <a:latin typeface="Times New Roman"/>
              <a:cs typeface="Times New Roman"/>
            </a:endParaRPr>
          </a:p>
          <a:p>
            <a:pPr marL="285750" indent="-285750" algn="just">
              <a:lnSpc>
                <a:spcPct val="100000"/>
              </a:lnSpc>
              <a:buClr>
                <a:srgbClr val="924C14"/>
              </a:buClr>
              <a:buSzPct val="111000"/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Pololesklé</a:t>
            </a:r>
            <a:r>
              <a:rPr sz="1800" b="1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vlny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jsou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kratší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méně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lesklé.</a:t>
            </a:r>
            <a:endParaRPr sz="1800" dirty="0">
              <a:latin typeface="Times New Roman"/>
              <a:cs typeface="Times New Roman"/>
            </a:endParaRPr>
          </a:p>
          <a:p>
            <a:pPr marL="285750" indent="-285750" algn="just">
              <a:lnSpc>
                <a:spcPts val="2735"/>
              </a:lnSpc>
              <a:buClr>
                <a:srgbClr val="924C14"/>
              </a:buClr>
              <a:buSzPct val="111000"/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Tmavé</a:t>
            </a:r>
            <a:r>
              <a:rPr sz="1800" b="1" spc="-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vlny</a:t>
            </a:r>
            <a:r>
              <a:rPr sz="1800" b="1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mají</a:t>
            </a:r>
            <a:r>
              <a:rPr sz="1800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délku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kolem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7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–10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cm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tvrdší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omak.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25" dirty="0" err="1" smtClean="0">
                <a:latin typeface="Times New Roman"/>
                <a:cs typeface="Times New Roman"/>
              </a:rPr>
              <a:t>Typ</a:t>
            </a:r>
            <a:r>
              <a:rPr lang="cs-CZ" sz="1800" spc="-25" dirty="0" smtClean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„</a:t>
            </a:r>
            <a:r>
              <a:rPr sz="18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southdown“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poskytuje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jedno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nejjemnějších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vláken.</a:t>
            </a:r>
            <a:endParaRPr sz="1800" dirty="0">
              <a:latin typeface="Times New Roman"/>
              <a:cs typeface="Times New Roman"/>
            </a:endParaRPr>
          </a:p>
          <a:p>
            <a:pPr marL="285750" marR="5080" indent="-285750" algn="just">
              <a:lnSpc>
                <a:spcPct val="89800"/>
              </a:lnSpc>
              <a:buClr>
                <a:srgbClr val="924C14"/>
              </a:buClr>
              <a:buSzPct val="111000"/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Horské</a:t>
            </a:r>
            <a:r>
              <a:rPr sz="1800" b="1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vlny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se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silně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liší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co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do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délky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kvality.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Typ</a:t>
            </a:r>
            <a:r>
              <a:rPr sz="1800" spc="-10" dirty="0">
                <a:latin typeface="Times New Roman"/>
                <a:cs typeface="Times New Roman"/>
              </a:rPr>
              <a:t> „blackface“ </a:t>
            </a:r>
            <a:r>
              <a:rPr sz="1800" dirty="0">
                <a:latin typeface="Times New Roman"/>
                <a:cs typeface="Times New Roman"/>
              </a:rPr>
              <a:t>poskytuje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dlouhou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hrubou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vlnu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vysokým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podílem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tzv.</a:t>
            </a:r>
            <a:r>
              <a:rPr sz="1800" spc="-20" dirty="0">
                <a:latin typeface="Times New Roman"/>
                <a:cs typeface="Times New Roman"/>
              </a:rPr>
              <a:t> Kemp </a:t>
            </a:r>
            <a:r>
              <a:rPr sz="1800" dirty="0">
                <a:latin typeface="Times New Roman"/>
                <a:cs typeface="Times New Roman"/>
              </a:rPr>
              <a:t>vláken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(kemp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označuje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krátká,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silně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obloučkovaná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vlákna).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Ovce </a:t>
            </a:r>
            <a:r>
              <a:rPr sz="1800" dirty="0">
                <a:latin typeface="Times New Roman"/>
                <a:cs typeface="Times New Roman"/>
              </a:rPr>
              <a:t>typu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„Cheviot“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(podle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pahorků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na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skotské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vysočině)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lang="cs-CZ" sz="1800" spc="-10" dirty="0" smtClean="0">
                <a:latin typeface="Times New Roman"/>
                <a:cs typeface="Times New Roman"/>
              </a:rPr>
              <a:t>chovají </a:t>
            </a:r>
            <a:r>
              <a:rPr sz="1800" dirty="0" err="1" smtClean="0">
                <a:latin typeface="Times New Roman"/>
                <a:cs typeface="Times New Roman"/>
              </a:rPr>
              <a:t>na</a:t>
            </a:r>
            <a:r>
              <a:rPr sz="1800" spc="-3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pomezí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Anglie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Skotska.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vlny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těchto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ovcí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se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vyrábí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známé </a:t>
            </a:r>
            <a:r>
              <a:rPr sz="1800" dirty="0">
                <a:latin typeface="Times New Roman"/>
                <a:cs typeface="Times New Roman"/>
              </a:rPr>
              <a:t>skotské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tweedy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skotské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chevioty.</a:t>
            </a: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932" y="0"/>
            <a:ext cx="3433067" cy="227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531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11</a:t>
            </a:r>
            <a:endParaRPr lang="cs-CZ" dirty="0"/>
          </a:p>
        </p:txBody>
      </p:sp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623565" y="581195"/>
            <a:ext cx="4778115" cy="3353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00000"/>
              </a:lnSpc>
            </a:pPr>
            <a:r>
              <a:rPr b="1" spc="-10" dirty="0">
                <a:solidFill>
                  <a:srgbClr val="924C14"/>
                </a:solidFill>
                <a:cs typeface="Arial" panose="020B0604020202020204" pitchFamily="34" charset="0"/>
              </a:rPr>
              <a:t>Získávání </a:t>
            </a:r>
            <a:r>
              <a:rPr b="1" spc="-20" dirty="0">
                <a:solidFill>
                  <a:srgbClr val="924C14"/>
                </a:solidFill>
                <a:cs typeface="Arial" panose="020B0604020202020204" pitchFamily="34" charset="0"/>
              </a:rPr>
              <a:t>vlny</a:t>
            </a:r>
          </a:p>
        </p:txBody>
      </p:sp>
      <p:pic>
        <p:nvPicPr>
          <p:cNvPr id="4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00800" y="20471"/>
            <a:ext cx="2743200" cy="1899769"/>
          </a:xfrm>
          <a:prstGeom prst="rect">
            <a:avLst/>
          </a:prstGeom>
        </p:spPr>
      </p:pic>
      <p:sp>
        <p:nvSpPr>
          <p:cNvPr id="5" name="object 4"/>
          <p:cNvSpPr txBox="1"/>
          <p:nvPr/>
        </p:nvSpPr>
        <p:spPr>
          <a:xfrm>
            <a:off x="520292" y="1141935"/>
            <a:ext cx="3057525" cy="2543004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R="5080">
              <a:buClr>
                <a:srgbClr val="3333CC"/>
              </a:buClr>
              <a:buSzPct val="58333"/>
              <a:tabLst>
                <a:tab pos="354965" algn="l"/>
                <a:tab pos="355600" algn="l"/>
              </a:tabLst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Stříháním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ovcí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získává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vlna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formě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rouna,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které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tvoří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souvislou</a:t>
            </a:r>
            <a:r>
              <a:rPr sz="18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vrstvu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spojenou</a:t>
            </a:r>
            <a:r>
              <a:rPr sz="18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vlasovým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tukem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potem.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Stříhá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jednou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Africe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dvakrát)</a:t>
            </a:r>
            <a:r>
              <a:rPr sz="18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ročně.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Hmotnost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rouna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dle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druhu,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pohlaví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stáří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ovce.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Uvnitř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rouna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různá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jakost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vlny.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4089459" y="1662420"/>
            <a:ext cx="4265295" cy="33053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buSzPct val="95000"/>
              <a:buAutoNum type="alphaLcPeriod"/>
              <a:tabLst>
                <a:tab pos="189865" algn="l"/>
              </a:tabLst>
            </a:pP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nejlepší</a:t>
            </a:r>
            <a:r>
              <a:rPr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část</a:t>
            </a:r>
            <a:r>
              <a:rPr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ovce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SzPct val="95000"/>
              <a:buAutoNum type="alphaLcPeriod"/>
              <a:tabLst>
                <a:tab pos="293370" algn="l"/>
              </a:tabLst>
            </a:pP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pc="-5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podobná</a:t>
            </a:r>
            <a:r>
              <a:rPr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kvalita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</a:t>
            </a:r>
            <a:r>
              <a:rPr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poněkud</a:t>
            </a:r>
            <a:r>
              <a:rPr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pevnější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691639">
              <a:lnSpc>
                <a:spcPct val="100000"/>
              </a:lnSpc>
              <a:buSzPct val="95000"/>
              <a:buAutoNum type="alphaLcPeriod"/>
              <a:tabLst>
                <a:tab pos="278765" algn="l"/>
              </a:tabLst>
            </a:pP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pc="-5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kratší</a:t>
            </a:r>
            <a:r>
              <a:rPr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jemnější</a:t>
            </a:r>
            <a:r>
              <a:rPr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vlna</a:t>
            </a: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cs-CZ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nejhorší</a:t>
            </a:r>
            <a:r>
              <a:rPr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kvalita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SzPct val="95000"/>
              <a:buAutoNum type="alphaLcPeriod" startAt="5"/>
              <a:tabLst>
                <a:tab pos="278765" algn="l"/>
              </a:tabLst>
            </a:pP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pc="-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nejhorší</a:t>
            </a:r>
            <a:r>
              <a:rPr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kvalita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SzPct val="95000"/>
              <a:buAutoNum type="alphaLcPeriod" startAt="5"/>
              <a:tabLst>
                <a:tab pos="250825" algn="l"/>
              </a:tabLst>
            </a:pP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pc="-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hrubší</a:t>
            </a:r>
            <a:r>
              <a:rPr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kratší</a:t>
            </a:r>
            <a:r>
              <a:rPr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vlna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SzPct val="95000"/>
              <a:buAutoNum type="alphaLcPeriod" startAt="5"/>
              <a:tabLst>
                <a:tab pos="355600" algn="l"/>
              </a:tabLst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delší</a:t>
            </a:r>
            <a:r>
              <a:rPr spc="-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hrubší</a:t>
            </a:r>
            <a:r>
              <a:rPr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vlna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394585">
              <a:lnSpc>
                <a:spcPct val="100000"/>
              </a:lnSpc>
              <a:buSzPct val="95000"/>
              <a:buAutoNum type="alphaLcPeriod" startAt="5"/>
              <a:tabLst>
                <a:tab pos="293370" algn="l"/>
              </a:tabLst>
            </a:pP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nejhrubší</a:t>
            </a:r>
            <a:r>
              <a:rPr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vlna</a:t>
            </a: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pevná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blízká</a:t>
            </a:r>
            <a:r>
              <a:rPr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SzPct val="95000"/>
              <a:buAutoNum type="alphaLcPeriod" startAt="11"/>
              <a:tabLst>
                <a:tab pos="293370" algn="l"/>
              </a:tabLst>
            </a:pP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krátká</a:t>
            </a:r>
            <a:r>
              <a:rPr spc="-5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znečištěná</a:t>
            </a:r>
            <a:r>
              <a:rPr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vlna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SzPct val="95000"/>
              <a:buAutoNum type="alphaLcPeriod" startAt="11"/>
              <a:tabLst>
                <a:tab pos="236854" algn="l"/>
              </a:tabLst>
            </a:pP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pc="-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krátká</a:t>
            </a:r>
            <a:r>
              <a:rPr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jemná</a:t>
            </a:r>
            <a:r>
              <a:rPr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vlna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SzPct val="95000"/>
              <a:buAutoNum type="alphaLcPeriod" startAt="11"/>
              <a:tabLst>
                <a:tab pos="363855" algn="l"/>
              </a:tabLst>
            </a:pP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pc="-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krátká</a:t>
            </a:r>
            <a:r>
              <a:rPr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vlna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55600">
              <a:lnSpc>
                <a:spcPct val="100000"/>
              </a:lnSpc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n,</a:t>
            </a:r>
            <a:r>
              <a:rPr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hrubá</a:t>
            </a:r>
            <a:r>
              <a:rPr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vlna</a:t>
            </a:r>
            <a:r>
              <a:rPr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bez</a:t>
            </a:r>
            <a:r>
              <a:rPr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velkého</a:t>
            </a:r>
            <a:r>
              <a:rPr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významu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pc="-1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55600">
              <a:lnSpc>
                <a:spcPct val="100000"/>
              </a:lnSpc>
            </a:pPr>
            <a:endParaRPr lang="cs-CZ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55600">
              <a:lnSpc>
                <a:spcPct val="100000"/>
              </a:lnSpc>
            </a:pP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Nejkvalitnější</a:t>
            </a:r>
            <a:r>
              <a:rPr sz="1800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vlas:</a:t>
            </a:r>
            <a:r>
              <a:rPr sz="18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lopatky</a:t>
            </a:r>
            <a:r>
              <a:rPr sz="18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8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boky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8233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11</a:t>
            </a:r>
            <a:endParaRPr lang="cs-CZ" dirty="0"/>
          </a:p>
        </p:txBody>
      </p:sp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506176" y="657836"/>
            <a:ext cx="5136735" cy="3353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00000"/>
              </a:lnSpc>
            </a:pPr>
            <a:r>
              <a:rPr b="1" spc="-10" dirty="0">
                <a:latin typeface="Arial" panose="020B0604020202020204" pitchFamily="34" charset="0"/>
                <a:cs typeface="Arial" panose="020B0604020202020204" pitchFamily="34" charset="0"/>
              </a:rPr>
              <a:t>Morfologie </a:t>
            </a:r>
            <a:r>
              <a:rPr b="1" spc="-20" dirty="0">
                <a:latin typeface="Arial" panose="020B0604020202020204" pitchFamily="34" charset="0"/>
                <a:cs typeface="Arial" panose="020B0604020202020204" pitchFamily="34" charset="0"/>
              </a:rPr>
              <a:t>vlny</a:t>
            </a:r>
          </a:p>
        </p:txBody>
      </p:sp>
      <p:sp>
        <p:nvSpPr>
          <p:cNvPr id="4" name="object 3"/>
          <p:cNvSpPr txBox="1">
            <a:spLocks/>
          </p:cNvSpPr>
          <p:nvPr/>
        </p:nvSpPr>
        <p:spPr>
          <a:xfrm>
            <a:off x="506176" y="1246354"/>
            <a:ext cx="7864793" cy="3146374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>
            <a:lvl1pPr marL="342900" marR="0" indent="-257175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538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0967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4396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17825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1254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24683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28112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31541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buClr>
                <a:srgbClr val="3333CC"/>
              </a:buClr>
              <a:buSzPct val="60714"/>
              <a:buFont typeface="Arial"/>
              <a:buNone/>
              <a:tabLst>
                <a:tab pos="507365" algn="l"/>
                <a:tab pos="508000" algn="l"/>
              </a:tabLst>
            </a:pPr>
            <a:r>
              <a:rPr lang="cs-CZ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Vlna</a:t>
            </a:r>
            <a:r>
              <a:rPr lang="cs-CZ" sz="1800" b="1" spc="-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lang="cs-CZ"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bilaterální</a:t>
            </a:r>
            <a:r>
              <a:rPr lang="cs-CZ" sz="1800" b="1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skládá</a:t>
            </a:r>
            <a:r>
              <a:rPr lang="cs-CZ" sz="1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endParaRPr lang="cs-CZ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hangingPunct="1">
              <a:lnSpc>
                <a:spcPct val="100000"/>
              </a:lnSpc>
              <a:buFont typeface="Arial"/>
              <a:buNone/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</a:t>
            </a:r>
            <a:r>
              <a:rPr lang="cs-CZ" sz="1800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dvou</a:t>
            </a:r>
            <a:r>
              <a:rPr lang="cs-CZ" sz="1800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základních</a:t>
            </a:r>
            <a:r>
              <a:rPr lang="cs-CZ" sz="1800" spc="-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modifikací</a:t>
            </a:r>
            <a:r>
              <a:rPr lang="cs-CZ" sz="1800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kortexu</a:t>
            </a:r>
            <a:endParaRPr lang="cs-CZ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hangingPunct="1">
              <a:lnSpc>
                <a:spcPct val="100000"/>
              </a:lnSpc>
              <a:buFont typeface="Arial"/>
              <a:buNone/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orto</a:t>
            </a:r>
            <a:r>
              <a:rPr lang="cs-CZ" sz="1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para.</a:t>
            </a:r>
          </a:p>
          <a:p>
            <a:pPr marL="0" indent="0" hangingPunct="1">
              <a:lnSpc>
                <a:spcPct val="100000"/>
              </a:lnSpc>
              <a:buFont typeface="Arial"/>
              <a:buNone/>
            </a:pPr>
            <a:endParaRPr lang="cs-CZ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497205" indent="0" hangingPunct="1">
              <a:lnSpc>
                <a:spcPct val="100000"/>
              </a:lnSpc>
              <a:buClr>
                <a:srgbClr val="3333CC"/>
              </a:buClr>
              <a:buSzPct val="60714"/>
              <a:buFont typeface="Arial"/>
              <a:buNone/>
              <a:tabLst>
                <a:tab pos="507365" algn="l"/>
                <a:tab pos="508000" algn="l"/>
              </a:tabLst>
            </a:pPr>
            <a:r>
              <a:rPr lang="cs-CZ" sz="1800" b="1" dirty="0" err="1" smtClean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Ortokortex</a:t>
            </a:r>
            <a:r>
              <a:rPr lang="cs-CZ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cs-CZ" sz="1800" b="1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lépe</a:t>
            </a:r>
            <a:r>
              <a:rPr lang="cs-CZ" sz="1800" spc="-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definované</a:t>
            </a:r>
            <a:r>
              <a:rPr lang="cs-CZ" sz="1800" spc="-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fibrily</a:t>
            </a:r>
            <a:r>
              <a:rPr lang="cs-CZ" sz="1800" spc="-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(více</a:t>
            </a:r>
            <a:r>
              <a:rPr lang="cs-CZ" sz="1800" spc="-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tyrosinu</a:t>
            </a:r>
            <a:r>
              <a:rPr lang="cs-CZ" sz="1800" spc="-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42%)</a:t>
            </a:r>
            <a:r>
              <a:rPr lang="cs-CZ" sz="1800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sz="1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glycinu</a:t>
            </a:r>
            <a:r>
              <a:rPr lang="cs-CZ"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(o</a:t>
            </a:r>
            <a:r>
              <a:rPr lang="cs-CZ" sz="1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18%),</a:t>
            </a:r>
            <a:r>
              <a:rPr lang="cs-CZ"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lépe</a:t>
            </a:r>
            <a:r>
              <a:rPr lang="cs-CZ" sz="1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cs-CZ"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barví</a:t>
            </a:r>
            <a:r>
              <a:rPr lang="cs-CZ" sz="1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sz="1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hydrolyzuje (Mohér).</a:t>
            </a:r>
            <a:endParaRPr lang="cs-CZ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5080" indent="0" hangingPunct="1">
              <a:lnSpc>
                <a:spcPct val="100000"/>
              </a:lnSpc>
              <a:buFont typeface="Arial"/>
              <a:buNone/>
              <a:tabLst>
                <a:tab pos="326390" algn="l"/>
                <a:tab pos="507365" algn="l"/>
              </a:tabLst>
            </a:pPr>
            <a:r>
              <a:rPr lang="cs-CZ" sz="1800" b="1" dirty="0" err="1" smtClean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Parakortex</a:t>
            </a:r>
            <a:r>
              <a:rPr lang="cs-CZ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více cystinu (o 20%) a příčné 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S-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můstky. </a:t>
            </a:r>
          </a:p>
          <a:p>
            <a:pPr marL="0" marR="5080" indent="0" hangingPunct="1">
              <a:lnSpc>
                <a:spcPct val="100000"/>
              </a:lnSpc>
              <a:buFont typeface="Arial"/>
              <a:buNone/>
              <a:tabLst>
                <a:tab pos="326390" algn="l"/>
                <a:tab pos="507365" algn="l"/>
              </a:tabLst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lang="cs-CZ"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tvrdší</a:t>
            </a:r>
            <a:r>
              <a:rPr lang="cs-CZ"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(hard)</a:t>
            </a:r>
            <a:r>
              <a:rPr lang="cs-CZ"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obsahuje</a:t>
            </a:r>
            <a:r>
              <a:rPr lang="cs-CZ"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méně</a:t>
            </a:r>
            <a:r>
              <a:rPr lang="cs-CZ" sz="1800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amorfní</a:t>
            </a:r>
            <a:r>
              <a:rPr lang="cs-CZ"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matrix</a:t>
            </a:r>
            <a:r>
              <a:rPr lang="cs-CZ"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(vlasy)</a:t>
            </a:r>
          </a:p>
          <a:p>
            <a:pPr marL="0" marR="5080" indent="0" hangingPunct="1">
              <a:lnSpc>
                <a:spcPct val="100000"/>
              </a:lnSpc>
              <a:buFont typeface="Arial"/>
              <a:buNone/>
              <a:tabLst>
                <a:tab pos="326390" algn="l"/>
                <a:tab pos="507365" algn="l"/>
              </a:tabLst>
            </a:pPr>
            <a:endParaRPr lang="cs-CZ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52069" indent="0" hangingPunct="1">
              <a:lnSpc>
                <a:spcPct val="100000"/>
              </a:lnSpc>
              <a:buFont typeface="Arial"/>
              <a:buNone/>
            </a:pPr>
            <a:r>
              <a:rPr lang="cs-CZ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Bilaterální</a:t>
            </a:r>
            <a:r>
              <a:rPr lang="cs-CZ" sz="1800" i="1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struktura</a:t>
            </a:r>
            <a:r>
              <a:rPr lang="cs-CZ" sz="1800" i="1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lang="cs-CZ" sz="1800" i="1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příčinou</a:t>
            </a:r>
            <a:r>
              <a:rPr lang="cs-CZ" sz="1800" i="1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kadeřavosti</a:t>
            </a:r>
            <a:r>
              <a:rPr lang="cs-CZ" sz="1800" i="1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vlny,</a:t>
            </a:r>
            <a:r>
              <a:rPr lang="cs-CZ" sz="1800" i="1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orto</a:t>
            </a:r>
            <a:r>
              <a:rPr lang="cs-CZ" sz="1800" i="1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sz="1800" i="1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parakortex</a:t>
            </a:r>
            <a:r>
              <a:rPr lang="cs-CZ" sz="1800" i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obtáčejí</a:t>
            </a:r>
            <a:r>
              <a:rPr lang="cs-CZ" sz="1800" i="1" spc="-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vlas</a:t>
            </a:r>
            <a:r>
              <a:rPr lang="cs-CZ" sz="1800" i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cs-CZ" sz="1800" i="1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šroubovici.</a:t>
            </a:r>
            <a:r>
              <a:rPr lang="cs-CZ" sz="1800" i="1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Deformabilnější</a:t>
            </a:r>
            <a:r>
              <a:rPr lang="cs-CZ" sz="1800" i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orto</a:t>
            </a:r>
            <a:r>
              <a:rPr lang="cs-CZ" sz="1800" i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kortex</a:t>
            </a:r>
            <a:r>
              <a:rPr lang="cs-CZ" sz="1800" i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lang="cs-CZ" sz="1800" i="1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vždy</a:t>
            </a:r>
            <a:r>
              <a:rPr lang="cs-CZ" sz="1800" i="1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vně.</a:t>
            </a:r>
            <a:endParaRPr lang="cs-CZ" sz="1800" i="1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21433" y="78589"/>
            <a:ext cx="3619500" cy="233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052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11</a:t>
            </a:r>
            <a:endParaRPr lang="cs-CZ" dirty="0"/>
          </a:p>
        </p:txBody>
      </p:sp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430995" y="581367"/>
            <a:ext cx="7056596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b="1" dirty="0">
                <a:solidFill>
                  <a:srgbClr val="924C14"/>
                </a:solidFill>
                <a:cs typeface="Arial" panose="020B0604020202020204" pitchFamily="34" charset="0"/>
              </a:rPr>
              <a:t>Model</a:t>
            </a:r>
            <a:r>
              <a:rPr b="1" spc="-150" dirty="0">
                <a:solidFill>
                  <a:srgbClr val="924C14"/>
                </a:solidFill>
                <a:cs typeface="Arial" panose="020B0604020202020204" pitchFamily="34" charset="0"/>
              </a:rPr>
              <a:t> </a:t>
            </a:r>
            <a:r>
              <a:rPr b="1" spc="-10" dirty="0">
                <a:solidFill>
                  <a:srgbClr val="924C14"/>
                </a:solidFill>
                <a:cs typeface="Arial" panose="020B0604020202020204" pitchFamily="34" charset="0"/>
              </a:rPr>
              <a:t>struktury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0780" t="24744" r="54178" b="30687"/>
          <a:stretch/>
        </p:blipFill>
        <p:spPr>
          <a:xfrm>
            <a:off x="1545297" y="1229199"/>
            <a:ext cx="1957558" cy="326259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39136" t="35144" r="27437" b="5432"/>
          <a:stretch/>
        </p:blipFill>
        <p:spPr>
          <a:xfrm>
            <a:off x="4328355" y="1223597"/>
            <a:ext cx="3268199" cy="326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616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2"/>
          </p:nvPr>
        </p:nvSpPr>
        <p:spPr>
          <a:xfrm>
            <a:off x="8783627" y="4709992"/>
            <a:ext cx="237532" cy="300050"/>
          </a:xfrm>
        </p:spPr>
        <p:txBody>
          <a:bodyPr/>
          <a:lstStyle/>
          <a:p>
            <a:r>
              <a:rPr lang="cs-CZ" dirty="0" smtClean="0"/>
              <a:t>1</a:t>
            </a:r>
            <a:endParaRPr lang="cs-CZ" dirty="0"/>
          </a:p>
        </p:txBody>
      </p:sp>
      <p:sp>
        <p:nvSpPr>
          <p:cNvPr id="10" name="Zástupný symbol pro číslo snímku 6"/>
          <p:cNvSpPr txBox="1">
            <a:spLocks/>
          </p:cNvSpPr>
          <p:nvPr/>
        </p:nvSpPr>
        <p:spPr>
          <a:xfrm>
            <a:off x="8836461" y="4709992"/>
            <a:ext cx="184698" cy="300050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50" b="0" i="0" u="none" strike="noStrike" cap="none" spc="0" normalizeH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endParaRPr lang="cs-CZ" dirty="0"/>
          </a:p>
        </p:txBody>
      </p:sp>
      <p:sp>
        <p:nvSpPr>
          <p:cNvPr id="11" name="Podnadpis 2"/>
          <p:cNvSpPr txBox="1">
            <a:spLocks/>
          </p:cNvSpPr>
          <p:nvPr/>
        </p:nvSpPr>
        <p:spPr>
          <a:xfrm>
            <a:off x="1415344" y="3234749"/>
            <a:ext cx="6400800" cy="746883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257175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538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0967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4396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17825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1254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24683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28112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31541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85725" indent="0" algn="ctr" hangingPunct="1">
              <a:buNone/>
            </a:pPr>
            <a:r>
              <a:rPr lang="cs-CZ" sz="2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Textilní vlákna</a:t>
            </a:r>
            <a:endParaRPr lang="cs-CZ" sz="2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Podnadpis 2"/>
          <p:cNvSpPr txBox="1">
            <a:spLocks/>
          </p:cNvSpPr>
          <p:nvPr/>
        </p:nvSpPr>
        <p:spPr>
          <a:xfrm>
            <a:off x="1460234" y="3821848"/>
            <a:ext cx="6400800" cy="49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Ing. Miroslava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Pechočiaková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, Ph.D.</a:t>
            </a:r>
          </a:p>
        </p:txBody>
      </p:sp>
      <p:sp>
        <p:nvSpPr>
          <p:cNvPr id="13" name="AutoShape 4" descr="https://www.tul.cz/document/2325"/>
          <p:cNvSpPr>
            <a:spLocks noChangeAspect="1" noChangeArrowheads="1"/>
          </p:cNvSpPr>
          <p:nvPr/>
        </p:nvSpPr>
        <p:spPr bwMode="auto">
          <a:xfrm>
            <a:off x="155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AutoShape 2" descr="https://www.tul.cz/document/2325"/>
          <p:cNvSpPr>
            <a:spLocks noChangeAspect="1" noChangeArrowheads="1"/>
          </p:cNvSpPr>
          <p:nvPr/>
        </p:nvSpPr>
        <p:spPr bwMode="auto">
          <a:xfrm>
            <a:off x="155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424" y="2579064"/>
            <a:ext cx="838200" cy="295275"/>
          </a:xfrm>
          <a:prstGeom prst="rect">
            <a:avLst/>
          </a:prstGeom>
        </p:spPr>
      </p:pic>
      <p:pic>
        <p:nvPicPr>
          <p:cNvPr id="16" name="Picture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39" y="329297"/>
            <a:ext cx="6602095" cy="859790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1717415" y="1515050"/>
            <a:ext cx="6464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Nové možnosti rozvoje vzdělávání na Technické univerzitě v Liberci</a:t>
            </a:r>
          </a:p>
          <a:p>
            <a:pPr algn="ctr"/>
            <a:endParaRPr lang="cs-CZ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sz="1400" b="1" u="sng" dirty="0">
                <a:latin typeface="Calibri" panose="020F0502020204030204" pitchFamily="34" charset="0"/>
                <a:cs typeface="Calibri" panose="020F0502020204030204" pitchFamily="34" charset="0"/>
              </a:rPr>
              <a:t>Specifický cíl A2: Rozvoj v oblasti distanční výuky, online výuky a </a:t>
            </a:r>
            <a:r>
              <a:rPr lang="cs-CZ" sz="14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blended</a:t>
            </a:r>
            <a:r>
              <a:rPr lang="cs-CZ" sz="1400" b="1" u="sng" dirty="0">
                <a:latin typeface="Calibri" panose="020F0502020204030204" pitchFamily="34" charset="0"/>
                <a:cs typeface="Calibri" panose="020F0502020204030204" pitchFamily="34" charset="0"/>
              </a:rPr>
              <a:t> learning</a:t>
            </a:r>
          </a:p>
          <a:p>
            <a:pPr algn="ctr"/>
            <a:endParaRPr lang="cs-CZ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NPO_TUL_MSMT-16598/2022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Obrázek 17" descr="https://opp.cuni.cz/OPP-85-version1-_npo1_252_67_bwfilter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939" y="5708206"/>
            <a:ext cx="240030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Obrázek 18" descr="https://opp.cuni.cz/OPP-85-version1-_npo2_142_64_bwfilter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339" y="5736781"/>
            <a:ext cx="135255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Obrázek 19" descr="https://opp.cuni.cz/OPP-85-version1-_npo3_127_63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469" y="5746306"/>
            <a:ext cx="1209675" cy="600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39724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11</a:t>
            </a:r>
            <a:endParaRPr lang="cs-CZ" dirty="0"/>
          </a:p>
        </p:txBody>
      </p:sp>
      <p:sp>
        <p:nvSpPr>
          <p:cNvPr id="3" name="object 2"/>
          <p:cNvSpPr txBox="1"/>
          <p:nvPr/>
        </p:nvSpPr>
        <p:spPr>
          <a:xfrm>
            <a:off x="319405" y="838819"/>
            <a:ext cx="8824595" cy="38908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905760"/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Šupinky:</a:t>
            </a:r>
            <a:r>
              <a:rPr sz="1800" b="1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1/3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délky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šupinky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vyčnívá.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Na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mm</a:t>
            </a:r>
            <a:r>
              <a:rPr sz="1800" spc="-37" baseline="24305" dirty="0">
                <a:latin typeface="Times New Roman"/>
                <a:cs typeface="Times New Roman"/>
              </a:rPr>
              <a:t>2 </a:t>
            </a:r>
            <a:r>
              <a:rPr sz="1800" dirty="0">
                <a:latin typeface="Times New Roman"/>
                <a:cs typeface="Times New Roman"/>
              </a:rPr>
              <a:t>připadá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900-</a:t>
            </a:r>
            <a:r>
              <a:rPr sz="1800" dirty="0">
                <a:latin typeface="Times New Roman"/>
                <a:cs typeface="Times New Roman"/>
              </a:rPr>
              <a:t>3500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šupinek.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U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jemných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vláken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0" dirty="0" smtClean="0">
                <a:latin typeface="Times New Roman"/>
                <a:cs typeface="Times New Roman"/>
              </a:rPr>
              <a:t>1</a:t>
            </a:r>
            <a:endParaRPr sz="1800" dirty="0" smtClean="0">
              <a:latin typeface="Times New Roman"/>
              <a:cs typeface="Times New Roman"/>
            </a:endParaRPr>
          </a:p>
          <a:p>
            <a:pPr marR="740410"/>
            <a:r>
              <a:rPr sz="1800" dirty="0" err="1" smtClean="0">
                <a:latin typeface="Times New Roman"/>
                <a:cs typeface="Times New Roman"/>
              </a:rPr>
              <a:t>šupinka</a:t>
            </a:r>
            <a:r>
              <a:rPr sz="1800" spc="-25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na</a:t>
            </a:r>
            <a:r>
              <a:rPr sz="1800" spc="-25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obvodu</a:t>
            </a:r>
            <a:r>
              <a:rPr sz="1800" spc="-25" dirty="0" smtClean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u</a:t>
            </a:r>
            <a:r>
              <a:rPr sz="1800" spc="-25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hrubších</a:t>
            </a:r>
            <a:r>
              <a:rPr sz="1800" spc="-25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vláken</a:t>
            </a:r>
            <a:r>
              <a:rPr sz="1800" spc="-25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více</a:t>
            </a:r>
            <a:r>
              <a:rPr sz="1800" dirty="0" smtClean="0">
                <a:latin typeface="Times New Roman"/>
                <a:cs typeface="Times New Roman"/>
              </a:rPr>
              <a:t>.</a:t>
            </a:r>
            <a:r>
              <a:rPr sz="1800" spc="-25" dirty="0" smtClean="0">
                <a:latin typeface="Times New Roman"/>
                <a:cs typeface="Times New Roman"/>
              </a:rPr>
              <a:t> </a:t>
            </a:r>
            <a:endParaRPr lang="cs-CZ" sz="1800" spc="-25" dirty="0" smtClean="0">
              <a:latin typeface="Times New Roman"/>
              <a:cs typeface="Times New Roman"/>
            </a:endParaRPr>
          </a:p>
          <a:p>
            <a:pPr marR="740410"/>
            <a:r>
              <a:rPr sz="1800" dirty="0" err="1" smtClean="0">
                <a:latin typeface="Times New Roman"/>
                <a:cs typeface="Times New Roman"/>
              </a:rPr>
              <a:t>Šupinky</a:t>
            </a:r>
            <a:r>
              <a:rPr sz="1800" spc="-25" dirty="0" smtClean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se</a:t>
            </a:r>
            <a:r>
              <a:rPr sz="1800" spc="-20" dirty="0" smtClean="0">
                <a:latin typeface="Times New Roman"/>
                <a:cs typeface="Times New Roman"/>
              </a:rPr>
              <a:t> </a:t>
            </a:r>
            <a:r>
              <a:rPr sz="1800" spc="-10" dirty="0" err="1" smtClean="0">
                <a:latin typeface="Times New Roman"/>
                <a:cs typeface="Times New Roman"/>
              </a:rPr>
              <a:t>šindelovitě</a:t>
            </a:r>
            <a:r>
              <a:rPr sz="1800" spc="-10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překrývají</a:t>
            </a:r>
            <a:r>
              <a:rPr sz="1800" dirty="0" smtClean="0">
                <a:latin typeface="Times New Roman"/>
                <a:cs typeface="Times New Roman"/>
              </a:rPr>
              <a:t>,</a:t>
            </a:r>
            <a:r>
              <a:rPr sz="1800" spc="-40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dirty="0" err="1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rozevírají</a:t>
            </a:r>
            <a:r>
              <a:rPr sz="1800" spc="-25" dirty="0" smtClean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se</a:t>
            </a:r>
            <a:r>
              <a:rPr sz="1800" spc="-25" dirty="0" smtClean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od</a:t>
            </a:r>
            <a:r>
              <a:rPr sz="1800" spc="-25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kořene</a:t>
            </a:r>
            <a:r>
              <a:rPr sz="1800" spc="-20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ke</a:t>
            </a:r>
            <a:r>
              <a:rPr sz="1800" spc="-20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špičce</a:t>
            </a:r>
            <a:r>
              <a:rPr sz="1800" dirty="0" smtClean="0">
                <a:latin typeface="Times New Roman"/>
                <a:cs typeface="Times New Roman"/>
              </a:rPr>
              <a:t>.</a:t>
            </a:r>
            <a:r>
              <a:rPr sz="1800" spc="-20" dirty="0" smtClean="0">
                <a:latin typeface="Times New Roman"/>
                <a:cs typeface="Times New Roman"/>
              </a:rPr>
              <a:t> </a:t>
            </a:r>
            <a:endParaRPr lang="cs-CZ" sz="1800" spc="-20" dirty="0" smtClean="0">
              <a:latin typeface="Times New Roman"/>
              <a:cs typeface="Times New Roman"/>
            </a:endParaRPr>
          </a:p>
          <a:p>
            <a:pPr marR="740410"/>
            <a:r>
              <a:rPr sz="1800" dirty="0" err="1" smtClean="0">
                <a:latin typeface="Times New Roman"/>
                <a:cs typeface="Times New Roman"/>
              </a:rPr>
              <a:t>Hladké</a:t>
            </a:r>
            <a:r>
              <a:rPr sz="1800" spc="-15" dirty="0" smtClean="0">
                <a:latin typeface="Times New Roman"/>
                <a:cs typeface="Times New Roman"/>
              </a:rPr>
              <a:t> </a:t>
            </a:r>
            <a:r>
              <a:rPr sz="1800" spc="-10" dirty="0" err="1" smtClean="0">
                <a:latin typeface="Times New Roman"/>
                <a:cs typeface="Times New Roman"/>
              </a:rPr>
              <a:t>šupinky</a:t>
            </a:r>
            <a:r>
              <a:rPr sz="1800" spc="-10" dirty="0" smtClean="0">
                <a:latin typeface="Times New Roman"/>
                <a:cs typeface="Times New Roman"/>
              </a:rPr>
              <a:t>: </a:t>
            </a:r>
            <a:r>
              <a:rPr sz="1800" dirty="0" err="1" smtClean="0">
                <a:latin typeface="Times New Roman"/>
                <a:cs typeface="Times New Roman"/>
              </a:rPr>
              <a:t>parakortex</a:t>
            </a:r>
            <a:r>
              <a:rPr sz="1800" spc="-30" dirty="0" smtClean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(</a:t>
            </a:r>
            <a:r>
              <a:rPr sz="1800" dirty="0" err="1" smtClean="0">
                <a:latin typeface="Times New Roman"/>
                <a:cs typeface="Times New Roman"/>
              </a:rPr>
              <a:t>mají</a:t>
            </a:r>
            <a:r>
              <a:rPr sz="1800" spc="-35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hlubší</a:t>
            </a:r>
            <a:r>
              <a:rPr sz="1800" spc="-35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přesah</a:t>
            </a:r>
            <a:r>
              <a:rPr sz="1800" dirty="0" smtClean="0">
                <a:latin typeface="Times New Roman"/>
                <a:cs typeface="Times New Roman"/>
              </a:rPr>
              <a:t>).</a:t>
            </a:r>
            <a:r>
              <a:rPr sz="1800" spc="-25" dirty="0" smtClean="0">
                <a:latin typeface="Times New Roman"/>
                <a:cs typeface="Times New Roman"/>
              </a:rPr>
              <a:t> </a:t>
            </a:r>
            <a:endParaRPr lang="cs-CZ" sz="1800" spc="-25" dirty="0" smtClean="0">
              <a:latin typeface="Times New Roman"/>
              <a:cs typeface="Times New Roman"/>
            </a:endParaRPr>
          </a:p>
          <a:p>
            <a:pPr marR="740410"/>
            <a:r>
              <a:rPr sz="1800" dirty="0" err="1" smtClean="0">
                <a:latin typeface="Times New Roman"/>
                <a:cs typeface="Times New Roman"/>
              </a:rPr>
              <a:t>Rýhované</a:t>
            </a:r>
            <a:r>
              <a:rPr sz="1800" spc="-30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šupinky</a:t>
            </a:r>
            <a:r>
              <a:rPr sz="1800" dirty="0" smtClean="0">
                <a:latin typeface="Times New Roman"/>
                <a:cs typeface="Times New Roman"/>
              </a:rPr>
              <a:t>:</a:t>
            </a:r>
            <a:r>
              <a:rPr sz="1800" spc="-25" dirty="0" smtClean="0">
                <a:latin typeface="Times New Roman"/>
                <a:cs typeface="Times New Roman"/>
              </a:rPr>
              <a:t> </a:t>
            </a:r>
            <a:r>
              <a:rPr sz="1800" spc="-10" dirty="0" err="1" smtClean="0">
                <a:latin typeface="Times New Roman"/>
                <a:cs typeface="Times New Roman"/>
              </a:rPr>
              <a:t>ortokortex</a:t>
            </a:r>
            <a:endParaRPr sz="1800" dirty="0" smtClean="0">
              <a:latin typeface="Times New Roman"/>
              <a:cs typeface="Times New Roman"/>
            </a:endParaRPr>
          </a:p>
          <a:p>
            <a:pPr marR="30480"/>
            <a:endParaRPr lang="cs-CZ" sz="1800" b="1" dirty="0" smtClean="0"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marR="30480"/>
            <a:r>
              <a:rPr sz="1800" b="1" dirty="0" err="1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Epikutikula</a:t>
            </a:r>
            <a:r>
              <a:rPr sz="1800" b="1" dirty="0">
                <a:latin typeface="Times New Roman"/>
                <a:cs typeface="Times New Roman"/>
              </a:rPr>
              <a:t>: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5-</a:t>
            </a:r>
            <a:r>
              <a:rPr sz="1800" dirty="0">
                <a:latin typeface="Times New Roman"/>
                <a:cs typeface="Times New Roman"/>
              </a:rPr>
              <a:t>10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nm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silná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vrstva,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obsahuje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lysin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(NH</a:t>
            </a:r>
            <a:r>
              <a:rPr sz="1800" baseline="-20833" dirty="0">
                <a:latin typeface="Times New Roman"/>
                <a:cs typeface="Times New Roman"/>
              </a:rPr>
              <a:t>2</a:t>
            </a:r>
            <a:r>
              <a:rPr sz="1800" dirty="0">
                <a:latin typeface="Times New Roman"/>
                <a:cs typeface="Times New Roman"/>
              </a:rPr>
              <a:t>)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hydrofóbní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a </a:t>
            </a:r>
            <a:r>
              <a:rPr sz="1800" dirty="0">
                <a:latin typeface="Times New Roman"/>
                <a:cs typeface="Times New Roman"/>
              </a:rPr>
              <a:t>mechanicky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neodolná.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Je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chemicky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inertní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(Alwördenova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reakce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= </a:t>
            </a:r>
            <a:r>
              <a:rPr sz="1800" dirty="0">
                <a:latin typeface="Times New Roman"/>
                <a:cs typeface="Times New Roman"/>
              </a:rPr>
              <a:t>na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povrchu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nepoškozené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vlny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dělají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bublinky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roztoku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Na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ClO).</a:t>
            </a:r>
            <a:endParaRPr sz="1800" dirty="0">
              <a:latin typeface="Times New Roman"/>
              <a:cs typeface="Times New Roman"/>
            </a:endParaRPr>
          </a:p>
          <a:p>
            <a:r>
              <a:rPr sz="1800" b="1" dirty="0" err="1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Exokutikula</a:t>
            </a:r>
            <a:r>
              <a:rPr sz="1800" b="1" dirty="0">
                <a:latin typeface="Times New Roman"/>
                <a:cs typeface="Times New Roman"/>
              </a:rPr>
              <a:t>: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Hlavní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část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šupinek,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tloušťka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0</a:t>
            </a:r>
            <a:r>
              <a:rPr lang="cs-CZ" sz="1800" dirty="0" smtClean="0">
                <a:latin typeface="Times New Roman"/>
                <a:cs typeface="Times New Roman"/>
              </a:rPr>
              <a:t>,</a:t>
            </a:r>
            <a:r>
              <a:rPr sz="1800" dirty="0" smtClean="0">
                <a:latin typeface="Times New Roman"/>
                <a:cs typeface="Times New Roman"/>
              </a:rPr>
              <a:t>15</a:t>
            </a:r>
            <a:r>
              <a:rPr sz="1800" spc="-20" dirty="0" smtClean="0">
                <a:latin typeface="Times New Roman"/>
                <a:cs typeface="Times New Roman"/>
              </a:rPr>
              <a:t> </a:t>
            </a:r>
            <a:r>
              <a:rPr sz="1800" spc="-25" dirty="0" smtClean="0">
                <a:latin typeface="Times New Roman"/>
                <a:cs typeface="Times New Roman"/>
              </a:rPr>
              <a:t>nm</a:t>
            </a:r>
            <a:r>
              <a:rPr lang="cs-CZ" sz="1800" spc="-25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obsahuje</a:t>
            </a:r>
            <a:r>
              <a:rPr sz="1800" spc="-3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hodně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cystinu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(jeden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S-</a:t>
            </a:r>
            <a:r>
              <a:rPr sz="1800" dirty="0">
                <a:latin typeface="Times New Roman"/>
                <a:cs typeface="Times New Roman"/>
              </a:rPr>
              <a:t>S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můstek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na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50" dirty="0" smtClean="0">
                <a:latin typeface="Times New Roman"/>
                <a:cs typeface="Times New Roman"/>
              </a:rPr>
              <a:t>5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aminokys</a:t>
            </a:r>
            <a:r>
              <a:rPr sz="1800" dirty="0">
                <a:latin typeface="Times New Roman"/>
                <a:cs typeface="Times New Roman"/>
              </a:rPr>
              <a:t>.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10" dirty="0" err="1">
                <a:latin typeface="Times New Roman"/>
                <a:cs typeface="Times New Roman"/>
              </a:rPr>
              <a:t>zbytků</a:t>
            </a:r>
            <a:r>
              <a:rPr sz="1800" spc="-10" dirty="0" smtClean="0">
                <a:latin typeface="Times New Roman"/>
                <a:cs typeface="Times New Roman"/>
              </a:rPr>
              <a:t>)</a:t>
            </a:r>
            <a:r>
              <a:rPr lang="cs-CZ" sz="1800" spc="-10" dirty="0" smtClean="0">
                <a:latin typeface="Times New Roman"/>
                <a:cs typeface="Times New Roman"/>
              </a:rPr>
              <a:t>.</a:t>
            </a:r>
            <a:endParaRPr sz="1800" dirty="0">
              <a:latin typeface="Times New Roman"/>
              <a:cs typeface="Times New Roman"/>
            </a:endParaRPr>
          </a:p>
          <a:p>
            <a:pPr marR="95885">
              <a:tabLst>
                <a:tab pos="7880984" algn="l"/>
              </a:tabLst>
            </a:pPr>
            <a:r>
              <a:rPr sz="1800" b="1" dirty="0" err="1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Endokutikula</a:t>
            </a:r>
            <a:r>
              <a:rPr sz="1800" b="1" dirty="0">
                <a:latin typeface="Times New Roman"/>
                <a:cs typeface="Times New Roman"/>
              </a:rPr>
              <a:t>:</a:t>
            </a:r>
            <a:r>
              <a:rPr sz="1800" b="1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má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málo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cystinu,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obsahuje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zárodečné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 err="1" smtClean="0">
                <a:latin typeface="Times New Roman"/>
                <a:cs typeface="Times New Roman"/>
              </a:rPr>
              <a:t>kortikální</a:t>
            </a:r>
            <a:r>
              <a:rPr lang="cs-CZ" sz="1800" spc="-10" dirty="0" smtClean="0">
                <a:latin typeface="Times New Roman"/>
                <a:cs typeface="Times New Roman"/>
              </a:rPr>
              <a:t> </a:t>
            </a:r>
            <a:r>
              <a:rPr sz="1800" spc="-10" dirty="0" err="1" smtClean="0">
                <a:latin typeface="Times New Roman"/>
                <a:cs typeface="Times New Roman"/>
              </a:rPr>
              <a:t>buňky</a:t>
            </a:r>
            <a:r>
              <a:rPr sz="1800" spc="-10" dirty="0">
                <a:latin typeface="Times New Roman"/>
                <a:cs typeface="Times New Roman"/>
              </a:rPr>
              <a:t>, </a:t>
            </a:r>
            <a:endParaRPr lang="cs-CZ" sz="1800" spc="-10" dirty="0" smtClean="0">
              <a:latin typeface="Times New Roman"/>
              <a:cs typeface="Times New Roman"/>
            </a:endParaRPr>
          </a:p>
          <a:p>
            <a:pPr marR="95885">
              <a:tabLst>
                <a:tab pos="7880984" algn="l"/>
              </a:tabLst>
            </a:pPr>
            <a:r>
              <a:rPr sz="1800" dirty="0" err="1" smtClean="0">
                <a:latin typeface="Times New Roman"/>
                <a:cs typeface="Times New Roman"/>
              </a:rPr>
              <a:t>cca</a:t>
            </a:r>
            <a:r>
              <a:rPr sz="1800" spc="-2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8%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hmoty,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odolnost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chemická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 err="1" smtClean="0">
                <a:latin typeface="Times New Roman"/>
                <a:cs typeface="Times New Roman"/>
              </a:rPr>
              <a:t>mechanická</a:t>
            </a:r>
            <a:r>
              <a:rPr lang="cs-CZ" sz="1800" spc="-10" dirty="0" smtClean="0">
                <a:latin typeface="Times New Roman"/>
                <a:cs typeface="Times New Roman"/>
              </a:rPr>
              <a:t>.</a:t>
            </a: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4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97947" y="0"/>
            <a:ext cx="2246053" cy="2416301"/>
          </a:xfrm>
          <a:prstGeom prst="rect">
            <a:avLst/>
          </a:prstGeom>
        </p:spPr>
      </p:pic>
      <p:sp>
        <p:nvSpPr>
          <p:cNvPr id="5" name="object 6"/>
          <p:cNvSpPr txBox="1">
            <a:spLocks noGrp="1"/>
          </p:cNvSpPr>
          <p:nvPr>
            <p:ph type="title"/>
          </p:nvPr>
        </p:nvSpPr>
        <p:spPr>
          <a:xfrm>
            <a:off x="289756" y="339750"/>
            <a:ext cx="4389595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b="1" spc="-10" dirty="0">
                <a:latin typeface="Arial" panose="020B0604020202020204" pitchFamily="34" charset="0"/>
                <a:cs typeface="Arial" panose="020B0604020202020204" pitchFamily="34" charset="0"/>
              </a:rPr>
              <a:t>Kutikula</a:t>
            </a:r>
          </a:p>
        </p:txBody>
      </p:sp>
    </p:spTree>
    <p:extLst>
      <p:ext uri="{BB962C8B-B14F-4D97-AF65-F5344CB8AC3E}">
        <p14:creationId xmlns:p14="http://schemas.microsoft.com/office/powerpoint/2010/main" val="1202545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11</a:t>
            </a:r>
            <a:endParaRPr lang="cs-CZ" dirty="0"/>
          </a:p>
        </p:txBody>
      </p:sp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347921" y="457928"/>
            <a:ext cx="3627595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b="1" spc="-10" dirty="0">
                <a:solidFill>
                  <a:srgbClr val="924C14"/>
                </a:solidFill>
                <a:cs typeface="Times New Roman" panose="02020603050405020304" pitchFamily="18" charset="0"/>
              </a:rPr>
              <a:t>Kortex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347921" y="1038438"/>
            <a:ext cx="4695760" cy="2824491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R="5080">
              <a:tabLst>
                <a:tab pos="1157605" algn="l"/>
                <a:tab pos="1238885" algn="l"/>
                <a:tab pos="1743075" algn="l"/>
                <a:tab pos="2183765" algn="l"/>
                <a:tab pos="2578100" algn="l"/>
                <a:tab pos="2769870" algn="l"/>
                <a:tab pos="3109595" algn="l"/>
                <a:tab pos="4070985" algn="l"/>
              </a:tabLst>
            </a:pPr>
            <a:r>
              <a:rPr sz="18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Kortex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cs-CZ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5080">
              <a:tabLst>
                <a:tab pos="1157605" algn="l"/>
                <a:tab pos="1238885" algn="l"/>
                <a:tab pos="1743075" algn="l"/>
                <a:tab pos="2183765" algn="l"/>
                <a:tab pos="2578100" algn="l"/>
                <a:tab pos="2769870" algn="l"/>
                <a:tab pos="3109595" algn="l"/>
                <a:tab pos="4070985" algn="l"/>
              </a:tabLst>
            </a:pP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ejvíce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hmoty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vlákna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70- </a:t>
            </a:r>
            <a:r>
              <a:rPr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cs-CZ"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tvořen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vřetenovitými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kortikálními</a:t>
            </a:r>
            <a:r>
              <a:rPr sz="1800" spc="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buňkami</a:t>
            </a:r>
            <a:r>
              <a:rPr sz="1800" spc="3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průměru</a:t>
            </a:r>
            <a:endParaRPr lang="cs-CZ" sz="1800" spc="34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5080">
              <a:tabLst>
                <a:tab pos="1157605" algn="l"/>
                <a:tab pos="1238885" algn="l"/>
                <a:tab pos="1743075" algn="l"/>
                <a:tab pos="2183765" algn="l"/>
                <a:tab pos="2578100" algn="l"/>
                <a:tab pos="2769870" algn="l"/>
                <a:tab pos="3109595" algn="l"/>
                <a:tab pos="4070985" algn="l"/>
              </a:tabLst>
            </a:pPr>
            <a:r>
              <a:rPr sz="1800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800" spc="19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délky</a:t>
            </a:r>
            <a:r>
              <a:rPr sz="1800" spc="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1800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slepené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tmelem</a:t>
            </a:r>
            <a:r>
              <a:rPr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i="1" spc="-1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matrix</a:t>
            </a:r>
            <a:r>
              <a:rPr sz="1800" i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800" i="1" spc="-1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5080">
              <a:tabLst>
                <a:tab pos="1157605" algn="l"/>
                <a:tab pos="1238885" algn="l"/>
                <a:tab pos="1743075" algn="l"/>
                <a:tab pos="2183765" algn="l"/>
                <a:tab pos="2578100" algn="l"/>
                <a:tab pos="2769870" algn="l"/>
                <a:tab pos="3109595" algn="l"/>
                <a:tab pos="4070985" algn="l"/>
              </a:tabLst>
            </a:pPr>
            <a:endParaRPr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628650"/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Makrofibrily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10%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menší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než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kortikální</a:t>
            </a:r>
            <a:r>
              <a:rPr sz="18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buňky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517525"/>
            <a:r>
              <a:rPr sz="1800" b="1" dirty="0" err="1" smtClean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Mikrofibrily</a:t>
            </a:r>
            <a:r>
              <a:rPr sz="1800" b="1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tloušťka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nm),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krystalické</a:t>
            </a:r>
            <a:r>
              <a:rPr sz="18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útvary,</a:t>
            </a:r>
            <a:r>
              <a:rPr sz="18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méně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síry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šroubovice</a:t>
            </a:r>
            <a:r>
              <a:rPr sz="1800" spc="-5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keratrinu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8100"/>
            <a:r>
              <a:rPr sz="1800" b="1" dirty="0" smtClean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Matrix</a:t>
            </a:r>
            <a:r>
              <a:rPr sz="1800" b="1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(amorfní)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globulární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řetězce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(více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síry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89648" y="201089"/>
            <a:ext cx="2414202" cy="1993471"/>
          </a:xfrm>
          <a:prstGeom prst="rect">
            <a:avLst/>
          </a:prstGeom>
        </p:spPr>
      </p:pic>
      <p:sp>
        <p:nvSpPr>
          <p:cNvPr id="6" name="object 7"/>
          <p:cNvSpPr txBox="1"/>
          <p:nvPr/>
        </p:nvSpPr>
        <p:spPr>
          <a:xfrm>
            <a:off x="4943734" y="2451905"/>
            <a:ext cx="4200265" cy="1903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11809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Fibrilární</a:t>
            </a:r>
            <a:r>
              <a:rPr sz="1800" b="1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struktura</a:t>
            </a:r>
            <a:r>
              <a:rPr sz="1800" b="1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nositelem</a:t>
            </a:r>
            <a:r>
              <a:rPr sz="1800" b="1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anizotropie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délkové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botnání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2%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11809">
              <a:lnSpc>
                <a:spcPct val="100000"/>
              </a:lnSpc>
              <a:spcBef>
                <a:spcPts val="100"/>
              </a:spcBef>
            </a:pP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příčné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botnání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cs-CZ"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endParaRPr lang="cs-CZ" sz="1800" spc="-25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11809">
              <a:lnSpc>
                <a:spcPct val="100000"/>
              </a:lnSpc>
              <a:spcBef>
                <a:spcPts val="100"/>
              </a:spcBef>
            </a:pP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Modul</a:t>
            </a:r>
            <a:r>
              <a:rPr sz="1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směru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osy</a:t>
            </a:r>
            <a:r>
              <a:rPr lang="cs-CZ"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mikrofibril</a:t>
            </a:r>
            <a:r>
              <a:rPr sz="1800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sz="18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ts val="2870"/>
              </a:lnSpc>
              <a:spcBef>
                <a:spcPts val="100"/>
              </a:spcBef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Modul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směru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kolmém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osu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mikrofibril</a:t>
            </a:r>
            <a:r>
              <a:rPr lang="cs-CZ"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8419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11</a:t>
            </a:r>
            <a:endParaRPr lang="cs-CZ" dirty="0"/>
          </a:p>
        </p:txBody>
      </p:sp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468313" y="498605"/>
            <a:ext cx="7864793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b="1" spc="-10" dirty="0">
                <a:latin typeface="Arial" panose="020B0604020202020204" pitchFamily="34" charset="0"/>
                <a:cs typeface="Arial" panose="020B0604020202020204" pitchFamily="34" charset="0"/>
              </a:rPr>
              <a:t>Mikrofibrily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468313" y="1179048"/>
            <a:ext cx="8110220" cy="2824491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R="1656080">
              <a:tabLst>
                <a:tab pos="1999614" algn="l"/>
                <a:tab pos="3590925" algn="l"/>
                <a:tab pos="6208395" algn="l"/>
              </a:tabLst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Mikrofibrily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svazky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protofibril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nm,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sz="1800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protofibrily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š</a:t>
            </a: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roubovice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řetězce)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nm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3015615" algn="l"/>
              </a:tabLst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jedné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mikrofibrile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lang="cs-CZ"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až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sz="1800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protofibril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5238115" algn="l"/>
                <a:tab pos="7040245" algn="l"/>
                <a:tab pos="7468870" algn="l"/>
              </a:tabLst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Již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při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2%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deformaci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dochází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vratnému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přechodu</a:t>
            </a:r>
            <a:r>
              <a:rPr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cs-CZ" sz="1800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 </a:t>
            </a:r>
            <a:r>
              <a:rPr sz="1800" spc="-2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cs-CZ"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 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keratin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51155"/>
            <a:r>
              <a:rPr sz="1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Krystalinita</a:t>
            </a:r>
            <a:r>
              <a:rPr sz="1800" spc="-25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vlny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20%,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800" spc="-3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51155"/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odel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krystalické</a:t>
            </a:r>
            <a:r>
              <a:rPr sz="1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tyčinky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amorfní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matrici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351155"/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Dřeň</a:t>
            </a:r>
            <a:r>
              <a:rPr sz="1800" b="1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(medula):</a:t>
            </a:r>
            <a:r>
              <a:rPr sz="18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tkáň</a:t>
            </a:r>
            <a:r>
              <a:rPr sz="18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silně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pigmentovaných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buněk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7780"/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Silná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dřeň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málo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pružné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vlákno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(méně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síry).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Mrtvá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vlna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až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sz="1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dřeně.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42085" y="2006776"/>
            <a:ext cx="2088642" cy="1581150"/>
          </a:xfrm>
          <a:prstGeom prst="rect">
            <a:avLst/>
          </a:prstGeom>
        </p:spPr>
      </p:pic>
      <p:cxnSp>
        <p:nvCxnSpPr>
          <p:cNvPr id="8" name="Přímá spojnice se šipkou 7"/>
          <p:cNvCxnSpPr/>
          <p:nvPr/>
        </p:nvCxnSpPr>
        <p:spPr>
          <a:xfrm>
            <a:off x="4951828" y="3010486"/>
            <a:ext cx="1690257" cy="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1685335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11</a:t>
            </a:r>
            <a:endParaRPr lang="cs-CZ" dirty="0"/>
          </a:p>
        </p:txBody>
      </p:sp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591488" y="599920"/>
            <a:ext cx="4408600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b="1" spc="-10" dirty="0">
                <a:latin typeface="Arial" panose="020B0604020202020204" pitchFamily="34" charset="0"/>
                <a:cs typeface="Arial" panose="020B0604020202020204" pitchFamily="34" charset="0"/>
              </a:rPr>
              <a:t>Nečistoty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20" dirty="0">
                <a:latin typeface="Arial" panose="020B0604020202020204" pitchFamily="34" charset="0"/>
                <a:cs typeface="Arial" panose="020B0604020202020204" pitchFamily="34" charset="0"/>
              </a:rPr>
              <a:t>vlně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3"/>
          <p:cNvSpPr txBox="1"/>
          <p:nvPr/>
        </p:nvSpPr>
        <p:spPr>
          <a:xfrm>
            <a:off x="591488" y="1277696"/>
            <a:ext cx="8534400" cy="3323987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>
              <a:lnSpc>
                <a:spcPct val="100000"/>
              </a:lnSpc>
              <a:buFont typeface="Tahoma"/>
              <a:buAutoNum type="alphaLcParenR"/>
              <a:tabLst>
                <a:tab pos="558800" algn="l"/>
              </a:tabLst>
            </a:pPr>
            <a:r>
              <a:rPr lang="cs-CZ" sz="1800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ovčí</a:t>
            </a:r>
            <a:r>
              <a:rPr sz="1800" spc="-2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pot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(KCl,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</a:t>
            </a:r>
            <a:r>
              <a:rPr sz="1800" baseline="-20833" dirty="0">
                <a:latin typeface="Times New Roman"/>
                <a:cs typeface="Times New Roman"/>
              </a:rPr>
              <a:t>2</a:t>
            </a:r>
            <a:r>
              <a:rPr sz="1800" dirty="0">
                <a:latin typeface="Times New Roman"/>
                <a:cs typeface="Times New Roman"/>
              </a:rPr>
              <a:t>SO</a:t>
            </a:r>
            <a:r>
              <a:rPr sz="1800" baseline="-20833" dirty="0">
                <a:latin typeface="Times New Roman"/>
                <a:cs typeface="Times New Roman"/>
              </a:rPr>
              <a:t>4</a:t>
            </a:r>
            <a:r>
              <a:rPr sz="1800" dirty="0">
                <a:latin typeface="Times New Roman"/>
                <a:cs typeface="Times New Roman"/>
              </a:rPr>
              <a:t>),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močovina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-</a:t>
            </a:r>
            <a:r>
              <a:rPr sz="1800" spc="-2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odstranění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praním</a:t>
            </a:r>
            <a:endParaRPr sz="1800" dirty="0">
              <a:latin typeface="Times New Roman"/>
              <a:cs typeface="Times New Roman"/>
            </a:endParaRPr>
          </a:p>
          <a:p>
            <a:pPr marR="113664">
              <a:lnSpc>
                <a:spcPct val="100000"/>
              </a:lnSpc>
              <a:buFont typeface="Times New Roman"/>
              <a:buAutoNum type="alphaLcParenR"/>
              <a:tabLst>
                <a:tab pos="461009" algn="l"/>
              </a:tabLst>
            </a:pPr>
            <a:r>
              <a:rPr lang="cs-CZ" sz="1800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ovčí</a:t>
            </a:r>
            <a:r>
              <a:rPr sz="1800" spc="-2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tuk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(10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20%)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lang="cs-CZ" sz="1800" spc="-20" dirty="0" smtClean="0">
                <a:latin typeface="Times New Roman"/>
                <a:cs typeface="Times New Roman"/>
              </a:rPr>
              <a:t/>
            </a:r>
            <a:br>
              <a:rPr lang="cs-CZ" sz="1800" spc="-20" dirty="0" smtClean="0">
                <a:latin typeface="Times New Roman"/>
                <a:cs typeface="Times New Roman"/>
              </a:rPr>
            </a:br>
            <a:r>
              <a:rPr sz="1800" dirty="0" smtClean="0">
                <a:latin typeface="Times New Roman"/>
                <a:cs typeface="Times New Roman"/>
              </a:rPr>
              <a:t>-</a:t>
            </a:r>
            <a:r>
              <a:rPr sz="1800" spc="-2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esterifikované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volné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mastné</a:t>
            </a:r>
            <a:r>
              <a:rPr sz="1800" spc="-10" dirty="0">
                <a:latin typeface="Times New Roman"/>
                <a:cs typeface="Times New Roman"/>
              </a:rPr>
              <a:t> kyseliny, </a:t>
            </a:r>
            <a:r>
              <a:rPr sz="1800" dirty="0">
                <a:latin typeface="Times New Roman"/>
                <a:cs typeface="Times New Roman"/>
              </a:rPr>
              <a:t>steroly,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endParaRPr lang="cs-CZ" sz="1800" spc="-40" dirty="0" smtClean="0">
              <a:latin typeface="Times New Roman"/>
              <a:cs typeface="Times New Roman"/>
            </a:endParaRPr>
          </a:p>
          <a:p>
            <a:pPr marR="113664">
              <a:lnSpc>
                <a:spcPct val="100000"/>
              </a:lnSpc>
              <a:tabLst>
                <a:tab pos="461009" algn="l"/>
              </a:tabLst>
            </a:pPr>
            <a:r>
              <a:rPr sz="1800" dirty="0" err="1" smtClean="0">
                <a:latin typeface="Times New Roman"/>
                <a:cs typeface="Times New Roman"/>
              </a:rPr>
              <a:t>lano-kyseliny</a:t>
            </a:r>
            <a:r>
              <a:rPr sz="1800" dirty="0">
                <a:latin typeface="Times New Roman"/>
                <a:cs typeface="Times New Roman"/>
              </a:rPr>
              <a:t>,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odstraňování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praním.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endParaRPr lang="cs-CZ" sz="1800" spc="-40" dirty="0" smtClean="0">
              <a:latin typeface="Times New Roman"/>
              <a:cs typeface="Times New Roman"/>
            </a:endParaRPr>
          </a:p>
          <a:p>
            <a:pPr marR="113664">
              <a:lnSpc>
                <a:spcPct val="100000"/>
              </a:lnSpc>
              <a:tabLst>
                <a:tab pos="461009" algn="l"/>
              </a:tabLst>
            </a:pPr>
            <a:r>
              <a:rPr sz="1800" dirty="0" err="1" smtClean="0">
                <a:latin typeface="Times New Roman"/>
                <a:cs typeface="Times New Roman"/>
              </a:rPr>
              <a:t>Zpracováním</a:t>
            </a:r>
            <a:r>
              <a:rPr sz="1800" spc="-35" dirty="0" smtClean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se </a:t>
            </a:r>
            <a:r>
              <a:rPr sz="1800" dirty="0" err="1">
                <a:latin typeface="Times New Roman"/>
                <a:cs typeface="Times New Roman"/>
              </a:rPr>
              <a:t>získá</a:t>
            </a:r>
            <a:r>
              <a:rPr sz="1800" spc="-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b="1" spc="-10" dirty="0" smtClean="0">
                <a:solidFill>
                  <a:srgbClr val="924C14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lanolin</a:t>
            </a:r>
            <a:r>
              <a:rPr lang="cs-CZ" sz="1800" spc="-10" dirty="0" smtClean="0">
                <a:latin typeface="Times New Roman"/>
                <a:cs typeface="Times New Roman"/>
              </a:rPr>
              <a:t>.</a:t>
            </a:r>
            <a:endParaRPr sz="1800" dirty="0">
              <a:latin typeface="Times New Roman"/>
              <a:cs typeface="Times New Roman"/>
            </a:endParaRPr>
          </a:p>
          <a:p>
            <a:pPr marL="342900" marR="689610" indent="-342900">
              <a:lnSpc>
                <a:spcPct val="100000"/>
              </a:lnSpc>
              <a:buFont typeface="+mj-lt"/>
              <a:buAutoNum type="alphaLcParenR" startAt="3"/>
              <a:tabLst>
                <a:tab pos="427990" algn="l"/>
              </a:tabLst>
            </a:pPr>
            <a:r>
              <a:rPr lang="cs-CZ" sz="1800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náhodné</a:t>
            </a:r>
            <a:r>
              <a:rPr sz="1800" spc="-4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nečistoty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-</a:t>
            </a:r>
            <a:r>
              <a:rPr sz="1800" b="1" spc="-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rostlinné</a:t>
            </a:r>
            <a:r>
              <a:rPr sz="1800" b="1" spc="-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zbytky</a:t>
            </a:r>
            <a:r>
              <a:rPr sz="1800" b="1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(řapíky),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odstranění karbonizací</a:t>
            </a:r>
            <a:endParaRPr sz="1800" dirty="0">
              <a:latin typeface="Times New Roman"/>
              <a:cs typeface="Times New Roman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lphaLcParenR" startAt="3"/>
            </a:pPr>
            <a:r>
              <a:rPr lang="cs-CZ" sz="1800" dirty="0" smtClean="0">
                <a:latin typeface="Times New Roman"/>
                <a:cs typeface="Times New Roman"/>
              </a:rPr>
              <a:t>d) </a:t>
            </a:r>
            <a:r>
              <a:rPr sz="1800" dirty="0" err="1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prach</a:t>
            </a:r>
            <a:r>
              <a:rPr sz="18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,</a:t>
            </a:r>
            <a:r>
              <a:rPr sz="1800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trus,</a:t>
            </a:r>
            <a:r>
              <a:rPr sz="1800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dehet,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odstranění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vypráním,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vytřásáním</a:t>
            </a:r>
            <a:endParaRPr sz="1800" dirty="0">
              <a:latin typeface="Times New Roman"/>
              <a:cs typeface="Times New Roman"/>
            </a:endParaRPr>
          </a:p>
          <a:p>
            <a:pPr>
              <a:lnSpc>
                <a:spcPts val="2875"/>
              </a:lnSpc>
            </a:pPr>
            <a:r>
              <a:rPr sz="1800" b="1" dirty="0" err="1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Vlna</a:t>
            </a:r>
            <a:r>
              <a:rPr sz="1800" b="1" dirty="0">
                <a:latin typeface="Times New Roman"/>
                <a:cs typeface="Times New Roman"/>
              </a:rPr>
              <a:t>: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obsahuje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typicky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60%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vlákna,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5%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nečistot,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15%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vlhkosti,</a:t>
            </a:r>
            <a:endParaRPr sz="1800" dirty="0">
              <a:latin typeface="Times New Roman"/>
              <a:cs typeface="Times New Roman"/>
            </a:endParaRPr>
          </a:p>
          <a:p>
            <a:pPr>
              <a:lnSpc>
                <a:spcPts val="2875"/>
              </a:lnSpc>
            </a:pPr>
            <a:r>
              <a:rPr sz="1800" dirty="0">
                <a:latin typeface="Times New Roman"/>
                <a:cs typeface="Times New Roman"/>
              </a:rPr>
              <a:t>10%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tuku,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10%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10" dirty="0" err="1">
                <a:latin typeface="Times New Roman"/>
                <a:cs typeface="Times New Roman"/>
              </a:rPr>
              <a:t>potu</a:t>
            </a:r>
            <a:r>
              <a:rPr sz="1800" spc="-10" dirty="0" smtClean="0">
                <a:latin typeface="Times New Roman"/>
                <a:cs typeface="Times New Roman"/>
              </a:rPr>
              <a:t>.</a:t>
            </a:r>
            <a:endParaRPr lang="cs-CZ" sz="1800" dirty="0" smtClean="0">
              <a:latin typeface="Times New Roman"/>
              <a:cs typeface="Times New Roman"/>
            </a:endParaRPr>
          </a:p>
          <a:p>
            <a:pPr marR="30480">
              <a:lnSpc>
                <a:spcPct val="100000"/>
              </a:lnSpc>
            </a:pPr>
            <a:endParaRPr lang="cs-CZ" sz="1800" b="1" dirty="0"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marR="30480">
              <a:lnSpc>
                <a:spcPct val="100000"/>
              </a:lnSpc>
            </a:pPr>
            <a:r>
              <a:rPr sz="1800" b="1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RENDEMENT</a:t>
            </a:r>
            <a:r>
              <a:rPr sz="1800" b="1" spc="-20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(YIELD)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ukazatel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výtěžnosti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(vyjadřuje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%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čisté vlny)</a:t>
            </a: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14476"/>
            <a:ext cx="3270738" cy="218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207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11</a:t>
            </a:r>
            <a:endParaRPr lang="cs-CZ" dirty="0"/>
          </a:p>
        </p:txBody>
      </p:sp>
      <p:pic>
        <p:nvPicPr>
          <p:cNvPr id="3" name="object 2"/>
          <p:cNvPicPr/>
          <p:nvPr/>
        </p:nvPicPr>
        <p:blipFill rotWithShape="1">
          <a:blip r:embed="rId2" cstate="print">
            <a:grayscl/>
          </a:blip>
          <a:srcRect l="13885" t="17448" r="8337" b="18645"/>
          <a:stretch/>
        </p:blipFill>
        <p:spPr>
          <a:xfrm>
            <a:off x="6133514" y="0"/>
            <a:ext cx="3010486" cy="2243797"/>
          </a:xfrm>
          <a:prstGeom prst="rect">
            <a:avLst/>
          </a:prstGeom>
        </p:spPr>
      </p:pic>
      <p:sp>
        <p:nvSpPr>
          <p:cNvPr id="4" name="object 3"/>
          <p:cNvSpPr txBox="1">
            <a:spLocks noGrp="1"/>
          </p:cNvSpPr>
          <p:nvPr>
            <p:ph type="title"/>
          </p:nvPr>
        </p:nvSpPr>
        <p:spPr>
          <a:xfrm>
            <a:off x="315720" y="355446"/>
            <a:ext cx="2926883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b="1" dirty="0" err="1">
                <a:solidFill>
                  <a:srgbClr val="924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Vlastnosti</a:t>
            </a:r>
            <a:r>
              <a:rPr b="1" spc="-170" dirty="0">
                <a:solidFill>
                  <a:srgbClr val="924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 err="1" smtClean="0">
                <a:solidFill>
                  <a:srgbClr val="924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vlny</a:t>
            </a:r>
            <a:endParaRPr b="1" spc="-50" dirty="0">
              <a:solidFill>
                <a:srgbClr val="924C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4"/>
          <p:cNvSpPr txBox="1">
            <a:spLocks/>
          </p:cNvSpPr>
          <p:nvPr/>
        </p:nvSpPr>
        <p:spPr>
          <a:xfrm>
            <a:off x="315720" y="783308"/>
            <a:ext cx="4600938" cy="1453603"/>
          </a:xfrm>
          <a:prstGeom prst="rect">
            <a:avLst/>
          </a:prstGeom>
          <a:ln w="12700">
            <a:miter lim="400000"/>
          </a:ln>
        </p:spPr>
        <p:txBody>
          <a:bodyPr vert="horz" wrap="square" lIns="0" tIns="67945" rIns="0" bIns="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50" b="0" i="0" u="none" strike="noStrike" cap="none" spc="0" normalizeH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R="5080" algn="l"/>
            <a:r>
              <a:rPr lang="cs-CZ" sz="1800" b="1" dirty="0" smtClean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Kadeření</a:t>
            </a:r>
            <a:r>
              <a:rPr lang="cs-CZ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cs-CZ" sz="1800" b="1" spc="-2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5080" algn="l"/>
            <a:r>
              <a:rPr lang="cs-CZ" sz="1800" spc="-1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Měření </a:t>
            </a:r>
            <a:r>
              <a:rPr lang="cs-CZ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zkadeření</a:t>
            </a:r>
            <a:r>
              <a:rPr lang="cs-CZ" sz="1800" spc="-3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dle</a:t>
            </a:r>
            <a:r>
              <a:rPr lang="cs-CZ" sz="1800" spc="-3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spc="-2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měrek </a:t>
            </a:r>
            <a:r>
              <a:rPr lang="cs-CZ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sz="1800" spc="-1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ukazatel</a:t>
            </a:r>
            <a:r>
              <a:rPr lang="cs-CZ" sz="1800" spc="-2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spc="-1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jemnosti</a:t>
            </a:r>
          </a:p>
          <a:p>
            <a:pPr marR="738505" algn="l">
              <a:tabLst>
                <a:tab pos="309880" algn="l"/>
              </a:tabLst>
            </a:pPr>
            <a:r>
              <a:rPr lang="cs-CZ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jemná</a:t>
            </a:r>
            <a:r>
              <a:rPr lang="cs-CZ" sz="1800" spc="-3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vlna</a:t>
            </a:r>
            <a:r>
              <a:rPr lang="cs-CZ" sz="1800" spc="-2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120 </a:t>
            </a:r>
            <a:r>
              <a:rPr lang="cs-CZ" sz="1800" spc="-1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obloučků/cm</a:t>
            </a:r>
          </a:p>
          <a:p>
            <a:pPr marR="817880" algn="l">
              <a:tabLst>
                <a:tab pos="309880" algn="l"/>
              </a:tabLst>
            </a:pPr>
            <a:r>
              <a:rPr lang="cs-CZ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střední</a:t>
            </a:r>
            <a:r>
              <a:rPr lang="cs-CZ" sz="1800" spc="-3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vlna</a:t>
            </a:r>
            <a:r>
              <a:rPr lang="cs-CZ" sz="1800" spc="-2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 </a:t>
            </a:r>
            <a:r>
              <a:rPr lang="cs-CZ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obloučků</a:t>
            </a:r>
            <a:r>
              <a:rPr lang="cs-CZ" sz="1800" spc="-4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spc="-2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l/cm</a:t>
            </a:r>
          </a:p>
          <a:p>
            <a:pPr marR="128905" algn="l">
              <a:tabLst>
                <a:tab pos="309880" algn="l"/>
              </a:tabLst>
            </a:pPr>
            <a:r>
              <a:rPr lang="cs-CZ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málo</a:t>
            </a:r>
            <a:r>
              <a:rPr lang="cs-CZ" sz="1800" spc="-3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zkadeřená</a:t>
            </a:r>
            <a:r>
              <a:rPr lang="cs-CZ" sz="1800" spc="-3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spc="-1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</a:t>
            </a:r>
            <a:r>
              <a:rPr lang="cs-CZ" sz="1800" spc="-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cs-CZ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obloučků</a:t>
            </a:r>
            <a:r>
              <a:rPr lang="cs-CZ" sz="1800" spc="-4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spc="-2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l/cm</a:t>
            </a:r>
            <a:endParaRPr lang="cs-CZ" sz="1800" spc="-2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3841115" y="2348494"/>
            <a:ext cx="5302885" cy="25058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93065"/>
            <a:r>
              <a:rPr lang="cs-CZ" sz="1800" b="1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Pevnost</a:t>
            </a:r>
            <a:r>
              <a:rPr sz="1800" b="1" dirty="0" smtClean="0">
                <a:latin typeface="Times New Roman"/>
                <a:cs typeface="Times New Roman"/>
              </a:rPr>
              <a:t>:</a:t>
            </a:r>
            <a:r>
              <a:rPr sz="1800" b="1" spc="-2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za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sucha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</a:t>
            </a:r>
            <a:r>
              <a:rPr sz="1800" baseline="-20833" dirty="0">
                <a:latin typeface="Times New Roman"/>
                <a:cs typeface="Times New Roman"/>
              </a:rPr>
              <a:t>S</a:t>
            </a:r>
            <a:r>
              <a:rPr sz="1800" dirty="0">
                <a:latin typeface="Times New Roman"/>
                <a:cs typeface="Times New Roman"/>
              </a:rPr>
              <a:t>: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0</a:t>
            </a:r>
            <a:r>
              <a:rPr lang="cs-CZ" sz="1800" dirty="0" smtClean="0">
                <a:latin typeface="Times New Roman"/>
                <a:cs typeface="Times New Roman"/>
              </a:rPr>
              <a:t>,</a:t>
            </a:r>
            <a:r>
              <a:rPr sz="1800" dirty="0" smtClean="0">
                <a:latin typeface="Times New Roman"/>
                <a:cs typeface="Times New Roman"/>
              </a:rPr>
              <a:t>9</a:t>
            </a:r>
            <a:r>
              <a:rPr sz="1800" spc="-15" dirty="0" smtClean="0">
                <a:latin typeface="Times New Roman"/>
                <a:cs typeface="Times New Roman"/>
              </a:rPr>
              <a:t> </a:t>
            </a:r>
            <a:r>
              <a:rPr lang="cs-CZ" sz="1800" dirty="0" smtClean="0">
                <a:latin typeface="Times New Roman"/>
                <a:cs typeface="Times New Roman"/>
              </a:rPr>
              <a:t>–</a:t>
            </a:r>
            <a:r>
              <a:rPr sz="1800" spc="-15" dirty="0" smtClean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1</a:t>
            </a:r>
            <a:r>
              <a:rPr lang="cs-CZ" sz="1800" dirty="0" smtClean="0">
                <a:latin typeface="Times New Roman"/>
                <a:cs typeface="Times New Roman"/>
              </a:rPr>
              <a:t>,</a:t>
            </a:r>
            <a:r>
              <a:rPr sz="1800" dirty="0" smtClean="0">
                <a:latin typeface="Times New Roman"/>
                <a:cs typeface="Times New Roman"/>
              </a:rPr>
              <a:t>8</a:t>
            </a:r>
            <a:r>
              <a:rPr sz="1800" spc="-15" dirty="0" smtClean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cN/dtex, </a:t>
            </a:r>
            <a:r>
              <a:rPr lang="cs-CZ" sz="1800" spc="-10" dirty="0" smtClean="0">
                <a:latin typeface="Times New Roman"/>
                <a:cs typeface="Times New Roman"/>
              </a:rPr>
              <a:t>	    </a:t>
            </a:r>
            <a:r>
              <a:rPr sz="1800" dirty="0" err="1" smtClean="0">
                <a:latin typeface="Times New Roman"/>
                <a:cs typeface="Times New Roman"/>
              </a:rPr>
              <a:t>za</a:t>
            </a:r>
            <a:r>
              <a:rPr sz="1800" spc="-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mokra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</a:t>
            </a:r>
            <a:r>
              <a:rPr sz="1800" baseline="-20833" dirty="0">
                <a:latin typeface="Times New Roman"/>
                <a:cs typeface="Times New Roman"/>
              </a:rPr>
              <a:t>M</a:t>
            </a:r>
            <a:r>
              <a:rPr sz="1800" dirty="0">
                <a:latin typeface="Times New Roman"/>
                <a:cs typeface="Times New Roman"/>
              </a:rPr>
              <a:t>: 70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80% </a:t>
            </a:r>
            <a:r>
              <a:rPr sz="1800" spc="-25" dirty="0">
                <a:latin typeface="Times New Roman"/>
                <a:cs typeface="Times New Roman"/>
              </a:rPr>
              <a:t>f</a:t>
            </a:r>
            <a:r>
              <a:rPr sz="1800" spc="-25" baseline="-25000" dirty="0">
                <a:latin typeface="Times New Roman"/>
                <a:cs typeface="Times New Roman"/>
              </a:rPr>
              <a:t>S</a:t>
            </a:r>
            <a:endParaRPr sz="1800" baseline="-25000" dirty="0">
              <a:latin typeface="Times New Roman"/>
              <a:cs typeface="Times New Roman"/>
            </a:endParaRPr>
          </a:p>
          <a:p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Tažnost</a:t>
            </a:r>
            <a:r>
              <a:rPr sz="1800" b="1" dirty="0">
                <a:latin typeface="Times New Roman"/>
                <a:cs typeface="Times New Roman"/>
              </a:rPr>
              <a:t>:</a:t>
            </a:r>
            <a:r>
              <a:rPr sz="1800" b="1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za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sucha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20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35%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endParaRPr lang="cs-CZ" sz="1800" dirty="0" smtClean="0">
              <a:latin typeface="Times New Roman"/>
              <a:cs typeface="Times New Roman"/>
            </a:endParaRPr>
          </a:p>
          <a:p>
            <a:r>
              <a:rPr lang="cs-CZ" sz="1800" spc="-10" dirty="0">
                <a:latin typeface="Times New Roman"/>
                <a:cs typeface="Times New Roman"/>
              </a:rPr>
              <a:t>	</a:t>
            </a:r>
            <a:r>
              <a:rPr lang="cs-CZ" sz="1800" spc="-10" dirty="0" smtClean="0">
                <a:latin typeface="Times New Roman"/>
                <a:cs typeface="Times New Roman"/>
              </a:rPr>
              <a:t>  </a:t>
            </a:r>
            <a:r>
              <a:rPr sz="1800" spc="-1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za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mokra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25" dirty="0" smtClean="0">
                <a:latin typeface="Times New Roman"/>
                <a:cs typeface="Times New Roman"/>
              </a:rPr>
              <a:t>25</a:t>
            </a:r>
            <a:r>
              <a:rPr lang="cs-CZ" sz="1800" spc="-25" dirty="0" smtClean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-</a:t>
            </a:r>
            <a:r>
              <a:rPr sz="1800" spc="-5" dirty="0" smtClean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50%</a:t>
            </a:r>
            <a:endParaRPr sz="1800" dirty="0">
              <a:latin typeface="Times New Roman"/>
              <a:cs typeface="Times New Roman"/>
            </a:endParaRPr>
          </a:p>
          <a:p>
            <a:r>
              <a:rPr sz="1800" b="1" spc="-10" dirty="0" err="1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Pružnost</a:t>
            </a:r>
            <a:r>
              <a:rPr lang="cs-CZ" sz="1800" b="1" spc="-10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endParaRPr sz="1800" b="1" dirty="0">
              <a:latin typeface="Times New Roman"/>
              <a:cs typeface="Times New Roman"/>
            </a:endParaRPr>
          </a:p>
          <a:p>
            <a:r>
              <a:rPr sz="1800" dirty="0">
                <a:latin typeface="Times New Roman"/>
                <a:cs typeface="Times New Roman"/>
              </a:rPr>
              <a:t>Deformace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2%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...vratná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deformace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25" dirty="0" smtClean="0">
                <a:latin typeface="Times New Roman"/>
                <a:cs typeface="Times New Roman"/>
              </a:rPr>
              <a:t>99%</a:t>
            </a:r>
            <a:endParaRPr lang="cs-CZ" sz="1800" dirty="0">
              <a:latin typeface="Times New Roman"/>
              <a:cs typeface="Times New Roman"/>
            </a:endParaRPr>
          </a:p>
          <a:p>
            <a:r>
              <a:rPr sz="1800" dirty="0" err="1" smtClean="0">
                <a:latin typeface="Times New Roman"/>
                <a:cs typeface="Times New Roman"/>
              </a:rPr>
              <a:t>Deformace</a:t>
            </a:r>
            <a:r>
              <a:rPr sz="1800" spc="-4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5%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...vratná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deformace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55</a:t>
            </a:r>
            <a:r>
              <a:rPr sz="1800" spc="-25" dirty="0" smtClean="0">
                <a:latin typeface="Times New Roman"/>
                <a:cs typeface="Times New Roman"/>
              </a:rPr>
              <a:t>%</a:t>
            </a:r>
            <a:endParaRPr lang="cs-CZ" sz="1800" spc="-25" dirty="0" smtClean="0">
              <a:latin typeface="Times New Roman"/>
              <a:cs typeface="Times New Roman"/>
            </a:endParaRPr>
          </a:p>
          <a:p>
            <a:endParaRPr lang="cs-CZ" sz="1800" b="1" dirty="0" smtClean="0"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r>
              <a:rPr sz="1800" b="1" dirty="0" err="1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Měrná</a:t>
            </a:r>
            <a:r>
              <a:rPr sz="1800" b="1" spc="-15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hmotnost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(hustota)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je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1320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kg/m</a:t>
            </a:r>
            <a:r>
              <a:rPr sz="1800" spc="-15" baseline="24305" dirty="0">
                <a:latin typeface="Times New Roman"/>
                <a:cs typeface="Times New Roman"/>
              </a:rPr>
              <a:t>3</a:t>
            </a:r>
            <a:endParaRPr sz="1800" baseline="24305" dirty="0">
              <a:latin typeface="Times New Roman"/>
              <a:cs typeface="Times New Roman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17246" y="2391465"/>
            <a:ext cx="3525395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Povrchové</a:t>
            </a:r>
            <a:r>
              <a:rPr lang="cs-CZ" sz="1800" b="1" spc="-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cs-CZ" sz="1800" b="1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vlastnosti:</a:t>
            </a:r>
            <a:endParaRPr lang="cs-CZ" sz="1800" b="1" dirty="0">
              <a:latin typeface="Times New Roman"/>
              <a:cs typeface="Times New Roman"/>
            </a:endParaRPr>
          </a:p>
          <a:p>
            <a:pPr marR="5080"/>
            <a:r>
              <a:rPr lang="cs-CZ" sz="1800" dirty="0">
                <a:latin typeface="Times New Roman"/>
                <a:cs typeface="Times New Roman"/>
              </a:rPr>
              <a:t>Vlna</a:t>
            </a:r>
            <a:r>
              <a:rPr lang="cs-CZ" sz="1800" spc="-4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bez</a:t>
            </a:r>
            <a:r>
              <a:rPr lang="cs-CZ" sz="1800" spc="-3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šupinek</a:t>
            </a:r>
            <a:r>
              <a:rPr lang="cs-CZ" sz="1800" spc="-2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se</a:t>
            </a:r>
            <a:r>
              <a:rPr lang="cs-CZ" sz="1800" spc="-3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nabíjí</a:t>
            </a:r>
            <a:r>
              <a:rPr lang="cs-CZ" sz="1800" spc="-15" dirty="0">
                <a:latin typeface="Times New Roman"/>
                <a:cs typeface="Times New Roman"/>
              </a:rPr>
              <a:t> </a:t>
            </a:r>
            <a:r>
              <a:rPr lang="cs-CZ" sz="1800" dirty="0" smtClean="0">
                <a:latin typeface="Times New Roman"/>
                <a:cs typeface="Times New Roman"/>
              </a:rPr>
              <a:t>záporně;</a:t>
            </a:r>
            <a:r>
              <a:rPr lang="cs-CZ" sz="1800" spc="-25" dirty="0" smtClean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se</a:t>
            </a:r>
            <a:r>
              <a:rPr lang="cs-CZ" sz="1800" spc="-3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šupinkami</a:t>
            </a:r>
            <a:r>
              <a:rPr lang="cs-CZ" sz="1800" spc="-25" dirty="0">
                <a:latin typeface="Times New Roman"/>
                <a:cs typeface="Times New Roman"/>
              </a:rPr>
              <a:t> se </a:t>
            </a:r>
            <a:r>
              <a:rPr lang="cs-CZ" sz="1800" dirty="0">
                <a:latin typeface="Times New Roman"/>
                <a:cs typeface="Times New Roman"/>
              </a:rPr>
              <a:t>kořen</a:t>
            </a:r>
            <a:r>
              <a:rPr lang="cs-CZ" sz="1800" spc="-4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nabíjí</a:t>
            </a:r>
            <a:r>
              <a:rPr lang="cs-CZ" sz="1800" spc="-2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kladně</a:t>
            </a:r>
            <a:r>
              <a:rPr lang="cs-CZ" sz="1800" spc="-2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a</a:t>
            </a:r>
            <a:r>
              <a:rPr lang="cs-CZ" sz="1800" spc="-2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špička</a:t>
            </a:r>
            <a:r>
              <a:rPr lang="cs-CZ" sz="1800" spc="-25" dirty="0">
                <a:latin typeface="Times New Roman"/>
                <a:cs typeface="Times New Roman"/>
              </a:rPr>
              <a:t> </a:t>
            </a:r>
            <a:r>
              <a:rPr lang="cs-CZ" sz="1800" spc="-10" dirty="0">
                <a:latin typeface="Times New Roman"/>
                <a:cs typeface="Times New Roman"/>
              </a:rPr>
              <a:t>záporně</a:t>
            </a:r>
            <a:r>
              <a:rPr lang="cs-CZ" sz="1800" spc="-10" dirty="0" smtClean="0">
                <a:latin typeface="Times New Roman"/>
                <a:cs typeface="Times New Roman"/>
              </a:rPr>
              <a:t>.</a:t>
            </a:r>
          </a:p>
          <a:p>
            <a:pPr marR="5080"/>
            <a:endParaRPr lang="cs-CZ" sz="600" spc="-10" dirty="0" smtClean="0">
              <a:latin typeface="Times New Roman"/>
              <a:cs typeface="Times New Roman"/>
            </a:endParaRPr>
          </a:p>
          <a:p>
            <a:r>
              <a:rPr lang="cs-CZ"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Anizotropie</a:t>
            </a:r>
            <a:r>
              <a:rPr lang="cs-CZ" sz="1800" b="1" spc="-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cs-CZ"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tření</a:t>
            </a:r>
            <a:r>
              <a:rPr lang="cs-CZ" sz="1800" b="1" spc="-3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vede</a:t>
            </a:r>
            <a:r>
              <a:rPr lang="cs-CZ" sz="1800" spc="-2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k</a:t>
            </a:r>
            <a:r>
              <a:rPr lang="cs-CZ" sz="1800" spc="-2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plstění</a:t>
            </a:r>
            <a:r>
              <a:rPr lang="cs-CZ" sz="1800" spc="-3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vlny</a:t>
            </a:r>
            <a:r>
              <a:rPr lang="cs-CZ" sz="1800" spc="-20" dirty="0">
                <a:latin typeface="Times New Roman"/>
                <a:cs typeface="Times New Roman"/>
              </a:rPr>
              <a:t> </a:t>
            </a:r>
            <a:r>
              <a:rPr lang="cs-CZ" sz="1800" spc="-10" dirty="0">
                <a:latin typeface="Times New Roman"/>
                <a:cs typeface="Times New Roman"/>
              </a:rPr>
              <a:t>(chlorováním</a:t>
            </a:r>
            <a:endParaRPr lang="cs-CZ" sz="1800" dirty="0">
              <a:latin typeface="Times New Roman"/>
              <a:cs typeface="Times New Roman"/>
            </a:endParaRPr>
          </a:p>
          <a:p>
            <a:pPr marR="5080"/>
            <a:r>
              <a:rPr lang="cs-CZ" sz="1800" dirty="0">
                <a:latin typeface="Times New Roman"/>
                <a:cs typeface="Times New Roman"/>
              </a:rPr>
              <a:t>v</a:t>
            </a:r>
            <a:r>
              <a:rPr lang="cs-CZ" sz="1800" spc="-2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roztoku</a:t>
            </a:r>
            <a:r>
              <a:rPr lang="cs-CZ" sz="1800" spc="-20" dirty="0">
                <a:latin typeface="Times New Roman"/>
                <a:cs typeface="Times New Roman"/>
              </a:rPr>
              <a:t> </a:t>
            </a:r>
            <a:r>
              <a:rPr lang="cs-CZ" sz="1800" dirty="0" err="1">
                <a:latin typeface="Times New Roman"/>
                <a:cs typeface="Times New Roman"/>
              </a:rPr>
              <a:t>NaClO</a:t>
            </a:r>
            <a:r>
              <a:rPr lang="cs-CZ" sz="1800" spc="-1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dojde</a:t>
            </a:r>
            <a:r>
              <a:rPr lang="cs-CZ" sz="1800" spc="-2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k</a:t>
            </a:r>
            <a:r>
              <a:rPr lang="cs-CZ" sz="1800" spc="-2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uvolnění</a:t>
            </a:r>
            <a:r>
              <a:rPr lang="cs-CZ" sz="1800" spc="-2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šupinek</a:t>
            </a:r>
            <a:r>
              <a:rPr lang="cs-CZ" sz="1800" spc="-2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a</a:t>
            </a:r>
            <a:r>
              <a:rPr lang="cs-CZ" sz="1800" spc="-2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vlna</a:t>
            </a:r>
            <a:r>
              <a:rPr lang="cs-CZ" sz="1800" spc="-20" dirty="0">
                <a:latin typeface="Times New Roman"/>
                <a:cs typeface="Times New Roman"/>
              </a:rPr>
              <a:t> </a:t>
            </a:r>
            <a:r>
              <a:rPr lang="cs-CZ" sz="1800" spc="-25" dirty="0">
                <a:latin typeface="Times New Roman"/>
                <a:cs typeface="Times New Roman"/>
              </a:rPr>
              <a:t>již </a:t>
            </a:r>
            <a:r>
              <a:rPr lang="cs-CZ" sz="1800" spc="-10" dirty="0">
                <a:latin typeface="Times New Roman"/>
                <a:cs typeface="Times New Roman"/>
              </a:rPr>
              <a:t>neplstí).</a:t>
            </a:r>
            <a:endParaRPr lang="cs-CZ" sz="1800" dirty="0">
              <a:latin typeface="Times New Roman"/>
              <a:cs typeface="Times New Roman"/>
            </a:endParaRPr>
          </a:p>
          <a:p>
            <a:pPr marL="12065" marR="5080">
              <a:spcBef>
                <a:spcPts val="620"/>
              </a:spcBef>
            </a:pPr>
            <a:endParaRPr lang="cs-CZ" sz="1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26657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25</a:t>
            </a:r>
            <a:endParaRPr lang="cs-CZ" dirty="0"/>
          </a:p>
        </p:txBody>
      </p:sp>
      <p:sp>
        <p:nvSpPr>
          <p:cNvPr id="3" name="object 5"/>
          <p:cNvSpPr txBox="1"/>
          <p:nvPr/>
        </p:nvSpPr>
        <p:spPr>
          <a:xfrm>
            <a:off x="517049" y="483802"/>
            <a:ext cx="5438775" cy="3353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00" b="1" dirty="0">
                <a:solidFill>
                  <a:srgbClr val="924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Vliv</a:t>
            </a:r>
            <a:r>
              <a:rPr sz="2100" b="1" spc="-105" dirty="0">
                <a:solidFill>
                  <a:srgbClr val="924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b="1" dirty="0">
                <a:solidFill>
                  <a:srgbClr val="924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teploty</a:t>
            </a:r>
            <a:r>
              <a:rPr sz="2100" b="1" spc="-95" dirty="0">
                <a:solidFill>
                  <a:srgbClr val="924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b="1" dirty="0">
                <a:solidFill>
                  <a:srgbClr val="924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sz="2100" b="1" spc="-105" dirty="0">
                <a:solidFill>
                  <a:srgbClr val="924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b="1" spc="-20" dirty="0">
                <a:solidFill>
                  <a:srgbClr val="924C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vlnu</a:t>
            </a:r>
            <a:endParaRPr sz="2100" dirty="0">
              <a:solidFill>
                <a:srgbClr val="924C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6"/>
          <p:cNvSpPr txBox="1"/>
          <p:nvPr/>
        </p:nvSpPr>
        <p:spPr>
          <a:xfrm>
            <a:off x="390440" y="838786"/>
            <a:ext cx="8206583" cy="455458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1" dirty="0" smtClean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Ohřev</a:t>
            </a:r>
            <a:r>
              <a:rPr sz="1800" b="1" spc="-5" dirty="0" smtClean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sz="1800" b="1" spc="-5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spc="-10" dirty="0" err="1" smtClean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vakuu</a:t>
            </a:r>
            <a:r>
              <a:rPr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sz="18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°C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odstranění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800" baseline="-208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8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H-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můstky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slabé </a:t>
            </a:r>
            <a:r>
              <a:rPr sz="18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vazby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800" spc="-1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°C</a:t>
            </a:r>
            <a:r>
              <a:rPr sz="1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nevratné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odstranění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800" baseline="-208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uvnitř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fibril</a:t>
            </a:r>
            <a:endParaRPr lang="cs-CZ" sz="1800" spc="-1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°C</a:t>
            </a:r>
            <a:r>
              <a:rPr sz="1800" spc="-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vznik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amidických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vazeb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210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°C</a:t>
            </a:r>
            <a:r>
              <a:rPr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215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°C</a:t>
            </a:r>
            <a:r>
              <a:rPr sz="1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parciální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tání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(praskání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vazeb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800" spc="-1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230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°C</a:t>
            </a:r>
            <a:r>
              <a:rPr sz="18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°C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odstranění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všech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můstků</a:t>
            </a:r>
            <a:endParaRPr lang="cs-CZ" sz="1800" spc="-1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4291330">
              <a:lnSpc>
                <a:spcPct val="109800"/>
              </a:lnSpc>
            </a:pP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nad</a:t>
            </a:r>
            <a:r>
              <a:rPr sz="1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°C</a:t>
            </a:r>
            <a:r>
              <a:rPr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pyrolýza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800" spc="-1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4291330"/>
            <a:endParaRPr lang="cs-CZ" sz="800" spc="-1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4291330"/>
            <a:r>
              <a:rPr sz="1800" b="1" dirty="0" err="1" smtClean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Ohřev</a:t>
            </a:r>
            <a:r>
              <a:rPr sz="1800" b="1" dirty="0" smtClean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sz="1800" b="1" spc="-1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vzduchu</a:t>
            </a:r>
            <a:r>
              <a:rPr sz="18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00175" defTabSz="72000"/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°C</a:t>
            </a:r>
            <a:r>
              <a:rPr sz="1800" spc="-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delší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dobu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ztráta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pružnosti,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lámavost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115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°C</a:t>
            </a:r>
            <a:r>
              <a:rPr sz="1800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vlhka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nevratné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změny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°C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sz="18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vlhka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žloutne,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hnědne</a:t>
            </a:r>
            <a:endParaRPr lang="cs-CZ" sz="1800" spc="-1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800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Voda</a:t>
            </a:r>
            <a:r>
              <a:rPr lang="cs-CZ" sz="1800" spc="40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urychluje</a:t>
            </a:r>
            <a:r>
              <a:rPr lang="cs-CZ" sz="1800" spc="409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degradaci,</a:t>
            </a:r>
            <a:r>
              <a:rPr lang="cs-CZ" sz="1800" spc="409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</a:t>
            </a:r>
            <a:r>
              <a:rPr lang="cs-CZ" sz="1800" spc="4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60°C</a:t>
            </a:r>
            <a:r>
              <a:rPr lang="cs-CZ" sz="1800" spc="42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sz="1800" spc="4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narušení</a:t>
            </a:r>
            <a:r>
              <a:rPr lang="cs-CZ" sz="1800" spc="4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cs-CZ" sz="1800" spc="4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sz="1800" spc="4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cs-CZ" sz="1800" spc="4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vazeb,</a:t>
            </a:r>
            <a:r>
              <a:rPr lang="cs-CZ" sz="1800" spc="4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</a:t>
            </a:r>
            <a:r>
              <a:rPr lang="cs-CZ" sz="1800" spc="4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130°C</a:t>
            </a:r>
            <a:r>
              <a:rPr lang="cs-CZ" sz="1800" spc="40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přechod</a:t>
            </a:r>
            <a:r>
              <a:rPr lang="cs-CZ" sz="1800" spc="-7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spc="-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cs-CZ" sz="1800" spc="-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 </a:t>
            </a:r>
            <a:r>
              <a:rPr lang="cs-CZ" sz="1800" spc="-1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cs-CZ" sz="1800" spc="-29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spc="-29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 -</a:t>
            </a:r>
            <a:r>
              <a:rPr lang="cs-CZ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keratin</a:t>
            </a:r>
            <a:r>
              <a:rPr lang="cs-CZ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sz="1800" spc="-7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Maximální</a:t>
            </a:r>
            <a:r>
              <a:rPr lang="cs-CZ" sz="1800" spc="-5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teplota</a:t>
            </a:r>
            <a:r>
              <a:rPr lang="cs-CZ" sz="1800" spc="-6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zpracování</a:t>
            </a:r>
            <a:r>
              <a:rPr lang="cs-CZ" sz="1800" spc="-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sz="1800" spc="-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cs-CZ" sz="18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cs-CZ" sz="1800" spc="-6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lang="cs-CZ" sz="1800" spc="-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spc="-1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r>
              <a:rPr lang="cs-CZ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°C</a:t>
            </a:r>
            <a:r>
              <a:rPr lang="cs-CZ" sz="1800" spc="-1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>
              <a:spcBef>
                <a:spcPts val="290"/>
              </a:spcBef>
            </a:pPr>
            <a:endParaRPr lang="cs-CZ" sz="1800" dirty="0">
              <a:latin typeface="Times New Roman"/>
              <a:cs typeface="Times New Roman"/>
            </a:endParaRPr>
          </a:p>
          <a:p>
            <a:pPr marL="114300">
              <a:lnSpc>
                <a:spcPct val="100000"/>
              </a:lnSpc>
              <a:spcBef>
                <a:spcPts val="290"/>
              </a:spcBef>
            </a:pPr>
            <a:endParaRPr sz="1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938387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26</a:t>
            </a:r>
            <a:endParaRPr lang="cs-CZ" dirty="0"/>
          </a:p>
        </p:txBody>
      </p:sp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626905" y="714415"/>
            <a:ext cx="6142196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b="1" spc="-10" dirty="0">
                <a:latin typeface="Arial" panose="020B0604020202020204" pitchFamily="34" charset="0"/>
                <a:cs typeface="Arial" panose="020B0604020202020204" pitchFamily="34" charset="0"/>
              </a:rPr>
              <a:t>Superkontrakce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626905" y="1227113"/>
            <a:ext cx="7869981" cy="2681503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R="43180" algn="just">
              <a:lnSpc>
                <a:spcPct val="89900"/>
              </a:lnSpc>
            </a:pPr>
            <a:r>
              <a:rPr sz="1800" dirty="0" err="1" smtClean="0">
                <a:latin typeface="Times New Roman"/>
                <a:cs typeface="Times New Roman"/>
              </a:rPr>
              <a:t>Superkontrakce</a:t>
            </a:r>
            <a:r>
              <a:rPr lang="cs-CZ" sz="1800" dirty="0" smtClean="0">
                <a:latin typeface="Times New Roman"/>
                <a:cs typeface="Times New Roman"/>
              </a:rPr>
              <a:t> je</a:t>
            </a:r>
            <a:r>
              <a:rPr sz="1800" spc="160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zkrácení</a:t>
            </a:r>
            <a:r>
              <a:rPr sz="1800" spc="16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více</a:t>
            </a:r>
            <a:r>
              <a:rPr sz="1800" spc="1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než</a:t>
            </a:r>
            <a:r>
              <a:rPr sz="1800" spc="1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na</a:t>
            </a:r>
            <a:r>
              <a:rPr sz="1800" spc="165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původní</a:t>
            </a:r>
            <a:r>
              <a:rPr sz="1800" spc="165" dirty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délku</a:t>
            </a:r>
            <a:r>
              <a:rPr sz="1800" dirty="0" smtClean="0">
                <a:latin typeface="Times New Roman"/>
                <a:cs typeface="Times New Roman"/>
              </a:rPr>
              <a:t>.</a:t>
            </a:r>
            <a:endParaRPr lang="cs-CZ" sz="1800" dirty="0" smtClean="0">
              <a:latin typeface="Times New Roman"/>
              <a:cs typeface="Times New Roman"/>
            </a:endParaRPr>
          </a:p>
          <a:p>
            <a:pPr marR="43180" algn="just">
              <a:lnSpc>
                <a:spcPct val="89900"/>
              </a:lnSpc>
            </a:pPr>
            <a:endParaRPr lang="cs-CZ" sz="1800" spc="175" dirty="0">
              <a:latin typeface="Times New Roman"/>
              <a:cs typeface="Times New Roman"/>
            </a:endParaRPr>
          </a:p>
          <a:p>
            <a:pPr marR="43180" algn="just">
              <a:lnSpc>
                <a:spcPct val="89900"/>
              </a:lnSpc>
            </a:pPr>
            <a:r>
              <a:rPr sz="1800" spc="-10" dirty="0" err="1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Superkontrakce</a:t>
            </a:r>
            <a:r>
              <a:rPr lang="cs-CZ" sz="1800" spc="-10" dirty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kortikálních</a:t>
            </a:r>
            <a:r>
              <a:rPr sz="1800" spc="515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buněk</a:t>
            </a:r>
            <a:r>
              <a:rPr sz="1800" dirty="0">
                <a:latin typeface="Times New Roman"/>
                <a:cs typeface="Times New Roman"/>
              </a:rPr>
              <a:t>:</a:t>
            </a:r>
            <a:r>
              <a:rPr sz="1800" spc="5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ortokortex</a:t>
            </a:r>
            <a:r>
              <a:rPr sz="1800" spc="5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se</a:t>
            </a:r>
            <a:r>
              <a:rPr sz="1800" spc="5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sráží</a:t>
            </a:r>
            <a:r>
              <a:rPr sz="1800" spc="5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2x</a:t>
            </a:r>
            <a:r>
              <a:rPr sz="1800" spc="5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více</a:t>
            </a:r>
            <a:r>
              <a:rPr sz="1800" spc="5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než</a:t>
            </a:r>
            <a:r>
              <a:rPr sz="1800" spc="5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parakortex</a:t>
            </a:r>
            <a:r>
              <a:rPr sz="1800" spc="53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a </a:t>
            </a:r>
            <a:r>
              <a:rPr sz="1800" dirty="0">
                <a:latin typeface="Times New Roman"/>
                <a:cs typeface="Times New Roman"/>
              </a:rPr>
              <a:t>důsledkem</a:t>
            </a:r>
            <a:r>
              <a:rPr sz="1800" spc="30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je</a:t>
            </a:r>
            <a:r>
              <a:rPr sz="1800" spc="30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změna</a:t>
            </a:r>
            <a:r>
              <a:rPr sz="1800" spc="300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obloučků.</a:t>
            </a:r>
            <a:r>
              <a:rPr sz="1800" spc="305" dirty="0">
                <a:latin typeface="Times New Roman"/>
                <a:cs typeface="Times New Roman"/>
              </a:rPr>
              <a:t>  </a:t>
            </a:r>
            <a:r>
              <a:rPr sz="18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Superkontrakci</a:t>
            </a:r>
            <a:r>
              <a:rPr sz="1800" spc="30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lze</a:t>
            </a:r>
            <a:r>
              <a:rPr sz="1800" spc="30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vyvolat</a:t>
            </a:r>
            <a:r>
              <a:rPr sz="1800" spc="300" dirty="0">
                <a:latin typeface="Times New Roman"/>
                <a:cs typeface="Times New Roman"/>
              </a:rPr>
              <a:t>  </a:t>
            </a:r>
            <a:r>
              <a:rPr sz="1800" spc="-50" dirty="0">
                <a:latin typeface="Times New Roman"/>
                <a:cs typeface="Times New Roman"/>
              </a:rPr>
              <a:t>i </a:t>
            </a:r>
            <a:r>
              <a:rPr sz="1800" dirty="0">
                <a:latin typeface="Times New Roman"/>
                <a:cs typeface="Times New Roman"/>
              </a:rPr>
              <a:t>působením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chemikálií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(</a:t>
            </a:r>
            <a:r>
              <a:rPr sz="1800" dirty="0">
                <a:latin typeface="Times New Roman"/>
                <a:cs typeface="Times New Roman"/>
              </a:rPr>
              <a:t>Li</a:t>
            </a:r>
            <a:r>
              <a:rPr sz="1800" baseline="24305" dirty="0">
                <a:latin typeface="Times New Roman"/>
                <a:cs typeface="Times New Roman"/>
              </a:rPr>
              <a:t>+</a:t>
            </a:r>
            <a:r>
              <a:rPr sz="1800" spc="270" baseline="243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&gt;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Na</a:t>
            </a:r>
            <a:r>
              <a:rPr sz="1800" baseline="24305" dirty="0">
                <a:latin typeface="Times New Roman"/>
                <a:cs typeface="Times New Roman"/>
              </a:rPr>
              <a:t>+</a:t>
            </a:r>
            <a:r>
              <a:rPr sz="1800" spc="270" baseline="243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&gt;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K</a:t>
            </a:r>
            <a:r>
              <a:rPr sz="1800" spc="-37" baseline="24305" dirty="0" smtClean="0">
                <a:latin typeface="Times New Roman"/>
                <a:cs typeface="Times New Roman"/>
              </a:rPr>
              <a:t>+</a:t>
            </a:r>
            <a:r>
              <a:rPr sz="1800" spc="-25" dirty="0" smtClean="0">
                <a:latin typeface="Times New Roman"/>
                <a:cs typeface="Times New Roman"/>
              </a:rPr>
              <a:t>)</a:t>
            </a:r>
            <a:r>
              <a:rPr lang="cs-CZ" sz="1800" spc="-25" dirty="0" smtClean="0">
                <a:latin typeface="Times New Roman"/>
                <a:cs typeface="Times New Roman"/>
              </a:rPr>
              <a:t>.</a:t>
            </a:r>
          </a:p>
          <a:p>
            <a:pPr marR="43180" algn="just">
              <a:lnSpc>
                <a:spcPct val="89900"/>
              </a:lnSpc>
            </a:pPr>
            <a:endParaRPr sz="1800" dirty="0">
              <a:latin typeface="Times New Roman"/>
              <a:cs typeface="Times New Roman"/>
            </a:endParaRPr>
          </a:p>
          <a:p>
            <a:pPr algn="just">
              <a:lnSpc>
                <a:spcPct val="100000"/>
              </a:lnSpc>
            </a:pPr>
            <a:r>
              <a:rPr sz="1800" b="1" dirty="0" err="1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Mechanismus</a:t>
            </a:r>
            <a:r>
              <a:rPr sz="1800" b="1" spc="-35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superkontrakce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(Dosud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zcela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neobjasněno)</a:t>
            </a:r>
            <a:endParaRPr sz="1800" dirty="0">
              <a:latin typeface="Times New Roman"/>
              <a:cs typeface="Times New Roman"/>
            </a:endParaRPr>
          </a:p>
          <a:p>
            <a:pPr algn="just">
              <a:lnSpc>
                <a:spcPct val="100000"/>
              </a:lnSpc>
              <a:buAutoNum type="arabicParenR"/>
              <a:tabLst>
                <a:tab pos="533400" algn="l"/>
              </a:tabLst>
            </a:pPr>
            <a:r>
              <a:rPr lang="cs-CZ" sz="1800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porušení</a:t>
            </a:r>
            <a:r>
              <a:rPr sz="1800" spc="-3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H-můstků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reverzibilní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 err="1" smtClean="0">
                <a:latin typeface="Times New Roman"/>
                <a:cs typeface="Times New Roman"/>
              </a:rPr>
              <a:t>srážení</a:t>
            </a:r>
            <a:endParaRPr lang="cs-CZ" sz="1800" spc="-10" dirty="0" smtClean="0">
              <a:latin typeface="Times New Roman"/>
              <a:cs typeface="Times New Roman"/>
            </a:endParaRPr>
          </a:p>
          <a:p>
            <a:pPr algn="just">
              <a:lnSpc>
                <a:spcPct val="100000"/>
              </a:lnSpc>
              <a:buAutoNum type="arabicParenR"/>
              <a:tabLst>
                <a:tab pos="533400" algn="l"/>
              </a:tabLst>
            </a:pPr>
            <a:r>
              <a:rPr lang="cs-CZ" sz="1800" spc="-10" dirty="0" smtClean="0">
                <a:latin typeface="Times New Roman"/>
                <a:cs typeface="Times New Roman"/>
              </a:rPr>
              <a:t> porušení S-S můstků, přesmyk na </a:t>
            </a:r>
            <a:r>
              <a:rPr lang="cs-CZ" sz="1800" dirty="0">
                <a:latin typeface="Times New Roman"/>
                <a:cs typeface="Times New Roman"/>
                <a:sym typeface="Symbol" panose="05050102010706020507" pitchFamily="18" charset="2"/>
              </a:rPr>
              <a:t></a:t>
            </a:r>
            <a:r>
              <a:rPr lang="cs-CZ" sz="1800" spc="-10" dirty="0">
                <a:latin typeface="Times New Roman"/>
                <a:cs typeface="Times New Roman"/>
              </a:rPr>
              <a:t>-keratin</a:t>
            </a:r>
            <a:endParaRPr sz="1800" dirty="0">
              <a:latin typeface="Times New Roman"/>
              <a:cs typeface="Times New Roman"/>
            </a:endParaRPr>
          </a:p>
          <a:p>
            <a:pPr marR="6499225" algn="just">
              <a:lnSpc>
                <a:spcPct val="109800"/>
              </a:lnSpc>
              <a:tabLst>
                <a:tab pos="533400" algn="l"/>
              </a:tabLst>
            </a:pPr>
            <a:endParaRPr sz="1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033552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27</a:t>
            </a:r>
            <a:endParaRPr lang="cs-CZ" dirty="0"/>
          </a:p>
        </p:txBody>
      </p:sp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587442" y="598623"/>
            <a:ext cx="7864793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Působení</a:t>
            </a:r>
            <a:r>
              <a:rPr b="1" spc="-2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 err="1">
                <a:latin typeface="Arial" panose="020B0604020202020204" pitchFamily="34" charset="0"/>
                <a:cs typeface="Arial" panose="020B0604020202020204" pitchFamily="34" charset="0"/>
              </a:rPr>
              <a:t>chemikálií</a:t>
            </a:r>
            <a:r>
              <a:rPr b="1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25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b="1" spc="-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3"/>
          <p:cNvSpPr txBox="1"/>
          <p:nvPr/>
        </p:nvSpPr>
        <p:spPr>
          <a:xfrm>
            <a:off x="458905" y="1075885"/>
            <a:ext cx="8274684" cy="2689198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R="67945" algn="ctr"/>
            <a:r>
              <a:rPr lang="cs-CZ" sz="1800" b="1" dirty="0">
                <a:latin typeface="Tahoma"/>
                <a:cs typeface="Tahoma"/>
              </a:rPr>
              <a:t>Vliv </a:t>
            </a:r>
            <a:r>
              <a:rPr lang="cs-CZ" sz="1800" b="1" spc="-10" dirty="0">
                <a:latin typeface="Tahoma"/>
                <a:cs typeface="Tahoma"/>
              </a:rPr>
              <a:t>kyselin</a:t>
            </a:r>
            <a:endParaRPr lang="cs-CZ" sz="1800" dirty="0">
              <a:latin typeface="Tahoma"/>
              <a:cs typeface="Tahoma"/>
            </a:endParaRPr>
          </a:p>
          <a:p>
            <a:pPr marR="92075" algn="just"/>
            <a:r>
              <a:rPr lang="cs-CZ" sz="1800" dirty="0">
                <a:latin typeface="Times New Roman"/>
                <a:cs typeface="Times New Roman"/>
              </a:rPr>
              <a:t>V</a:t>
            </a:r>
            <a:r>
              <a:rPr lang="cs-CZ" sz="1800" spc="175" dirty="0">
                <a:latin typeface="Times New Roman"/>
                <a:cs typeface="Times New Roman"/>
              </a:rPr>
              <a:t>  </a:t>
            </a:r>
            <a:r>
              <a:rPr lang="cs-CZ" sz="1800" dirty="0">
                <a:latin typeface="Times New Roman"/>
                <a:cs typeface="Times New Roman"/>
              </a:rPr>
              <a:t>HNO</a:t>
            </a:r>
            <a:r>
              <a:rPr lang="cs-CZ" sz="1800" baseline="-24305" dirty="0">
                <a:latin typeface="Times New Roman"/>
                <a:cs typeface="Times New Roman"/>
              </a:rPr>
              <a:t>3</a:t>
            </a:r>
            <a:r>
              <a:rPr lang="cs-CZ" sz="1800" spc="277" baseline="-24305" dirty="0">
                <a:latin typeface="Times New Roman"/>
                <a:cs typeface="Times New Roman"/>
              </a:rPr>
              <a:t>  </a:t>
            </a:r>
            <a:r>
              <a:rPr lang="cs-CZ" sz="1800" dirty="0">
                <a:latin typeface="Times New Roman"/>
                <a:cs typeface="Times New Roman"/>
              </a:rPr>
              <a:t>žloutne</a:t>
            </a:r>
            <a:r>
              <a:rPr lang="cs-CZ" sz="1800" spc="170" dirty="0">
                <a:latin typeface="Times New Roman"/>
                <a:cs typeface="Times New Roman"/>
              </a:rPr>
              <a:t>  </a:t>
            </a:r>
            <a:r>
              <a:rPr lang="cs-CZ" sz="1800" dirty="0">
                <a:latin typeface="Times New Roman"/>
                <a:cs typeface="Times New Roman"/>
              </a:rPr>
              <a:t>(xantoproteinová</a:t>
            </a:r>
            <a:r>
              <a:rPr lang="cs-CZ" sz="1800" spc="170" dirty="0">
                <a:latin typeface="Times New Roman"/>
                <a:cs typeface="Times New Roman"/>
              </a:rPr>
              <a:t>  </a:t>
            </a:r>
            <a:r>
              <a:rPr lang="cs-CZ" sz="1800" dirty="0">
                <a:latin typeface="Times New Roman"/>
                <a:cs typeface="Times New Roman"/>
              </a:rPr>
              <a:t>reakce),</a:t>
            </a:r>
            <a:r>
              <a:rPr lang="cs-CZ" sz="1800" spc="175" dirty="0">
                <a:latin typeface="Times New Roman"/>
                <a:cs typeface="Times New Roman"/>
              </a:rPr>
              <a:t>  </a:t>
            </a:r>
            <a:r>
              <a:rPr lang="cs-CZ" sz="1800" dirty="0">
                <a:latin typeface="Times New Roman"/>
                <a:cs typeface="Times New Roman"/>
              </a:rPr>
              <a:t>v</a:t>
            </a:r>
            <a:r>
              <a:rPr lang="cs-CZ" sz="1800" spc="170" dirty="0">
                <a:latin typeface="Times New Roman"/>
                <a:cs typeface="Times New Roman"/>
              </a:rPr>
              <a:t>  </a:t>
            </a:r>
            <a:r>
              <a:rPr lang="cs-CZ" sz="1800" dirty="0">
                <a:latin typeface="Times New Roman"/>
                <a:cs typeface="Times New Roman"/>
              </a:rPr>
              <a:t>80%</a:t>
            </a:r>
            <a:r>
              <a:rPr lang="cs-CZ" sz="1800" spc="170" dirty="0">
                <a:latin typeface="Times New Roman"/>
                <a:cs typeface="Times New Roman"/>
              </a:rPr>
              <a:t>  </a:t>
            </a:r>
            <a:r>
              <a:rPr lang="cs-CZ" sz="1800" dirty="0">
                <a:latin typeface="Times New Roman"/>
                <a:cs typeface="Times New Roman"/>
              </a:rPr>
              <a:t>H</a:t>
            </a:r>
            <a:r>
              <a:rPr lang="cs-CZ" sz="1800" baseline="-24305" dirty="0">
                <a:latin typeface="Times New Roman"/>
                <a:cs typeface="Times New Roman"/>
              </a:rPr>
              <a:t>2</a:t>
            </a:r>
            <a:r>
              <a:rPr lang="cs-CZ" sz="1800" dirty="0">
                <a:latin typeface="Times New Roman"/>
                <a:cs typeface="Times New Roman"/>
              </a:rPr>
              <a:t>SO</a:t>
            </a:r>
            <a:r>
              <a:rPr lang="cs-CZ" sz="1800" baseline="-24305" dirty="0">
                <a:latin typeface="Times New Roman"/>
                <a:cs typeface="Times New Roman"/>
              </a:rPr>
              <a:t>4</a:t>
            </a:r>
            <a:r>
              <a:rPr lang="cs-CZ" sz="1800" spc="270" baseline="-24305" dirty="0">
                <a:latin typeface="Times New Roman"/>
                <a:cs typeface="Times New Roman"/>
              </a:rPr>
              <a:t>  </a:t>
            </a:r>
            <a:r>
              <a:rPr lang="cs-CZ" sz="1800" spc="-25" dirty="0">
                <a:latin typeface="Times New Roman"/>
                <a:cs typeface="Times New Roman"/>
              </a:rPr>
              <a:t>se </a:t>
            </a:r>
            <a:r>
              <a:rPr lang="cs-CZ" sz="1800" dirty="0">
                <a:latin typeface="Times New Roman"/>
                <a:cs typeface="Times New Roman"/>
              </a:rPr>
              <a:t>nerozpouští.</a:t>
            </a:r>
            <a:r>
              <a:rPr lang="cs-CZ" sz="1800" spc="135" dirty="0">
                <a:latin typeface="Times New Roman"/>
                <a:cs typeface="Times New Roman"/>
              </a:rPr>
              <a:t>  </a:t>
            </a:r>
            <a:r>
              <a:rPr lang="cs-CZ" sz="1800" spc="-10" dirty="0">
                <a:latin typeface="Times New Roman"/>
                <a:cs typeface="Times New Roman"/>
              </a:rPr>
              <a:t>Vaří-</a:t>
            </a:r>
            <a:r>
              <a:rPr lang="cs-CZ" sz="1800" dirty="0">
                <a:latin typeface="Times New Roman"/>
                <a:cs typeface="Times New Roman"/>
              </a:rPr>
              <a:t>li</a:t>
            </a:r>
            <a:r>
              <a:rPr lang="cs-CZ" sz="1800" spc="145" dirty="0">
                <a:latin typeface="Times New Roman"/>
                <a:cs typeface="Times New Roman"/>
              </a:rPr>
              <a:t>  </a:t>
            </a:r>
            <a:r>
              <a:rPr lang="cs-CZ" sz="1800" dirty="0">
                <a:latin typeface="Times New Roman"/>
                <a:cs typeface="Times New Roman"/>
              </a:rPr>
              <a:t>se</a:t>
            </a:r>
            <a:r>
              <a:rPr lang="cs-CZ" sz="1800" spc="135" dirty="0">
                <a:latin typeface="Times New Roman"/>
                <a:cs typeface="Times New Roman"/>
              </a:rPr>
              <a:t>  </a:t>
            </a:r>
            <a:r>
              <a:rPr lang="cs-CZ" sz="1800" dirty="0">
                <a:latin typeface="Times New Roman"/>
                <a:cs typeface="Times New Roman"/>
              </a:rPr>
              <a:t>v</a:t>
            </a:r>
            <a:r>
              <a:rPr lang="cs-CZ" sz="1800" spc="140" dirty="0">
                <a:latin typeface="Times New Roman"/>
                <a:cs typeface="Times New Roman"/>
              </a:rPr>
              <a:t>  </a:t>
            </a:r>
            <a:r>
              <a:rPr lang="cs-CZ" sz="1800" dirty="0">
                <a:latin typeface="Times New Roman"/>
                <a:cs typeface="Times New Roman"/>
              </a:rPr>
              <a:t>mírně</a:t>
            </a:r>
            <a:r>
              <a:rPr lang="cs-CZ" sz="1800" spc="140" dirty="0">
                <a:latin typeface="Times New Roman"/>
                <a:cs typeface="Times New Roman"/>
              </a:rPr>
              <a:t>  </a:t>
            </a:r>
            <a:r>
              <a:rPr lang="cs-CZ" sz="1800" dirty="0">
                <a:latin typeface="Times New Roman"/>
                <a:cs typeface="Times New Roman"/>
              </a:rPr>
              <a:t>kyselé</a:t>
            </a:r>
            <a:r>
              <a:rPr lang="cs-CZ" sz="1800" spc="135" dirty="0">
                <a:latin typeface="Times New Roman"/>
                <a:cs typeface="Times New Roman"/>
              </a:rPr>
              <a:t>  </a:t>
            </a:r>
            <a:r>
              <a:rPr lang="cs-CZ" sz="1800" dirty="0">
                <a:latin typeface="Times New Roman"/>
                <a:cs typeface="Times New Roman"/>
              </a:rPr>
              <a:t>lázni,</a:t>
            </a:r>
            <a:r>
              <a:rPr lang="cs-CZ" sz="1800" spc="140" dirty="0">
                <a:latin typeface="Times New Roman"/>
                <a:cs typeface="Times New Roman"/>
              </a:rPr>
              <a:t>  </a:t>
            </a:r>
            <a:r>
              <a:rPr lang="cs-CZ" sz="1800" dirty="0">
                <a:latin typeface="Times New Roman"/>
                <a:cs typeface="Times New Roman"/>
              </a:rPr>
              <a:t>pohlcují</a:t>
            </a:r>
            <a:r>
              <a:rPr lang="cs-CZ" sz="1800" spc="135" dirty="0">
                <a:latin typeface="Times New Roman"/>
                <a:cs typeface="Times New Roman"/>
              </a:rPr>
              <a:t>  </a:t>
            </a:r>
            <a:r>
              <a:rPr lang="cs-CZ" sz="1800" spc="-10" dirty="0">
                <a:latin typeface="Times New Roman"/>
                <a:cs typeface="Times New Roman"/>
              </a:rPr>
              <a:t>vlákna </a:t>
            </a:r>
            <a:r>
              <a:rPr lang="cs-CZ" sz="1800" dirty="0">
                <a:latin typeface="Times New Roman"/>
                <a:cs typeface="Times New Roman"/>
              </a:rPr>
              <a:t>značné</a:t>
            </a:r>
            <a:r>
              <a:rPr lang="cs-CZ" sz="1800" spc="450" dirty="0">
                <a:latin typeface="Times New Roman"/>
                <a:cs typeface="Times New Roman"/>
              </a:rPr>
              <a:t>  </a:t>
            </a:r>
            <a:r>
              <a:rPr lang="cs-CZ" sz="1800" dirty="0">
                <a:latin typeface="Times New Roman"/>
                <a:cs typeface="Times New Roman"/>
              </a:rPr>
              <a:t>množství</a:t>
            </a:r>
            <a:r>
              <a:rPr lang="cs-CZ" sz="1800" spc="465" dirty="0">
                <a:latin typeface="Times New Roman"/>
                <a:cs typeface="Times New Roman"/>
              </a:rPr>
              <a:t>  </a:t>
            </a:r>
            <a:r>
              <a:rPr lang="cs-CZ" sz="1800" dirty="0">
                <a:latin typeface="Times New Roman"/>
                <a:cs typeface="Times New Roman"/>
              </a:rPr>
              <a:t>kyseliny,</a:t>
            </a:r>
            <a:r>
              <a:rPr lang="cs-CZ" sz="1800" spc="450" dirty="0">
                <a:latin typeface="Times New Roman"/>
                <a:cs typeface="Times New Roman"/>
              </a:rPr>
              <a:t>  </a:t>
            </a:r>
            <a:r>
              <a:rPr lang="cs-CZ" sz="1800" dirty="0">
                <a:latin typeface="Times New Roman"/>
                <a:cs typeface="Times New Roman"/>
              </a:rPr>
              <a:t>kterou</a:t>
            </a:r>
            <a:r>
              <a:rPr lang="cs-CZ" sz="1800" spc="455" dirty="0">
                <a:latin typeface="Times New Roman"/>
                <a:cs typeface="Times New Roman"/>
              </a:rPr>
              <a:t>  </a:t>
            </a:r>
            <a:r>
              <a:rPr lang="cs-CZ" sz="1800" dirty="0">
                <a:latin typeface="Times New Roman"/>
                <a:cs typeface="Times New Roman"/>
              </a:rPr>
              <a:t>pak</a:t>
            </a:r>
            <a:r>
              <a:rPr lang="cs-CZ" sz="1800" spc="455" dirty="0">
                <a:latin typeface="Times New Roman"/>
                <a:cs typeface="Times New Roman"/>
              </a:rPr>
              <a:t>  </a:t>
            </a:r>
            <a:r>
              <a:rPr lang="cs-CZ" sz="1800" dirty="0">
                <a:latin typeface="Times New Roman"/>
                <a:cs typeface="Times New Roman"/>
              </a:rPr>
              <a:t>již</a:t>
            </a:r>
            <a:r>
              <a:rPr lang="cs-CZ" sz="1800" spc="455" dirty="0">
                <a:latin typeface="Times New Roman"/>
                <a:cs typeface="Times New Roman"/>
              </a:rPr>
              <a:t>  </a:t>
            </a:r>
            <a:r>
              <a:rPr lang="cs-CZ" sz="1800" dirty="0">
                <a:latin typeface="Times New Roman"/>
                <a:cs typeface="Times New Roman"/>
              </a:rPr>
              <a:t>nelze</a:t>
            </a:r>
            <a:r>
              <a:rPr lang="cs-CZ" sz="1800" spc="459" dirty="0">
                <a:latin typeface="Times New Roman"/>
                <a:cs typeface="Times New Roman"/>
              </a:rPr>
              <a:t>  </a:t>
            </a:r>
            <a:r>
              <a:rPr lang="cs-CZ" sz="1800" spc="-10" dirty="0">
                <a:latin typeface="Times New Roman"/>
                <a:cs typeface="Times New Roman"/>
              </a:rPr>
              <a:t>odstranit </a:t>
            </a:r>
            <a:r>
              <a:rPr lang="cs-CZ" sz="1800" dirty="0">
                <a:latin typeface="Times New Roman"/>
                <a:cs typeface="Times New Roman"/>
              </a:rPr>
              <a:t>vypíráním,</a:t>
            </a:r>
            <a:r>
              <a:rPr lang="cs-CZ" sz="1800" spc="420" dirty="0">
                <a:latin typeface="Times New Roman"/>
                <a:cs typeface="Times New Roman"/>
              </a:rPr>
              <a:t>  </a:t>
            </a:r>
            <a:r>
              <a:rPr lang="cs-CZ" sz="1800" dirty="0">
                <a:latin typeface="Times New Roman"/>
                <a:cs typeface="Times New Roman"/>
              </a:rPr>
              <a:t>lze</a:t>
            </a:r>
            <a:r>
              <a:rPr lang="cs-CZ" sz="1800" spc="434" dirty="0">
                <a:latin typeface="Times New Roman"/>
                <a:cs typeface="Times New Roman"/>
              </a:rPr>
              <a:t>  </a:t>
            </a:r>
            <a:r>
              <a:rPr lang="cs-CZ" sz="1800" dirty="0">
                <a:latin typeface="Times New Roman"/>
                <a:cs typeface="Times New Roman"/>
              </a:rPr>
              <a:t>ji</a:t>
            </a:r>
            <a:r>
              <a:rPr lang="cs-CZ" sz="1800" spc="430" dirty="0">
                <a:latin typeface="Times New Roman"/>
                <a:cs typeface="Times New Roman"/>
              </a:rPr>
              <a:t>  </a:t>
            </a:r>
            <a:r>
              <a:rPr lang="cs-CZ" sz="1800" dirty="0">
                <a:latin typeface="Times New Roman"/>
                <a:cs typeface="Times New Roman"/>
              </a:rPr>
              <a:t>však</a:t>
            </a:r>
            <a:r>
              <a:rPr lang="cs-CZ" sz="1800" spc="434" dirty="0">
                <a:latin typeface="Times New Roman"/>
                <a:cs typeface="Times New Roman"/>
              </a:rPr>
              <a:t>  </a:t>
            </a:r>
            <a:r>
              <a:rPr lang="cs-CZ" sz="1800" dirty="0">
                <a:latin typeface="Times New Roman"/>
                <a:cs typeface="Times New Roman"/>
              </a:rPr>
              <a:t>zneutralizovat</a:t>
            </a:r>
            <a:r>
              <a:rPr lang="cs-CZ" sz="1800" spc="430" dirty="0">
                <a:latin typeface="Times New Roman"/>
                <a:cs typeface="Times New Roman"/>
              </a:rPr>
              <a:t>  </a:t>
            </a:r>
            <a:r>
              <a:rPr lang="cs-CZ" sz="1800" dirty="0">
                <a:latin typeface="Times New Roman"/>
                <a:cs typeface="Times New Roman"/>
              </a:rPr>
              <a:t>přidáním</a:t>
            </a:r>
            <a:r>
              <a:rPr lang="cs-CZ" sz="1800" spc="434" dirty="0">
                <a:latin typeface="Times New Roman"/>
                <a:cs typeface="Times New Roman"/>
              </a:rPr>
              <a:t>  </a:t>
            </a:r>
            <a:r>
              <a:rPr lang="cs-CZ" sz="1800" spc="-10" dirty="0">
                <a:latin typeface="Times New Roman"/>
                <a:cs typeface="Times New Roman"/>
              </a:rPr>
              <a:t>potřebného </a:t>
            </a:r>
            <a:r>
              <a:rPr lang="cs-CZ" sz="1800" dirty="0">
                <a:latin typeface="Times New Roman"/>
                <a:cs typeface="Times New Roman"/>
              </a:rPr>
              <a:t>množství</a:t>
            </a:r>
            <a:r>
              <a:rPr lang="cs-CZ" sz="1800" spc="100" dirty="0">
                <a:latin typeface="Times New Roman"/>
                <a:cs typeface="Times New Roman"/>
              </a:rPr>
              <a:t>  </a:t>
            </a:r>
            <a:r>
              <a:rPr lang="cs-CZ" sz="1800" dirty="0">
                <a:latin typeface="Times New Roman"/>
                <a:cs typeface="Times New Roman"/>
              </a:rPr>
              <a:t>zásady</a:t>
            </a:r>
            <a:r>
              <a:rPr lang="cs-CZ" sz="1800" spc="110" dirty="0">
                <a:latin typeface="Times New Roman"/>
                <a:cs typeface="Times New Roman"/>
              </a:rPr>
              <a:t>  </a:t>
            </a:r>
            <a:r>
              <a:rPr lang="cs-CZ" sz="1800" dirty="0">
                <a:latin typeface="Times New Roman"/>
                <a:cs typeface="Times New Roman"/>
              </a:rPr>
              <a:t>do</a:t>
            </a:r>
            <a:r>
              <a:rPr lang="cs-CZ" sz="1800" spc="105" dirty="0">
                <a:latin typeface="Times New Roman"/>
                <a:cs typeface="Times New Roman"/>
              </a:rPr>
              <a:t>  </a:t>
            </a:r>
            <a:r>
              <a:rPr lang="cs-CZ" sz="1800" dirty="0">
                <a:latin typeface="Times New Roman"/>
                <a:cs typeface="Times New Roman"/>
              </a:rPr>
              <a:t>prací</a:t>
            </a:r>
            <a:r>
              <a:rPr lang="cs-CZ" sz="1800" spc="105" dirty="0">
                <a:latin typeface="Times New Roman"/>
                <a:cs typeface="Times New Roman"/>
              </a:rPr>
              <a:t>  </a:t>
            </a:r>
            <a:r>
              <a:rPr lang="cs-CZ" sz="1800" dirty="0">
                <a:latin typeface="Times New Roman"/>
                <a:cs typeface="Times New Roman"/>
              </a:rPr>
              <a:t>vody.</a:t>
            </a:r>
            <a:r>
              <a:rPr lang="cs-CZ" sz="1800" spc="105" dirty="0">
                <a:latin typeface="Times New Roman"/>
                <a:cs typeface="Times New Roman"/>
              </a:rPr>
              <a:t>  </a:t>
            </a:r>
            <a:r>
              <a:rPr lang="cs-CZ" sz="1800" dirty="0">
                <a:latin typeface="Times New Roman"/>
                <a:cs typeface="Times New Roman"/>
              </a:rPr>
              <a:t>V</a:t>
            </a:r>
            <a:r>
              <a:rPr lang="cs-CZ" sz="1800" spc="110" dirty="0">
                <a:latin typeface="Times New Roman"/>
                <a:cs typeface="Times New Roman"/>
              </a:rPr>
              <a:t>  </a:t>
            </a:r>
            <a:r>
              <a:rPr lang="cs-CZ" sz="1800" dirty="0">
                <a:latin typeface="Times New Roman"/>
                <a:cs typeface="Times New Roman"/>
              </a:rPr>
              <a:t>silnějších</a:t>
            </a:r>
            <a:r>
              <a:rPr lang="cs-CZ" sz="1800" spc="105" dirty="0">
                <a:latin typeface="Times New Roman"/>
                <a:cs typeface="Times New Roman"/>
              </a:rPr>
              <a:t>  </a:t>
            </a:r>
            <a:r>
              <a:rPr lang="cs-CZ" sz="1800" dirty="0">
                <a:latin typeface="Times New Roman"/>
                <a:cs typeface="Times New Roman"/>
              </a:rPr>
              <a:t>kyselinách</a:t>
            </a:r>
            <a:r>
              <a:rPr lang="cs-CZ" sz="1800" spc="105" dirty="0">
                <a:latin typeface="Times New Roman"/>
                <a:cs typeface="Times New Roman"/>
              </a:rPr>
              <a:t>  </a:t>
            </a:r>
            <a:r>
              <a:rPr lang="cs-CZ" sz="1800" spc="-20" dirty="0">
                <a:latin typeface="Times New Roman"/>
                <a:cs typeface="Times New Roman"/>
              </a:rPr>
              <a:t>vlna </a:t>
            </a:r>
            <a:r>
              <a:rPr lang="cs-CZ" sz="1800" dirty="0">
                <a:latin typeface="Times New Roman"/>
                <a:cs typeface="Times New Roman"/>
              </a:rPr>
              <a:t>bobtná</a:t>
            </a:r>
            <a:r>
              <a:rPr lang="cs-CZ" sz="1800" spc="24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a</a:t>
            </a:r>
            <a:r>
              <a:rPr lang="cs-CZ" sz="1800" spc="24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později</a:t>
            </a:r>
            <a:r>
              <a:rPr lang="cs-CZ" sz="1800" spc="25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hydrolyzuje.</a:t>
            </a:r>
            <a:r>
              <a:rPr lang="cs-CZ" sz="1800" spc="254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Varem</a:t>
            </a:r>
            <a:r>
              <a:rPr lang="cs-CZ" sz="1800" spc="25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ve</a:t>
            </a:r>
            <a:r>
              <a:rPr lang="cs-CZ" sz="1800" spc="254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20%</a:t>
            </a:r>
            <a:r>
              <a:rPr lang="cs-CZ" sz="1800" spc="25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HC1</a:t>
            </a:r>
            <a:r>
              <a:rPr lang="cs-CZ" sz="1800" spc="254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se</a:t>
            </a:r>
            <a:r>
              <a:rPr lang="cs-CZ" sz="1800" spc="25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vlna</a:t>
            </a:r>
            <a:r>
              <a:rPr lang="cs-CZ" sz="1800" spc="254" dirty="0">
                <a:latin typeface="Times New Roman"/>
                <a:cs typeface="Times New Roman"/>
              </a:rPr>
              <a:t> </a:t>
            </a:r>
            <a:r>
              <a:rPr lang="cs-CZ" sz="1800" spc="-10" dirty="0">
                <a:latin typeface="Times New Roman"/>
                <a:cs typeface="Times New Roman"/>
              </a:rPr>
              <a:t>úplně </a:t>
            </a:r>
            <a:r>
              <a:rPr lang="cs-CZ" sz="1800" dirty="0">
                <a:latin typeface="Times New Roman"/>
                <a:cs typeface="Times New Roman"/>
              </a:rPr>
              <a:t>hydrolyticky</a:t>
            </a:r>
            <a:r>
              <a:rPr lang="cs-CZ" sz="1800" spc="-4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rozkládá</a:t>
            </a:r>
            <a:r>
              <a:rPr lang="cs-CZ" sz="1800" spc="-2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na</a:t>
            </a:r>
            <a:r>
              <a:rPr lang="cs-CZ" sz="1800" spc="-35" dirty="0">
                <a:latin typeface="Times New Roman"/>
                <a:cs typeface="Times New Roman"/>
              </a:rPr>
              <a:t> </a:t>
            </a:r>
            <a:r>
              <a:rPr lang="cs-CZ" sz="1800" spc="-10" dirty="0">
                <a:latin typeface="Times New Roman"/>
                <a:cs typeface="Times New Roman"/>
              </a:rPr>
              <a:t>aminokyseliny.</a:t>
            </a:r>
            <a:endParaRPr lang="cs-CZ" sz="1800" dirty="0">
              <a:latin typeface="Times New Roman"/>
              <a:cs typeface="Times New Roman"/>
            </a:endParaRPr>
          </a:p>
          <a:p>
            <a:pPr algn="just"/>
            <a:endParaRPr lang="cs-CZ" sz="2800" dirty="0">
              <a:latin typeface="Times New Roman"/>
              <a:cs typeface="Times New Roman"/>
            </a:endParaRPr>
          </a:p>
          <a:p>
            <a:pPr marR="93345" algn="just"/>
            <a:r>
              <a:rPr lang="cs-CZ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Izoelektrický</a:t>
            </a:r>
            <a:r>
              <a:rPr lang="cs-CZ" sz="1800" b="1" spc="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cs-CZ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bod</a:t>
            </a:r>
            <a:r>
              <a:rPr lang="cs-CZ" sz="1800" dirty="0">
                <a:solidFill>
                  <a:srgbClr val="FF0000"/>
                </a:solidFill>
                <a:latin typeface="Times New Roman"/>
                <a:cs typeface="Times New Roman"/>
              </a:rPr>
              <a:t>,</a:t>
            </a:r>
            <a:r>
              <a:rPr lang="cs-CZ" sz="1800" spc="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Times New Roman"/>
                <a:cs typeface="Times New Roman"/>
              </a:rPr>
              <a:t>tj.</a:t>
            </a:r>
            <a:r>
              <a:rPr lang="cs-CZ" sz="1800" spc="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Times New Roman"/>
                <a:cs typeface="Times New Roman"/>
              </a:rPr>
              <a:t>hodnota</a:t>
            </a:r>
            <a:r>
              <a:rPr lang="cs-CZ" sz="1800" spc="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Times New Roman"/>
                <a:cs typeface="Times New Roman"/>
              </a:rPr>
              <a:t>pH,</a:t>
            </a:r>
            <a:r>
              <a:rPr lang="cs-CZ" sz="1800" spc="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Times New Roman"/>
                <a:cs typeface="Times New Roman"/>
              </a:rPr>
              <a:t>při</a:t>
            </a:r>
            <a:r>
              <a:rPr lang="cs-CZ" sz="1800" spc="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Times New Roman"/>
                <a:cs typeface="Times New Roman"/>
              </a:rPr>
              <a:t>které</a:t>
            </a:r>
            <a:r>
              <a:rPr lang="cs-CZ" sz="1800" spc="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Times New Roman"/>
                <a:cs typeface="Times New Roman"/>
              </a:rPr>
              <a:t>je</a:t>
            </a:r>
            <a:r>
              <a:rPr lang="cs-CZ" sz="1800" spc="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Times New Roman"/>
                <a:cs typeface="Times New Roman"/>
              </a:rPr>
              <a:t>vlna</a:t>
            </a:r>
            <a:r>
              <a:rPr lang="cs-CZ" sz="1800" spc="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Times New Roman"/>
                <a:cs typeface="Times New Roman"/>
              </a:rPr>
              <a:t>nejodolnější,</a:t>
            </a:r>
            <a:r>
              <a:rPr lang="cs-CZ" sz="1800" spc="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cs-CZ" sz="1800" spc="-20" dirty="0">
                <a:solidFill>
                  <a:srgbClr val="FF0000"/>
                </a:solidFill>
                <a:latin typeface="Times New Roman"/>
                <a:cs typeface="Times New Roman"/>
              </a:rPr>
              <a:t>leží </a:t>
            </a:r>
            <a:r>
              <a:rPr lang="cs-CZ" sz="1800" dirty="0">
                <a:solidFill>
                  <a:srgbClr val="FF0000"/>
                </a:solidFill>
                <a:latin typeface="Times New Roman"/>
                <a:cs typeface="Times New Roman"/>
              </a:rPr>
              <a:t>při</a:t>
            </a:r>
            <a:r>
              <a:rPr lang="cs-CZ" sz="18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cs-CZ" sz="1800" dirty="0">
                <a:solidFill>
                  <a:srgbClr val="FF0000"/>
                </a:solidFill>
                <a:latin typeface="Times New Roman"/>
                <a:cs typeface="Times New Roman"/>
              </a:rPr>
              <a:t>pH</a:t>
            </a:r>
            <a:r>
              <a:rPr lang="cs-CZ" sz="18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cs-CZ" sz="1800" spc="-20" dirty="0">
                <a:solidFill>
                  <a:srgbClr val="FF0000"/>
                </a:solidFill>
                <a:latin typeface="Times New Roman"/>
                <a:cs typeface="Times New Roman"/>
              </a:rPr>
              <a:t>4,9.</a:t>
            </a:r>
            <a:endParaRPr lang="cs-CZ" sz="1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381377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28</a:t>
            </a:r>
            <a:endParaRPr lang="cs-CZ" dirty="0"/>
          </a:p>
        </p:txBody>
      </p:sp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587442" y="598623"/>
            <a:ext cx="7864793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Působení</a:t>
            </a:r>
            <a:r>
              <a:rPr b="1" spc="-2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chemikálií</a:t>
            </a:r>
            <a:r>
              <a:rPr b="1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25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458905" y="1075885"/>
            <a:ext cx="8274684" cy="2781531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51435" algn="ctr">
              <a:lnSpc>
                <a:spcPct val="100000"/>
              </a:lnSpc>
              <a:spcBef>
                <a:spcPts val="330"/>
              </a:spcBef>
            </a:pP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Vliv</a:t>
            </a:r>
            <a:r>
              <a:rPr sz="18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alkálií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78740" algn="just"/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Všechny</a:t>
            </a:r>
            <a:r>
              <a:rPr sz="1800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zásady</a:t>
            </a:r>
            <a:r>
              <a:rPr sz="1800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porušují</a:t>
            </a:r>
            <a:r>
              <a:rPr sz="1800" spc="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vlněné</a:t>
            </a:r>
            <a:r>
              <a:rPr sz="1800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vlákno,</a:t>
            </a:r>
            <a:r>
              <a:rPr sz="1800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neboť</a:t>
            </a:r>
            <a:r>
              <a:rPr sz="1800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</a:t>
            </a:r>
            <a:r>
              <a:rPr sz="1800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odnímají</a:t>
            </a:r>
            <a:r>
              <a:rPr sz="1800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síru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800" spc="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činí</a:t>
            </a:r>
            <a:r>
              <a:rPr sz="1800" spc="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sz="1800" spc="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lámavým.</a:t>
            </a:r>
            <a:r>
              <a:rPr sz="1800" spc="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800" spc="17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78740" algn="just"/>
            <a:r>
              <a:rPr sz="800" spc="17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800" spc="17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78740" algn="just"/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Hydroxid</a:t>
            </a:r>
            <a:r>
              <a:rPr sz="1800" spc="1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sodný</a:t>
            </a:r>
            <a:r>
              <a:rPr sz="1800" spc="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poškozuje</a:t>
            </a:r>
            <a:r>
              <a:rPr sz="1800" spc="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vlnu</a:t>
            </a:r>
            <a:r>
              <a:rPr sz="1800" spc="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již</a:t>
            </a:r>
            <a:r>
              <a:rPr sz="1800" spc="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obyčejné</a:t>
            </a:r>
            <a:r>
              <a:rPr sz="1800" spc="3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teploty</a:t>
            </a:r>
            <a:r>
              <a:rPr sz="1800" spc="3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1800" spc="3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zředěném</a:t>
            </a:r>
            <a:r>
              <a:rPr sz="1800" spc="3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roztoku.</a:t>
            </a:r>
            <a:r>
              <a:rPr sz="1800" spc="3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Nejvíce</a:t>
            </a:r>
            <a:r>
              <a:rPr lang="cs-CZ" sz="1800" spc="3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působí</a:t>
            </a:r>
            <a:r>
              <a:rPr lang="cs-CZ" sz="1800" spc="3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při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koncentraci</a:t>
            </a:r>
            <a:r>
              <a:rPr lang="cs-CZ" sz="1800" spc="3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sz="1800" baseline="2430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(stupeň </a:t>
            </a:r>
            <a:r>
              <a:rPr lang="cs-CZ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baumé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sz="1800" spc="38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Naproti</a:t>
            </a:r>
            <a:r>
              <a:rPr lang="cs-CZ" sz="1800" spc="3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tomu</a:t>
            </a:r>
            <a:r>
              <a:rPr lang="cs-CZ" sz="1800" spc="38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krátkým</a:t>
            </a:r>
            <a:r>
              <a:rPr sz="1800" spc="39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působením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koncentrovaného</a:t>
            </a:r>
            <a:r>
              <a:rPr sz="1800" spc="2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hydroxidu</a:t>
            </a:r>
            <a:r>
              <a:rPr sz="1800" spc="2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38-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sz="1800" baseline="243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sz="1800" spc="2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přibývá</a:t>
            </a:r>
            <a:r>
              <a:rPr sz="1800" spc="2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vlně</a:t>
            </a:r>
            <a:r>
              <a:rPr sz="1800" spc="2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lesku</a:t>
            </a:r>
            <a:r>
              <a:rPr sz="1800" spc="2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pevnosti.</a:t>
            </a:r>
            <a:r>
              <a:rPr sz="18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800" spc="25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78740" algn="just"/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sz="1800" spc="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varu</a:t>
            </a:r>
            <a:r>
              <a:rPr sz="18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rozpustí</a:t>
            </a:r>
            <a:r>
              <a:rPr sz="18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5%</a:t>
            </a:r>
            <a:r>
              <a:rPr sz="18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hydroxid</a:t>
            </a:r>
            <a:r>
              <a:rPr sz="18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sodný</a:t>
            </a:r>
            <a:r>
              <a:rPr sz="18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vlnu</a:t>
            </a:r>
            <a:r>
              <a:rPr sz="18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už</a:t>
            </a:r>
            <a:r>
              <a:rPr sz="18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18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několika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minutách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78740" algn="just"/>
            <a:r>
              <a:rPr sz="800" spc="4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800" spc="44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78740" algn="just"/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Nejméně</a:t>
            </a:r>
            <a:r>
              <a:rPr sz="1800" spc="45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škodí</a:t>
            </a:r>
            <a:r>
              <a:rPr sz="1800" spc="4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vlně</a:t>
            </a:r>
            <a:r>
              <a:rPr sz="1800" spc="4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uhličitan</a:t>
            </a:r>
            <a:r>
              <a:rPr sz="1800" spc="4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amonný,</a:t>
            </a:r>
            <a:r>
              <a:rPr sz="1800" spc="4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také</a:t>
            </a:r>
            <a:r>
              <a:rPr sz="1800" spc="4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zředěný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čpavek</a:t>
            </a:r>
            <a:r>
              <a:rPr sz="18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sz="18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celkem</a:t>
            </a:r>
            <a:r>
              <a:rPr sz="18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neškodný.</a:t>
            </a:r>
            <a:r>
              <a:rPr sz="18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Soda</a:t>
            </a:r>
            <a:r>
              <a:rPr sz="18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(Na</a:t>
            </a:r>
            <a:r>
              <a:rPr sz="1800" baseline="-243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sz="1800" baseline="-243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neškodí</a:t>
            </a:r>
            <a:r>
              <a:rPr sz="18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sz="18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zředěných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roztocích</a:t>
            </a:r>
            <a:r>
              <a:rPr sz="1800" spc="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při</a:t>
            </a:r>
            <a:r>
              <a:rPr sz="180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teplotách</a:t>
            </a:r>
            <a:r>
              <a:rPr sz="1800" spc="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sz="180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sz="1800" baseline="243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C,</a:t>
            </a:r>
            <a:r>
              <a:rPr sz="180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jinak</a:t>
            </a:r>
            <a:r>
              <a:rPr sz="180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sz="180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již</a:t>
            </a:r>
            <a:r>
              <a:rPr sz="180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mohou</a:t>
            </a:r>
            <a:r>
              <a:rPr sz="180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vlákna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znatelně</a:t>
            </a:r>
            <a:r>
              <a:rPr sz="18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poškodit.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1612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29</a:t>
            </a:r>
            <a:endParaRPr lang="cs-CZ" dirty="0"/>
          </a:p>
        </p:txBody>
      </p:sp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624563" y="653055"/>
            <a:ext cx="7864793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Působení</a:t>
            </a:r>
            <a:r>
              <a:rPr b="1" spc="-2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chemikálií</a:t>
            </a:r>
            <a:r>
              <a:rPr b="1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25" dirty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508737" y="1415854"/>
            <a:ext cx="8251190" cy="3006592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883285" algn="just">
              <a:lnSpc>
                <a:spcPct val="100000"/>
              </a:lnSpc>
              <a:spcBef>
                <a:spcPts val="345"/>
              </a:spcBef>
            </a:pPr>
            <a:r>
              <a:rPr sz="1800" b="1" dirty="0">
                <a:latin typeface="Times New Roman"/>
                <a:cs typeface="Times New Roman"/>
              </a:rPr>
              <a:t>Vliv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redukčních,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oxidačních</a:t>
            </a:r>
            <a:r>
              <a:rPr sz="1800" b="1" spc="-3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a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bělicích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prostředků</a:t>
            </a:r>
            <a:endParaRPr sz="1800" dirty="0">
              <a:latin typeface="Times New Roman"/>
              <a:cs typeface="Times New Roman"/>
            </a:endParaRPr>
          </a:p>
          <a:p>
            <a:pPr marL="101600" marR="91440" algn="just">
              <a:lnSpc>
                <a:spcPct val="89800"/>
              </a:lnSpc>
              <a:spcBef>
                <a:spcPts val="540"/>
              </a:spcBef>
            </a:pPr>
            <a:r>
              <a:rPr sz="1800" dirty="0">
                <a:latin typeface="Times New Roman"/>
                <a:cs typeface="Times New Roman"/>
              </a:rPr>
              <a:t>Redukční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činidla, např.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kysličník siřičitý SO</a:t>
            </a:r>
            <a:r>
              <a:rPr sz="1800" baseline="-24305" dirty="0">
                <a:latin typeface="Times New Roman"/>
                <a:cs typeface="Times New Roman"/>
              </a:rPr>
              <a:t>2</a:t>
            </a:r>
            <a:r>
              <a:rPr sz="1800" spc="315" baseline="-243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nepůsobí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zhoubně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a </a:t>
            </a:r>
            <a:r>
              <a:rPr sz="1800" dirty="0">
                <a:latin typeface="Times New Roman"/>
                <a:cs typeface="Times New Roman"/>
              </a:rPr>
              <a:t>proto</a:t>
            </a:r>
            <a:r>
              <a:rPr sz="1800" spc="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se</a:t>
            </a:r>
            <a:r>
              <a:rPr sz="1800" spc="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jimi</a:t>
            </a:r>
            <a:r>
              <a:rPr sz="1800" spc="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vlna</a:t>
            </a:r>
            <a:r>
              <a:rPr sz="1800" spc="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bělí.</a:t>
            </a:r>
            <a:r>
              <a:rPr sz="1800" spc="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Sulfoxylát</a:t>
            </a:r>
            <a:r>
              <a:rPr sz="1800" spc="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oslabuje</a:t>
            </a:r>
            <a:r>
              <a:rPr sz="1800" spc="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vlákna</a:t>
            </a:r>
            <a:r>
              <a:rPr sz="1800" spc="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teprve</a:t>
            </a:r>
            <a:r>
              <a:rPr sz="1800" spc="5" dirty="0">
                <a:latin typeface="Times New Roman"/>
                <a:cs typeface="Times New Roman"/>
              </a:rPr>
              <a:t>  </a:t>
            </a:r>
            <a:r>
              <a:rPr sz="1800" spc="-25" dirty="0">
                <a:latin typeface="Times New Roman"/>
                <a:cs typeface="Times New Roman"/>
              </a:rPr>
              <a:t>při </a:t>
            </a:r>
            <a:r>
              <a:rPr sz="1800" dirty="0">
                <a:latin typeface="Times New Roman"/>
                <a:cs typeface="Times New Roman"/>
              </a:rPr>
              <a:t>značné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koncentraci</a:t>
            </a:r>
            <a:r>
              <a:rPr sz="1800" spc="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(100</a:t>
            </a:r>
            <a:r>
              <a:rPr sz="1800" spc="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g/l)</a:t>
            </a:r>
            <a:r>
              <a:rPr sz="1800" spc="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</a:t>
            </a:r>
            <a:r>
              <a:rPr sz="1800" spc="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paření,</a:t>
            </a:r>
            <a:r>
              <a:rPr sz="1800" spc="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čemuž</a:t>
            </a:r>
            <a:r>
              <a:rPr sz="1800" spc="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však</a:t>
            </a:r>
            <a:r>
              <a:rPr sz="1800" spc="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lze</a:t>
            </a:r>
            <a:r>
              <a:rPr sz="1800" spc="40" dirty="0">
                <a:latin typeface="Times New Roman"/>
                <a:cs typeface="Times New Roman"/>
              </a:rPr>
              <a:t> </a:t>
            </a:r>
            <a:r>
              <a:rPr sz="1800" spc="-10" dirty="0" err="1">
                <a:latin typeface="Times New Roman"/>
                <a:cs typeface="Times New Roman"/>
              </a:rPr>
              <a:t>zabránit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přísadou</a:t>
            </a:r>
            <a:r>
              <a:rPr lang="cs-CZ" sz="1800" spc="409" dirty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zinečnatých</a:t>
            </a:r>
            <a:r>
              <a:rPr lang="cs-CZ" sz="1800" spc="409" dirty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solí</a:t>
            </a:r>
            <a:r>
              <a:rPr lang="cs-CZ" sz="1800" spc="409" dirty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nebo</a:t>
            </a:r>
            <a:r>
              <a:rPr lang="cs-CZ" sz="1800" spc="409" dirty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sodné</a:t>
            </a:r>
            <a:r>
              <a:rPr lang="cs-CZ" sz="1800" spc="405" dirty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soli</a:t>
            </a:r>
            <a:r>
              <a:rPr lang="cs-CZ" sz="1800" spc="409" dirty="0">
                <a:latin typeface="Times New Roman"/>
                <a:cs typeface="Times New Roman"/>
              </a:rPr>
              <a:t> </a:t>
            </a:r>
            <a:r>
              <a:rPr sz="1800" spc="-10" dirty="0" err="1" smtClean="0">
                <a:latin typeface="Times New Roman"/>
                <a:cs typeface="Times New Roman"/>
              </a:rPr>
              <a:t>kyseliny</a:t>
            </a:r>
            <a:r>
              <a:rPr sz="1800" spc="-1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monochloroctové.</a:t>
            </a:r>
            <a:r>
              <a:rPr sz="1800" spc="400" dirty="0">
                <a:latin typeface="Times New Roman"/>
                <a:cs typeface="Times New Roman"/>
              </a:rPr>
              <a:t>  </a:t>
            </a:r>
            <a:endParaRPr lang="cs-CZ" sz="1800" spc="400" dirty="0" smtClean="0">
              <a:latin typeface="Times New Roman"/>
              <a:cs typeface="Times New Roman"/>
            </a:endParaRPr>
          </a:p>
          <a:p>
            <a:pPr marL="101600" marR="91440" algn="just">
              <a:lnSpc>
                <a:spcPct val="89800"/>
              </a:lnSpc>
              <a:spcBef>
                <a:spcPts val="540"/>
              </a:spcBef>
            </a:pPr>
            <a:r>
              <a:rPr sz="1800" dirty="0" err="1" smtClean="0">
                <a:latin typeface="Times New Roman"/>
                <a:cs typeface="Times New Roman"/>
              </a:rPr>
              <a:t>Zředěnými</a:t>
            </a:r>
            <a:r>
              <a:rPr sz="1800" spc="400" dirty="0" smtClean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roztoky</a:t>
            </a:r>
            <a:r>
              <a:rPr sz="1800" spc="400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některých</a:t>
            </a:r>
            <a:r>
              <a:rPr sz="1800" spc="395" dirty="0">
                <a:latin typeface="Times New Roman"/>
                <a:cs typeface="Times New Roman"/>
              </a:rPr>
              <a:t>  </a:t>
            </a:r>
            <a:r>
              <a:rPr sz="1800" spc="-10" dirty="0">
                <a:latin typeface="Times New Roman"/>
                <a:cs typeface="Times New Roman"/>
              </a:rPr>
              <a:t>oxidačních </a:t>
            </a:r>
            <a:r>
              <a:rPr sz="1800" dirty="0">
                <a:latin typeface="Times New Roman"/>
                <a:cs typeface="Times New Roman"/>
              </a:rPr>
              <a:t>činidel</a:t>
            </a:r>
            <a:r>
              <a:rPr sz="1800" spc="459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(H</a:t>
            </a:r>
            <a:r>
              <a:rPr sz="1800" baseline="-24305" dirty="0">
                <a:latin typeface="Times New Roman"/>
                <a:cs typeface="Times New Roman"/>
              </a:rPr>
              <a:t>2</a:t>
            </a:r>
            <a:r>
              <a:rPr sz="1800" dirty="0">
                <a:latin typeface="Times New Roman"/>
                <a:cs typeface="Times New Roman"/>
              </a:rPr>
              <a:t>0</a:t>
            </a:r>
            <a:r>
              <a:rPr sz="1800" baseline="-24305" dirty="0">
                <a:latin typeface="Times New Roman"/>
                <a:cs typeface="Times New Roman"/>
              </a:rPr>
              <a:t>2</a:t>
            </a:r>
            <a:r>
              <a:rPr sz="1800" spc="465" baseline="-24305" dirty="0">
                <a:latin typeface="Times New Roman"/>
                <a:cs typeface="Times New Roman"/>
              </a:rPr>
              <a:t>   </a:t>
            </a:r>
            <a:r>
              <a:rPr sz="1800" dirty="0">
                <a:latin typeface="Times New Roman"/>
                <a:cs typeface="Times New Roman"/>
              </a:rPr>
              <a:t>KMnO</a:t>
            </a:r>
            <a:r>
              <a:rPr sz="1800" baseline="-24305" dirty="0">
                <a:latin typeface="Times New Roman"/>
                <a:cs typeface="Times New Roman"/>
              </a:rPr>
              <a:t>4</a:t>
            </a:r>
            <a:r>
              <a:rPr sz="1800" dirty="0">
                <a:latin typeface="Times New Roman"/>
                <a:cs typeface="Times New Roman"/>
              </a:rPr>
              <a:t>)</a:t>
            </a:r>
            <a:r>
              <a:rPr sz="1800" spc="459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lze</a:t>
            </a:r>
            <a:r>
              <a:rPr sz="1800" spc="459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vlnu</a:t>
            </a:r>
            <a:r>
              <a:rPr sz="1800" spc="459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bělit,</a:t>
            </a:r>
            <a:r>
              <a:rPr sz="1800" spc="459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neboť</a:t>
            </a:r>
            <a:r>
              <a:rPr sz="1800" spc="459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vlákna</a:t>
            </a:r>
            <a:r>
              <a:rPr sz="1800" spc="455" dirty="0">
                <a:latin typeface="Times New Roman"/>
                <a:cs typeface="Times New Roman"/>
              </a:rPr>
              <a:t>  </a:t>
            </a:r>
            <a:r>
              <a:rPr sz="1800" spc="-25" dirty="0">
                <a:latin typeface="Times New Roman"/>
                <a:cs typeface="Times New Roman"/>
              </a:rPr>
              <a:t>se </a:t>
            </a:r>
            <a:r>
              <a:rPr sz="1800" dirty="0">
                <a:latin typeface="Times New Roman"/>
                <a:cs typeface="Times New Roman"/>
              </a:rPr>
              <a:t>nepoškozují.</a:t>
            </a:r>
            <a:r>
              <a:rPr sz="1800" spc="440" dirty="0">
                <a:latin typeface="Times New Roman"/>
                <a:cs typeface="Times New Roman"/>
              </a:rPr>
              <a:t> </a:t>
            </a:r>
            <a:endParaRPr lang="cs-CZ" sz="1800" spc="440" dirty="0" smtClean="0">
              <a:latin typeface="Times New Roman"/>
              <a:cs typeface="Times New Roman"/>
            </a:endParaRPr>
          </a:p>
          <a:p>
            <a:pPr marL="101600" marR="91440" algn="just">
              <a:lnSpc>
                <a:spcPct val="89800"/>
              </a:lnSpc>
              <a:spcBef>
                <a:spcPts val="540"/>
              </a:spcBef>
            </a:pPr>
            <a:r>
              <a:rPr sz="1800" dirty="0" err="1" smtClean="0">
                <a:latin typeface="Times New Roman"/>
                <a:cs typeface="Times New Roman"/>
              </a:rPr>
              <a:t>Koncentrovanější</a:t>
            </a:r>
            <a:r>
              <a:rPr sz="1800" spc="45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roztoky</a:t>
            </a:r>
            <a:r>
              <a:rPr sz="1800" spc="4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oxidačních</a:t>
            </a:r>
            <a:r>
              <a:rPr sz="1800" spc="4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činidel</a:t>
            </a:r>
            <a:r>
              <a:rPr sz="1800" spc="46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však </a:t>
            </a:r>
            <a:r>
              <a:rPr sz="1800" dirty="0">
                <a:latin typeface="Times New Roman"/>
                <a:cs typeface="Times New Roman"/>
              </a:rPr>
              <a:t>vlnu</a:t>
            </a:r>
            <a:r>
              <a:rPr sz="1800" spc="2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poškozují.</a:t>
            </a:r>
            <a:r>
              <a:rPr sz="1800" spc="2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Chlor</a:t>
            </a:r>
            <a:r>
              <a:rPr sz="1800" spc="2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(brom)</a:t>
            </a:r>
            <a:r>
              <a:rPr sz="1800" spc="2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působí</a:t>
            </a:r>
            <a:r>
              <a:rPr sz="1800" spc="2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na</a:t>
            </a:r>
            <a:r>
              <a:rPr sz="1800" spc="2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vlnu</a:t>
            </a:r>
            <a:r>
              <a:rPr sz="1800" spc="2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velmi</a:t>
            </a:r>
            <a:r>
              <a:rPr sz="1800" spc="2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výrazně.</a:t>
            </a:r>
            <a:r>
              <a:rPr sz="1800" spc="26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Za </a:t>
            </a:r>
            <a:r>
              <a:rPr sz="1800" dirty="0">
                <a:latin typeface="Times New Roman"/>
                <a:cs typeface="Times New Roman"/>
              </a:rPr>
              <a:t>určitých</a:t>
            </a:r>
            <a:r>
              <a:rPr sz="1800" spc="4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podmínek</a:t>
            </a:r>
            <a:r>
              <a:rPr sz="1800" spc="4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se</a:t>
            </a:r>
            <a:r>
              <a:rPr sz="1800" spc="4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absorbuje</a:t>
            </a:r>
            <a:r>
              <a:rPr sz="1800" spc="4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na</a:t>
            </a:r>
            <a:r>
              <a:rPr sz="1800" spc="4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vláknech</a:t>
            </a:r>
            <a:r>
              <a:rPr sz="1800" spc="4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4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dává</a:t>
            </a:r>
            <a:r>
              <a:rPr sz="1800" spc="4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jim</a:t>
            </a:r>
            <a:r>
              <a:rPr sz="1800" spc="44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drsný </a:t>
            </a:r>
            <a:r>
              <a:rPr sz="1800" dirty="0">
                <a:latin typeface="Times New Roman"/>
                <a:cs typeface="Times New Roman"/>
              </a:rPr>
              <a:t>omak,</a:t>
            </a:r>
            <a:r>
              <a:rPr sz="1800" spc="5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zvyšuje</a:t>
            </a:r>
            <a:r>
              <a:rPr sz="1800" spc="5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afinitu</a:t>
            </a:r>
            <a:r>
              <a:rPr sz="1800" spc="60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k</a:t>
            </a:r>
            <a:r>
              <a:rPr sz="1800" spc="5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barvivům</a:t>
            </a:r>
            <a:r>
              <a:rPr sz="1800" spc="60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5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snižuje</a:t>
            </a:r>
            <a:r>
              <a:rPr sz="1800" spc="60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nebo</a:t>
            </a:r>
            <a:r>
              <a:rPr sz="1800" spc="5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úplně</a:t>
            </a:r>
            <a:r>
              <a:rPr sz="1800" spc="55" dirty="0">
                <a:latin typeface="Times New Roman"/>
                <a:cs typeface="Times New Roman"/>
              </a:rPr>
              <a:t>  </a:t>
            </a:r>
            <a:r>
              <a:rPr sz="1800" spc="-20" dirty="0">
                <a:latin typeface="Times New Roman"/>
                <a:cs typeface="Times New Roman"/>
              </a:rPr>
              <a:t>ruší </a:t>
            </a:r>
            <a:r>
              <a:rPr sz="1800" dirty="0">
                <a:latin typeface="Times New Roman"/>
                <a:cs typeface="Times New Roman"/>
              </a:rPr>
              <a:t>schopnost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vlny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zplstit.</a:t>
            </a:r>
            <a:endParaRPr sz="1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574741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5972" y="415489"/>
            <a:ext cx="7560001" cy="572701"/>
          </a:xfrm>
        </p:spPr>
        <p:txBody>
          <a:bodyPr>
            <a:normAutofit fontScale="90000"/>
          </a:bodyPr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Živočišná</a:t>
            </a:r>
            <a:r>
              <a:rPr lang="cs-CZ" sz="2400" b="1" spc="-2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vlákna</a:t>
            </a:r>
            <a:br>
              <a:rPr lang="cs-CZ" sz="2400" b="1" spc="-1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2"/>
          </p:nvPr>
        </p:nvSpPr>
        <p:spPr>
          <a:xfrm>
            <a:off x="8783627" y="4709992"/>
            <a:ext cx="237532" cy="300050"/>
          </a:xfrm>
        </p:spPr>
        <p:txBody>
          <a:bodyPr/>
          <a:lstStyle/>
          <a:p>
            <a:r>
              <a:rPr lang="cs-CZ" dirty="0" smtClean="0"/>
              <a:t>2</a:t>
            </a:r>
            <a:endParaRPr lang="cs-CZ" dirty="0"/>
          </a:p>
        </p:txBody>
      </p:sp>
      <p:sp>
        <p:nvSpPr>
          <p:cNvPr id="33" name="object 2"/>
          <p:cNvSpPr txBox="1"/>
          <p:nvPr/>
        </p:nvSpPr>
        <p:spPr>
          <a:xfrm>
            <a:off x="636861" y="988190"/>
            <a:ext cx="7891053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/>
            <a:r>
              <a:rPr lang="cs-CZ" sz="18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Vlna </a:t>
            </a:r>
            <a:r>
              <a:rPr lang="cs-CZ" sz="180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(9. přednáška)                                     </a:t>
            </a: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Přírodní</a:t>
            </a:r>
            <a:r>
              <a:rPr lang="cs-CZ" sz="1800" b="1" spc="-18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hedvábí </a:t>
            </a:r>
            <a:r>
              <a:rPr lang="cs-CZ" sz="18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(10.přednáška)</a:t>
            </a:r>
            <a:endParaRPr 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6862" y="1389861"/>
            <a:ext cx="3067183" cy="3099637"/>
          </a:xfrm>
          <a:prstGeom prst="rect">
            <a:avLst/>
          </a:prstGeom>
        </p:spPr>
      </p:pic>
      <p:pic>
        <p:nvPicPr>
          <p:cNvPr id="35" name="Obrázek 34"/>
          <p:cNvPicPr>
            <a:picLocks noChangeAspect="1"/>
          </p:cNvPicPr>
          <p:nvPr/>
        </p:nvPicPr>
        <p:blipFill rotWithShape="1">
          <a:blip r:embed="rId4"/>
          <a:srcRect r="1920" b="8978"/>
          <a:stretch/>
        </p:blipFill>
        <p:spPr>
          <a:xfrm>
            <a:off x="4872278" y="1389860"/>
            <a:ext cx="3053695" cy="3099637"/>
          </a:xfrm>
          <a:prstGeom prst="rect">
            <a:avLst/>
          </a:prstGeom>
        </p:spPr>
      </p:pic>
      <p:pic>
        <p:nvPicPr>
          <p:cNvPr id="36" name="Obrázek 35"/>
          <p:cNvPicPr>
            <a:picLocks noChangeAspect="1"/>
          </p:cNvPicPr>
          <p:nvPr/>
        </p:nvPicPr>
        <p:blipFill rotWithShape="1">
          <a:blip r:embed="rId5"/>
          <a:srcRect l="-1" r="31243" b="36459"/>
          <a:stretch/>
        </p:blipFill>
        <p:spPr>
          <a:xfrm>
            <a:off x="6547816" y="2700419"/>
            <a:ext cx="2131545" cy="2154486"/>
          </a:xfrm>
          <a:prstGeom prst="rect">
            <a:avLst/>
          </a:prstGeom>
        </p:spPr>
      </p:pic>
      <p:pic>
        <p:nvPicPr>
          <p:cNvPr id="37" name="Zástupný symbol pro obsah 5" descr="WO_tuz._3.BMP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4" b="14805"/>
          <a:stretch/>
        </p:blipFill>
        <p:spPr bwMode="auto">
          <a:xfrm>
            <a:off x="2519277" y="2700419"/>
            <a:ext cx="2248735" cy="215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631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30</a:t>
            </a:r>
            <a:endParaRPr lang="cs-CZ" dirty="0"/>
          </a:p>
        </p:txBody>
      </p:sp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550447" y="510834"/>
            <a:ext cx="5867400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Vlákna</a:t>
            </a:r>
            <a:r>
              <a:rPr b="1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ze </a:t>
            </a:r>
            <a:r>
              <a:rPr b="1" spc="-10" dirty="0">
                <a:latin typeface="Arial" panose="020B0604020202020204" pitchFamily="34" charset="0"/>
                <a:cs typeface="Arial" panose="020B0604020202020204" pitchFamily="34" charset="0"/>
              </a:rPr>
              <a:t>srstí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117743"/>
              </p:ext>
            </p:extLst>
          </p:nvPr>
        </p:nvGraphicFramePr>
        <p:xfrm>
          <a:off x="252448" y="847948"/>
          <a:ext cx="8623495" cy="34931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918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099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123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093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04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B w="952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B w="952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B w="952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B w="9525">
                      <a:solidFill>
                        <a:srgbClr val="A0A0A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2852">
                <a:tc>
                  <a:txBody>
                    <a:bodyPr/>
                    <a:lstStyle/>
                    <a:p>
                      <a:pPr marL="16192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Vlákno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0" marB="0">
                    <a:lnR w="3175">
                      <a:solidFill>
                        <a:srgbClr val="A0A0A0"/>
                      </a:solidFill>
                      <a:prstDash val="solid"/>
                    </a:lnR>
                    <a:lnT w="952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Producent</a:t>
                      </a:r>
                      <a:r>
                        <a:rPr sz="180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hlavní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952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Produkce[tuny]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952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350"/>
                        </a:spcBef>
                        <a:tabLst>
                          <a:tab pos="1544955" algn="l"/>
                        </a:tabLst>
                      </a:pPr>
                      <a:r>
                        <a:rPr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Průměr</a:t>
                      </a:r>
                      <a:r>
                        <a:rPr sz="18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spc="-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cs-CZ" sz="1800" spc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µ</a:t>
                      </a:r>
                      <a:r>
                        <a:rPr lang="cs-CZ" sz="1800" spc="-2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sz="1800" spc="-2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0" marB="0">
                    <a:lnL w="3175">
                      <a:solidFill>
                        <a:srgbClr val="A0A0A0"/>
                      </a:solidFill>
                      <a:prstDash val="solid"/>
                    </a:lnL>
                    <a:lnT w="952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0780">
                <a:tc>
                  <a:txBody>
                    <a:bodyPr/>
                    <a:lstStyle/>
                    <a:p>
                      <a:pPr marL="161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Alpaka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4925" marB="0"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Peru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4925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4000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4925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26-</a:t>
                      </a:r>
                      <a:r>
                        <a:rPr sz="18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4925" marB="0">
                    <a:lnL w="3175">
                      <a:solidFill>
                        <a:srgbClr val="A0A0A0"/>
                      </a:solidFill>
                      <a:prstDash val="solid"/>
                    </a:lnL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0780">
                <a:tc>
                  <a:txBody>
                    <a:bodyPr/>
                    <a:lstStyle/>
                    <a:p>
                      <a:pPr marL="161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Kašmír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4925" marB="0"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Čína,</a:t>
                      </a:r>
                      <a:r>
                        <a:rPr sz="1800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Irán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4925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4925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14-</a:t>
                      </a:r>
                      <a:r>
                        <a:rPr sz="18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4925" marB="0">
                    <a:lnL w="3175">
                      <a:solidFill>
                        <a:srgbClr val="A0A0A0"/>
                      </a:solidFill>
                      <a:prstDash val="solid"/>
                    </a:lnL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2438">
                <a:tc>
                  <a:txBody>
                    <a:bodyPr/>
                    <a:lstStyle/>
                    <a:p>
                      <a:pPr marL="161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Angora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4925" marB="0"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Čína,</a:t>
                      </a:r>
                      <a:r>
                        <a:rPr sz="18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Chile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4925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8500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4925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10-12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3175">
                      <a:solidFill>
                        <a:srgbClr val="A0A0A0"/>
                      </a:solidFill>
                      <a:prstDash val="solid"/>
                    </a:lnL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0780">
                <a:tc>
                  <a:txBody>
                    <a:bodyPr/>
                    <a:lstStyle/>
                    <a:p>
                      <a:pPr marL="1619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Lama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4290" marB="0"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Bolivie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429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429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20-</a:t>
                      </a:r>
                      <a:r>
                        <a:rPr sz="18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4290" marB="0">
                    <a:lnL w="3175">
                      <a:solidFill>
                        <a:srgbClr val="A0A0A0"/>
                      </a:solidFill>
                      <a:prstDash val="solid"/>
                    </a:lnL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0780">
                <a:tc>
                  <a:txBody>
                    <a:bodyPr/>
                    <a:lstStyle/>
                    <a:p>
                      <a:pPr marL="1619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Vikuně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4290" marB="0"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Peru</a:t>
                      </a:r>
                      <a:r>
                        <a:rPr lang="cs-CZ" sz="18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Bolívie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429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3429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</a:t>
                      </a:r>
                      <a:r>
                        <a:rPr sz="18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4290" marB="0">
                    <a:lnL w="3175">
                      <a:solidFill>
                        <a:srgbClr val="A0A0A0"/>
                      </a:solidFill>
                      <a:prstDash val="solid"/>
                    </a:lnL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0421">
                <a:tc>
                  <a:txBody>
                    <a:bodyPr/>
                    <a:lstStyle/>
                    <a:p>
                      <a:pPr marL="1619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Mohér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4290" marB="0"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Austrálie</a:t>
                      </a:r>
                      <a:r>
                        <a:rPr lang="cs-CZ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800" spc="-2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Nový</a:t>
                      </a:r>
                      <a:r>
                        <a:rPr sz="18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Zéland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429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</a:t>
                      </a:r>
                      <a:r>
                        <a:rPr sz="18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429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cs-CZ" sz="18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15-19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4290" marB="0">
                    <a:lnL w="3175">
                      <a:solidFill>
                        <a:srgbClr val="A0A0A0"/>
                      </a:solidFill>
                      <a:prstDash val="solid"/>
                    </a:lnL>
                    <a:lnT w="3175">
                      <a:solidFill>
                        <a:srgbClr val="A0A0A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76376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31</a:t>
            </a:r>
            <a:endParaRPr lang="cs-CZ" dirty="0"/>
          </a:p>
        </p:txBody>
      </p:sp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368607" y="457200"/>
            <a:ext cx="3017996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b="1" spc="-10" dirty="0">
                <a:latin typeface="Arial" panose="020B0604020202020204" pitchFamily="34" charset="0"/>
                <a:cs typeface="Arial" panose="020B0604020202020204" pitchFamily="34" charset="0"/>
              </a:rPr>
              <a:t>Mohér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368607" y="2008762"/>
            <a:ext cx="8219719" cy="276043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R="5080" algn="just">
              <a:lnSpc>
                <a:spcPct val="89200"/>
              </a:lnSpc>
              <a:buClr>
                <a:srgbClr val="3333CC"/>
              </a:buClr>
              <a:buSzPct val="58333"/>
              <a:tabLst>
                <a:tab pos="450850" algn="l"/>
              </a:tabLst>
            </a:pPr>
            <a:r>
              <a:rPr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Srst</a:t>
            </a:r>
            <a:r>
              <a:rPr sz="1800" b="1" spc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kozy</a:t>
            </a:r>
            <a:r>
              <a:rPr sz="1800" b="1" spc="9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angorské</a:t>
            </a:r>
            <a:r>
              <a:rPr sz="1800" b="1" spc="9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žijící</a:t>
            </a:r>
            <a:r>
              <a:rPr sz="1800" spc="9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původně</a:t>
            </a:r>
            <a:r>
              <a:rPr sz="1800" spc="9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1800" spc="9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Malé</a:t>
            </a:r>
            <a:r>
              <a:rPr sz="1800" spc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Asii</a:t>
            </a:r>
            <a:r>
              <a:rPr sz="1800" spc="9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centrem</a:t>
            </a:r>
            <a:r>
              <a:rPr sz="1800" spc="9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bylo</a:t>
            </a:r>
            <a:r>
              <a:rPr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městečko</a:t>
            </a:r>
            <a:r>
              <a:rPr sz="1800" spc="1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Angora).</a:t>
            </a:r>
            <a:r>
              <a:rPr sz="1800" spc="1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Dnes</a:t>
            </a:r>
            <a:r>
              <a:rPr sz="1800" spc="18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sz="1800" spc="1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pěstuje</a:t>
            </a:r>
            <a:r>
              <a:rPr sz="1800" spc="19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1800" spc="19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Austrálii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1800" spc="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Turecku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1800" spc="19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USA</a:t>
            </a:r>
            <a:r>
              <a:rPr sz="1800" spc="19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800" spc="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Novém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Zélandě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800" spc="-1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5080" algn="just">
              <a:lnSpc>
                <a:spcPct val="89200"/>
              </a:lnSpc>
              <a:buClr>
                <a:srgbClr val="3333CC"/>
              </a:buClr>
              <a:buSzPct val="58333"/>
              <a:tabLst>
                <a:tab pos="450850" algn="l"/>
              </a:tabLst>
            </a:pPr>
            <a:endParaRPr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5715" algn="just">
              <a:lnSpc>
                <a:spcPct val="89900"/>
              </a:lnSpc>
              <a:buClr>
                <a:srgbClr val="3333CC"/>
              </a:buClr>
              <a:buSzPct val="58333"/>
              <a:tabLst>
                <a:tab pos="355600" algn="l"/>
              </a:tabLst>
            </a:pPr>
            <a:r>
              <a:rPr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Mohérová</a:t>
            </a:r>
            <a:r>
              <a:rPr sz="1800" b="1" spc="1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vlna</a:t>
            </a:r>
            <a:r>
              <a:rPr sz="1800" b="1" spc="17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spc="15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vysoce</a:t>
            </a:r>
            <a:r>
              <a:rPr sz="1800" b="1" spc="1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lesklá</a:t>
            </a:r>
            <a:r>
              <a:rPr sz="1800" b="1" spc="17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dlouhá</a:t>
            </a:r>
            <a:r>
              <a:rPr sz="1800" spc="17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vlákna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1800" spc="1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Délka</a:t>
            </a:r>
            <a:r>
              <a:rPr sz="1800" spc="17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srsti</a:t>
            </a:r>
            <a:r>
              <a:rPr sz="1800" spc="17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závisí</a:t>
            </a:r>
            <a:r>
              <a:rPr sz="1800" spc="19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věku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1800" spc="2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sz="1800" spc="2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šesti</a:t>
            </a:r>
            <a:r>
              <a:rPr sz="1800" spc="2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měsících</a:t>
            </a:r>
            <a:r>
              <a:rPr sz="1800" spc="2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sz="1800" spc="2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kolem</a:t>
            </a:r>
            <a:r>
              <a:rPr sz="1800" spc="2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10-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sz="1800" spc="2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sz="1800" spc="2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800" spc="2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sz="1800" spc="2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roce</a:t>
            </a:r>
            <a:r>
              <a:rPr sz="1800" spc="2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sz="1800" spc="2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23-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sz="1800" spc="2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cm.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Mohér</a:t>
            </a:r>
            <a:r>
              <a:rPr sz="1800" spc="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sz="1800" spc="5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šupinky</a:t>
            </a:r>
            <a:r>
              <a:rPr sz="1800" spc="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(5-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sz="1800" spc="5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sz="1800" spc="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cs-CZ" sz="1800" spc="37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µ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1800" spc="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sz="1800" spc="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vlny</a:t>
            </a:r>
            <a:r>
              <a:rPr sz="1800" spc="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sz="1800" spc="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sz="1800" spc="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10-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12)</a:t>
            </a:r>
            <a:r>
              <a:rPr sz="1800" spc="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8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více</a:t>
            </a:r>
            <a:r>
              <a:rPr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přitisknuté</a:t>
            </a:r>
            <a:r>
              <a:rPr sz="1800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sz="1800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vláknu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Překryv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šupinek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malý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800" spc="-1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5715" algn="just">
              <a:lnSpc>
                <a:spcPct val="89900"/>
              </a:lnSpc>
              <a:buClr>
                <a:srgbClr val="3333CC"/>
              </a:buClr>
              <a:buSzPct val="58333"/>
              <a:tabLst>
                <a:tab pos="355600" algn="l"/>
              </a:tabLst>
            </a:pPr>
            <a:endParaRPr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90830" algn="just">
              <a:lnSpc>
                <a:spcPct val="89900"/>
              </a:lnSpc>
              <a:buClr>
                <a:srgbClr val="3333CC"/>
              </a:buClr>
              <a:buSzPct val="58333"/>
              <a:tabLst>
                <a:tab pos="354965" algn="l"/>
                <a:tab pos="355600" algn="l"/>
              </a:tabLst>
            </a:pP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podobná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vlně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1800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ale</a:t>
            </a:r>
            <a:r>
              <a:rPr sz="1800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sz="1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větší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šupinky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krajkovitými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okraji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téměř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bez</a:t>
            </a:r>
            <a:r>
              <a:rPr sz="1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dřeně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jen</a:t>
            </a:r>
            <a:r>
              <a:rPr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ortokortex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Podsada</a:t>
            </a:r>
            <a:r>
              <a:rPr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sz="1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průměr</a:t>
            </a:r>
            <a:r>
              <a:rPr sz="1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sz="1800" spc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spc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m,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pevnost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dtex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tažnost</a:t>
            </a:r>
            <a:r>
              <a:rPr lang="cs-CZ"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%,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zotavení</a:t>
            </a:r>
            <a:r>
              <a:rPr sz="1800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deformaci</a:t>
            </a:r>
            <a:r>
              <a:rPr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sz="1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sz="1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počáteční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modul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tahu</a:t>
            </a:r>
            <a:r>
              <a:rPr sz="18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dtex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18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Vyšší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absorpce</a:t>
            </a:r>
            <a:r>
              <a:rPr sz="1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vody</a:t>
            </a:r>
            <a:r>
              <a:rPr sz="1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sz="1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srovnání</a:t>
            </a:r>
            <a:r>
              <a:rPr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vlnou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1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extrémně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vysokou</a:t>
            </a:r>
            <a:r>
              <a:rPr sz="1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odolnost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proti</a:t>
            </a:r>
            <a:r>
              <a:rPr sz="1800" spc="-4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opotřebení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800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méně</a:t>
            </a:r>
            <a:r>
              <a:rPr sz="1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plstivá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884395" y="228698"/>
            <a:ext cx="1949724" cy="149820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363" y="2939"/>
            <a:ext cx="2926079" cy="194972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443" y="0"/>
            <a:ext cx="2609557" cy="195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407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32</a:t>
            </a:r>
          </a:p>
        </p:txBody>
      </p:sp>
      <p:sp>
        <p:nvSpPr>
          <p:cNvPr id="3" name="object 4"/>
          <p:cNvSpPr txBox="1">
            <a:spLocks noGrp="1"/>
          </p:cNvSpPr>
          <p:nvPr>
            <p:ph type="title"/>
          </p:nvPr>
        </p:nvSpPr>
        <p:spPr>
          <a:xfrm>
            <a:off x="626905" y="714415"/>
            <a:ext cx="3856196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b="1" spc="-10" dirty="0">
                <a:latin typeface="Arial" panose="020B0604020202020204" pitchFamily="34" charset="0"/>
                <a:cs typeface="Arial" panose="020B0604020202020204" pitchFamily="34" charset="0"/>
              </a:rPr>
              <a:t>Kašmír</a:t>
            </a:r>
          </a:p>
        </p:txBody>
      </p:sp>
      <p:sp>
        <p:nvSpPr>
          <p:cNvPr id="4" name="object 5"/>
          <p:cNvSpPr txBox="1"/>
          <p:nvPr/>
        </p:nvSpPr>
        <p:spPr>
          <a:xfrm>
            <a:off x="475180" y="2045296"/>
            <a:ext cx="4814272" cy="2916824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R="5715" algn="just">
              <a:buClr>
                <a:srgbClr val="3333CC"/>
              </a:buClr>
              <a:buSzPct val="58333"/>
              <a:tabLst>
                <a:tab pos="354965" algn="l"/>
                <a:tab pos="355600" algn="l"/>
                <a:tab pos="2141220" algn="l"/>
              </a:tabLst>
            </a:pPr>
            <a:r>
              <a:rPr sz="1800" dirty="0">
                <a:latin typeface="Times New Roman"/>
                <a:cs typeface="Times New Roman"/>
              </a:rPr>
              <a:t>Jde</a:t>
            </a:r>
            <a:r>
              <a:rPr sz="1800" spc="30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</a:t>
            </a:r>
            <a:r>
              <a:rPr sz="1800" spc="3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srst</a:t>
            </a:r>
            <a:r>
              <a:rPr sz="1800" spc="3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kozy</a:t>
            </a:r>
            <a:r>
              <a:rPr sz="1800" spc="3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kašmírské</a:t>
            </a:r>
            <a:r>
              <a:rPr sz="1800" spc="3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(Indie,</a:t>
            </a:r>
            <a:r>
              <a:rPr sz="1800" spc="3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Tibet,</a:t>
            </a:r>
            <a:r>
              <a:rPr sz="1800" spc="320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Čína</a:t>
            </a:r>
            <a:r>
              <a:rPr sz="1800" dirty="0" smtClean="0">
                <a:latin typeface="Times New Roman"/>
                <a:cs typeface="Times New Roman"/>
              </a:rPr>
              <a:t>).</a:t>
            </a:r>
            <a:r>
              <a:rPr lang="cs-CZ" sz="1800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Má</a:t>
            </a:r>
            <a:r>
              <a:rPr sz="1800" spc="33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málo</a:t>
            </a:r>
            <a:r>
              <a:rPr sz="1800" spc="3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šupinek </a:t>
            </a:r>
            <a:r>
              <a:rPr sz="1800" dirty="0">
                <a:latin typeface="Times New Roman"/>
                <a:cs typeface="Times New Roman"/>
              </a:rPr>
              <a:t>(5-6 </a:t>
            </a:r>
            <a:r>
              <a:rPr sz="1800" dirty="0" err="1">
                <a:latin typeface="Times New Roman"/>
                <a:cs typeface="Times New Roman"/>
              </a:rPr>
              <a:t>na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25" dirty="0" smtClean="0">
                <a:latin typeface="Times New Roman"/>
                <a:cs typeface="Times New Roman"/>
              </a:rPr>
              <a:t>100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smtClean="0">
                <a:latin typeface="Times New Roman"/>
                <a:cs typeface="Times New Roman"/>
              </a:rPr>
              <a:t>µ</a:t>
            </a:r>
            <a:r>
              <a:rPr sz="1800" dirty="0" smtClean="0">
                <a:latin typeface="Times New Roman"/>
                <a:cs typeface="Times New Roman"/>
              </a:rPr>
              <a:t>m</a:t>
            </a:r>
            <a:r>
              <a:rPr sz="1800" dirty="0">
                <a:latin typeface="Times New Roman"/>
                <a:cs typeface="Times New Roman"/>
              </a:rPr>
              <a:t>)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dřeňový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10" dirty="0" err="1">
                <a:latin typeface="Times New Roman"/>
                <a:cs typeface="Times New Roman"/>
              </a:rPr>
              <a:t>kanálek</a:t>
            </a:r>
            <a:r>
              <a:rPr sz="1800" spc="-10" dirty="0" smtClean="0">
                <a:latin typeface="Times New Roman"/>
                <a:cs typeface="Times New Roman"/>
              </a:rPr>
              <a:t>.</a:t>
            </a:r>
            <a:endParaRPr lang="cs-CZ" sz="1800" spc="-10" dirty="0" smtClean="0">
              <a:latin typeface="Times New Roman"/>
              <a:cs typeface="Times New Roman"/>
            </a:endParaRPr>
          </a:p>
          <a:p>
            <a:pPr marR="5715" algn="just">
              <a:buClr>
                <a:srgbClr val="3333CC"/>
              </a:buClr>
              <a:buSzPct val="58333"/>
              <a:tabLst>
                <a:tab pos="354965" algn="l"/>
                <a:tab pos="355600" algn="l"/>
                <a:tab pos="2141220" algn="l"/>
              </a:tabLst>
            </a:pPr>
            <a:endParaRPr sz="600" dirty="0">
              <a:latin typeface="Times New Roman"/>
              <a:cs typeface="Times New Roman"/>
            </a:endParaRPr>
          </a:p>
          <a:p>
            <a:pPr marR="5080" algn="just">
              <a:buClr>
                <a:srgbClr val="3333CC"/>
              </a:buClr>
              <a:buSzPct val="58333"/>
              <a:tabLst>
                <a:tab pos="431165" algn="l"/>
                <a:tab pos="431800" algn="l"/>
                <a:tab pos="6949440" algn="l"/>
              </a:tabLst>
            </a:pPr>
            <a:r>
              <a:rPr sz="1800" b="1" dirty="0" err="1" smtClean="0">
                <a:latin typeface="Times New Roman"/>
                <a:cs typeface="Times New Roman"/>
              </a:rPr>
              <a:t>Podsada</a:t>
            </a:r>
            <a:r>
              <a:rPr sz="1800" b="1" spc="16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je</a:t>
            </a:r>
            <a:r>
              <a:rPr sz="1800" b="1" spc="1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měkká</a:t>
            </a:r>
            <a:r>
              <a:rPr sz="1800" spc="1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vlně</a:t>
            </a:r>
            <a:r>
              <a:rPr sz="1800" spc="175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podobná</a:t>
            </a:r>
            <a:r>
              <a:rPr sz="1800" spc="165" dirty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průměr</a:t>
            </a:r>
            <a:r>
              <a:rPr lang="cs-CZ" sz="1800" dirty="0" smtClean="0">
                <a:latin typeface="Times New Roman"/>
                <a:cs typeface="Times New Roman"/>
              </a:rPr>
              <a:t/>
            </a:r>
            <a:br>
              <a:rPr lang="cs-CZ" sz="1800" dirty="0" smtClean="0">
                <a:latin typeface="Times New Roman"/>
                <a:cs typeface="Times New Roman"/>
              </a:rPr>
            </a:br>
            <a:r>
              <a:rPr sz="1800" dirty="0" smtClean="0">
                <a:latin typeface="Times New Roman"/>
                <a:cs typeface="Times New Roman"/>
              </a:rPr>
              <a:t>14</a:t>
            </a:r>
            <a:r>
              <a:rPr sz="1800" spc="180" dirty="0" smtClean="0">
                <a:latin typeface="Times New Roman"/>
                <a:cs typeface="Times New Roman"/>
              </a:rPr>
              <a:t> </a:t>
            </a:r>
            <a:r>
              <a:rPr lang="cs-CZ" sz="1800" dirty="0" smtClean="0">
                <a:latin typeface="Times New Roman"/>
                <a:cs typeface="Times New Roman"/>
              </a:rPr>
              <a:t>–</a:t>
            </a:r>
            <a:r>
              <a:rPr sz="1800" spc="180" dirty="0" smtClean="0">
                <a:latin typeface="Times New Roman"/>
                <a:cs typeface="Times New Roman"/>
              </a:rPr>
              <a:t> </a:t>
            </a:r>
            <a:r>
              <a:rPr sz="1800" spc="-25" dirty="0" smtClean="0">
                <a:latin typeface="Times New Roman"/>
                <a:cs typeface="Times New Roman"/>
              </a:rPr>
              <a:t>20</a:t>
            </a:r>
            <a:r>
              <a:rPr lang="cs-CZ" sz="1800" spc="-25" dirty="0" smtClean="0">
                <a:latin typeface="Times New Roman"/>
                <a:cs typeface="Times New Roman"/>
              </a:rPr>
              <a:t> µ</a:t>
            </a:r>
            <a:r>
              <a:rPr sz="1800" dirty="0" smtClean="0">
                <a:latin typeface="Times New Roman"/>
                <a:cs typeface="Times New Roman"/>
              </a:rPr>
              <a:t>m</a:t>
            </a:r>
            <a:r>
              <a:rPr sz="1800" dirty="0">
                <a:latin typeface="Times New Roman"/>
                <a:cs typeface="Times New Roman"/>
              </a:rPr>
              <a:t>,</a:t>
            </a:r>
            <a:r>
              <a:rPr sz="1800" spc="1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délka</a:t>
            </a:r>
            <a:r>
              <a:rPr sz="1800" spc="1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4</a:t>
            </a:r>
            <a:r>
              <a:rPr sz="1800" spc="18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- </a:t>
            </a:r>
            <a:r>
              <a:rPr sz="1800" dirty="0">
                <a:latin typeface="Times New Roman"/>
                <a:cs typeface="Times New Roman"/>
              </a:rPr>
              <a:t>10 </a:t>
            </a:r>
            <a:r>
              <a:rPr sz="1800" spc="-25" dirty="0" smtClean="0">
                <a:latin typeface="Times New Roman"/>
                <a:cs typeface="Times New Roman"/>
              </a:rPr>
              <a:t>cm</a:t>
            </a:r>
            <a:r>
              <a:rPr lang="cs-CZ" sz="1800" spc="-25" dirty="0" smtClean="0">
                <a:latin typeface="Times New Roman"/>
                <a:cs typeface="Times New Roman"/>
              </a:rPr>
              <a:t>. </a:t>
            </a:r>
            <a:r>
              <a:rPr lang="cs-CZ" sz="1800" b="1" dirty="0" smtClean="0">
                <a:latin typeface="Times New Roman"/>
                <a:cs typeface="Times New Roman"/>
              </a:rPr>
              <a:t>Pesíky</a:t>
            </a:r>
            <a:r>
              <a:rPr lang="cs-CZ" sz="1800" b="1" spc="95" dirty="0" smtClean="0">
                <a:latin typeface="Times New Roman"/>
                <a:cs typeface="Times New Roman"/>
              </a:rPr>
              <a:t> </a:t>
            </a:r>
            <a:r>
              <a:rPr lang="cs-CZ" sz="1800" dirty="0" smtClean="0">
                <a:latin typeface="Times New Roman"/>
                <a:cs typeface="Times New Roman"/>
              </a:rPr>
              <a:t>jsou dlouhé</a:t>
            </a:r>
            <a:r>
              <a:rPr lang="cs-CZ" sz="1800" spc="110" dirty="0" smtClean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hedvábně</a:t>
            </a:r>
            <a:r>
              <a:rPr lang="cs-CZ" sz="1800" spc="10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lesklé</a:t>
            </a:r>
            <a:r>
              <a:rPr lang="cs-CZ" sz="1800" spc="10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průměr</a:t>
            </a:r>
            <a:r>
              <a:rPr lang="cs-CZ" sz="1800" spc="105" dirty="0">
                <a:latin typeface="Times New Roman"/>
                <a:cs typeface="Times New Roman"/>
              </a:rPr>
              <a:t> </a:t>
            </a:r>
            <a:r>
              <a:rPr lang="cs-CZ" sz="1800" dirty="0" smtClean="0">
                <a:latin typeface="Times New Roman"/>
                <a:cs typeface="Times New Roman"/>
              </a:rPr>
              <a:t>60</a:t>
            </a:r>
            <a:r>
              <a:rPr lang="cs-CZ" sz="1800" spc="105" dirty="0" smtClean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–</a:t>
            </a:r>
            <a:r>
              <a:rPr lang="cs-CZ" sz="1800" spc="105" dirty="0">
                <a:latin typeface="Times New Roman"/>
                <a:cs typeface="Times New Roman"/>
              </a:rPr>
              <a:t> </a:t>
            </a:r>
            <a:r>
              <a:rPr lang="cs-CZ" sz="1800" spc="-25" dirty="0">
                <a:latin typeface="Times New Roman"/>
                <a:cs typeface="Times New Roman"/>
              </a:rPr>
              <a:t>90 µm, </a:t>
            </a:r>
            <a:r>
              <a:rPr lang="cs-CZ" sz="1800" spc="-25" dirty="0" smtClean="0">
                <a:latin typeface="Times New Roman"/>
                <a:cs typeface="Times New Roman"/>
              </a:rPr>
              <a:t>délka </a:t>
            </a:r>
            <a:r>
              <a:rPr lang="cs-CZ" sz="1800" spc="-10" dirty="0">
                <a:latin typeface="Times New Roman"/>
                <a:cs typeface="Times New Roman"/>
              </a:rPr>
              <a:t>5-</a:t>
            </a:r>
            <a:r>
              <a:rPr lang="cs-CZ" sz="1800" dirty="0">
                <a:latin typeface="Times New Roman"/>
                <a:cs typeface="Times New Roman"/>
              </a:rPr>
              <a:t>12 </a:t>
            </a:r>
            <a:r>
              <a:rPr lang="cs-CZ" sz="1800" spc="-25" dirty="0" smtClean="0">
                <a:latin typeface="Times New Roman"/>
                <a:cs typeface="Times New Roman"/>
              </a:rPr>
              <a:t>cm.</a:t>
            </a:r>
          </a:p>
          <a:p>
            <a:pPr marR="5080" algn="just">
              <a:buClr>
                <a:srgbClr val="3333CC"/>
              </a:buClr>
              <a:buSzPct val="58333"/>
              <a:tabLst>
                <a:tab pos="431165" algn="l"/>
                <a:tab pos="431800" algn="l"/>
                <a:tab pos="6949440" algn="l"/>
              </a:tabLst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Podsada</a:t>
            </a:r>
            <a:r>
              <a:rPr lang="cs-CZ"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cs-CZ"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cs-CZ"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jaře</a:t>
            </a:r>
            <a:r>
              <a:rPr lang="cs-CZ"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odděluje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vyčesáváním.</a:t>
            </a:r>
            <a:r>
              <a:rPr lang="cs-CZ"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1800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Porušuje</a:t>
            </a:r>
            <a:r>
              <a:rPr lang="cs-CZ" sz="1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cs-CZ"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snadno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cs-CZ"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cs-CZ"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slabých</a:t>
            </a:r>
            <a:r>
              <a:rPr lang="cs-CZ"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alkáliích.</a:t>
            </a:r>
            <a:r>
              <a:rPr lang="cs-CZ"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Jedna</a:t>
            </a:r>
            <a:r>
              <a:rPr lang="cs-CZ"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nejdražších</a:t>
            </a:r>
            <a:r>
              <a:rPr lang="cs-CZ" sz="18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surovin,</a:t>
            </a:r>
            <a:r>
              <a:rPr lang="cs-CZ" sz="18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jemné</a:t>
            </a:r>
            <a:r>
              <a:rPr lang="cs-CZ"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šátky, luxusní zboží.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5080" algn="just">
              <a:buClr>
                <a:srgbClr val="3333CC"/>
              </a:buClr>
              <a:buSzPct val="58333"/>
              <a:tabLst>
                <a:tab pos="431165" algn="l"/>
                <a:tab pos="431800" algn="l"/>
                <a:tab pos="6949440" algn="l"/>
              </a:tabLst>
            </a:pP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6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02592" y="-6360"/>
            <a:ext cx="2345752" cy="1998989"/>
          </a:xfrm>
          <a:prstGeom prst="rect">
            <a:avLst/>
          </a:prstGeom>
        </p:spPr>
      </p:pic>
      <p:pic>
        <p:nvPicPr>
          <p:cNvPr id="7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38025" y="0"/>
            <a:ext cx="1364567" cy="199262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993" y="0"/>
            <a:ext cx="1897007" cy="199262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312" y="2247391"/>
            <a:ext cx="3615688" cy="241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224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33</a:t>
            </a:r>
            <a:endParaRPr lang="cs-CZ" dirty="0"/>
          </a:p>
        </p:txBody>
      </p:sp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596899" y="535927"/>
            <a:ext cx="5151595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Velbloudí</a:t>
            </a:r>
            <a:r>
              <a:rPr b="1" spc="-2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2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srst</a:t>
            </a:r>
            <a:r>
              <a:rPr lang="cs-CZ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endParaRPr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3"/>
          <p:cNvSpPr txBox="1"/>
          <p:nvPr/>
        </p:nvSpPr>
        <p:spPr>
          <a:xfrm>
            <a:off x="596899" y="994363"/>
            <a:ext cx="8458200" cy="1051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2735"/>
              </a:lnSpc>
            </a:pPr>
            <a:r>
              <a:rPr sz="1800" dirty="0">
                <a:latin typeface="Times New Roman"/>
                <a:cs typeface="Times New Roman"/>
              </a:rPr>
              <a:t>Dromedár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(africký)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má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jeden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hrb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Bactrian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(asijský)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má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hrby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20" dirty="0" err="1">
                <a:latin typeface="Times New Roman"/>
                <a:cs typeface="Times New Roman"/>
              </a:rPr>
              <a:t>dva</a:t>
            </a:r>
            <a:r>
              <a:rPr sz="1800" spc="-20" dirty="0" smtClean="0">
                <a:latin typeface="Times New Roman"/>
                <a:cs typeface="Times New Roman"/>
              </a:rPr>
              <a:t>.</a:t>
            </a:r>
            <a:r>
              <a:rPr lang="cs-CZ" sz="1800" spc="-20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Velbloudí</a:t>
            </a:r>
            <a:r>
              <a:rPr sz="1800" spc="-2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srst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sbírá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době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10" dirty="0" err="1" smtClean="0">
                <a:latin typeface="Times New Roman"/>
                <a:cs typeface="Times New Roman"/>
              </a:rPr>
              <a:t>línání</a:t>
            </a:r>
            <a:r>
              <a:rPr lang="cs-CZ" sz="1800" spc="-10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typu</a:t>
            </a:r>
            <a:r>
              <a:rPr sz="1800" spc="-20" dirty="0" smtClean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Bactrian </a:t>
            </a:r>
            <a:r>
              <a:rPr sz="1800" dirty="0">
                <a:latin typeface="Times New Roman"/>
                <a:cs typeface="Times New Roman"/>
              </a:rPr>
              <a:t>(</a:t>
            </a:r>
            <a:r>
              <a:rPr sz="1800" dirty="0" err="1">
                <a:latin typeface="Times New Roman"/>
                <a:cs typeface="Times New Roman"/>
              </a:rPr>
              <a:t>Čína</a:t>
            </a:r>
            <a:r>
              <a:rPr sz="1800" dirty="0" smtClean="0">
                <a:latin typeface="Times New Roman"/>
                <a:cs typeface="Times New Roman"/>
              </a:rPr>
              <a:t>,</a:t>
            </a:r>
            <a:r>
              <a:rPr lang="cs-CZ" sz="1800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Mongolsko</a:t>
            </a:r>
            <a:r>
              <a:rPr sz="1800" dirty="0" smtClean="0">
                <a:latin typeface="Times New Roman"/>
                <a:cs typeface="Times New Roman"/>
              </a:rPr>
              <a:t>).</a:t>
            </a:r>
            <a:r>
              <a:rPr lang="cs-CZ" sz="1800" dirty="0" smtClean="0">
                <a:latin typeface="Times New Roman"/>
                <a:cs typeface="Times New Roman"/>
              </a:rPr>
              <a:t/>
            </a:r>
            <a:br>
              <a:rPr lang="cs-CZ" sz="1800" dirty="0" smtClean="0">
                <a:latin typeface="Times New Roman"/>
                <a:cs typeface="Times New Roman"/>
              </a:rPr>
            </a:br>
            <a:r>
              <a:rPr sz="1800" dirty="0" smtClean="0">
                <a:latin typeface="Times New Roman"/>
                <a:cs typeface="Times New Roman"/>
              </a:rPr>
              <a:t>Je</a:t>
            </a:r>
            <a:r>
              <a:rPr sz="1800" spc="-2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znečištěná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suchými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kožními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zbytky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(</a:t>
            </a:r>
            <a:r>
              <a:rPr sz="1800" spc="-10" dirty="0" err="1">
                <a:latin typeface="Times New Roman"/>
                <a:cs typeface="Times New Roman"/>
              </a:rPr>
              <a:t>lupy</a:t>
            </a:r>
            <a:r>
              <a:rPr sz="1800" spc="-10" dirty="0" smtClean="0">
                <a:latin typeface="Times New Roman"/>
                <a:cs typeface="Times New Roman"/>
              </a:rPr>
              <a:t>).</a:t>
            </a: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383" y="2045933"/>
            <a:ext cx="2635152" cy="266429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1"/>
          <a:stretch/>
        </p:blipFill>
        <p:spPr>
          <a:xfrm>
            <a:off x="1047066" y="2045699"/>
            <a:ext cx="2927057" cy="265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057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7000400" y="4693332"/>
            <a:ext cx="290432" cy="300050"/>
          </a:xfrm>
        </p:spPr>
        <p:txBody>
          <a:bodyPr/>
          <a:lstStyle/>
          <a:p>
            <a:r>
              <a:rPr lang="cs-CZ" dirty="0" smtClean="0"/>
              <a:t>34</a:t>
            </a:r>
            <a:endParaRPr lang="cs-CZ" dirty="0"/>
          </a:p>
        </p:txBody>
      </p:sp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749300" y="606266"/>
            <a:ext cx="5151595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Velbloudí</a:t>
            </a:r>
            <a:r>
              <a:rPr b="1" spc="-2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2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srst</a:t>
            </a:r>
            <a:r>
              <a:rPr lang="cs-CZ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 II</a:t>
            </a:r>
            <a:endParaRPr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3"/>
          <p:cNvSpPr txBox="1"/>
          <p:nvPr/>
        </p:nvSpPr>
        <p:spPr>
          <a:xfrm>
            <a:off x="362438" y="1035294"/>
            <a:ext cx="6812085" cy="3152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just">
              <a:tabLst>
                <a:tab pos="6550659" algn="l"/>
              </a:tabLst>
            </a:pPr>
            <a:r>
              <a:rPr lang="cs-CZ" sz="1800" b="1" dirty="0" smtClean="0">
                <a:latin typeface="Times New Roman"/>
                <a:cs typeface="Times New Roman"/>
              </a:rPr>
              <a:t>Pesíky</a:t>
            </a:r>
            <a:r>
              <a:rPr sz="1800" b="1" spc="-2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jsou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tuhé,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dlouhé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až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30cm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průměr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50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lang="cs-CZ" sz="1800" dirty="0" smtClean="0">
                <a:latin typeface="Times New Roman"/>
                <a:cs typeface="Times New Roman"/>
              </a:rPr>
              <a:t>–</a:t>
            </a:r>
            <a:r>
              <a:rPr sz="1800" spc="-15" dirty="0" smtClean="0">
                <a:latin typeface="Times New Roman"/>
                <a:cs typeface="Times New Roman"/>
              </a:rPr>
              <a:t> </a:t>
            </a:r>
            <a:r>
              <a:rPr sz="1800" spc="-25" dirty="0" smtClean="0">
                <a:latin typeface="Times New Roman"/>
                <a:cs typeface="Times New Roman"/>
              </a:rPr>
              <a:t>100</a:t>
            </a:r>
            <a:r>
              <a:rPr lang="cs-CZ" sz="1800" spc="-25" dirty="0" smtClean="0">
                <a:latin typeface="Times New Roman"/>
                <a:cs typeface="Times New Roman"/>
              </a:rPr>
              <a:t> </a:t>
            </a:r>
            <a:r>
              <a:rPr lang="cs-CZ" sz="1800" dirty="0" smtClean="0">
                <a:latin typeface="Times New Roman"/>
                <a:cs typeface="Times New Roman"/>
              </a:rPr>
              <a:t>µ</a:t>
            </a:r>
            <a:r>
              <a:rPr sz="1800" dirty="0" smtClean="0">
                <a:latin typeface="Times New Roman"/>
                <a:cs typeface="Times New Roman"/>
              </a:rPr>
              <a:t>m</a:t>
            </a:r>
            <a:r>
              <a:rPr sz="1800" spc="-1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mají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10" dirty="0" err="1">
                <a:latin typeface="Times New Roman"/>
                <a:cs typeface="Times New Roman"/>
              </a:rPr>
              <a:t>dřeňový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10" dirty="0" err="1" smtClean="0">
                <a:latin typeface="Times New Roman"/>
                <a:cs typeface="Times New Roman"/>
              </a:rPr>
              <a:t>kanál</a:t>
            </a:r>
            <a:r>
              <a:rPr lang="cs-CZ" sz="1800" spc="-10" dirty="0" smtClean="0">
                <a:latin typeface="Times New Roman"/>
                <a:cs typeface="Times New Roman"/>
              </a:rPr>
              <a:t>. </a:t>
            </a:r>
            <a:r>
              <a:rPr sz="1800" b="1" dirty="0" err="1" smtClean="0">
                <a:latin typeface="Times New Roman"/>
                <a:cs typeface="Times New Roman"/>
              </a:rPr>
              <a:t>Podsada</a:t>
            </a:r>
            <a:r>
              <a:rPr sz="1800" b="1" spc="-2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je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jemná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měkká,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délka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3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15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cm,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průměr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12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25" dirty="0" smtClean="0">
                <a:latin typeface="Times New Roman"/>
                <a:cs typeface="Times New Roman"/>
              </a:rPr>
              <a:t>15</a:t>
            </a:r>
            <a:r>
              <a:rPr lang="cs-CZ" sz="1800" dirty="0" smtClean="0">
                <a:latin typeface="Times New Roman"/>
                <a:cs typeface="Times New Roman"/>
              </a:rPr>
              <a:t>µ</a:t>
            </a:r>
            <a:r>
              <a:rPr sz="1800" dirty="0" smtClean="0">
                <a:latin typeface="Times New Roman"/>
                <a:cs typeface="Times New Roman"/>
              </a:rPr>
              <a:t>m</a:t>
            </a:r>
            <a:r>
              <a:rPr sz="1800" spc="-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je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bez </a:t>
            </a:r>
            <a:r>
              <a:rPr sz="1800" dirty="0">
                <a:latin typeface="Times New Roman"/>
                <a:cs typeface="Times New Roman"/>
              </a:rPr>
              <a:t>dřeňového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kanálku</a:t>
            </a:r>
            <a:r>
              <a:rPr sz="1800" dirty="0" smtClean="0">
                <a:latin typeface="Times New Roman"/>
                <a:cs typeface="Times New Roman"/>
              </a:rPr>
              <a:t>.</a:t>
            </a:r>
            <a:r>
              <a:rPr lang="cs-CZ" sz="1800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Uvnitř</a:t>
            </a:r>
            <a:r>
              <a:rPr sz="1800" spc="-4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vlákna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patrné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pigmenty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10" dirty="0" err="1" smtClean="0">
                <a:latin typeface="Times New Roman"/>
                <a:cs typeface="Times New Roman"/>
              </a:rPr>
              <a:t>barviva</a:t>
            </a:r>
            <a:r>
              <a:rPr lang="cs-CZ" sz="1800" spc="-10" dirty="0" smtClean="0">
                <a:latin typeface="Times New Roman"/>
                <a:cs typeface="Times New Roman"/>
              </a:rPr>
              <a:t>.</a:t>
            </a:r>
            <a:endParaRPr lang="cs-CZ" sz="1800" dirty="0" smtClean="0">
              <a:latin typeface="Times New Roman"/>
              <a:cs typeface="Times New Roman"/>
            </a:endParaRPr>
          </a:p>
          <a:p>
            <a:pPr algn="just"/>
            <a:endParaRPr lang="cs-CZ" sz="800" b="1" dirty="0">
              <a:latin typeface="Times New Roman"/>
              <a:cs typeface="Times New Roman"/>
            </a:endParaRPr>
          </a:p>
          <a:p>
            <a:pPr algn="just"/>
            <a:r>
              <a:rPr sz="1800" b="1" dirty="0" err="1" smtClean="0">
                <a:latin typeface="Times New Roman"/>
                <a:cs typeface="Times New Roman"/>
              </a:rPr>
              <a:t>Složení</a:t>
            </a:r>
            <a:r>
              <a:rPr lang="cs-CZ" sz="1800" b="1" dirty="0" smtClean="0">
                <a:latin typeface="Times New Roman"/>
                <a:cs typeface="Times New Roman"/>
              </a:rPr>
              <a:t> suroviny</a:t>
            </a:r>
            <a:r>
              <a:rPr sz="1800" dirty="0" smtClean="0">
                <a:latin typeface="Times New Roman"/>
                <a:cs typeface="Times New Roman"/>
              </a:rPr>
              <a:t>:</a:t>
            </a:r>
            <a:r>
              <a:rPr sz="1800" spc="-25" dirty="0" smtClean="0">
                <a:latin typeface="Times New Roman"/>
                <a:cs typeface="Times New Roman"/>
              </a:rPr>
              <a:t> </a:t>
            </a:r>
            <a:endParaRPr lang="cs-CZ" sz="1800" spc="-25" dirty="0" smtClean="0">
              <a:latin typeface="Times New Roman"/>
              <a:cs typeface="Times New Roman"/>
            </a:endParaRPr>
          </a:p>
          <a:p>
            <a:pPr algn="just"/>
            <a:r>
              <a:rPr sz="1800" dirty="0" err="1" smtClean="0">
                <a:latin typeface="Times New Roman"/>
                <a:cs typeface="Times New Roman"/>
              </a:rPr>
              <a:t>vlákno</a:t>
            </a:r>
            <a:r>
              <a:rPr sz="1800" dirty="0">
                <a:latin typeface="Times New Roman"/>
                <a:cs typeface="Times New Roman"/>
              </a:rPr>
              <a:t>: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60-80</a:t>
            </a:r>
            <a:r>
              <a:rPr lang="cs-CZ" sz="1800" dirty="0" smtClean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%,</a:t>
            </a:r>
            <a:r>
              <a:rPr sz="1800" spc="-1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tuk: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4-5</a:t>
            </a:r>
            <a:r>
              <a:rPr lang="cs-CZ" sz="1800" dirty="0" smtClean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%,</a:t>
            </a:r>
            <a:r>
              <a:rPr sz="1800" spc="-1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nečistoty: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15-25</a:t>
            </a:r>
            <a:r>
              <a:rPr lang="cs-CZ" sz="1800" dirty="0" smtClean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%,</a:t>
            </a:r>
            <a:r>
              <a:rPr lang="cs-CZ" sz="1800" dirty="0" smtClean="0">
                <a:latin typeface="Times New Roman"/>
                <a:cs typeface="Times New Roman"/>
              </a:rPr>
              <a:t> </a:t>
            </a:r>
            <a:r>
              <a:rPr sz="1800" spc="-15" dirty="0" smtClean="0">
                <a:latin typeface="Times New Roman"/>
                <a:cs typeface="Times New Roman"/>
              </a:rPr>
              <a:t> </a:t>
            </a:r>
            <a:r>
              <a:rPr sz="1800" spc="-10" dirty="0" err="1">
                <a:latin typeface="Times New Roman"/>
                <a:cs typeface="Times New Roman"/>
              </a:rPr>
              <a:t>vlhkost</a:t>
            </a:r>
            <a:r>
              <a:rPr sz="1800" spc="-10" dirty="0" smtClean="0">
                <a:latin typeface="Times New Roman"/>
                <a:cs typeface="Times New Roman"/>
              </a:rPr>
              <a:t>:</a:t>
            </a:r>
            <a:r>
              <a:rPr lang="cs-CZ" sz="1800" spc="-10" dirty="0" smtClean="0">
                <a:latin typeface="Times New Roman"/>
                <a:cs typeface="Times New Roman"/>
              </a:rPr>
              <a:t> </a:t>
            </a:r>
            <a:r>
              <a:rPr sz="1800" spc="-25" dirty="0" smtClean="0">
                <a:latin typeface="Times New Roman"/>
                <a:cs typeface="Times New Roman"/>
              </a:rPr>
              <a:t>12</a:t>
            </a:r>
            <a:r>
              <a:rPr lang="cs-CZ" sz="1800" spc="-25" dirty="0" smtClean="0">
                <a:latin typeface="Times New Roman"/>
                <a:cs typeface="Times New Roman"/>
              </a:rPr>
              <a:t> </a:t>
            </a:r>
            <a:r>
              <a:rPr sz="1800" spc="-25" dirty="0" smtClean="0">
                <a:latin typeface="Times New Roman"/>
                <a:cs typeface="Times New Roman"/>
              </a:rPr>
              <a:t>%</a:t>
            </a:r>
            <a:endParaRPr lang="cs-CZ" sz="1800" spc="-25" dirty="0" smtClean="0">
              <a:latin typeface="Times New Roman"/>
              <a:cs typeface="Times New Roman"/>
            </a:endParaRPr>
          </a:p>
          <a:p>
            <a:pPr algn="just"/>
            <a:endParaRPr sz="800" dirty="0">
              <a:latin typeface="Times New Roman"/>
              <a:cs typeface="Times New Roman"/>
            </a:endParaRPr>
          </a:p>
          <a:p>
            <a:pPr marR="1684655" algn="just"/>
            <a:r>
              <a:rPr lang="cs-CZ" sz="1800" b="1" dirty="0" smtClean="0">
                <a:latin typeface="Times New Roman"/>
                <a:cs typeface="Times New Roman"/>
              </a:rPr>
              <a:t>Vlastnosti:</a:t>
            </a:r>
            <a:r>
              <a:rPr lang="cs-CZ" sz="1800" dirty="0" smtClean="0">
                <a:latin typeface="Times New Roman"/>
                <a:cs typeface="Times New Roman"/>
              </a:rPr>
              <a:t> </a:t>
            </a:r>
          </a:p>
          <a:p>
            <a:pPr marR="1684655" algn="just"/>
            <a:r>
              <a:rPr sz="1800" dirty="0" err="1" smtClean="0">
                <a:latin typeface="Times New Roman"/>
                <a:cs typeface="Times New Roman"/>
              </a:rPr>
              <a:t>Pevnost</a:t>
            </a:r>
            <a:r>
              <a:rPr sz="1800" spc="-25" dirty="0" smtClean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1</a:t>
            </a:r>
            <a:r>
              <a:rPr lang="cs-CZ" sz="1800" dirty="0" smtClean="0">
                <a:latin typeface="Times New Roman"/>
                <a:cs typeface="Times New Roman"/>
              </a:rPr>
              <a:t>,</a:t>
            </a:r>
            <a:r>
              <a:rPr sz="1800" dirty="0" smtClean="0">
                <a:latin typeface="Times New Roman"/>
                <a:cs typeface="Times New Roman"/>
              </a:rPr>
              <a:t>6</a:t>
            </a:r>
            <a:r>
              <a:rPr sz="1800" spc="-15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cN</a:t>
            </a:r>
            <a:r>
              <a:rPr sz="1800" dirty="0" smtClean="0">
                <a:latin typeface="Times New Roman"/>
                <a:cs typeface="Times New Roman"/>
              </a:rPr>
              <a:t>/</a:t>
            </a:r>
            <a:r>
              <a:rPr sz="1800" dirty="0" err="1" smtClean="0">
                <a:latin typeface="Times New Roman"/>
                <a:cs typeface="Times New Roman"/>
              </a:rPr>
              <a:t>dtex</a:t>
            </a:r>
            <a:r>
              <a:rPr sz="1800" dirty="0" smtClean="0">
                <a:latin typeface="Times New Roman"/>
                <a:cs typeface="Times New Roman"/>
              </a:rPr>
              <a:t>,</a:t>
            </a:r>
            <a:r>
              <a:rPr lang="cs-CZ" sz="1800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tažnost</a:t>
            </a:r>
            <a:r>
              <a:rPr sz="1800" spc="-10" dirty="0" smtClean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39-</a:t>
            </a:r>
            <a:r>
              <a:rPr sz="1800" dirty="0">
                <a:latin typeface="Times New Roman"/>
                <a:cs typeface="Times New Roman"/>
              </a:rPr>
              <a:t>40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lang="cs-CZ" sz="1800" spc="-15" dirty="0" smtClean="0">
                <a:latin typeface="Times New Roman"/>
                <a:cs typeface="Times New Roman"/>
              </a:rPr>
              <a:t>%</a:t>
            </a:r>
            <a:r>
              <a:rPr sz="1800" dirty="0" smtClean="0">
                <a:latin typeface="Times New Roman"/>
                <a:cs typeface="Times New Roman"/>
              </a:rPr>
              <a:t>,</a:t>
            </a:r>
            <a:endParaRPr lang="cs-CZ" sz="1800" spc="-15" dirty="0">
              <a:latin typeface="Times New Roman"/>
              <a:cs typeface="Times New Roman"/>
            </a:endParaRPr>
          </a:p>
          <a:p>
            <a:pPr marR="1684655" algn="just"/>
            <a:r>
              <a:rPr lang="cs-CZ" sz="1800" spc="-15" dirty="0" smtClean="0">
                <a:latin typeface="Times New Roman"/>
                <a:cs typeface="Times New Roman"/>
              </a:rPr>
              <a:t>z</a:t>
            </a:r>
            <a:r>
              <a:rPr sz="1800" dirty="0" err="1" smtClean="0">
                <a:latin typeface="Times New Roman"/>
                <a:cs typeface="Times New Roman"/>
              </a:rPr>
              <a:t>otavení</a:t>
            </a:r>
            <a:r>
              <a:rPr sz="1800" spc="-20" dirty="0" smtClean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ze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20</a:t>
            </a:r>
            <a:r>
              <a:rPr lang="cs-CZ" sz="1800" dirty="0" smtClean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%</a:t>
            </a:r>
            <a:r>
              <a:rPr sz="1800" spc="-10" dirty="0" smtClean="0">
                <a:latin typeface="Times New Roman"/>
                <a:cs typeface="Times New Roman"/>
              </a:rPr>
              <a:t> </a:t>
            </a:r>
            <a:r>
              <a:rPr lang="cs-CZ" sz="1800" spc="-10" dirty="0" smtClean="0">
                <a:latin typeface="Times New Roman"/>
                <a:cs typeface="Times New Roman"/>
              </a:rPr>
              <a:t>d</a:t>
            </a:r>
            <a:r>
              <a:rPr sz="1800" dirty="0" err="1" smtClean="0">
                <a:latin typeface="Times New Roman"/>
                <a:cs typeface="Times New Roman"/>
              </a:rPr>
              <a:t>eformace</a:t>
            </a:r>
            <a:r>
              <a:rPr sz="1800" spc="-3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je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70</a:t>
            </a:r>
            <a:r>
              <a:rPr lang="cs-CZ" sz="1800" dirty="0" smtClean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%</a:t>
            </a:r>
            <a:r>
              <a:rPr lang="cs-CZ" sz="1800" dirty="0" smtClean="0">
                <a:latin typeface="Times New Roman"/>
                <a:cs typeface="Times New Roman"/>
              </a:rPr>
              <a:t>,</a:t>
            </a:r>
          </a:p>
          <a:p>
            <a:pPr marR="1684655" algn="just"/>
            <a:r>
              <a:rPr lang="cs-CZ" sz="1800" dirty="0" smtClean="0">
                <a:latin typeface="Times New Roman"/>
                <a:cs typeface="Times New Roman"/>
              </a:rPr>
              <a:t>p</a:t>
            </a:r>
            <a:r>
              <a:rPr sz="1800" dirty="0" err="1" smtClean="0">
                <a:latin typeface="Times New Roman"/>
                <a:cs typeface="Times New Roman"/>
              </a:rPr>
              <a:t>očáteční</a:t>
            </a:r>
            <a:r>
              <a:rPr sz="1800" spc="-30" dirty="0" smtClean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modul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29</a:t>
            </a:r>
            <a:r>
              <a:rPr lang="cs-CZ" sz="1800" dirty="0" smtClean="0">
                <a:latin typeface="Times New Roman"/>
                <a:cs typeface="Times New Roman"/>
              </a:rPr>
              <a:t>,</a:t>
            </a:r>
            <a:r>
              <a:rPr sz="1800" dirty="0" smtClean="0">
                <a:latin typeface="Times New Roman"/>
                <a:cs typeface="Times New Roman"/>
              </a:rPr>
              <a:t>4</a:t>
            </a:r>
            <a:r>
              <a:rPr sz="1800" spc="-30" dirty="0" smtClean="0">
                <a:latin typeface="Times New Roman"/>
                <a:cs typeface="Times New Roman"/>
              </a:rPr>
              <a:t> </a:t>
            </a:r>
            <a:r>
              <a:rPr sz="1800" spc="-10" dirty="0" err="1">
                <a:latin typeface="Times New Roman"/>
                <a:cs typeface="Times New Roman"/>
              </a:rPr>
              <a:t>cN</a:t>
            </a:r>
            <a:r>
              <a:rPr sz="1800" spc="-10" dirty="0">
                <a:latin typeface="Times New Roman"/>
                <a:cs typeface="Times New Roman"/>
              </a:rPr>
              <a:t>/</a:t>
            </a:r>
            <a:r>
              <a:rPr sz="1800" spc="-10" dirty="0" err="1">
                <a:latin typeface="Times New Roman"/>
                <a:cs typeface="Times New Roman"/>
              </a:rPr>
              <a:t>dtex</a:t>
            </a:r>
            <a:r>
              <a:rPr sz="1800" spc="-10" dirty="0" smtClean="0">
                <a:latin typeface="Times New Roman"/>
                <a:cs typeface="Times New Roman"/>
              </a:rPr>
              <a:t>.</a:t>
            </a:r>
            <a:endParaRPr lang="cs-CZ" sz="1800" spc="-10" dirty="0" smtClean="0">
              <a:latin typeface="Times New Roman"/>
              <a:cs typeface="Times New Roman"/>
            </a:endParaRPr>
          </a:p>
          <a:p>
            <a:pPr marR="1684655" algn="just"/>
            <a:endParaRPr sz="800" dirty="0">
              <a:latin typeface="Times New Roman"/>
              <a:cs typeface="Times New Roman"/>
            </a:endParaRPr>
          </a:p>
          <a:p>
            <a:pPr algn="just"/>
            <a:r>
              <a:rPr sz="1800" dirty="0">
                <a:latin typeface="Times New Roman"/>
                <a:cs typeface="Times New Roman"/>
              </a:rPr>
              <a:t>Použití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pro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speciální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pláště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(</a:t>
            </a:r>
            <a:r>
              <a:rPr sz="1800" dirty="0" err="1" smtClean="0">
                <a:latin typeface="Times New Roman"/>
                <a:cs typeface="Times New Roman"/>
              </a:rPr>
              <a:t>na</a:t>
            </a:r>
            <a:r>
              <a:rPr sz="1800" spc="-20" dirty="0" smtClean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Polo</a:t>
            </a:r>
            <a:r>
              <a:rPr sz="1800" spc="-10" dirty="0" smtClean="0">
                <a:latin typeface="Times New Roman"/>
                <a:cs typeface="Times New Roman"/>
              </a:rPr>
              <a:t>)</a:t>
            </a:r>
            <a:r>
              <a:rPr lang="cs-CZ" sz="1800" spc="-10" dirty="0" smtClean="0">
                <a:latin typeface="Times New Roman"/>
                <a:cs typeface="Times New Roman"/>
              </a:rPr>
              <a:t>.</a:t>
            </a: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663" y="16800"/>
            <a:ext cx="1717815" cy="17092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256" y="1726025"/>
            <a:ext cx="1710744" cy="170219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3256" y="3417665"/>
            <a:ext cx="1711151" cy="170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750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7232518" y="4725265"/>
            <a:ext cx="290432" cy="300050"/>
          </a:xfrm>
        </p:spPr>
        <p:txBody>
          <a:bodyPr/>
          <a:lstStyle/>
          <a:p>
            <a:r>
              <a:rPr lang="cs-CZ" dirty="0" smtClean="0"/>
              <a:t>35</a:t>
            </a:r>
          </a:p>
        </p:txBody>
      </p:sp>
      <p:sp>
        <p:nvSpPr>
          <p:cNvPr id="3" name="object 5"/>
          <p:cNvSpPr txBox="1">
            <a:spLocks noGrp="1"/>
          </p:cNvSpPr>
          <p:nvPr>
            <p:ph type="title"/>
          </p:nvPr>
        </p:nvSpPr>
        <p:spPr>
          <a:xfrm>
            <a:off x="468313" y="525936"/>
            <a:ext cx="3279906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cs-CZ" b="1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Alpaka I</a:t>
            </a:r>
            <a:endParaRPr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6"/>
          <p:cNvSpPr txBox="1"/>
          <p:nvPr/>
        </p:nvSpPr>
        <p:spPr>
          <a:xfrm>
            <a:off x="468313" y="1441193"/>
            <a:ext cx="6825342" cy="310149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R="5715" algn="just"/>
            <a:r>
              <a:rPr sz="1800" dirty="0">
                <a:latin typeface="Times New Roman"/>
                <a:cs typeface="Times New Roman"/>
              </a:rPr>
              <a:t>Alpaka</a:t>
            </a:r>
            <a:r>
              <a:rPr sz="1800" spc="3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je</a:t>
            </a:r>
            <a:r>
              <a:rPr sz="1800" spc="3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menší</a:t>
            </a:r>
            <a:r>
              <a:rPr sz="1800" spc="3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než</a:t>
            </a:r>
            <a:r>
              <a:rPr sz="1800" spc="3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lama</a:t>
            </a:r>
            <a:r>
              <a:rPr sz="1800" spc="3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,</a:t>
            </a:r>
            <a:r>
              <a:rPr sz="1800" spc="3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ale</a:t>
            </a:r>
            <a:r>
              <a:rPr sz="1800" spc="3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má</a:t>
            </a:r>
            <a:r>
              <a:rPr sz="1800" spc="3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delší</a:t>
            </a:r>
            <a:r>
              <a:rPr sz="1800" spc="3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krk.</a:t>
            </a:r>
            <a:r>
              <a:rPr sz="1800" spc="3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Srst</a:t>
            </a:r>
            <a:r>
              <a:rPr sz="1800" spc="3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není</a:t>
            </a:r>
            <a:r>
              <a:rPr sz="1800" spc="3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tak</a:t>
            </a:r>
            <a:r>
              <a:rPr sz="1800" spc="3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kadeřavá </a:t>
            </a:r>
            <a:r>
              <a:rPr sz="1800" dirty="0">
                <a:latin typeface="Times New Roman"/>
                <a:cs typeface="Times New Roman"/>
              </a:rPr>
              <a:t>jako u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vlny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má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délku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kolem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6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15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cm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(po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ročním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růstu).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Obsahuje </a:t>
            </a:r>
            <a:r>
              <a:rPr sz="1800" dirty="0">
                <a:latin typeface="Times New Roman"/>
                <a:cs typeface="Times New Roman"/>
              </a:rPr>
              <a:t>také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dřeňový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kanálek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hrubé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vlasy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(kemps</a:t>
            </a:r>
            <a:r>
              <a:rPr sz="1800" spc="-10" dirty="0" smtClean="0">
                <a:latin typeface="Times New Roman"/>
                <a:cs typeface="Times New Roman"/>
              </a:rPr>
              <a:t>).</a:t>
            </a:r>
            <a:r>
              <a:rPr lang="cs-CZ" sz="1800" spc="-10" dirty="0" smtClean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Super</a:t>
            </a:r>
            <a:r>
              <a:rPr sz="1800" spc="12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jemná</a:t>
            </a:r>
            <a:r>
              <a:rPr sz="1800" spc="1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vlákna</a:t>
            </a:r>
            <a:r>
              <a:rPr sz="1800" spc="1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(mláďata)</a:t>
            </a:r>
            <a:r>
              <a:rPr sz="1800" spc="1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mají</a:t>
            </a:r>
            <a:r>
              <a:rPr sz="1800" spc="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průměr</a:t>
            </a:r>
            <a:r>
              <a:rPr sz="1800" spc="1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pod</a:t>
            </a:r>
            <a:r>
              <a:rPr sz="1800" spc="120" dirty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20</a:t>
            </a:r>
            <a:r>
              <a:rPr lang="cs-CZ" sz="1800" dirty="0" smtClean="0">
                <a:latin typeface="Times New Roman"/>
                <a:cs typeface="Times New Roman"/>
              </a:rPr>
              <a:t> µm</a:t>
            </a:r>
            <a:r>
              <a:rPr sz="1800" dirty="0" smtClean="0">
                <a:latin typeface="Times New Roman"/>
                <a:cs typeface="Times New Roman"/>
              </a:rPr>
              <a:t>,</a:t>
            </a:r>
            <a:r>
              <a:rPr sz="1800" spc="13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jemná</a:t>
            </a:r>
            <a:r>
              <a:rPr sz="1800" spc="1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vlákna </a:t>
            </a:r>
            <a:r>
              <a:rPr sz="1800" dirty="0">
                <a:latin typeface="Times New Roman"/>
                <a:cs typeface="Times New Roman"/>
              </a:rPr>
              <a:t>mají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průměr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10" dirty="0" smtClean="0">
                <a:latin typeface="Times New Roman"/>
                <a:cs typeface="Times New Roman"/>
              </a:rPr>
              <a:t>20-</a:t>
            </a:r>
            <a:r>
              <a:rPr sz="1800" dirty="0" smtClean="0">
                <a:latin typeface="Times New Roman"/>
                <a:cs typeface="Times New Roman"/>
              </a:rPr>
              <a:t>25</a:t>
            </a:r>
            <a:r>
              <a:rPr lang="cs-CZ" sz="1800" dirty="0" smtClean="0">
                <a:latin typeface="Times New Roman"/>
                <a:cs typeface="Times New Roman"/>
              </a:rPr>
              <a:t> µm </a:t>
            </a:r>
            <a:r>
              <a:rPr sz="1800" dirty="0" err="1" smtClean="0">
                <a:latin typeface="Times New Roman"/>
                <a:cs typeface="Times New Roman"/>
              </a:rPr>
              <a:t>střední</a:t>
            </a:r>
            <a:r>
              <a:rPr sz="1800" spc="-1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hrubá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vlákna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mají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0" dirty="0" err="1" smtClean="0">
                <a:latin typeface="Times New Roman"/>
                <a:cs typeface="Times New Roman"/>
              </a:rPr>
              <a:t>průměr</a:t>
            </a:r>
            <a:r>
              <a:rPr lang="cs-CZ" sz="1800" spc="-10" dirty="0" smtClean="0">
                <a:latin typeface="Times New Roman"/>
                <a:cs typeface="Times New Roman"/>
              </a:rPr>
              <a:t> </a:t>
            </a:r>
            <a:r>
              <a:rPr sz="1800" spc="-10" dirty="0" smtClean="0">
                <a:latin typeface="Times New Roman"/>
                <a:cs typeface="Times New Roman"/>
              </a:rPr>
              <a:t>25-</a:t>
            </a:r>
            <a:r>
              <a:rPr sz="1800" dirty="0" smtClean="0">
                <a:latin typeface="Times New Roman"/>
                <a:cs typeface="Times New Roman"/>
              </a:rPr>
              <a:t>30</a:t>
            </a:r>
            <a:r>
              <a:rPr lang="cs-CZ" sz="1800" spc="575" dirty="0" smtClean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µm</a:t>
            </a:r>
            <a:r>
              <a:rPr sz="1800" dirty="0" smtClean="0">
                <a:latin typeface="Times New Roman"/>
                <a:cs typeface="Times New Roman"/>
              </a:rPr>
              <a:t>, </a:t>
            </a:r>
            <a:r>
              <a:rPr sz="1800" dirty="0">
                <a:latin typeface="Times New Roman"/>
                <a:cs typeface="Times New Roman"/>
              </a:rPr>
              <a:t>hrubá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vlákna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mají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průměr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nad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30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smtClean="0">
                <a:latin typeface="Times New Roman"/>
                <a:cs typeface="Times New Roman"/>
              </a:rPr>
              <a:t>µm</a:t>
            </a:r>
            <a:r>
              <a:rPr lang="cs-CZ" sz="1800" spc="-25" dirty="0" smtClean="0">
                <a:latin typeface="Times New Roman"/>
                <a:cs typeface="Times New Roman"/>
              </a:rPr>
              <a:t>. </a:t>
            </a:r>
          </a:p>
          <a:p>
            <a:pPr marR="5715" algn="just"/>
            <a:r>
              <a:rPr sz="1800" dirty="0" err="1" smtClean="0">
                <a:latin typeface="Times New Roman"/>
                <a:cs typeface="Times New Roman"/>
              </a:rPr>
              <a:t>Alpaka</a:t>
            </a:r>
            <a:r>
              <a:rPr sz="1800" spc="-2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je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navlhavější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než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vlna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má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relativně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malou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 err="1" smtClean="0">
                <a:latin typeface="Times New Roman"/>
                <a:cs typeface="Times New Roman"/>
              </a:rPr>
              <a:t>tendenci</a:t>
            </a:r>
            <a:r>
              <a:rPr lang="cs-CZ" sz="1800" spc="-10" dirty="0" smtClean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k</a:t>
            </a:r>
            <a:r>
              <a:rPr sz="1800" spc="-2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plstění.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Má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středně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šupinek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(</a:t>
            </a:r>
            <a:r>
              <a:rPr sz="1800" spc="-25" dirty="0" smtClean="0">
                <a:latin typeface="Times New Roman"/>
                <a:cs typeface="Times New Roman"/>
              </a:rPr>
              <a:t>9</a:t>
            </a:r>
            <a:r>
              <a:rPr lang="cs-CZ" sz="1800" spc="-25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na</a:t>
            </a:r>
            <a:r>
              <a:rPr sz="1800" spc="-20" dirty="0" smtClean="0">
                <a:latin typeface="Times New Roman"/>
                <a:cs typeface="Times New Roman"/>
              </a:rPr>
              <a:t> </a:t>
            </a:r>
            <a:r>
              <a:rPr sz="1800" spc="-25" dirty="0" smtClean="0">
                <a:latin typeface="Times New Roman"/>
                <a:cs typeface="Times New Roman"/>
              </a:rPr>
              <a:t>100</a:t>
            </a:r>
            <a:r>
              <a:rPr lang="cs-CZ" sz="1800" dirty="0">
                <a:latin typeface="Times New Roman"/>
                <a:cs typeface="Times New Roman"/>
              </a:rPr>
              <a:t> µm</a:t>
            </a:r>
            <a:r>
              <a:rPr sz="1800" dirty="0" smtClean="0">
                <a:latin typeface="Times New Roman"/>
                <a:cs typeface="Times New Roman"/>
              </a:rPr>
              <a:t>)</a:t>
            </a:r>
            <a:r>
              <a:rPr sz="1800" spc="-1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jejich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výška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je </a:t>
            </a:r>
            <a:r>
              <a:rPr sz="1800" dirty="0" err="1">
                <a:latin typeface="Times New Roman"/>
                <a:cs typeface="Times New Roman"/>
              </a:rPr>
              <a:t>kolem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20" dirty="0" smtClean="0">
                <a:latin typeface="Times New Roman"/>
                <a:cs typeface="Times New Roman"/>
              </a:rPr>
              <a:t>0</a:t>
            </a:r>
            <a:r>
              <a:rPr lang="cs-CZ" sz="1800" spc="-20" dirty="0" smtClean="0">
                <a:latin typeface="Times New Roman"/>
                <a:cs typeface="Times New Roman"/>
              </a:rPr>
              <a:t>,</a:t>
            </a:r>
            <a:r>
              <a:rPr sz="1800" spc="-20" dirty="0" smtClean="0">
                <a:latin typeface="Times New Roman"/>
                <a:cs typeface="Times New Roman"/>
              </a:rPr>
              <a:t>04</a:t>
            </a:r>
            <a:r>
              <a:rPr lang="cs-CZ" sz="1800" dirty="0" smtClean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µm</a:t>
            </a:r>
            <a:r>
              <a:rPr sz="1800" spc="-25" dirty="0" smtClean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(</a:t>
            </a:r>
            <a:r>
              <a:rPr sz="1800" dirty="0" err="1" smtClean="0">
                <a:latin typeface="Times New Roman"/>
                <a:cs typeface="Times New Roman"/>
              </a:rPr>
              <a:t>vlna</a:t>
            </a:r>
            <a:r>
              <a:rPr sz="1800" spc="-1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má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výšku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kolem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20" dirty="0" smtClean="0">
                <a:latin typeface="Times New Roman"/>
                <a:cs typeface="Times New Roman"/>
              </a:rPr>
              <a:t>0</a:t>
            </a:r>
            <a:r>
              <a:rPr lang="cs-CZ" sz="1800" spc="-20" dirty="0" smtClean="0">
                <a:latin typeface="Times New Roman"/>
                <a:cs typeface="Times New Roman"/>
              </a:rPr>
              <a:t>,</a:t>
            </a:r>
            <a:r>
              <a:rPr sz="1800" spc="-20" dirty="0" smtClean="0">
                <a:latin typeface="Times New Roman"/>
                <a:cs typeface="Times New Roman"/>
              </a:rPr>
              <a:t>08</a:t>
            </a:r>
            <a:r>
              <a:rPr lang="cs-CZ" sz="1800" dirty="0" smtClean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µm</a:t>
            </a:r>
            <a:r>
              <a:rPr sz="1800" dirty="0" smtClean="0">
                <a:latin typeface="Times New Roman"/>
                <a:cs typeface="Times New Roman"/>
              </a:rPr>
              <a:t>).</a:t>
            </a:r>
            <a:r>
              <a:rPr sz="1800" spc="-2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Povrch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vláken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je </a:t>
            </a:r>
            <a:r>
              <a:rPr sz="1800" dirty="0">
                <a:latin typeface="Times New Roman"/>
                <a:cs typeface="Times New Roman"/>
              </a:rPr>
              <a:t>hladší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omak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je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příjemnější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</a:t>
            </a:r>
            <a:r>
              <a:rPr sz="1800" dirty="0" err="1">
                <a:latin typeface="Times New Roman"/>
                <a:cs typeface="Times New Roman"/>
              </a:rPr>
              <a:t>měkčí</a:t>
            </a:r>
            <a:r>
              <a:rPr sz="1800" dirty="0" smtClean="0">
                <a:latin typeface="Times New Roman"/>
                <a:cs typeface="Times New Roman"/>
              </a:rPr>
              <a:t>).</a:t>
            </a:r>
            <a:r>
              <a:rPr lang="cs-CZ" sz="1800" dirty="0" smtClean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Na</a:t>
            </a:r>
            <a:r>
              <a:rPr sz="1800" spc="-1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příčném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řezu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jsou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občas </a:t>
            </a:r>
            <a:r>
              <a:rPr sz="1800" dirty="0">
                <a:latin typeface="Times New Roman"/>
                <a:cs typeface="Times New Roman"/>
              </a:rPr>
              <a:t>patrné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vzduchové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kapsy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mezi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šupinkami,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které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zvyšují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tepelně </a:t>
            </a:r>
            <a:r>
              <a:rPr sz="1800" dirty="0">
                <a:latin typeface="Times New Roman"/>
                <a:cs typeface="Times New Roman"/>
              </a:rPr>
              <a:t>izolační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schopnosti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vláken</a:t>
            </a:r>
            <a:r>
              <a:rPr lang="cs-CZ" sz="1800" dirty="0" smtClean="0">
                <a:latin typeface="Times New Roman"/>
                <a:cs typeface="Times New Roman"/>
              </a:rPr>
              <a:t>.</a:t>
            </a: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6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72383" y="1478019"/>
            <a:ext cx="1528085" cy="141145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t="9143" b="25253"/>
          <a:stretch/>
        </p:blipFill>
        <p:spPr>
          <a:xfrm>
            <a:off x="6710436" y="37583"/>
            <a:ext cx="2358283" cy="142386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00" y="37583"/>
            <a:ext cx="1803166" cy="143051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"/>
          <a:stretch/>
        </p:blipFill>
        <p:spPr>
          <a:xfrm rot="5400000">
            <a:off x="7284799" y="3241396"/>
            <a:ext cx="2109742" cy="145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184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36</a:t>
            </a:r>
            <a:endParaRPr lang="cs-CZ" dirty="0"/>
          </a:p>
        </p:txBody>
      </p:sp>
      <p:sp>
        <p:nvSpPr>
          <p:cNvPr id="3" name="object 5"/>
          <p:cNvSpPr txBox="1">
            <a:spLocks noGrp="1"/>
          </p:cNvSpPr>
          <p:nvPr>
            <p:ph type="title"/>
          </p:nvPr>
        </p:nvSpPr>
        <p:spPr>
          <a:xfrm>
            <a:off x="573821" y="371797"/>
            <a:ext cx="3279906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cs-CZ" b="1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Alpaka II</a:t>
            </a:r>
            <a:endParaRPr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6"/>
          <p:cNvSpPr txBox="1"/>
          <p:nvPr/>
        </p:nvSpPr>
        <p:spPr>
          <a:xfrm>
            <a:off x="573821" y="857653"/>
            <a:ext cx="7318154" cy="60850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R="5715" algn="just"/>
            <a:r>
              <a:rPr lang="cs-CZ" sz="1800" dirty="0" smtClean="0">
                <a:latin typeface="Times New Roman"/>
                <a:cs typeface="Times New Roman"/>
              </a:rPr>
              <a:t>Alpaková</a:t>
            </a:r>
            <a:r>
              <a:rPr sz="1800" spc="-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vlákna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jsou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dvou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 err="1">
                <a:latin typeface="Times New Roman"/>
                <a:cs typeface="Times New Roman"/>
              </a:rPr>
              <a:t>typů</a:t>
            </a:r>
            <a:r>
              <a:rPr sz="1800" spc="-10" dirty="0" smtClean="0">
                <a:latin typeface="Times New Roman"/>
                <a:cs typeface="Times New Roman"/>
              </a:rPr>
              <a:t>.</a:t>
            </a:r>
            <a:r>
              <a:rPr lang="cs-CZ" sz="1800" spc="-10" dirty="0" smtClean="0">
                <a:latin typeface="Times New Roman"/>
                <a:cs typeface="Times New Roman"/>
              </a:rPr>
              <a:t> </a:t>
            </a:r>
            <a:r>
              <a:rPr sz="1800" b="1" dirty="0" err="1" smtClean="0">
                <a:latin typeface="Times New Roman"/>
                <a:cs typeface="Times New Roman"/>
              </a:rPr>
              <a:t>Huacaya</a:t>
            </a:r>
            <a:r>
              <a:rPr sz="1800" b="1" spc="-3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(80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%)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jsou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výrazně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obloučkovaná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lang="cs-CZ" sz="1800" b="1" dirty="0" smtClean="0">
                <a:latin typeface="Times New Roman"/>
                <a:cs typeface="Times New Roman"/>
              </a:rPr>
              <a:t>S</a:t>
            </a:r>
            <a:r>
              <a:rPr sz="1800" b="1" dirty="0" err="1" smtClean="0">
                <a:latin typeface="Times New Roman"/>
                <a:cs typeface="Times New Roman"/>
              </a:rPr>
              <a:t>uri</a:t>
            </a:r>
            <a:r>
              <a:rPr sz="1800" b="1" spc="-2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(20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25" dirty="0" smtClean="0">
                <a:latin typeface="Times New Roman"/>
                <a:cs typeface="Times New Roman"/>
              </a:rPr>
              <a:t>%)</a:t>
            </a:r>
            <a:r>
              <a:rPr lang="cs-CZ" sz="1800" spc="-25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jsou</a:t>
            </a:r>
            <a:r>
              <a:rPr sz="1800" spc="-3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dlouhá,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lesklá,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jemná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vlákna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bez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obloučků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jako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 err="1" smtClean="0">
                <a:latin typeface="Times New Roman"/>
                <a:cs typeface="Times New Roman"/>
              </a:rPr>
              <a:t>mohér</a:t>
            </a:r>
            <a:r>
              <a:rPr lang="cs-CZ" sz="1800" spc="-10" dirty="0" smtClean="0">
                <a:latin typeface="Times New Roman"/>
                <a:cs typeface="Times New Roman"/>
              </a:rPr>
              <a:t>.</a:t>
            </a: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21" y="1628844"/>
            <a:ext cx="3635925" cy="204520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127" y="1628844"/>
            <a:ext cx="3635925" cy="2045208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468313" y="3690572"/>
            <a:ext cx="37414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Huacaya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(vyslovuje se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wuh-kai-ya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má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kratší srst, je silnější a robustnější než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Suri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Obdélník 8"/>
          <p:cNvSpPr/>
          <p:nvPr/>
        </p:nvSpPr>
        <p:spPr>
          <a:xfrm>
            <a:off x="4480754" y="3702236"/>
            <a:ext cx="37132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Suri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mnohem vzácnější a dražší. Má dlouhé, lehce kudrnaté, lesklé a hedvábné vlákno, které jim dává zcela odlišný vzhled. </a:t>
            </a:r>
          </a:p>
        </p:txBody>
      </p:sp>
    </p:spTree>
    <p:extLst>
      <p:ext uri="{BB962C8B-B14F-4D97-AF65-F5344CB8AC3E}">
        <p14:creationId xmlns:p14="http://schemas.microsoft.com/office/powerpoint/2010/main" val="16450177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37</a:t>
            </a:r>
            <a:endParaRPr lang="cs-CZ" dirty="0"/>
          </a:p>
        </p:txBody>
      </p:sp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403748" y="476909"/>
            <a:ext cx="3838007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b="1" spc="-10" dirty="0">
                <a:latin typeface="Arial" panose="020B0604020202020204" pitchFamily="34" charset="0"/>
                <a:cs typeface="Arial" panose="020B0604020202020204" pitchFamily="34" charset="0"/>
              </a:rPr>
              <a:t>Angorský králík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403748" y="988149"/>
            <a:ext cx="3488054" cy="3673954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R="5080" algn="just"/>
            <a:r>
              <a:rPr sz="1800" dirty="0">
                <a:latin typeface="Times New Roman"/>
                <a:cs typeface="Times New Roman"/>
              </a:rPr>
              <a:t>Vlákna</a:t>
            </a:r>
            <a:r>
              <a:rPr sz="1800" spc="4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ze</a:t>
            </a:r>
            <a:r>
              <a:rPr sz="1800" spc="4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srsti</a:t>
            </a:r>
            <a:r>
              <a:rPr sz="1800" spc="4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angorského </a:t>
            </a:r>
            <a:r>
              <a:rPr sz="1800" dirty="0" err="1">
                <a:latin typeface="Times New Roman"/>
                <a:cs typeface="Times New Roman"/>
              </a:rPr>
              <a:t>králíka</a:t>
            </a:r>
            <a:r>
              <a:rPr sz="1800" spc="25" dirty="0">
                <a:latin typeface="Times New Roman"/>
                <a:cs typeface="Times New Roman"/>
              </a:rPr>
              <a:t>  </a:t>
            </a:r>
            <a:r>
              <a:rPr sz="1800" dirty="0" err="1" smtClean="0">
                <a:latin typeface="Times New Roman"/>
                <a:cs typeface="Times New Roman"/>
              </a:rPr>
              <a:t>obsahuj</a:t>
            </a:r>
            <a:r>
              <a:rPr lang="cs-CZ" sz="1800" dirty="0" smtClean="0">
                <a:latin typeface="Times New Roman"/>
                <a:cs typeface="Times New Roman"/>
              </a:rPr>
              <a:t>e </a:t>
            </a:r>
            <a:r>
              <a:rPr sz="1800" dirty="0" err="1" smtClean="0">
                <a:latin typeface="Times New Roman"/>
                <a:cs typeface="Times New Roman"/>
              </a:rPr>
              <a:t>ve</a:t>
            </a:r>
            <a:r>
              <a:rPr lang="cs-CZ" sz="1800" spc="30" dirty="0">
                <a:latin typeface="Times New Roman"/>
                <a:cs typeface="Times New Roman"/>
              </a:rPr>
              <a:t> </a:t>
            </a:r>
            <a:r>
              <a:rPr sz="1800" spc="-10" dirty="0" err="1" smtClean="0">
                <a:latin typeface="Times New Roman"/>
                <a:cs typeface="Times New Roman"/>
              </a:rPr>
              <a:t>vlákně</a:t>
            </a:r>
            <a:r>
              <a:rPr sz="1800" spc="-10" dirty="0" smtClean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vzduchově</a:t>
            </a:r>
            <a:r>
              <a:rPr sz="1800" spc="325" dirty="0">
                <a:latin typeface="Times New Roman"/>
                <a:cs typeface="Times New Roman"/>
              </a:rPr>
              <a:t>   </a:t>
            </a:r>
            <a:r>
              <a:rPr sz="1800" dirty="0" err="1" smtClean="0">
                <a:latin typeface="Times New Roman"/>
                <a:cs typeface="Times New Roman"/>
              </a:rPr>
              <a:t>kapsy</a:t>
            </a:r>
            <a:r>
              <a:rPr sz="1800" dirty="0" smtClean="0">
                <a:latin typeface="Times New Roman"/>
                <a:cs typeface="Times New Roman"/>
              </a:rPr>
              <a:t>,</a:t>
            </a:r>
            <a:r>
              <a:rPr lang="cs-CZ" sz="1800" spc="320" dirty="0">
                <a:latin typeface="Times New Roman"/>
                <a:cs typeface="Times New Roman"/>
              </a:rPr>
              <a:t> </a:t>
            </a:r>
            <a:r>
              <a:rPr sz="1800" spc="-10" dirty="0" err="1" smtClean="0">
                <a:latin typeface="Times New Roman"/>
                <a:cs typeface="Times New Roman"/>
              </a:rPr>
              <a:t>takže</a:t>
            </a:r>
            <a:r>
              <a:rPr sz="1800" spc="-1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mají</a:t>
            </a:r>
            <a:r>
              <a:rPr sz="1800" spc="475" dirty="0">
                <a:latin typeface="Times New Roman"/>
                <a:cs typeface="Times New Roman"/>
              </a:rPr>
              <a:t>   </a:t>
            </a:r>
            <a:r>
              <a:rPr sz="1800" dirty="0">
                <a:latin typeface="Times New Roman"/>
                <a:cs typeface="Times New Roman"/>
              </a:rPr>
              <a:t>vynikající</a:t>
            </a:r>
            <a:r>
              <a:rPr sz="1800" spc="470" dirty="0">
                <a:latin typeface="Times New Roman"/>
                <a:cs typeface="Times New Roman"/>
              </a:rPr>
              <a:t>   </a:t>
            </a:r>
            <a:r>
              <a:rPr sz="1800" spc="-10" dirty="0">
                <a:latin typeface="Times New Roman"/>
                <a:cs typeface="Times New Roman"/>
              </a:rPr>
              <a:t>tepelně </a:t>
            </a:r>
            <a:r>
              <a:rPr sz="1800" dirty="0">
                <a:latin typeface="Times New Roman"/>
                <a:cs typeface="Times New Roman"/>
              </a:rPr>
              <a:t>isolační</a:t>
            </a:r>
            <a:r>
              <a:rPr sz="1800" spc="150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vlastnosti.</a:t>
            </a:r>
            <a:r>
              <a:rPr sz="1800" spc="145" dirty="0">
                <a:latin typeface="Times New Roman"/>
                <a:cs typeface="Times New Roman"/>
              </a:rPr>
              <a:t>  </a:t>
            </a:r>
            <a:r>
              <a:rPr lang="cs-CZ" sz="1800" spc="-10" dirty="0" smtClean="0">
                <a:latin typeface="Times New Roman"/>
                <a:cs typeface="Times New Roman"/>
              </a:rPr>
              <a:t>Chová </a:t>
            </a:r>
            <a:r>
              <a:rPr sz="1800" spc="-1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se</a:t>
            </a:r>
            <a:r>
              <a:rPr sz="1800" spc="2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</a:t>
            </a:r>
            <a:r>
              <a:rPr sz="1800" spc="2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řadě</a:t>
            </a:r>
            <a:r>
              <a:rPr sz="1800" spc="2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evropských</a:t>
            </a:r>
            <a:r>
              <a:rPr sz="1800" spc="30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zemí. </a:t>
            </a:r>
            <a:r>
              <a:rPr lang="cs-CZ" sz="1800" spc="-10" dirty="0" smtClean="0">
                <a:latin typeface="Times New Roman"/>
                <a:cs typeface="Times New Roman"/>
              </a:rPr>
              <a:t>Nehumánní chovy v Číně.</a:t>
            </a:r>
          </a:p>
          <a:p>
            <a:pPr marR="5080" algn="just"/>
            <a:endParaRPr lang="cs-CZ" sz="1800" spc="-10" dirty="0">
              <a:latin typeface="Times New Roman"/>
              <a:cs typeface="Times New Roman"/>
            </a:endParaRPr>
          </a:p>
          <a:p>
            <a:pPr marR="5080" algn="just"/>
            <a:r>
              <a:rPr sz="1800" dirty="0" err="1" smtClean="0">
                <a:latin typeface="Times New Roman"/>
                <a:cs typeface="Times New Roman"/>
              </a:rPr>
              <a:t>Hrubší</a:t>
            </a:r>
            <a:r>
              <a:rPr sz="1800" spc="-25" dirty="0" smtClean="0">
                <a:latin typeface="Times New Roman"/>
                <a:cs typeface="Times New Roman"/>
              </a:rPr>
              <a:t> </a:t>
            </a:r>
            <a:r>
              <a:rPr lang="cs-CZ" sz="1800" dirty="0" smtClean="0">
                <a:latin typeface="Times New Roman"/>
                <a:cs typeface="Times New Roman"/>
              </a:rPr>
              <a:t>pesíky </a:t>
            </a:r>
            <a:r>
              <a:rPr sz="1800" spc="-25" dirty="0" smtClean="0">
                <a:latin typeface="Times New Roman"/>
                <a:cs typeface="Times New Roman"/>
              </a:rPr>
              <a:t>se </a:t>
            </a:r>
            <a:r>
              <a:rPr sz="1800" dirty="0" err="1" smtClean="0">
                <a:latin typeface="Times New Roman"/>
                <a:cs typeface="Times New Roman"/>
              </a:rPr>
              <a:t>odděluj</a:t>
            </a:r>
            <a:r>
              <a:rPr lang="cs-CZ" sz="1800" dirty="0" smtClean="0">
                <a:latin typeface="Times New Roman"/>
                <a:cs typeface="Times New Roman"/>
              </a:rPr>
              <a:t>í</a:t>
            </a:r>
            <a:r>
              <a:rPr sz="1800" spc="6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od</a:t>
            </a:r>
            <a:r>
              <a:rPr sz="1800" spc="80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jemných</a:t>
            </a:r>
            <a:r>
              <a:rPr sz="1800" spc="80" dirty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pomocí</a:t>
            </a:r>
            <a:r>
              <a:rPr sz="1800" spc="80" dirty="0" smtClean="0">
                <a:latin typeface="Times New Roman"/>
                <a:cs typeface="Times New Roman"/>
              </a:rPr>
              <a:t>  </a:t>
            </a:r>
            <a:r>
              <a:rPr sz="1800" dirty="0" err="1">
                <a:latin typeface="Times New Roman"/>
                <a:cs typeface="Times New Roman"/>
              </a:rPr>
              <a:t>flotace</a:t>
            </a:r>
            <a:r>
              <a:rPr sz="1800" spc="85" dirty="0">
                <a:latin typeface="Times New Roman"/>
                <a:cs typeface="Times New Roman"/>
              </a:rPr>
              <a:t>  </a:t>
            </a:r>
            <a:r>
              <a:rPr sz="1800" spc="-25" dirty="0" err="1" smtClean="0">
                <a:latin typeface="Times New Roman"/>
                <a:cs typeface="Times New Roman"/>
              </a:rPr>
              <a:t>ve</a:t>
            </a:r>
            <a:r>
              <a:rPr lang="cs-CZ" sz="1800" spc="-25" dirty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vzduchu</a:t>
            </a:r>
            <a:r>
              <a:rPr sz="1800" dirty="0" smtClean="0">
                <a:latin typeface="Times New Roman"/>
                <a:cs typeface="Times New Roman"/>
              </a:rPr>
              <a:t>.</a:t>
            </a:r>
            <a:r>
              <a:rPr lang="cs-CZ" sz="1800" spc="40" dirty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Oba</a:t>
            </a:r>
            <a:r>
              <a:rPr lang="cs-CZ" sz="1800" spc="35" dirty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typy</a:t>
            </a:r>
            <a:r>
              <a:rPr sz="1800" spc="40" dirty="0" smtClean="0">
                <a:latin typeface="Times New Roman"/>
                <a:cs typeface="Times New Roman"/>
              </a:rPr>
              <a:t>  </a:t>
            </a:r>
            <a:r>
              <a:rPr sz="1800" spc="-10" dirty="0">
                <a:latin typeface="Times New Roman"/>
                <a:cs typeface="Times New Roman"/>
              </a:rPr>
              <a:t>vláken </a:t>
            </a:r>
            <a:r>
              <a:rPr sz="1800" dirty="0">
                <a:latin typeface="Times New Roman"/>
                <a:cs typeface="Times New Roman"/>
              </a:rPr>
              <a:t>mají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výraznou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20" dirty="0" err="1">
                <a:latin typeface="Times New Roman"/>
                <a:cs typeface="Times New Roman"/>
              </a:rPr>
              <a:t>dřeň</a:t>
            </a:r>
            <a:r>
              <a:rPr sz="1800" spc="-20" dirty="0" smtClean="0">
                <a:latin typeface="Times New Roman"/>
                <a:cs typeface="Times New Roman"/>
              </a:rPr>
              <a:t>.</a:t>
            </a:r>
            <a:endParaRPr lang="cs-CZ" sz="1800" spc="-20" dirty="0" smtClean="0">
              <a:latin typeface="Times New Roman"/>
              <a:cs typeface="Times New Roman"/>
            </a:endParaRPr>
          </a:p>
          <a:p>
            <a:pPr marR="5080" algn="just"/>
            <a:r>
              <a:rPr lang="cs-CZ" sz="1800" spc="-20" dirty="0" smtClean="0">
                <a:latin typeface="Times New Roman"/>
                <a:cs typeface="Times New Roman"/>
              </a:rPr>
              <a:t>Délka vlákna 7 – 13 cm,  průměr vlákna 10-12 µm.</a:t>
            </a:r>
          </a:p>
          <a:p>
            <a:pPr marL="12700" marR="5080" algn="just">
              <a:lnSpc>
                <a:spcPct val="90100"/>
              </a:lnSpc>
              <a:spcBef>
                <a:spcPts val="385"/>
              </a:spcBef>
            </a:pPr>
            <a:endParaRPr lang="cs-CZ" sz="1800" spc="-20" dirty="0" smtClean="0">
              <a:latin typeface="Times New Roman"/>
              <a:cs typeface="Times New Roman"/>
            </a:endParaRPr>
          </a:p>
        </p:txBody>
      </p:sp>
      <p:pic>
        <p:nvPicPr>
          <p:cNvPr id="5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9675" y="153464"/>
            <a:ext cx="1949130" cy="255427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560" y="153464"/>
            <a:ext cx="2236216" cy="224180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25493" y="2457091"/>
            <a:ext cx="2247283" cy="225290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32309" y="2740077"/>
            <a:ext cx="2623862" cy="1969915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4311077" y="153464"/>
            <a:ext cx="422958" cy="1120903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cxnSp>
        <p:nvCxnSpPr>
          <p:cNvPr id="12" name="Přímá spojnice 11"/>
          <p:cNvCxnSpPr/>
          <p:nvPr/>
        </p:nvCxnSpPr>
        <p:spPr>
          <a:xfrm>
            <a:off x="5713379" y="153464"/>
            <a:ext cx="0" cy="6703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Obdélník 13"/>
          <p:cNvSpPr/>
          <p:nvPr/>
        </p:nvSpPr>
        <p:spPr>
          <a:xfrm>
            <a:off x="4434151" y="1314163"/>
            <a:ext cx="179204" cy="8270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5679389" y="153464"/>
            <a:ext cx="238939" cy="4571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77559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37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4311077" y="153464"/>
            <a:ext cx="422958" cy="1120903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cxnSp>
        <p:nvCxnSpPr>
          <p:cNvPr id="12" name="Přímá spojnice 11"/>
          <p:cNvCxnSpPr/>
          <p:nvPr/>
        </p:nvCxnSpPr>
        <p:spPr>
          <a:xfrm>
            <a:off x="5713379" y="153464"/>
            <a:ext cx="0" cy="6703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Obdélník 13"/>
          <p:cNvSpPr/>
          <p:nvPr/>
        </p:nvSpPr>
        <p:spPr>
          <a:xfrm>
            <a:off x="4434151" y="1314163"/>
            <a:ext cx="179204" cy="8270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5679389" y="153464"/>
            <a:ext cx="238939" cy="4571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68300" y="566824"/>
            <a:ext cx="7560001" cy="572701"/>
          </a:xfrm>
        </p:spPr>
        <p:txBody>
          <a:bodyPr>
            <a:normAutofit fontScale="90000"/>
          </a:bodyPr>
          <a:lstStyle/>
          <a:p>
            <a:r>
              <a:rPr lang="cs-CZ"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Přírodní hedvábí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sp>
        <p:nvSpPr>
          <p:cNvPr id="17" name="object 3"/>
          <p:cNvSpPr txBox="1"/>
          <p:nvPr/>
        </p:nvSpPr>
        <p:spPr>
          <a:xfrm>
            <a:off x="307253" y="1212227"/>
            <a:ext cx="5918449" cy="34599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644775" algn="just">
              <a:tabLst>
                <a:tab pos="3585845" algn="l"/>
              </a:tabLst>
            </a:pP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Již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3000 let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př.n.l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Číně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znali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používali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přírodní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hedvábí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odle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ragmentů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hedvábných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tkanin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nalezených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Qianshanyangu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rovincii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Zhejiang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cs-CZ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644775" algn="just">
              <a:tabLst>
                <a:tab pos="3585845" algn="l"/>
              </a:tabLst>
            </a:pP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5715" algn="just">
              <a:tabLst>
                <a:tab pos="5914390" algn="l"/>
              </a:tabLst>
            </a:pPr>
            <a:r>
              <a:rPr sz="1800" b="1" dirty="0" err="1">
                <a:solidFill>
                  <a:srgbClr val="924C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Hedvábí</a:t>
            </a:r>
            <a:r>
              <a:rPr sz="1800" b="1" dirty="0">
                <a:solidFill>
                  <a:srgbClr val="924C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sz="1800" b="1" dirty="0" err="1">
                <a:solidFill>
                  <a:srgbClr val="924C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výměšek</a:t>
            </a:r>
            <a:r>
              <a:rPr sz="1800" b="1" dirty="0">
                <a:solidFill>
                  <a:srgbClr val="924C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>
                <a:solidFill>
                  <a:srgbClr val="924C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snovacích</a:t>
            </a:r>
            <a:r>
              <a:rPr sz="1800" b="1" dirty="0">
                <a:solidFill>
                  <a:srgbClr val="924C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>
                <a:solidFill>
                  <a:srgbClr val="924C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žláz</a:t>
            </a:r>
            <a:r>
              <a:rPr sz="1800" b="1" dirty="0">
                <a:solidFill>
                  <a:srgbClr val="924C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 smtClean="0">
                <a:solidFill>
                  <a:srgbClr val="924C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housenek</a:t>
            </a:r>
            <a:r>
              <a:rPr lang="cs-CZ" sz="1800" b="1" dirty="0" smtClean="0">
                <a:solidFill>
                  <a:srgbClr val="924C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 smtClean="0">
                <a:solidFill>
                  <a:srgbClr val="924C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bource</a:t>
            </a:r>
            <a:r>
              <a:rPr sz="1800" b="1" dirty="0" smtClean="0">
                <a:solidFill>
                  <a:srgbClr val="924C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 smtClean="0">
                <a:solidFill>
                  <a:srgbClr val="924C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morušového</a:t>
            </a:r>
            <a:r>
              <a:rPr lang="cs-CZ" sz="1800" b="1" dirty="0" smtClean="0">
                <a:solidFill>
                  <a:srgbClr val="924C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smtClean="0">
                <a:solidFill>
                  <a:srgbClr val="924C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800" b="1" dirty="0" err="1">
                <a:solidFill>
                  <a:srgbClr val="924C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noční</a:t>
            </a:r>
            <a:r>
              <a:rPr sz="1800" b="1" dirty="0">
                <a:solidFill>
                  <a:srgbClr val="924C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>
                <a:solidFill>
                  <a:srgbClr val="924C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motýl</a:t>
            </a:r>
            <a:r>
              <a:rPr sz="1800" b="1" dirty="0">
                <a:solidFill>
                  <a:srgbClr val="924C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sz="1800" b="1" dirty="0" err="1">
                <a:solidFill>
                  <a:srgbClr val="924C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rodu</a:t>
            </a:r>
            <a:r>
              <a:rPr sz="1800" b="1" dirty="0">
                <a:solidFill>
                  <a:srgbClr val="924C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 smtClean="0">
                <a:solidFill>
                  <a:srgbClr val="924C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lišajů</a:t>
            </a:r>
            <a:r>
              <a:rPr lang="cs-CZ" sz="1800" b="1" dirty="0" smtClean="0">
                <a:solidFill>
                  <a:srgbClr val="924C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800" b="1" dirty="0">
              <a:solidFill>
                <a:srgbClr val="924C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5715" algn="just">
              <a:tabLst>
                <a:tab pos="5914390" algn="l"/>
              </a:tabLst>
            </a:pPr>
            <a:endParaRPr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5080" algn="just"/>
            <a:r>
              <a:rPr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Bourec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morušový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(BOMBYX MORI)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pravé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hedvábí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barvy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žluto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šedé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housenky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potřebují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morušové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listí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Bourec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dubový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(ANTHERACA PERNYI) 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hedvábí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tussah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barvy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hnědé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housenky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žerou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dubové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listí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/>
          <a:srcRect l="15017" t="20425" r="15816" b="32420"/>
          <a:stretch/>
        </p:blipFill>
        <p:spPr>
          <a:xfrm>
            <a:off x="3832698" y="1"/>
            <a:ext cx="5325590" cy="204232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t="7058" r="12515" b="15279"/>
          <a:stretch/>
        </p:blipFill>
        <p:spPr>
          <a:xfrm>
            <a:off x="7099984" y="2042321"/>
            <a:ext cx="2058304" cy="310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910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39</a:t>
            </a:r>
            <a:endParaRPr lang="cs-CZ" dirty="0"/>
          </a:p>
        </p:txBody>
      </p:sp>
      <p:cxnSp>
        <p:nvCxnSpPr>
          <p:cNvPr id="12" name="Přímá spojnice 11"/>
          <p:cNvCxnSpPr/>
          <p:nvPr/>
        </p:nvCxnSpPr>
        <p:spPr>
          <a:xfrm>
            <a:off x="5713379" y="153464"/>
            <a:ext cx="0" cy="6703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Obdélník 13"/>
          <p:cNvSpPr/>
          <p:nvPr/>
        </p:nvSpPr>
        <p:spPr>
          <a:xfrm>
            <a:off x="4434151" y="1314163"/>
            <a:ext cx="179204" cy="8270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5679389" y="153464"/>
            <a:ext cx="238939" cy="4571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33419" y="721099"/>
            <a:ext cx="3113769" cy="572701"/>
          </a:xfrm>
        </p:spPr>
        <p:txBody>
          <a:bodyPr>
            <a:normAutofit fontScale="90000"/>
          </a:bodyPr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Životní</a:t>
            </a:r>
            <a:r>
              <a:rPr lang="cs-CZ" sz="2400" b="1" spc="-1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cyklus</a:t>
            </a:r>
            <a:br>
              <a:rPr lang="cs-CZ" sz="2400" b="1" spc="-1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sp>
        <p:nvSpPr>
          <p:cNvPr id="13" name="object 5"/>
          <p:cNvSpPr txBox="1"/>
          <p:nvPr/>
        </p:nvSpPr>
        <p:spPr>
          <a:xfrm>
            <a:off x="433419" y="1674612"/>
            <a:ext cx="5980351" cy="2070567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>
              <a:buClr>
                <a:srgbClr val="3333CC"/>
              </a:buClr>
              <a:buSzPct val="70833"/>
              <a:tabLst>
                <a:tab pos="466725" algn="l"/>
                <a:tab pos="467359" algn="l"/>
              </a:tabLst>
            </a:pPr>
            <a:r>
              <a:rPr sz="1800" dirty="0">
                <a:latin typeface="Times New Roman"/>
                <a:cs typeface="Times New Roman"/>
              </a:rPr>
              <a:t>MOTÝL-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žije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3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dny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opuštění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10" dirty="0" err="1" smtClean="0">
                <a:latin typeface="Times New Roman"/>
                <a:cs typeface="Times New Roman"/>
              </a:rPr>
              <a:t>kokonu</a:t>
            </a:r>
            <a:r>
              <a:rPr lang="cs-CZ" sz="1800" spc="-10" dirty="0" smtClean="0">
                <a:latin typeface="Times New Roman"/>
                <a:cs typeface="Times New Roman"/>
              </a:rPr>
              <a:t>, </a:t>
            </a:r>
            <a:r>
              <a:rPr sz="1800" dirty="0" err="1" smtClean="0">
                <a:latin typeface="Times New Roman"/>
                <a:cs typeface="Times New Roman"/>
              </a:rPr>
              <a:t>naklade</a:t>
            </a:r>
            <a:r>
              <a:rPr sz="1800" spc="-2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vajíčka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 err="1">
                <a:latin typeface="Times New Roman"/>
                <a:cs typeface="Times New Roman"/>
              </a:rPr>
              <a:t>zemře</a:t>
            </a:r>
            <a:r>
              <a:rPr sz="1800" spc="-10" dirty="0" smtClean="0">
                <a:latin typeface="Times New Roman"/>
                <a:cs typeface="Times New Roman"/>
              </a:rPr>
              <a:t>.</a:t>
            </a:r>
            <a:r>
              <a:rPr lang="cs-CZ" sz="1800" spc="-10" dirty="0" smtClean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VAJÍČKA</a:t>
            </a:r>
            <a:r>
              <a:rPr sz="1800" spc="5" dirty="0" smtClean="0">
                <a:latin typeface="Times New Roman"/>
                <a:cs typeface="Times New Roman"/>
              </a:rPr>
              <a:t> </a:t>
            </a:r>
            <a:r>
              <a:rPr lang="cs-CZ" sz="1800" dirty="0" smtClean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400-</a:t>
            </a:r>
            <a:r>
              <a:rPr sz="1800" spc="-10" dirty="0" smtClean="0">
                <a:latin typeface="Times New Roman"/>
                <a:cs typeface="Times New Roman"/>
              </a:rPr>
              <a:t>600</a:t>
            </a:r>
            <a:r>
              <a:rPr lang="cs-CZ" sz="1800" spc="-10" dirty="0" smtClean="0">
                <a:latin typeface="Times New Roman"/>
                <a:cs typeface="Times New Roman"/>
              </a:rPr>
              <a:t>.</a:t>
            </a:r>
            <a:endParaRPr sz="1800" dirty="0">
              <a:latin typeface="Times New Roman"/>
              <a:cs typeface="Times New Roman"/>
            </a:endParaRPr>
          </a:p>
          <a:p>
            <a:pPr marR="5080">
              <a:buClr>
                <a:srgbClr val="3333CC"/>
              </a:buClr>
              <a:buSzPct val="58333"/>
              <a:tabLst>
                <a:tab pos="354965" algn="l"/>
                <a:tab pos="355600" algn="l"/>
              </a:tabLst>
            </a:pPr>
            <a:r>
              <a:rPr sz="1800" dirty="0">
                <a:latin typeface="Times New Roman"/>
                <a:cs typeface="Times New Roman"/>
              </a:rPr>
              <a:t>HOUSENKA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(25-38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dní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velikost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počáteční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6</a:t>
            </a:r>
            <a:r>
              <a:rPr lang="cs-CZ" sz="1800" dirty="0" smtClean="0">
                <a:latin typeface="Times New Roman"/>
                <a:cs typeface="Times New Roman"/>
              </a:rPr>
              <a:t>,</a:t>
            </a:r>
            <a:r>
              <a:rPr sz="1800" dirty="0" smtClean="0">
                <a:latin typeface="Times New Roman"/>
                <a:cs typeface="Times New Roman"/>
              </a:rPr>
              <a:t>5</a:t>
            </a:r>
            <a:r>
              <a:rPr sz="1800" spc="-1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mm.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endParaRPr lang="cs-CZ" sz="1800" spc="-15" dirty="0" smtClean="0">
              <a:latin typeface="Times New Roman"/>
              <a:cs typeface="Times New Roman"/>
            </a:endParaRPr>
          </a:p>
          <a:p>
            <a:pPr marR="5080">
              <a:buClr>
                <a:srgbClr val="3333CC"/>
              </a:buClr>
              <a:buSzPct val="58333"/>
              <a:tabLst>
                <a:tab pos="354965" algn="l"/>
                <a:tab pos="355600" algn="l"/>
              </a:tabLst>
            </a:pPr>
            <a:r>
              <a:rPr sz="1800" dirty="0" err="1" smtClean="0">
                <a:latin typeface="Times New Roman"/>
                <a:cs typeface="Times New Roman"/>
              </a:rPr>
              <a:t>Snědí</a:t>
            </a:r>
            <a:r>
              <a:rPr sz="1800" spc="-1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až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30 </a:t>
            </a:r>
            <a:r>
              <a:rPr sz="1800" dirty="0">
                <a:latin typeface="Times New Roman"/>
                <a:cs typeface="Times New Roman"/>
              </a:rPr>
              <a:t>000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násobek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své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počáteční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hmotnosti-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</a:t>
            </a:r>
            <a:r>
              <a:rPr sz="1800" dirty="0" err="1">
                <a:latin typeface="Times New Roman"/>
                <a:cs typeface="Times New Roman"/>
              </a:rPr>
              <a:t>podzim</a:t>
            </a:r>
            <a:r>
              <a:rPr sz="1800" dirty="0" smtClean="0">
                <a:latin typeface="Times New Roman"/>
                <a:cs typeface="Times New Roman"/>
              </a:rPr>
              <a:t>)</a:t>
            </a:r>
            <a:r>
              <a:rPr lang="cs-CZ" sz="1800" dirty="0" smtClean="0">
                <a:latin typeface="Times New Roman"/>
                <a:cs typeface="Times New Roman"/>
              </a:rPr>
              <a:t>,</a:t>
            </a:r>
            <a:r>
              <a:rPr sz="1800" spc="-3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(jaro)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dorostou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(</a:t>
            </a:r>
            <a:r>
              <a:rPr sz="1800" spc="-25" dirty="0" smtClean="0">
                <a:latin typeface="Times New Roman"/>
                <a:cs typeface="Times New Roman"/>
              </a:rPr>
              <a:t>7-</a:t>
            </a:r>
            <a:r>
              <a:rPr sz="1800" dirty="0" smtClean="0">
                <a:latin typeface="Times New Roman"/>
                <a:cs typeface="Times New Roman"/>
              </a:rPr>
              <a:t>8</a:t>
            </a:r>
            <a:r>
              <a:rPr sz="1800" spc="-1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cm,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5-8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g).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Dospělé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housenky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přestanou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jíst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tvoří</a:t>
            </a:r>
            <a:r>
              <a:rPr sz="1800" spc="-10" dirty="0">
                <a:latin typeface="Times New Roman"/>
                <a:cs typeface="Times New Roman"/>
              </a:rPr>
              <a:t> kokon (chrysalis</a:t>
            </a:r>
            <a:r>
              <a:rPr sz="1800" spc="-10" dirty="0" smtClean="0">
                <a:latin typeface="Times New Roman"/>
                <a:cs typeface="Times New Roman"/>
              </a:rPr>
              <a:t>).</a:t>
            </a:r>
            <a:r>
              <a:rPr lang="cs-CZ" sz="1800" spc="-10" dirty="0" smtClean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KUKLA </a:t>
            </a:r>
            <a:r>
              <a:rPr sz="1800" dirty="0">
                <a:latin typeface="Times New Roman"/>
                <a:cs typeface="Times New Roman"/>
              </a:rPr>
              <a:t>3-4 </a:t>
            </a:r>
            <a:r>
              <a:rPr sz="1800" spc="-25" dirty="0" err="1" smtClean="0">
                <a:latin typeface="Times New Roman"/>
                <a:cs typeface="Times New Roman"/>
              </a:rPr>
              <a:t>dny</a:t>
            </a:r>
            <a:r>
              <a:rPr lang="cs-CZ" sz="1800" spc="-25" dirty="0" smtClean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1000</a:t>
            </a:r>
            <a:r>
              <a:rPr lang="cs-CZ" sz="1800" dirty="0" smtClean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x </a:t>
            </a:r>
            <a:r>
              <a:rPr sz="1800" spc="-10" dirty="0" err="1" smtClean="0">
                <a:latin typeface="Times New Roman"/>
                <a:cs typeface="Times New Roman"/>
              </a:rPr>
              <a:t>větší</a:t>
            </a:r>
            <a:r>
              <a:rPr lang="cs-CZ" sz="1800" spc="-10" dirty="0" smtClean="0">
                <a:latin typeface="Times New Roman"/>
                <a:cs typeface="Times New Roman"/>
              </a:rPr>
              <a:t>.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1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643419" y="3399112"/>
            <a:ext cx="1130514" cy="580697"/>
          </a:xfrm>
          <a:prstGeom prst="rect">
            <a:avLst/>
          </a:prstGeom>
        </p:spPr>
      </p:pic>
      <p:grpSp>
        <p:nvGrpSpPr>
          <p:cNvPr id="17" name="object 8"/>
          <p:cNvGrpSpPr/>
          <p:nvPr/>
        </p:nvGrpSpPr>
        <p:grpSpPr>
          <a:xfrm>
            <a:off x="1439875" y="3431807"/>
            <a:ext cx="4419215" cy="1613232"/>
            <a:chOff x="2927419" y="4562602"/>
            <a:chExt cx="4921441" cy="2142119"/>
          </a:xfrm>
        </p:grpSpPr>
        <p:pic>
          <p:nvPicPr>
            <p:cNvPr id="18" name="object 9"/>
            <p:cNvPicPr/>
            <p:nvPr/>
          </p:nvPicPr>
          <p:blipFill rotWithShape="1">
            <a:blip r:embed="rId4" cstate="print">
              <a:grayscl/>
            </a:blip>
            <a:srcRect b="7633"/>
            <a:stretch/>
          </p:blipFill>
          <p:spPr>
            <a:xfrm>
              <a:off x="2927419" y="4562602"/>
              <a:ext cx="4905374" cy="1467041"/>
            </a:xfrm>
            <a:prstGeom prst="rect">
              <a:avLst/>
            </a:prstGeom>
          </p:spPr>
        </p:pic>
        <p:pic>
          <p:nvPicPr>
            <p:cNvPr id="19" name="object 10"/>
            <p:cNvPicPr/>
            <p:nvPr/>
          </p:nvPicPr>
          <p:blipFill rotWithShape="1">
            <a:blip r:embed="rId5" cstate="print">
              <a:grayscl/>
            </a:blip>
            <a:srcRect l="3783" t="-1186" r="-3783" b="17124"/>
            <a:stretch/>
          </p:blipFill>
          <p:spPr>
            <a:xfrm>
              <a:off x="3046863" y="6097269"/>
              <a:ext cx="1143000" cy="607452"/>
            </a:xfrm>
            <a:prstGeom prst="rect">
              <a:avLst/>
            </a:prstGeom>
          </p:spPr>
        </p:pic>
        <p:pic>
          <p:nvPicPr>
            <p:cNvPr id="20" name="object 11"/>
            <p:cNvPicPr/>
            <p:nvPr/>
          </p:nvPicPr>
          <p:blipFill rotWithShape="1">
            <a:blip r:embed="rId6" cstate="print">
              <a:grayscl/>
            </a:blip>
            <a:srcRect b="7812"/>
            <a:stretch/>
          </p:blipFill>
          <p:spPr>
            <a:xfrm>
              <a:off x="4877061" y="6204286"/>
              <a:ext cx="2971799" cy="465040"/>
            </a:xfrm>
            <a:prstGeom prst="rect">
              <a:avLst/>
            </a:prstGeom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430" y="2331"/>
            <a:ext cx="2508422" cy="167228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8"/>
          <a:srcRect l="10284" t="15382" r="9788" b="5059"/>
          <a:stretch/>
        </p:blipFill>
        <p:spPr>
          <a:xfrm>
            <a:off x="3649483" y="0"/>
            <a:ext cx="2990947" cy="16746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430" y="1674612"/>
            <a:ext cx="2509266" cy="188195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6166751" y="4404425"/>
            <a:ext cx="27861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>
                <a:solidFill>
                  <a:srgbClr val="924C14"/>
                </a:solidFill>
              </a:rPr>
              <a:t>https://www.youtube.com/watch?v=_gVkO71DLo8&amp;ab_channel=Narodnimuzeum</a:t>
            </a:r>
          </a:p>
        </p:txBody>
      </p:sp>
    </p:spTree>
    <p:extLst>
      <p:ext uri="{BB962C8B-B14F-4D97-AF65-F5344CB8AC3E}">
        <p14:creationId xmlns:p14="http://schemas.microsoft.com/office/powerpoint/2010/main" val="38784083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351763"/>
            <a:ext cx="7560001" cy="572701"/>
          </a:xfrm>
        </p:spPr>
        <p:txBody>
          <a:bodyPr>
            <a:normAutofit fontScale="90000"/>
          </a:bodyPr>
          <a:lstStyle/>
          <a:p>
            <a:r>
              <a:rPr lang="cs-CZ"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Rozdělení</a:t>
            </a:r>
            <a:br>
              <a:rPr lang="cs-CZ" sz="2400" b="1" spc="-1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2"/>
          </p:nvPr>
        </p:nvSpPr>
        <p:spPr>
          <a:xfrm>
            <a:off x="8783627" y="4709992"/>
            <a:ext cx="237532" cy="300050"/>
          </a:xfrm>
        </p:spPr>
        <p:txBody>
          <a:bodyPr/>
          <a:lstStyle/>
          <a:p>
            <a:r>
              <a:rPr lang="cs-CZ" dirty="0" smtClean="0"/>
              <a:t>3</a:t>
            </a:r>
            <a:endParaRPr lang="cs-CZ" dirty="0"/>
          </a:p>
        </p:txBody>
      </p:sp>
      <p:sp>
        <p:nvSpPr>
          <p:cNvPr id="5" name="object 7"/>
          <p:cNvSpPr txBox="1"/>
          <p:nvPr/>
        </p:nvSpPr>
        <p:spPr>
          <a:xfrm>
            <a:off x="520700" y="1006685"/>
            <a:ext cx="8458200" cy="321883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62865" marR="521334" algn="just">
              <a:buClr>
                <a:srgbClr val="3333CC"/>
              </a:buClr>
              <a:buSzPct val="58333"/>
              <a:tabLst>
                <a:tab pos="405765" algn="l"/>
                <a:tab pos="407034" algn="l"/>
              </a:tabLst>
            </a:pPr>
            <a:r>
              <a:rPr sz="1800" dirty="0">
                <a:latin typeface="Times New Roman"/>
                <a:cs typeface="Times New Roman"/>
              </a:rPr>
              <a:t>Vlákna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na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bázi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bílkovin.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Chemicky</a:t>
            </a:r>
            <a:r>
              <a:rPr sz="1800" b="1" dirty="0">
                <a:latin typeface="Times New Roman"/>
                <a:cs typeface="Times New Roman"/>
              </a:rPr>
              <a:t>: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koncové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skupiny </a:t>
            </a:r>
            <a:r>
              <a:rPr sz="1800" dirty="0">
                <a:latin typeface="Times New Roman"/>
                <a:cs typeface="Times New Roman"/>
              </a:rPr>
              <a:t>bázické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část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kyselé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proto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zkrácený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zápis:</a:t>
            </a:r>
            <a:endParaRPr sz="1800" dirty="0">
              <a:latin typeface="Times New Roman"/>
              <a:cs typeface="Times New Roman"/>
            </a:endParaRPr>
          </a:p>
          <a:p>
            <a:pPr marL="132715" algn="ctr"/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NH</a:t>
            </a:r>
            <a:r>
              <a:rPr sz="1800" b="1" baseline="-20467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sz="1800" b="1" spc="322" baseline="-20467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- vl</a:t>
            </a:r>
            <a:r>
              <a:rPr sz="18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–</a:t>
            </a:r>
            <a:r>
              <a:rPr sz="1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COOH.</a:t>
            </a:r>
            <a:endParaRPr sz="1800" dirty="0">
              <a:latin typeface="Times New Roman"/>
              <a:cs typeface="Times New Roman"/>
            </a:endParaRPr>
          </a:p>
          <a:p>
            <a:pPr marL="63500" algn="just">
              <a:tabLst>
                <a:tab pos="2362835" algn="l"/>
              </a:tabLst>
            </a:pPr>
            <a:endParaRPr lang="cs-CZ" sz="800" dirty="0" smtClean="0">
              <a:latin typeface="Times New Roman"/>
              <a:cs typeface="Times New Roman"/>
            </a:endParaRPr>
          </a:p>
          <a:p>
            <a:pPr marL="63500" algn="just">
              <a:tabLst>
                <a:tab pos="2362835" algn="l"/>
              </a:tabLst>
            </a:pPr>
            <a:r>
              <a:rPr sz="1800" dirty="0" err="1" smtClean="0">
                <a:latin typeface="Times New Roman"/>
                <a:cs typeface="Times New Roman"/>
              </a:rPr>
              <a:t>Jde</a:t>
            </a:r>
            <a:r>
              <a:rPr sz="1800" spc="-2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10" dirty="0" err="1" smtClean="0">
                <a:latin typeface="Times New Roman"/>
                <a:cs typeface="Times New Roman"/>
              </a:rPr>
              <a:t>amfolit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lang="cs-CZ" sz="1800" dirty="0" smtClean="0">
                <a:latin typeface="Times New Roman"/>
                <a:cs typeface="Times New Roman"/>
              </a:rPr>
              <a:t> </a:t>
            </a:r>
            <a:r>
              <a:rPr sz="1800" b="1" dirty="0" smtClean="0">
                <a:solidFill>
                  <a:srgbClr val="924C14"/>
                </a:solidFill>
                <a:latin typeface="Times New Roman"/>
                <a:cs typeface="Times New Roman"/>
              </a:rPr>
              <a:t>NH</a:t>
            </a:r>
            <a:r>
              <a:rPr sz="1800" b="1" baseline="-20467" dirty="0" smtClean="0">
                <a:solidFill>
                  <a:srgbClr val="924C14"/>
                </a:solidFill>
                <a:latin typeface="Times New Roman"/>
                <a:cs typeface="Times New Roman"/>
              </a:rPr>
              <a:t>3</a:t>
            </a:r>
            <a:r>
              <a:rPr sz="1800" b="1" spc="337" baseline="-20467" dirty="0" smtClean="0">
                <a:solidFill>
                  <a:srgbClr val="924C14"/>
                </a:solidFill>
                <a:latin typeface="Times New Roman"/>
                <a:cs typeface="Times New Roman"/>
              </a:rPr>
              <a:t> </a:t>
            </a:r>
            <a:r>
              <a:rPr sz="1800" b="1" baseline="23391" dirty="0">
                <a:solidFill>
                  <a:srgbClr val="924C14"/>
                </a:solidFill>
                <a:latin typeface="Times New Roman"/>
                <a:cs typeface="Times New Roman"/>
              </a:rPr>
              <a:t>+</a:t>
            </a:r>
            <a:r>
              <a:rPr sz="1800" b="1" dirty="0">
                <a:solidFill>
                  <a:srgbClr val="924C14"/>
                </a:solidFill>
                <a:latin typeface="Times New Roman"/>
                <a:cs typeface="Times New Roman"/>
              </a:rPr>
              <a:t>- vl</a:t>
            </a:r>
            <a:r>
              <a:rPr sz="1800" b="1" spc="5" dirty="0">
                <a:solidFill>
                  <a:srgbClr val="924C14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924C14"/>
                </a:solidFill>
                <a:latin typeface="Times New Roman"/>
                <a:cs typeface="Times New Roman"/>
              </a:rPr>
              <a:t>-</a:t>
            </a:r>
            <a:r>
              <a:rPr sz="1800" b="1" spc="5" dirty="0">
                <a:solidFill>
                  <a:srgbClr val="924C14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924C14"/>
                </a:solidFill>
                <a:latin typeface="Times New Roman"/>
                <a:cs typeface="Times New Roman"/>
              </a:rPr>
              <a:t>COO</a:t>
            </a:r>
            <a:r>
              <a:rPr sz="1800" b="1" spc="-229" dirty="0">
                <a:solidFill>
                  <a:srgbClr val="924C14"/>
                </a:solidFill>
                <a:latin typeface="Times New Roman"/>
                <a:cs typeface="Times New Roman"/>
              </a:rPr>
              <a:t> </a:t>
            </a:r>
            <a:r>
              <a:rPr sz="1800" b="1" baseline="23391" dirty="0">
                <a:solidFill>
                  <a:srgbClr val="924C14"/>
                </a:solidFill>
                <a:latin typeface="Times New Roman"/>
                <a:cs typeface="Times New Roman"/>
              </a:rPr>
              <a:t>-</a:t>
            </a:r>
            <a:r>
              <a:rPr sz="1800" b="1" spc="330" baseline="23391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800" b="1" spc="-50" dirty="0">
                <a:latin typeface="Times New Roman"/>
                <a:cs typeface="Times New Roman"/>
              </a:rPr>
              <a:t>.</a:t>
            </a:r>
            <a:endParaRPr sz="1800" dirty="0">
              <a:latin typeface="Times New Roman"/>
              <a:cs typeface="Times New Roman"/>
            </a:endParaRPr>
          </a:p>
          <a:p>
            <a:pPr marL="63500" algn="just"/>
            <a:r>
              <a:rPr sz="1800" dirty="0">
                <a:latin typeface="Times New Roman"/>
                <a:cs typeface="Times New Roman"/>
              </a:rPr>
              <a:t>Zásaditých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postranních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skupin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je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 err="1">
                <a:latin typeface="Times New Roman"/>
                <a:cs typeface="Times New Roman"/>
              </a:rPr>
              <a:t>více</a:t>
            </a:r>
            <a:r>
              <a:rPr sz="1800" spc="-10" dirty="0" smtClean="0">
                <a:latin typeface="Times New Roman"/>
                <a:cs typeface="Times New Roman"/>
              </a:rPr>
              <a:t>.</a:t>
            </a:r>
            <a:endParaRPr lang="cs-CZ" sz="1800" spc="-10" dirty="0" smtClean="0">
              <a:latin typeface="Times New Roman"/>
              <a:cs typeface="Times New Roman"/>
            </a:endParaRPr>
          </a:p>
          <a:p>
            <a:pPr marL="63500" algn="just"/>
            <a:endParaRPr sz="1800" dirty="0">
              <a:latin typeface="Times New Roman"/>
              <a:cs typeface="Times New Roman"/>
            </a:endParaRPr>
          </a:p>
          <a:p>
            <a:pPr marL="63500" marR="342900" algn="just">
              <a:buClr>
                <a:srgbClr val="3333CC"/>
              </a:buClr>
              <a:buSzPct val="60714"/>
              <a:tabLst>
                <a:tab pos="405765" algn="l"/>
                <a:tab pos="407034" algn="l"/>
              </a:tabLst>
            </a:pPr>
            <a:r>
              <a:rPr sz="1800" b="1" dirty="0">
                <a:latin typeface="Times New Roman"/>
                <a:cs typeface="Times New Roman"/>
              </a:rPr>
              <a:t>Vlákna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ze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srstí</a:t>
            </a:r>
            <a:r>
              <a:rPr sz="1800" b="1" spc="-15" dirty="0"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924C14"/>
                </a:solidFill>
                <a:latin typeface="Times New Roman"/>
                <a:cs typeface="Times New Roman"/>
              </a:rPr>
              <a:t>(keratin)</a:t>
            </a:r>
            <a:r>
              <a:rPr sz="1800" spc="-15" dirty="0">
                <a:solidFill>
                  <a:srgbClr val="924C14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vlna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ovčí,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vlna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velbloudí, </a:t>
            </a:r>
            <a:r>
              <a:rPr sz="1800" dirty="0">
                <a:latin typeface="Times New Roman"/>
                <a:cs typeface="Times New Roman"/>
              </a:rPr>
              <a:t>vlna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kašmírská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(koza),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vlna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mohérová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(koza),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vlna </a:t>
            </a:r>
            <a:r>
              <a:rPr sz="1800" dirty="0">
                <a:latin typeface="Times New Roman"/>
                <a:cs typeface="Times New Roman"/>
              </a:rPr>
              <a:t>angorská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(koza),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alpaka,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vikuně,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lama,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koza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 err="1">
                <a:latin typeface="Times New Roman"/>
                <a:cs typeface="Times New Roman"/>
              </a:rPr>
              <a:t>obecná</a:t>
            </a:r>
            <a:r>
              <a:rPr sz="1800" spc="-10" dirty="0" smtClean="0">
                <a:latin typeface="Times New Roman"/>
                <a:cs typeface="Times New Roman"/>
              </a:rPr>
              <a:t>.</a:t>
            </a:r>
            <a:endParaRPr lang="cs-CZ" sz="1800" dirty="0" smtClean="0">
              <a:latin typeface="Times New Roman"/>
              <a:cs typeface="Times New Roman"/>
            </a:endParaRPr>
          </a:p>
          <a:p>
            <a:pPr marL="62865" algn="just">
              <a:buClr>
                <a:srgbClr val="3333CC"/>
              </a:buClr>
              <a:buSzPct val="60714"/>
              <a:tabLst>
                <a:tab pos="405765" algn="l"/>
                <a:tab pos="407034" algn="l"/>
              </a:tabLst>
            </a:pPr>
            <a:endParaRPr lang="cs-CZ" sz="1800" b="1" dirty="0" smtClean="0">
              <a:latin typeface="Times New Roman"/>
              <a:cs typeface="Times New Roman"/>
            </a:endParaRPr>
          </a:p>
          <a:p>
            <a:pPr marL="62865" algn="just">
              <a:buClr>
                <a:srgbClr val="3333CC"/>
              </a:buClr>
              <a:buSzPct val="60714"/>
              <a:tabLst>
                <a:tab pos="405765" algn="l"/>
                <a:tab pos="407034" algn="l"/>
              </a:tabLst>
            </a:pPr>
            <a:r>
              <a:rPr sz="1800" b="1" dirty="0" err="1" smtClean="0">
                <a:latin typeface="Times New Roman"/>
                <a:cs typeface="Times New Roman"/>
              </a:rPr>
              <a:t>Vlákna</a:t>
            </a:r>
            <a:r>
              <a:rPr sz="1800" b="1" spc="-25" dirty="0" smtClean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ze</a:t>
            </a:r>
            <a:r>
              <a:rPr sz="1800" b="1" spc="-1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sekretu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hmyzu </a:t>
            </a:r>
            <a:r>
              <a:rPr sz="1800" dirty="0">
                <a:solidFill>
                  <a:srgbClr val="924C14"/>
                </a:solidFill>
                <a:latin typeface="Times New Roman"/>
                <a:cs typeface="Times New Roman"/>
              </a:rPr>
              <a:t>(fibroin)</a:t>
            </a:r>
            <a:r>
              <a:rPr sz="1800" spc="-15" dirty="0">
                <a:solidFill>
                  <a:srgbClr val="924C14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přírodní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 err="1" smtClean="0">
                <a:latin typeface="Times New Roman"/>
                <a:cs typeface="Times New Roman"/>
              </a:rPr>
              <a:t>hedvábí</a:t>
            </a:r>
            <a:r>
              <a:rPr lang="cs-CZ" sz="1800" spc="-10" dirty="0" smtClean="0">
                <a:latin typeface="Times New Roman"/>
                <a:cs typeface="Times New Roman"/>
              </a:rPr>
              <a:t>,</a:t>
            </a:r>
          </a:p>
          <a:p>
            <a:pPr marL="62865" algn="just">
              <a:buClr>
                <a:srgbClr val="3333CC"/>
              </a:buClr>
              <a:buSzPct val="60714"/>
              <a:tabLst>
                <a:tab pos="405765" algn="l"/>
                <a:tab pos="407034" algn="l"/>
              </a:tabLst>
            </a:pPr>
            <a:r>
              <a:rPr sz="1800" dirty="0" err="1" smtClean="0">
                <a:latin typeface="Times New Roman"/>
                <a:cs typeface="Times New Roman"/>
              </a:rPr>
              <a:t>plané</a:t>
            </a:r>
            <a:r>
              <a:rPr sz="1800" spc="-3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hedvábí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(tussah),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pavoučí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hedvábí,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 err="1">
                <a:latin typeface="Times New Roman"/>
                <a:cs typeface="Times New Roman"/>
              </a:rPr>
              <a:t>lasturové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10" dirty="0" err="1" smtClean="0">
                <a:latin typeface="Times New Roman"/>
                <a:cs typeface="Times New Roman"/>
              </a:rPr>
              <a:t>hedvábí</a:t>
            </a:r>
            <a:r>
              <a:rPr lang="cs-CZ" sz="1800" spc="-10" dirty="0" smtClean="0">
                <a:latin typeface="Times New Roman"/>
                <a:cs typeface="Times New Roman"/>
              </a:rPr>
              <a:t>.</a:t>
            </a:r>
            <a:endParaRPr sz="1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97969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40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4311077" y="153464"/>
            <a:ext cx="422958" cy="1120903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cxnSp>
        <p:nvCxnSpPr>
          <p:cNvPr id="12" name="Přímá spojnice 11"/>
          <p:cNvCxnSpPr/>
          <p:nvPr/>
        </p:nvCxnSpPr>
        <p:spPr>
          <a:xfrm>
            <a:off x="5713379" y="153464"/>
            <a:ext cx="0" cy="6703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Obdélník 13"/>
          <p:cNvSpPr/>
          <p:nvPr/>
        </p:nvSpPr>
        <p:spPr>
          <a:xfrm>
            <a:off x="4434151" y="1314163"/>
            <a:ext cx="179204" cy="8270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5679389" y="153464"/>
            <a:ext cx="238939" cy="4571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7114" y="295448"/>
            <a:ext cx="4881764" cy="572701"/>
          </a:xfrm>
        </p:spPr>
        <p:txBody>
          <a:bodyPr>
            <a:normAutofit fontScale="90000"/>
          </a:bodyPr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Tvorba</a:t>
            </a:r>
            <a:r>
              <a:rPr lang="cs-CZ" sz="2400" b="1" spc="-1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kokonu</a:t>
            </a:r>
            <a:br>
              <a:rPr lang="cs-CZ" sz="2400" b="1" spc="-1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sp>
        <p:nvSpPr>
          <p:cNvPr id="11" name="object 4"/>
          <p:cNvSpPr txBox="1"/>
          <p:nvPr/>
        </p:nvSpPr>
        <p:spPr>
          <a:xfrm>
            <a:off x="397113" y="1634510"/>
            <a:ext cx="848233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just">
              <a:lnSpc>
                <a:spcPct val="100000"/>
              </a:lnSpc>
              <a:buClr>
                <a:srgbClr val="3333CC"/>
              </a:buClr>
              <a:buSzPct val="70833"/>
              <a:tabLst>
                <a:tab pos="466725" algn="l"/>
                <a:tab pos="467359" algn="l"/>
              </a:tabLst>
            </a:pPr>
            <a:r>
              <a:rPr sz="1800" dirty="0" err="1" smtClean="0">
                <a:latin typeface="Times New Roman"/>
                <a:cs typeface="Times New Roman"/>
              </a:rPr>
              <a:t>Housenka</a:t>
            </a:r>
            <a:r>
              <a:rPr sz="1800" spc="-3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vylučuje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2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vlákna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ze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spřádacích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žláz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u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ústního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otvoru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- </a:t>
            </a:r>
            <a:r>
              <a:rPr sz="1800" dirty="0">
                <a:latin typeface="Times New Roman"/>
                <a:cs typeface="Times New Roman"/>
              </a:rPr>
              <a:t>FIBROIN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tuhne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na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vzduchu.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Tato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2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vlákna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slepuje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hedvábným </a:t>
            </a:r>
            <a:r>
              <a:rPr sz="1800" dirty="0">
                <a:latin typeface="Times New Roman"/>
                <a:cs typeface="Times New Roman"/>
              </a:rPr>
              <a:t>klihem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SERICIN.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Tvorba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kokonu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trvá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kolem</a:t>
            </a:r>
            <a:r>
              <a:rPr lang="cs-CZ" sz="1800" spc="-15" dirty="0">
                <a:latin typeface="Times New Roman"/>
                <a:cs typeface="Times New Roman"/>
              </a:rPr>
              <a:t/>
            </a:r>
            <a:br>
              <a:rPr lang="cs-CZ" sz="1800" spc="-15" dirty="0">
                <a:latin typeface="Times New Roman"/>
                <a:cs typeface="Times New Roman"/>
              </a:rPr>
            </a:br>
            <a:r>
              <a:rPr sz="1800" dirty="0" smtClean="0">
                <a:latin typeface="Times New Roman"/>
                <a:cs typeface="Times New Roman"/>
              </a:rPr>
              <a:t>3</a:t>
            </a:r>
            <a:r>
              <a:rPr sz="1800" spc="-1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dnů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pak </a:t>
            </a:r>
            <a:r>
              <a:rPr sz="1800" dirty="0">
                <a:latin typeface="Times New Roman"/>
                <a:cs typeface="Times New Roman"/>
              </a:rPr>
              <a:t>housenka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spí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kokonu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dobu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15-</a:t>
            </a:r>
            <a:r>
              <a:rPr sz="1800" dirty="0">
                <a:latin typeface="Times New Roman"/>
                <a:cs typeface="Times New Roman"/>
              </a:rPr>
              <a:t>20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20" dirty="0" err="1">
                <a:latin typeface="Times New Roman"/>
                <a:cs typeface="Times New Roman"/>
              </a:rPr>
              <a:t>dní</a:t>
            </a:r>
            <a:r>
              <a:rPr sz="1800" spc="-20" dirty="0" smtClean="0">
                <a:latin typeface="Times New Roman"/>
                <a:cs typeface="Times New Roman"/>
              </a:rPr>
              <a:t>.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6"/>
          <p:cNvSpPr txBox="1"/>
          <p:nvPr/>
        </p:nvSpPr>
        <p:spPr>
          <a:xfrm>
            <a:off x="397113" y="2608813"/>
            <a:ext cx="4012388" cy="1271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tabLst>
                <a:tab pos="827405" algn="l"/>
                <a:tab pos="1167765" algn="l"/>
                <a:tab pos="1457960" algn="l"/>
                <a:tab pos="2560320" algn="l"/>
                <a:tab pos="3079115" algn="l"/>
              </a:tabLst>
            </a:pPr>
            <a:r>
              <a:rPr lang="cs-CZ" sz="1800" spc="-10" dirty="0" smtClean="0">
                <a:latin typeface="Times New Roman"/>
                <a:cs typeface="Times New Roman"/>
              </a:rPr>
              <a:t>Vlákna</a:t>
            </a:r>
            <a:r>
              <a:rPr lang="cs-CZ" sz="1800" dirty="0" smtClean="0">
                <a:latin typeface="Times New Roman"/>
                <a:cs typeface="Times New Roman"/>
              </a:rPr>
              <a:t> </a:t>
            </a:r>
            <a:r>
              <a:rPr lang="cs-CZ" sz="1800" spc="-20" dirty="0" smtClean="0">
                <a:latin typeface="Times New Roman"/>
                <a:cs typeface="Times New Roman"/>
              </a:rPr>
              <a:t>jsou </a:t>
            </a:r>
            <a:r>
              <a:rPr lang="cs-CZ" sz="1800" spc="-10" dirty="0" smtClean="0">
                <a:latin typeface="Times New Roman"/>
                <a:cs typeface="Times New Roman"/>
              </a:rPr>
              <a:t>ukládána </a:t>
            </a:r>
            <a:r>
              <a:rPr lang="cs-CZ" sz="1800" spc="-25" dirty="0" smtClean="0">
                <a:latin typeface="Times New Roman"/>
                <a:cs typeface="Times New Roman"/>
              </a:rPr>
              <a:t>do </a:t>
            </a:r>
            <a:r>
              <a:rPr lang="cs-CZ" sz="1800" spc="-10" dirty="0" smtClean="0">
                <a:latin typeface="Times New Roman"/>
                <a:cs typeface="Times New Roman"/>
              </a:rPr>
              <a:t>kokonu</a:t>
            </a:r>
            <a:r>
              <a:rPr lang="cs-CZ" sz="1800" dirty="0" smtClean="0">
                <a:latin typeface="Times New Roman"/>
                <a:cs typeface="Times New Roman"/>
              </a:rPr>
              <a:t> </a:t>
            </a:r>
            <a:r>
              <a:rPr lang="cs-CZ" sz="1800" spc="-25" dirty="0" smtClean="0">
                <a:latin typeface="Times New Roman"/>
                <a:cs typeface="Times New Roman"/>
              </a:rPr>
              <a:t>ve </a:t>
            </a:r>
            <a:r>
              <a:rPr sz="1800" spc="-10" dirty="0" err="1" smtClean="0">
                <a:latin typeface="Times New Roman"/>
                <a:cs typeface="Times New Roman"/>
              </a:rPr>
              <a:t>tvaru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sz="1800" spc="-50" dirty="0" smtClean="0">
                <a:latin typeface="Times New Roman"/>
                <a:cs typeface="Times New Roman"/>
              </a:rPr>
              <a:t>8</a:t>
            </a:r>
            <a:r>
              <a:rPr lang="cs-CZ" sz="1800" dirty="0">
                <a:latin typeface="Times New Roman"/>
                <a:cs typeface="Times New Roman"/>
              </a:rPr>
              <a:t> </a:t>
            </a:r>
            <a:r>
              <a:rPr sz="1800" spc="-50" dirty="0" smtClean="0">
                <a:latin typeface="Times New Roman"/>
                <a:cs typeface="Times New Roman"/>
              </a:rPr>
              <a:t>-</a:t>
            </a:r>
            <a:r>
              <a:rPr lang="cs-CZ" sz="1800" spc="-50" dirty="0" smtClean="0">
                <a:latin typeface="Times New Roman"/>
                <a:cs typeface="Times New Roman"/>
              </a:rPr>
              <a:t> </a:t>
            </a:r>
            <a:r>
              <a:rPr sz="1800" spc="-10" dirty="0" err="1" smtClean="0">
                <a:latin typeface="Times New Roman"/>
                <a:cs typeface="Times New Roman"/>
              </a:rPr>
              <a:t>nejprve</a:t>
            </a:r>
            <a:r>
              <a:rPr lang="cs-CZ" sz="1800" spc="-10" dirty="0" smtClean="0">
                <a:latin typeface="Times New Roman"/>
                <a:cs typeface="Times New Roman"/>
              </a:rPr>
              <a:t> </a:t>
            </a:r>
            <a:r>
              <a:rPr sz="1800" spc="-25" dirty="0" err="1" smtClean="0">
                <a:latin typeface="Times New Roman"/>
                <a:cs typeface="Times New Roman"/>
              </a:rPr>
              <a:t>síť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25" dirty="0" err="1">
                <a:latin typeface="Times New Roman"/>
                <a:cs typeface="Times New Roman"/>
              </a:rPr>
              <a:t>na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lang="cs-CZ" sz="1800" spc="-10" dirty="0" smtClean="0">
                <a:latin typeface="Times New Roman"/>
                <a:cs typeface="Times New Roman"/>
              </a:rPr>
              <a:t>listech </a:t>
            </a:r>
            <a:r>
              <a:rPr lang="cs-CZ" sz="1800" spc="-50" dirty="0" smtClean="0">
                <a:latin typeface="Times New Roman"/>
                <a:cs typeface="Times New Roman"/>
              </a:rPr>
              <a:t>a </a:t>
            </a:r>
            <a:r>
              <a:rPr sz="1800" dirty="0" err="1" smtClean="0">
                <a:latin typeface="Times New Roman"/>
                <a:cs typeface="Times New Roman"/>
              </a:rPr>
              <a:t>větvičkách</a:t>
            </a:r>
            <a:r>
              <a:rPr sz="1800" dirty="0">
                <a:latin typeface="Times New Roman"/>
                <a:cs typeface="Times New Roman"/>
              </a:rPr>
              <a:t>,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pak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od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ts val="2865"/>
              </a:lnSpc>
            </a:pPr>
            <a:r>
              <a:rPr sz="1800" dirty="0">
                <a:latin typeface="Times New Roman"/>
                <a:cs typeface="Times New Roman"/>
              </a:rPr>
              <a:t>vrchu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do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0" dirty="0" err="1">
                <a:latin typeface="Times New Roman"/>
                <a:cs typeface="Times New Roman"/>
              </a:rPr>
              <a:t>středu</a:t>
            </a:r>
            <a:r>
              <a:rPr sz="1800" spc="-10" dirty="0" smtClean="0">
                <a:latin typeface="Times New Roman"/>
                <a:cs typeface="Times New Roman"/>
              </a:rPr>
              <a:t>.</a:t>
            </a:r>
            <a:r>
              <a:rPr lang="cs-CZ" sz="1800" spc="-10" dirty="0" smtClean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V </a:t>
            </a:r>
            <a:r>
              <a:rPr sz="1800" spc="-10" dirty="0">
                <a:latin typeface="Times New Roman"/>
                <a:cs typeface="Times New Roman"/>
              </a:rPr>
              <a:t>kokonu </a:t>
            </a:r>
            <a:r>
              <a:rPr sz="1800" dirty="0">
                <a:latin typeface="Times New Roman"/>
                <a:cs typeface="Times New Roman"/>
              </a:rPr>
              <a:t>je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lang="cs-CZ" sz="1800" spc="-15" dirty="0" smtClean="0">
                <a:latin typeface="Times New Roman"/>
                <a:cs typeface="Times New Roman"/>
              </a:rPr>
              <a:t>c</a:t>
            </a:r>
            <a:r>
              <a:rPr sz="1800" spc="-10" dirty="0" err="1" smtClean="0">
                <a:latin typeface="Times New Roman"/>
                <a:cs typeface="Times New Roman"/>
              </a:rPr>
              <a:t>elkem</a:t>
            </a:r>
            <a:r>
              <a:rPr lang="cs-CZ" sz="1800" spc="-10" dirty="0" smtClean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3</a:t>
            </a:r>
            <a:r>
              <a:rPr sz="1800" spc="-2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4 </a:t>
            </a:r>
            <a:r>
              <a:rPr sz="1800" dirty="0" smtClean="0">
                <a:latin typeface="Times New Roman"/>
                <a:cs typeface="Times New Roman"/>
              </a:rPr>
              <a:t>km</a:t>
            </a:r>
            <a:r>
              <a:rPr lang="cs-CZ" sz="1800" dirty="0" smtClean="0">
                <a:latin typeface="Times New Roman"/>
                <a:cs typeface="Times New Roman"/>
              </a:rPr>
              <a:t> </a:t>
            </a:r>
            <a:r>
              <a:rPr sz="1800" spc="-10" dirty="0" err="1" smtClean="0">
                <a:latin typeface="Times New Roman"/>
                <a:cs typeface="Times New Roman"/>
              </a:rPr>
              <a:t>vlákna</a:t>
            </a:r>
            <a:r>
              <a:rPr sz="1800" spc="-10" dirty="0">
                <a:latin typeface="Times New Roman"/>
                <a:cs typeface="Times New Roman"/>
              </a:rPr>
              <a:t>.</a:t>
            </a: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1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58364" y="2612068"/>
            <a:ext cx="1442050" cy="933701"/>
          </a:xfrm>
          <a:prstGeom prst="rect">
            <a:avLst/>
          </a:prstGeom>
        </p:spPr>
      </p:pic>
      <p:pic>
        <p:nvPicPr>
          <p:cNvPr id="17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49277" y="2667029"/>
            <a:ext cx="1176338" cy="933701"/>
          </a:xfrm>
          <a:prstGeom prst="rect">
            <a:avLst/>
          </a:prstGeom>
        </p:spPr>
      </p:pic>
      <p:pic>
        <p:nvPicPr>
          <p:cNvPr id="18" name="object 9"/>
          <p:cNvPicPr/>
          <p:nvPr/>
        </p:nvPicPr>
        <p:blipFill>
          <a:blip r:embed="rId5" cstate="print">
            <a:grayscl/>
            <a:lum bright="6000"/>
          </a:blip>
          <a:stretch>
            <a:fillRect/>
          </a:stretch>
        </p:blipFill>
        <p:spPr>
          <a:xfrm>
            <a:off x="2664028" y="3679506"/>
            <a:ext cx="4404738" cy="133053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969" y="1"/>
            <a:ext cx="2776031" cy="155573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308" y="1664"/>
            <a:ext cx="2331106" cy="1554071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276802" y="4005393"/>
            <a:ext cx="159914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>
                <a:solidFill>
                  <a:srgbClr val="924C14"/>
                </a:solidFill>
              </a:rPr>
              <a:t>https://www.youtube.com/watch?v=cgavTIBQ_Z0&amp;ab_channel=DeepLook</a:t>
            </a:r>
          </a:p>
        </p:txBody>
      </p:sp>
    </p:spTree>
    <p:extLst>
      <p:ext uri="{BB962C8B-B14F-4D97-AF65-F5344CB8AC3E}">
        <p14:creationId xmlns:p14="http://schemas.microsoft.com/office/powerpoint/2010/main" val="8468253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41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4311077" y="153464"/>
            <a:ext cx="422958" cy="1120903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cxnSp>
        <p:nvCxnSpPr>
          <p:cNvPr id="12" name="Přímá spojnice 11"/>
          <p:cNvCxnSpPr/>
          <p:nvPr/>
        </p:nvCxnSpPr>
        <p:spPr>
          <a:xfrm>
            <a:off x="5713379" y="153464"/>
            <a:ext cx="0" cy="6703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Obdélník 13"/>
          <p:cNvSpPr/>
          <p:nvPr/>
        </p:nvSpPr>
        <p:spPr>
          <a:xfrm>
            <a:off x="4434151" y="1314163"/>
            <a:ext cx="179204" cy="8270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5679389" y="153464"/>
            <a:ext cx="238939" cy="4571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6040" y="513352"/>
            <a:ext cx="7560001" cy="572701"/>
          </a:xfrm>
        </p:spPr>
        <p:txBody>
          <a:bodyPr>
            <a:normAutofit fontScale="90000"/>
          </a:bodyPr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Získávání</a:t>
            </a:r>
            <a:r>
              <a:rPr lang="cs-CZ" sz="2400" b="1" spc="-1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hedvábí</a:t>
            </a:r>
            <a:br>
              <a:rPr lang="cs-CZ" sz="2400" b="1" spc="-1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pic>
        <p:nvPicPr>
          <p:cNvPr id="9" name="object 3"/>
          <p:cNvPicPr/>
          <p:nvPr/>
        </p:nvPicPr>
        <p:blipFill rotWithShape="1">
          <a:blip r:embed="rId2" cstate="print"/>
          <a:srcRect b="2386"/>
          <a:stretch/>
        </p:blipFill>
        <p:spPr>
          <a:xfrm>
            <a:off x="6692724" y="-16166"/>
            <a:ext cx="2451276" cy="3400660"/>
          </a:xfrm>
          <a:prstGeom prst="rect">
            <a:avLst/>
          </a:prstGeom>
        </p:spPr>
      </p:pic>
      <p:sp>
        <p:nvSpPr>
          <p:cNvPr id="11" name="object 4"/>
          <p:cNvSpPr txBox="1"/>
          <p:nvPr/>
        </p:nvSpPr>
        <p:spPr>
          <a:xfrm>
            <a:off x="456040" y="1799211"/>
            <a:ext cx="4782686" cy="2782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>
              <a:lnSpc>
                <a:spcPct val="125000"/>
              </a:lnSpc>
              <a:buClr>
                <a:srgbClr val="3333CC"/>
              </a:buClr>
              <a:buSzPct val="60714"/>
              <a:tabLst>
                <a:tab pos="354965" algn="l"/>
                <a:tab pos="355600" algn="l"/>
              </a:tabLst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Kokony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vhodí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vařící 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vody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(dochází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narušení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sericinu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oddělení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konců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hedvábí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cs-CZ" sz="1800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080">
              <a:lnSpc>
                <a:spcPct val="125000"/>
              </a:lnSpc>
              <a:buClr>
                <a:srgbClr val="3333CC"/>
              </a:buClr>
              <a:buSzPct val="60714"/>
              <a:tabLst>
                <a:tab pos="354965" algn="l"/>
                <a:tab pos="355600" algn="l"/>
              </a:tabLst>
            </a:pPr>
            <a:endParaRPr lang="cs-CZ" sz="1800" spc="-1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7815" marR="5080" indent="-285750">
              <a:lnSpc>
                <a:spcPct val="125000"/>
              </a:lnSpc>
              <a:buClr>
                <a:srgbClr val="966626"/>
              </a:buClr>
              <a:buSzPct val="100000"/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Degumování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lnSpc>
                <a:spcPct val="125000"/>
              </a:lnSpc>
              <a:buClr>
                <a:srgbClr val="966626"/>
              </a:buClr>
              <a:buSzPct val="100000"/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Odmotávají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svazky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hedvábí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lnSpc>
                <a:spcPct val="125000"/>
              </a:lnSpc>
              <a:buClr>
                <a:srgbClr val="966626"/>
              </a:buClr>
              <a:buSzPct val="100000"/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Navíjení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přadena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lnSpc>
                <a:spcPct val="125000"/>
              </a:lnSpc>
              <a:buClr>
                <a:srgbClr val="966626"/>
              </a:buClr>
              <a:buSzPct val="100000"/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přaden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tvoří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svazek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lnSpc>
                <a:spcPct val="125000"/>
              </a:lnSpc>
              <a:buClr>
                <a:srgbClr val="966626"/>
              </a:buClr>
              <a:buSzPct val="100000"/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svazků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balík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(135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liber)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object 7"/>
          <p:cNvPicPr/>
          <p:nvPr/>
        </p:nvPicPr>
        <p:blipFill rotWithShape="1">
          <a:blip r:embed="rId3" cstate="print"/>
          <a:srcRect l="2863" b="10156"/>
          <a:stretch/>
        </p:blipFill>
        <p:spPr>
          <a:xfrm>
            <a:off x="4236040" y="-16166"/>
            <a:ext cx="2451276" cy="171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50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42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4311077" y="153464"/>
            <a:ext cx="422958" cy="1120903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cxnSp>
        <p:nvCxnSpPr>
          <p:cNvPr id="12" name="Přímá spojnice 11"/>
          <p:cNvCxnSpPr/>
          <p:nvPr/>
        </p:nvCxnSpPr>
        <p:spPr>
          <a:xfrm>
            <a:off x="5713379" y="153464"/>
            <a:ext cx="0" cy="6703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Obdélník 13"/>
          <p:cNvSpPr/>
          <p:nvPr/>
        </p:nvSpPr>
        <p:spPr>
          <a:xfrm>
            <a:off x="4434151" y="1314163"/>
            <a:ext cx="179204" cy="8270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5679389" y="153464"/>
            <a:ext cx="238939" cy="4571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8313" y="741462"/>
            <a:ext cx="7560001" cy="572701"/>
          </a:xfrm>
        </p:spPr>
        <p:txBody>
          <a:bodyPr>
            <a:normAutofit fontScale="90000"/>
          </a:bodyPr>
          <a:lstStyle/>
          <a:p>
            <a:r>
              <a:rPr lang="cs-CZ" sz="2400" b="1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Vlákna - vlastnosti</a:t>
            </a:r>
            <a:r>
              <a:rPr lang="cs-CZ"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400" b="1" spc="-1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sp>
        <p:nvSpPr>
          <p:cNvPr id="9" name="object 3"/>
          <p:cNvSpPr txBox="1"/>
          <p:nvPr/>
        </p:nvSpPr>
        <p:spPr>
          <a:xfrm>
            <a:off x="468313" y="1611393"/>
            <a:ext cx="8489950" cy="2592376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Délka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vlákna: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1500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Hustota: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1370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kg/m</a:t>
            </a:r>
            <a:r>
              <a:rPr sz="1800" spc="-1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sz="18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tabLst>
                <a:tab pos="3007995" algn="l"/>
              </a:tabLst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loušťka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cs-CZ"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sz="1800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Jemnost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(označení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Titr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den):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spodní/horní,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7/9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(7-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den</a:t>
            </a:r>
            <a:r>
              <a:rPr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Surové</a:t>
            </a:r>
            <a:r>
              <a:rPr sz="1800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hedvábí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gréž</a:t>
            </a:r>
            <a:r>
              <a:rPr sz="18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(grege),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řada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jemností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7/9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40/44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Dvojvlákno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sericinem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18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bave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Jednotlivé</a:t>
            </a:r>
            <a:r>
              <a:rPr sz="18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fibroinové</a:t>
            </a:r>
            <a:r>
              <a:rPr sz="18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vlákno</a:t>
            </a:r>
            <a:r>
              <a:rPr sz="18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brin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ject 4"/>
          <p:cNvPicPr/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contrast="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071" y="742640"/>
            <a:ext cx="3138656" cy="189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064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43</a:t>
            </a:r>
            <a:endParaRPr lang="cs-CZ" dirty="0"/>
          </a:p>
        </p:txBody>
      </p:sp>
      <p:cxnSp>
        <p:nvCxnSpPr>
          <p:cNvPr id="12" name="Přímá spojnice 11"/>
          <p:cNvCxnSpPr/>
          <p:nvPr/>
        </p:nvCxnSpPr>
        <p:spPr>
          <a:xfrm>
            <a:off x="5713379" y="153464"/>
            <a:ext cx="0" cy="6703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Obdélník 13"/>
          <p:cNvSpPr/>
          <p:nvPr/>
        </p:nvSpPr>
        <p:spPr>
          <a:xfrm>
            <a:off x="4434151" y="1314163"/>
            <a:ext cx="179204" cy="8270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5679389" y="153464"/>
            <a:ext cx="238939" cy="4571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8313" y="467080"/>
            <a:ext cx="7560001" cy="572701"/>
          </a:xfrm>
        </p:spPr>
        <p:txBody>
          <a:bodyPr>
            <a:normAutofit fontScale="90000"/>
          </a:bodyPr>
          <a:lstStyle/>
          <a:p>
            <a:r>
              <a:rPr lang="cs-CZ"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Aminokyseliny</a:t>
            </a:r>
            <a:r>
              <a:rPr lang="cs-CZ" sz="2400" b="1" spc="-20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spc="-25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cs-CZ" sz="2400" b="1" spc="-25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400" b="1" spc="-25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pic>
        <p:nvPicPr>
          <p:cNvPr id="8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69907" y="42658"/>
            <a:ext cx="2939173" cy="1825347"/>
          </a:xfrm>
          <a:prstGeom prst="rect">
            <a:avLst/>
          </a:prstGeom>
        </p:spPr>
      </p:pic>
      <p:pic>
        <p:nvPicPr>
          <p:cNvPr id="11" name="object 4"/>
          <p:cNvPicPr/>
          <p:nvPr/>
        </p:nvPicPr>
        <p:blipFill>
          <a:blip r:embed="rId3" cstate="print">
            <a:grayscl/>
            <a:lum contrast="30000"/>
          </a:blip>
          <a:stretch>
            <a:fillRect/>
          </a:stretch>
        </p:blipFill>
        <p:spPr>
          <a:xfrm>
            <a:off x="4554770" y="2706575"/>
            <a:ext cx="1834895" cy="1581150"/>
          </a:xfrm>
          <a:prstGeom prst="rect">
            <a:avLst/>
          </a:prstGeom>
        </p:spPr>
      </p:pic>
      <p:pic>
        <p:nvPicPr>
          <p:cNvPr id="13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22924" y="2022408"/>
            <a:ext cx="2498235" cy="2718763"/>
          </a:xfrm>
          <a:prstGeom prst="rect">
            <a:avLst/>
          </a:prstGeom>
        </p:spPr>
      </p:pic>
      <p:sp>
        <p:nvSpPr>
          <p:cNvPr id="16" name="object 6"/>
          <p:cNvSpPr txBox="1"/>
          <p:nvPr/>
        </p:nvSpPr>
        <p:spPr>
          <a:xfrm>
            <a:off x="440922" y="963708"/>
            <a:ext cx="8227695" cy="36343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2715"/>
              </a:lnSpc>
            </a:pPr>
            <a:r>
              <a:rPr sz="1800" b="1" dirty="0" err="1" smtClean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Sericin</a:t>
            </a:r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18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25%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hmoty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kokonu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(glycin,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alanin,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tyrosin,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leucin).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405"/>
              </a:lnSpc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Odstraňuje</a:t>
            </a:r>
            <a:r>
              <a:rPr sz="18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teplé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mýdlové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vodě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odkližování</a:t>
            </a:r>
            <a:r>
              <a:rPr sz="18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hedvábí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650"/>
              </a:lnSpc>
              <a:tabLst>
                <a:tab pos="3534410" algn="l"/>
                <a:tab pos="3955415" algn="l"/>
              </a:tabLst>
            </a:pPr>
            <a:r>
              <a:rPr sz="1800" b="1" dirty="0" smtClean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Fibroin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18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aminokyselin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800" i="1" spc="-7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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keratinu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Typická</a:t>
            </a:r>
            <a:r>
              <a:rPr sz="18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sekvence</a:t>
            </a:r>
            <a:r>
              <a:rPr sz="18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aminokyselin</a:t>
            </a:r>
            <a:endParaRPr lang="cs-CZ" sz="1800" spc="-1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sz="1800" b="1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serin-glycin-alanin-glycin-alanin-glycin</a:t>
            </a:r>
            <a:endParaRPr lang="cs-CZ" sz="1800" b="1" spc="-1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cs-CZ" sz="18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har char="-"/>
              <a:tabLst>
                <a:tab pos="266700" algn="l"/>
              </a:tabLst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jednoduché</a:t>
            </a:r>
            <a:r>
              <a:rPr sz="1800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aminokyseliny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har char="-"/>
              <a:tabLst>
                <a:tab pos="266700" algn="l"/>
              </a:tabLst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nemá</a:t>
            </a:r>
            <a:r>
              <a:rPr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amidy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kyselin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har char="-"/>
              <a:tabLst>
                <a:tab pos="190500" algn="l"/>
              </a:tabLst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velmi</a:t>
            </a:r>
            <a:r>
              <a:rPr sz="1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málo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můstků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>
              <a:lnSpc>
                <a:spcPct val="100000"/>
              </a:lnSpc>
              <a:buChar char="-"/>
              <a:tabLst>
                <a:tab pos="266700" algn="l"/>
              </a:tabLst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hodně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vodíkových</a:t>
            </a:r>
            <a:r>
              <a:rPr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můstků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>
              <a:lnSpc>
                <a:spcPct val="100000"/>
              </a:lnSpc>
              <a:buChar char="-"/>
              <a:tabLst>
                <a:tab pos="266700" algn="l"/>
              </a:tabLst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málo</a:t>
            </a:r>
            <a:r>
              <a:rPr sz="1800" spc="-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polárních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skupin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(zásaditých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kyselých)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7429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44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4311077" y="153464"/>
            <a:ext cx="422958" cy="1120903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cxnSp>
        <p:nvCxnSpPr>
          <p:cNvPr id="12" name="Přímá spojnice 11"/>
          <p:cNvCxnSpPr/>
          <p:nvPr/>
        </p:nvCxnSpPr>
        <p:spPr>
          <a:xfrm>
            <a:off x="5713379" y="153464"/>
            <a:ext cx="0" cy="6703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Obdélník 13"/>
          <p:cNvSpPr/>
          <p:nvPr/>
        </p:nvSpPr>
        <p:spPr>
          <a:xfrm>
            <a:off x="4434151" y="1314163"/>
            <a:ext cx="179204" cy="8270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5679389" y="153464"/>
            <a:ext cx="238939" cy="4571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object 2"/>
          <p:cNvSpPr txBox="1">
            <a:spLocks noGrp="1"/>
          </p:cNvSpPr>
          <p:nvPr>
            <p:ph type="title"/>
          </p:nvPr>
        </p:nvSpPr>
        <p:spPr>
          <a:xfrm>
            <a:off x="-395791" y="265911"/>
            <a:ext cx="3856196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12494">
              <a:lnSpc>
                <a:spcPct val="100000"/>
              </a:lnSpc>
              <a:spcBef>
                <a:spcPts val="95"/>
              </a:spcBef>
            </a:pPr>
            <a:r>
              <a:rPr sz="2200" b="1" spc="-10" dirty="0" err="1">
                <a:latin typeface="Arial" panose="020B0604020202020204" pitchFamily="34" charset="0"/>
                <a:cs typeface="Arial" panose="020B0604020202020204" pitchFamily="34" charset="0"/>
              </a:rPr>
              <a:t>Složení</a:t>
            </a:r>
            <a:r>
              <a:rPr lang="cs-CZ" sz="4000" b="1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b="1" spc="-10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endParaRPr sz="22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3"/>
          <p:cNvSpPr txBox="1">
            <a:spLocks/>
          </p:cNvSpPr>
          <p:nvPr/>
        </p:nvSpPr>
        <p:spPr>
          <a:xfrm>
            <a:off x="468313" y="881464"/>
            <a:ext cx="6921306" cy="3500775"/>
          </a:xfrm>
          <a:prstGeom prst="rect">
            <a:avLst/>
          </a:prstGeom>
        </p:spPr>
        <p:txBody>
          <a:bodyPr vert="horz" wrap="square" lIns="0" tIns="111578" rIns="0" bIns="0" rtlCol="0">
            <a:spAutoFit/>
          </a:bodyPr>
          <a:lstStyle>
            <a:lvl1pPr marL="342900" marR="0" indent="-257175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538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0967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4396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17825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1254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24683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28112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31541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5080" indent="0" hangingPunct="1">
              <a:lnSpc>
                <a:spcPts val="2590"/>
              </a:lnSpc>
              <a:buFont typeface="Arial"/>
              <a:buNone/>
            </a:pPr>
            <a:r>
              <a:rPr lang="cs-CZ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Zatěžování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cs-CZ" sz="1800" spc="-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odklížené</a:t>
            </a:r>
            <a:r>
              <a:rPr lang="cs-CZ"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přírodní</a:t>
            </a:r>
            <a:r>
              <a:rPr lang="cs-CZ"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hedvábí</a:t>
            </a:r>
            <a:r>
              <a:rPr lang="cs-CZ" sz="1800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lang="cs-CZ"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těžko</a:t>
            </a:r>
          </a:p>
          <a:p>
            <a:pPr marL="0" marR="5080" indent="0" hangingPunct="1">
              <a:lnSpc>
                <a:spcPts val="2590"/>
              </a:lnSpc>
              <a:buFont typeface="Arial"/>
              <a:buNone/>
            </a:pP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zpracovatelné,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provádí</a:t>
            </a:r>
            <a:r>
              <a:rPr lang="cs-CZ"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cs-CZ"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nahrazení</a:t>
            </a:r>
            <a:r>
              <a:rPr lang="cs-CZ"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úbytku</a:t>
            </a:r>
            <a:r>
              <a:rPr lang="cs-CZ"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sericinu.</a:t>
            </a:r>
          </a:p>
          <a:p>
            <a:pPr marL="0" marR="5080" indent="0" hangingPunct="1">
              <a:lnSpc>
                <a:spcPts val="2590"/>
              </a:lnSpc>
              <a:buFont typeface="Arial"/>
              <a:buNone/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Využívá</a:t>
            </a:r>
            <a:r>
              <a:rPr lang="cs-CZ" sz="1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cs-CZ"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absorpce</a:t>
            </a:r>
            <a:r>
              <a:rPr lang="cs-CZ"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solí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kovů 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(cínu) </a:t>
            </a:r>
          </a:p>
          <a:p>
            <a:pPr marL="0" marR="5080" indent="0" hangingPunct="1">
              <a:lnSpc>
                <a:spcPts val="2590"/>
              </a:lnSpc>
              <a:buFont typeface="Arial"/>
              <a:buNone/>
            </a:pPr>
            <a:r>
              <a:rPr lang="cs-CZ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cs-CZ" sz="1800" i="1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pari</a:t>
            </a:r>
            <a:r>
              <a:rPr lang="cs-CZ" sz="1800" i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původní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hmotnost;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nad/pod</a:t>
            </a:r>
            <a:r>
              <a:rPr lang="cs-CZ" sz="1800" spc="-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cs-CZ"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ari</a:t>
            </a:r>
          </a:p>
          <a:p>
            <a:pPr marL="0" marR="5080" indent="0" hangingPunct="1">
              <a:lnSpc>
                <a:spcPts val="2590"/>
              </a:lnSpc>
              <a:buFont typeface="Arial"/>
              <a:buNone/>
            </a:pPr>
            <a:endParaRPr lang="cs-CZ" sz="1800" spc="-2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hangingPunct="1">
              <a:lnSpc>
                <a:spcPts val="2735"/>
              </a:lnSpc>
              <a:spcBef>
                <a:spcPts val="130"/>
              </a:spcBef>
              <a:buFont typeface="Arial"/>
              <a:buNone/>
            </a:pPr>
            <a:r>
              <a:rPr lang="cs-CZ" sz="1800" b="1" spc="-5" dirty="0" smtClean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spc="-10" dirty="0" smtClean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Složení</a:t>
            </a:r>
            <a:r>
              <a:rPr lang="cs-CZ" sz="18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76%</a:t>
            </a:r>
            <a:r>
              <a:rPr lang="cs-CZ" sz="1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fibroinu</a:t>
            </a:r>
          </a:p>
          <a:p>
            <a:pPr marL="756130" indent="0" hangingPunct="1">
              <a:lnSpc>
                <a:spcPts val="2735"/>
              </a:lnSpc>
              <a:spcBef>
                <a:spcPts val="285"/>
              </a:spcBef>
              <a:buFont typeface="Arial"/>
              <a:buNone/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22%</a:t>
            </a:r>
            <a:r>
              <a:rPr lang="cs-CZ" sz="180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sericinu</a:t>
            </a:r>
          </a:p>
          <a:p>
            <a:pPr marL="756130" indent="0" hangingPunct="1">
              <a:lnSpc>
                <a:spcPts val="2735"/>
              </a:lnSpc>
              <a:buFont typeface="Arial"/>
              <a:buNone/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1,5% vosky, </a:t>
            </a:r>
            <a:r>
              <a:rPr lang="cs-CZ"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tuky</a:t>
            </a:r>
          </a:p>
          <a:p>
            <a:pPr marL="756130" indent="0" hangingPunct="1">
              <a:lnSpc>
                <a:spcPct val="100000"/>
              </a:lnSpc>
              <a:spcBef>
                <a:spcPts val="280"/>
              </a:spcBef>
              <a:buFont typeface="Arial"/>
              <a:buNone/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0,5%</a:t>
            </a:r>
            <a:r>
              <a:rPr lang="cs-CZ" sz="1800" spc="-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minerální</a:t>
            </a:r>
            <a:r>
              <a:rPr lang="cs-CZ" sz="1800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soli</a:t>
            </a:r>
          </a:p>
          <a:p>
            <a:pPr marL="184630" indent="0" hangingPunct="1">
              <a:lnSpc>
                <a:spcPct val="100000"/>
              </a:lnSpc>
              <a:spcBef>
                <a:spcPts val="284"/>
              </a:spcBef>
              <a:buFont typeface="Arial"/>
              <a:buNone/>
            </a:pP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Barva:</a:t>
            </a:r>
            <a:r>
              <a:rPr lang="cs-CZ" sz="1800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pigmenty</a:t>
            </a:r>
            <a:r>
              <a:rPr lang="cs-CZ" sz="1800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sericinu:</a:t>
            </a:r>
            <a:r>
              <a:rPr lang="cs-CZ" sz="1800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žluté,</a:t>
            </a:r>
            <a:r>
              <a:rPr lang="cs-CZ" sz="1800" spc="-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hnědé,</a:t>
            </a:r>
            <a:r>
              <a:rPr lang="cs-CZ" sz="1800" spc="-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zelené</a:t>
            </a:r>
            <a:endParaRPr lang="cs-CZ" sz="1800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ject 4"/>
          <p:cNvPicPr/>
          <p:nvPr/>
        </p:nvPicPr>
        <p:blipFill>
          <a:blip r:embed="rId2" cstate="print">
            <a:grayscl/>
            <a:lum bright="2000"/>
          </a:blip>
          <a:stretch>
            <a:fillRect/>
          </a:stretch>
        </p:blipFill>
        <p:spPr>
          <a:xfrm>
            <a:off x="5301860" y="2166849"/>
            <a:ext cx="3428867" cy="273380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076" y="-2823"/>
            <a:ext cx="1925923" cy="2106478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860" y="0"/>
            <a:ext cx="1925923" cy="210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261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45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4311077" y="153464"/>
            <a:ext cx="422958" cy="1120903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cxnSp>
        <p:nvCxnSpPr>
          <p:cNvPr id="12" name="Přímá spojnice 11"/>
          <p:cNvCxnSpPr/>
          <p:nvPr/>
        </p:nvCxnSpPr>
        <p:spPr>
          <a:xfrm>
            <a:off x="5713379" y="153464"/>
            <a:ext cx="0" cy="6703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Obdélník 13"/>
          <p:cNvSpPr/>
          <p:nvPr/>
        </p:nvSpPr>
        <p:spPr>
          <a:xfrm>
            <a:off x="4434151" y="1314163"/>
            <a:ext cx="179204" cy="8270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5679389" y="153464"/>
            <a:ext cx="238939" cy="4571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8313" y="516780"/>
            <a:ext cx="7560001" cy="572701"/>
          </a:xfrm>
        </p:spPr>
        <p:txBody>
          <a:bodyPr>
            <a:noAutofit/>
          </a:bodyPr>
          <a:lstStyle/>
          <a:p>
            <a:pPr>
              <a:spcBef>
                <a:spcPts val="95"/>
              </a:spcBef>
            </a:pPr>
            <a:r>
              <a:rPr lang="cs-CZ" sz="2200" b="1" spc="-10" dirty="0">
                <a:latin typeface="Arial" panose="020B0604020202020204" pitchFamily="34" charset="0"/>
                <a:cs typeface="Arial" panose="020B0604020202020204" pitchFamily="34" charset="0"/>
              </a:rPr>
              <a:t>Morfologie</a:t>
            </a:r>
            <a:br>
              <a:rPr lang="cs-CZ" sz="2200" b="1" spc="-1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2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2"/>
          <p:cNvSpPr txBox="1">
            <a:spLocks/>
          </p:cNvSpPr>
          <p:nvPr/>
        </p:nvSpPr>
        <p:spPr>
          <a:xfrm>
            <a:off x="1217555" y="1043762"/>
            <a:ext cx="4332345" cy="627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wrap="square" lIns="0" tIns="12065" rIns="0" bIns="0" rtlCol="0">
            <a:spAutoFit/>
          </a:bodyPr>
          <a:lstStyle>
            <a:lvl1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12700" algn="ctr" hangingPunct="1">
              <a:spcBef>
                <a:spcPts val="95"/>
              </a:spcBef>
            </a:pPr>
            <a:endParaRPr lang="cs-CZ" sz="4000" spc="-1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3"/>
          <p:cNvSpPr txBox="1"/>
          <p:nvPr/>
        </p:nvSpPr>
        <p:spPr>
          <a:xfrm>
            <a:off x="468314" y="1041944"/>
            <a:ext cx="603585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Fibroinové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dvojvlákno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spojené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sericinem.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endParaRPr lang="cs-CZ" sz="1800" spc="-40" dirty="0" smtClean="0">
              <a:latin typeface="Times New Roman"/>
              <a:cs typeface="Times New Roman"/>
            </a:endParaRPr>
          </a:p>
          <a:p>
            <a:pPr marR="5080">
              <a:lnSpc>
                <a:spcPct val="100000"/>
              </a:lnSpc>
            </a:pPr>
            <a:r>
              <a:rPr sz="1800" dirty="0" err="1" smtClean="0">
                <a:latin typeface="Times New Roman"/>
                <a:cs typeface="Times New Roman"/>
              </a:rPr>
              <a:t>Příčný</a:t>
            </a:r>
            <a:r>
              <a:rPr sz="1800" spc="-40" dirty="0" smtClean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průřez </a:t>
            </a:r>
            <a:r>
              <a:rPr sz="1800" dirty="0">
                <a:latin typeface="Times New Roman"/>
                <a:cs typeface="Times New Roman"/>
              </a:rPr>
              <a:t>přibližně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zaoblený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trojúhelník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nebo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ovál.</a:t>
            </a:r>
            <a:endParaRPr sz="1800" dirty="0">
              <a:latin typeface="Times New Roman"/>
              <a:cs typeface="Times New Roman"/>
            </a:endParaRPr>
          </a:p>
        </p:txBody>
      </p:sp>
      <p:grpSp>
        <p:nvGrpSpPr>
          <p:cNvPr id="11" name="object 5"/>
          <p:cNvGrpSpPr/>
          <p:nvPr/>
        </p:nvGrpSpPr>
        <p:grpSpPr>
          <a:xfrm>
            <a:off x="3462152" y="2082463"/>
            <a:ext cx="5257800" cy="2828077"/>
            <a:chOff x="2730633" y="3104895"/>
            <a:chExt cx="6296660" cy="3429000"/>
          </a:xfrm>
        </p:grpSpPr>
        <p:pic>
          <p:nvPicPr>
            <p:cNvPr id="13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30633" y="3104895"/>
              <a:ext cx="3125723" cy="3429000"/>
            </a:xfrm>
            <a:prstGeom prst="rect">
              <a:avLst/>
            </a:prstGeom>
          </p:spPr>
        </p:pic>
        <p:pic>
          <p:nvPicPr>
            <p:cNvPr id="16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89262" y="3104896"/>
              <a:ext cx="3138031" cy="3428999"/>
            </a:xfrm>
            <a:prstGeom prst="rect">
              <a:avLst/>
            </a:prstGeom>
          </p:spPr>
        </p:pic>
      </p:grpSp>
      <p:pic>
        <p:nvPicPr>
          <p:cNvPr id="17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47313" y="169672"/>
            <a:ext cx="2072639" cy="1872995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46743" y="2567869"/>
            <a:ext cx="2816704" cy="18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45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46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4311077" y="153464"/>
            <a:ext cx="422958" cy="1120903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cxnSp>
        <p:nvCxnSpPr>
          <p:cNvPr id="12" name="Přímá spojnice 11"/>
          <p:cNvCxnSpPr/>
          <p:nvPr/>
        </p:nvCxnSpPr>
        <p:spPr>
          <a:xfrm>
            <a:off x="5713379" y="153464"/>
            <a:ext cx="0" cy="6703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Obdélník 13"/>
          <p:cNvSpPr/>
          <p:nvPr/>
        </p:nvSpPr>
        <p:spPr>
          <a:xfrm>
            <a:off x="4434151" y="1314163"/>
            <a:ext cx="179204" cy="8270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5679389" y="153464"/>
            <a:ext cx="238939" cy="4571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03076" y="338776"/>
            <a:ext cx="7560001" cy="572701"/>
          </a:xfrm>
        </p:spPr>
        <p:txBody>
          <a:bodyPr>
            <a:normAutofit fontScale="90000"/>
          </a:bodyPr>
          <a:lstStyle/>
          <a:p>
            <a:r>
              <a:rPr lang="cs-CZ"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Vlastnosti</a:t>
            </a:r>
            <a:br>
              <a:rPr lang="cs-CZ" sz="2400" b="1" spc="-1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sp>
        <p:nvSpPr>
          <p:cNvPr id="9" name="object 3"/>
          <p:cNvSpPr txBox="1"/>
          <p:nvPr/>
        </p:nvSpPr>
        <p:spPr>
          <a:xfrm>
            <a:off x="478076" y="840998"/>
            <a:ext cx="8270558" cy="386670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dirty="0" smtClean="0">
                <a:latin typeface="Times New Roman"/>
                <a:cs typeface="Times New Roman"/>
              </a:rPr>
              <a:t>d</a:t>
            </a:r>
            <a:r>
              <a:rPr sz="1800" dirty="0" err="1" smtClean="0">
                <a:latin typeface="Times New Roman"/>
                <a:cs typeface="Times New Roman"/>
              </a:rPr>
              <a:t>élka</a:t>
            </a:r>
            <a:r>
              <a:rPr sz="1800" spc="-3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vlákna: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400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1500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m,</a:t>
            </a:r>
            <a:endParaRPr sz="1800" dirty="0">
              <a:latin typeface="Times New Roman"/>
              <a:cs typeface="Times New Roman"/>
            </a:endParaRPr>
          </a:p>
          <a:p>
            <a:pPr marL="342900" marR="1896745" indent="-342900">
              <a:buFont typeface="Arial" panose="020B0604020202020204" pitchFamily="34" charset="0"/>
              <a:buChar char="•"/>
            </a:pPr>
            <a:r>
              <a:rPr sz="1800" dirty="0">
                <a:latin typeface="Times New Roman"/>
                <a:cs typeface="Times New Roman"/>
              </a:rPr>
              <a:t>hustota: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1370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kg/m</a:t>
            </a:r>
            <a:r>
              <a:rPr sz="1800" spc="-15" baseline="24305" dirty="0">
                <a:latin typeface="Times New Roman"/>
                <a:cs typeface="Times New Roman"/>
              </a:rPr>
              <a:t>3</a:t>
            </a:r>
            <a:r>
              <a:rPr sz="1800" baseline="24305" dirty="0">
                <a:latin typeface="Times New Roman"/>
                <a:cs typeface="Times New Roman"/>
              </a:rPr>
              <a:t>	</a:t>
            </a:r>
            <a:endParaRPr lang="cs-CZ" sz="1800" baseline="24305" dirty="0" smtClean="0">
              <a:latin typeface="Times New Roman"/>
              <a:cs typeface="Times New Roman"/>
            </a:endParaRPr>
          </a:p>
          <a:p>
            <a:pPr marL="342900" marR="1896745" indent="-342900">
              <a:lnSpc>
                <a:spcPct val="109800"/>
              </a:lnSpc>
              <a:buFont typeface="Arial" panose="020B0604020202020204" pitchFamily="34" charset="0"/>
              <a:buChar char="•"/>
            </a:pPr>
            <a:r>
              <a:rPr sz="1800" dirty="0" err="1" smtClean="0">
                <a:latin typeface="Times New Roman"/>
                <a:cs typeface="Times New Roman"/>
              </a:rPr>
              <a:t>tloušťka</a:t>
            </a:r>
            <a:r>
              <a:rPr sz="1800" dirty="0">
                <a:latin typeface="Times New Roman"/>
                <a:cs typeface="Times New Roman"/>
              </a:rPr>
              <a:t>: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13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25" dirty="0" smtClean="0">
                <a:latin typeface="Times New Roman"/>
                <a:cs typeface="Times New Roman"/>
              </a:rPr>
              <a:t>15</a:t>
            </a:r>
            <a:r>
              <a:rPr lang="cs-CZ" sz="1800" dirty="0" smtClean="0">
                <a:latin typeface="Times New Roman"/>
                <a:cs typeface="Times New Roman"/>
              </a:rPr>
              <a:t>µ</a:t>
            </a:r>
            <a:r>
              <a:rPr sz="1800" spc="-25" dirty="0" smtClean="0">
                <a:latin typeface="Times New Roman"/>
                <a:cs typeface="Times New Roman"/>
              </a:rPr>
              <a:t>m</a:t>
            </a:r>
            <a:r>
              <a:rPr lang="cs-CZ" sz="1800" spc="-25" dirty="0">
                <a:latin typeface="Times New Roman"/>
                <a:cs typeface="Times New Roman"/>
              </a:rPr>
              <a:t> </a:t>
            </a:r>
            <a:endParaRPr lang="cs-CZ" sz="1800" spc="-25" dirty="0" smtClean="0">
              <a:latin typeface="Times New Roman"/>
              <a:cs typeface="Times New Roman"/>
            </a:endParaRPr>
          </a:p>
          <a:p>
            <a:pPr marR="1896745">
              <a:lnSpc>
                <a:spcPct val="109800"/>
              </a:lnSpc>
            </a:pPr>
            <a:r>
              <a:rPr lang="cs-CZ" sz="1800" spc="-25" dirty="0" smtClean="0">
                <a:latin typeface="Times New Roman"/>
                <a:cs typeface="Times New Roman"/>
              </a:rPr>
              <a:t>     (v</a:t>
            </a:r>
            <a:r>
              <a:rPr sz="1800" dirty="0" err="1" smtClean="0">
                <a:latin typeface="Times New Roman"/>
                <a:cs typeface="Times New Roman"/>
              </a:rPr>
              <a:t>ariační</a:t>
            </a:r>
            <a:r>
              <a:rPr sz="1800" spc="-3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koeficient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tloušťky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lang="cs-CZ" sz="1800" spc="-25" dirty="0" smtClean="0">
                <a:latin typeface="Times New Roman"/>
                <a:cs typeface="Times New Roman"/>
              </a:rPr>
              <a:t>20%)</a:t>
            </a:r>
            <a:endParaRPr sz="1800" dirty="0">
              <a:latin typeface="Times New Roman"/>
              <a:cs typeface="Times New Roman"/>
            </a:endParaRPr>
          </a:p>
          <a:p>
            <a:pPr marL="342900" marR="276860" indent="-342900">
              <a:lnSpc>
                <a:spcPts val="2590"/>
              </a:lnSpc>
              <a:buFont typeface="Arial" panose="020B0604020202020204" pitchFamily="34" charset="0"/>
              <a:buChar char="•"/>
            </a:pPr>
            <a:r>
              <a:rPr lang="cs-CZ" sz="1800" dirty="0" smtClean="0">
                <a:latin typeface="Times New Roman"/>
                <a:cs typeface="Times New Roman"/>
              </a:rPr>
              <a:t>p</a:t>
            </a:r>
            <a:r>
              <a:rPr sz="1800" dirty="0" err="1" smtClean="0">
                <a:latin typeface="Times New Roman"/>
                <a:cs typeface="Times New Roman"/>
              </a:rPr>
              <a:t>evnost</a:t>
            </a:r>
            <a:r>
              <a:rPr sz="1800" spc="-2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za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sucha: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</a:t>
            </a:r>
            <a:r>
              <a:rPr sz="1800" baseline="-20833" dirty="0">
                <a:latin typeface="Times New Roman"/>
                <a:cs typeface="Times New Roman"/>
              </a:rPr>
              <a:t>s</a:t>
            </a:r>
            <a:r>
              <a:rPr sz="1800" spc="284" baseline="-20833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=3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5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cN/dtex,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pevnost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za</a:t>
            </a:r>
            <a:r>
              <a:rPr sz="1800" spc="-10" dirty="0">
                <a:latin typeface="Times New Roman"/>
                <a:cs typeface="Times New Roman"/>
              </a:rPr>
              <a:t> mokra: </a:t>
            </a:r>
            <a:r>
              <a:rPr sz="1800" dirty="0">
                <a:latin typeface="Times New Roman"/>
                <a:cs typeface="Times New Roman"/>
              </a:rPr>
              <a:t>80%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f</a:t>
            </a:r>
            <a:r>
              <a:rPr sz="1800" baseline="-20833" dirty="0" smtClean="0">
                <a:latin typeface="Times New Roman"/>
                <a:cs typeface="Times New Roman"/>
              </a:rPr>
              <a:t>s</a:t>
            </a:r>
            <a:r>
              <a:rPr sz="1800" spc="-15" dirty="0" smtClean="0">
                <a:latin typeface="Times New Roman"/>
                <a:cs typeface="Times New Roman"/>
              </a:rPr>
              <a:t> </a:t>
            </a:r>
            <a:r>
              <a:rPr lang="cs-CZ" sz="1800" dirty="0" smtClean="0">
                <a:latin typeface="Times New Roman"/>
                <a:cs typeface="Times New Roman"/>
              </a:rPr>
              <a:t>p</a:t>
            </a:r>
            <a:r>
              <a:rPr sz="1800" dirty="0" err="1" smtClean="0">
                <a:latin typeface="Times New Roman"/>
                <a:cs typeface="Times New Roman"/>
              </a:rPr>
              <a:t>očáteční</a:t>
            </a:r>
            <a:r>
              <a:rPr sz="1800" spc="-2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modul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tahu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12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G</a:t>
            </a:r>
            <a:r>
              <a:rPr lang="cs-CZ" sz="1800" dirty="0" smtClean="0">
                <a:latin typeface="Times New Roman"/>
                <a:cs typeface="Times New Roman"/>
              </a:rPr>
              <a:t>P</a:t>
            </a:r>
            <a:r>
              <a:rPr sz="1800" dirty="0" smtClean="0">
                <a:latin typeface="Times New Roman"/>
                <a:cs typeface="Times New Roman"/>
              </a:rPr>
              <a:t>a</a:t>
            </a:r>
            <a:endParaRPr lang="cs-CZ" sz="1800" dirty="0" smtClean="0">
              <a:latin typeface="Times New Roman"/>
              <a:cs typeface="Times New Roman"/>
            </a:endParaRPr>
          </a:p>
          <a:p>
            <a:pPr marL="342900" marR="276860" indent="-342900">
              <a:lnSpc>
                <a:spcPts val="2590"/>
              </a:lnSpc>
              <a:buFont typeface="Arial" panose="020B0604020202020204" pitchFamily="34" charset="0"/>
              <a:buChar char="•"/>
            </a:pPr>
            <a:r>
              <a:rPr lang="cs-CZ" sz="1800" dirty="0" smtClean="0">
                <a:latin typeface="Times New Roman"/>
                <a:cs typeface="Times New Roman"/>
              </a:rPr>
              <a:t>p</a:t>
            </a:r>
            <a:r>
              <a:rPr sz="1800" dirty="0" err="1" smtClean="0">
                <a:latin typeface="Times New Roman"/>
                <a:cs typeface="Times New Roman"/>
              </a:rPr>
              <a:t>ružnost</a:t>
            </a:r>
            <a:r>
              <a:rPr sz="1800" dirty="0">
                <a:latin typeface="Times New Roman"/>
                <a:cs typeface="Times New Roman"/>
              </a:rPr>
              <a:t>: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při </a:t>
            </a:r>
            <a:r>
              <a:rPr sz="1800" dirty="0">
                <a:latin typeface="Times New Roman"/>
                <a:cs typeface="Times New Roman"/>
              </a:rPr>
              <a:t>tahové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deformaci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5%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je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vratná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deformace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70%.</a:t>
            </a:r>
            <a:endParaRPr sz="1800" dirty="0">
              <a:latin typeface="Times New Roman"/>
              <a:cs typeface="Times New Roman"/>
            </a:endParaRPr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cs-CZ" sz="1800" dirty="0" smtClean="0">
                <a:latin typeface="Times New Roman"/>
                <a:cs typeface="Times New Roman"/>
              </a:rPr>
              <a:t>t</a:t>
            </a:r>
            <a:r>
              <a:rPr sz="1800" dirty="0" err="1" smtClean="0">
                <a:latin typeface="Times New Roman"/>
                <a:cs typeface="Times New Roman"/>
              </a:rPr>
              <a:t>ažnost</a:t>
            </a:r>
            <a:r>
              <a:rPr sz="1800" spc="-1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za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sucha: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18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25%,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tažnost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za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mokra: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25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0" dirty="0" smtClean="0">
                <a:latin typeface="Times New Roman"/>
                <a:cs typeface="Times New Roman"/>
              </a:rPr>
              <a:t>-</a:t>
            </a:r>
            <a:r>
              <a:rPr lang="cs-CZ" sz="1800" spc="-50" dirty="0" smtClean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30%</a:t>
            </a:r>
            <a:endParaRPr lang="cs-CZ" sz="1800" dirty="0" smtClean="0">
              <a:latin typeface="Times New Roman"/>
              <a:cs typeface="Times New Roman"/>
            </a:endParaRPr>
          </a:p>
          <a:p>
            <a:pPr marL="342900" marR="43180" indent="-342900">
              <a:lnSpc>
                <a:spcPts val="2590"/>
              </a:lnSpc>
              <a:buFont typeface="Arial" panose="020B0604020202020204" pitchFamily="34" charset="0"/>
              <a:buChar char="•"/>
            </a:pPr>
            <a:r>
              <a:rPr sz="1800" dirty="0" err="1" smtClean="0">
                <a:latin typeface="Times New Roman"/>
                <a:cs typeface="Times New Roman"/>
              </a:rPr>
              <a:t>práce</a:t>
            </a:r>
            <a:r>
              <a:rPr sz="1800" spc="-1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do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přetrhu: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75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kJ/kg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(2x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více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než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0" dirty="0" err="1">
                <a:latin typeface="Times New Roman"/>
                <a:cs typeface="Times New Roman"/>
              </a:rPr>
              <a:t>vlna</a:t>
            </a:r>
            <a:r>
              <a:rPr sz="1800" spc="-10" dirty="0" smtClean="0">
                <a:latin typeface="Times New Roman"/>
                <a:cs typeface="Times New Roman"/>
              </a:rPr>
              <a:t>)</a:t>
            </a:r>
            <a:endParaRPr lang="cs-CZ" sz="1800" spc="-10" dirty="0" smtClean="0">
              <a:latin typeface="Times New Roman"/>
              <a:cs typeface="Times New Roman"/>
            </a:endParaRPr>
          </a:p>
          <a:p>
            <a:pPr marL="342900" marR="43180" indent="-342900">
              <a:lnSpc>
                <a:spcPts val="2590"/>
              </a:lnSpc>
              <a:buFont typeface="Arial" panose="020B0604020202020204" pitchFamily="34" charset="0"/>
              <a:buChar char="•"/>
            </a:pPr>
            <a:r>
              <a:rPr lang="cs-CZ" sz="1800" dirty="0" smtClean="0">
                <a:latin typeface="Times New Roman"/>
                <a:cs typeface="Times New Roman"/>
              </a:rPr>
              <a:t>m</a:t>
            </a:r>
            <a:r>
              <a:rPr sz="1800" dirty="0" err="1" smtClean="0">
                <a:latin typeface="Times New Roman"/>
                <a:cs typeface="Times New Roman"/>
              </a:rPr>
              <a:t>ěrná</a:t>
            </a:r>
            <a:r>
              <a:rPr sz="1800" spc="-3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hmotnost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degumovaného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hedvábí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je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pouze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1250 </a:t>
            </a:r>
            <a:r>
              <a:rPr sz="1800" spc="-10" dirty="0">
                <a:latin typeface="Times New Roman"/>
                <a:cs typeface="Times New Roman"/>
              </a:rPr>
              <a:t>kg/m</a:t>
            </a:r>
            <a:r>
              <a:rPr sz="1800" spc="-15" baseline="24305" dirty="0">
                <a:latin typeface="Times New Roman"/>
                <a:cs typeface="Times New Roman"/>
              </a:rPr>
              <a:t>3</a:t>
            </a:r>
            <a:r>
              <a:rPr sz="1800" spc="-10" dirty="0" smtClean="0">
                <a:latin typeface="Times New Roman"/>
                <a:cs typeface="Times New Roman"/>
              </a:rPr>
              <a:t>.</a:t>
            </a:r>
            <a:endParaRPr lang="cs-CZ" sz="1800" spc="-10" dirty="0" smtClean="0">
              <a:latin typeface="Times New Roman"/>
              <a:cs typeface="Times New Roman"/>
            </a:endParaRPr>
          </a:p>
          <a:p>
            <a:pPr marR="43180">
              <a:lnSpc>
                <a:spcPts val="2590"/>
              </a:lnSpc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ts val="2735"/>
              </a:lnSpc>
            </a:pPr>
            <a:r>
              <a:rPr sz="1800" dirty="0">
                <a:latin typeface="Times New Roman"/>
                <a:cs typeface="Times New Roman"/>
              </a:rPr>
              <a:t>Vysoká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pružnost,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tvrdý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omak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grege.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Odklížené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10" dirty="0" err="1" smtClean="0">
                <a:latin typeface="Times New Roman"/>
                <a:cs typeface="Times New Roman"/>
              </a:rPr>
              <a:t>hedvábí</a:t>
            </a:r>
            <a:r>
              <a:rPr lang="cs-CZ" sz="1800" spc="-10" dirty="0" smtClean="0">
                <a:latin typeface="Times New Roman"/>
                <a:cs typeface="Times New Roman"/>
              </a:rPr>
              <a:t> </a:t>
            </a:r>
            <a:r>
              <a:rPr lang="cs-CZ" sz="1800" dirty="0" smtClean="0">
                <a:latin typeface="Times New Roman"/>
                <a:cs typeface="Times New Roman"/>
              </a:rPr>
              <a:t>–</a:t>
            </a:r>
            <a:r>
              <a:rPr sz="1800" spc="-5" dirty="0" smtClean="0">
                <a:latin typeface="Times New Roman"/>
                <a:cs typeface="Times New Roman"/>
              </a:rPr>
              <a:t> </a:t>
            </a:r>
            <a:r>
              <a:rPr sz="1800" spc="-10" dirty="0" err="1" smtClean="0">
                <a:latin typeface="Times New Roman"/>
                <a:cs typeface="Times New Roman"/>
              </a:rPr>
              <a:t>měkký</a:t>
            </a:r>
            <a:r>
              <a:rPr lang="cs-CZ" sz="1800" spc="-10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omak</a:t>
            </a:r>
            <a:r>
              <a:rPr sz="1800" dirty="0">
                <a:latin typeface="Times New Roman"/>
                <a:cs typeface="Times New Roman"/>
              </a:rPr>
              <a:t>,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vysoký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lesk.</a:t>
            </a:r>
            <a:endParaRPr sz="1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496649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/>
              <a:t>4</a:t>
            </a:r>
            <a:r>
              <a:rPr lang="cs-CZ" dirty="0" smtClean="0"/>
              <a:t>7</a:t>
            </a:r>
            <a:endParaRPr lang="cs-CZ" dirty="0"/>
          </a:p>
        </p:txBody>
      </p:sp>
      <p:cxnSp>
        <p:nvCxnSpPr>
          <p:cNvPr id="12" name="Přímá spojnice 11"/>
          <p:cNvCxnSpPr/>
          <p:nvPr/>
        </p:nvCxnSpPr>
        <p:spPr>
          <a:xfrm>
            <a:off x="5713379" y="153464"/>
            <a:ext cx="0" cy="6703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Obdélník 13"/>
          <p:cNvSpPr/>
          <p:nvPr/>
        </p:nvSpPr>
        <p:spPr>
          <a:xfrm>
            <a:off x="4434151" y="1314163"/>
            <a:ext cx="179204" cy="8270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5679389" y="153464"/>
            <a:ext cx="238939" cy="4571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98687" y="514124"/>
            <a:ext cx="7560001" cy="572701"/>
          </a:xfrm>
        </p:spPr>
        <p:txBody>
          <a:bodyPr>
            <a:normAutofit fontScale="90000"/>
          </a:bodyPr>
          <a:lstStyle/>
          <a:p>
            <a:r>
              <a:rPr lang="cs-CZ"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Účinek chemikálií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sp>
        <p:nvSpPr>
          <p:cNvPr id="8" name="object 2"/>
          <p:cNvSpPr txBox="1">
            <a:spLocks/>
          </p:cNvSpPr>
          <p:nvPr/>
        </p:nvSpPr>
        <p:spPr>
          <a:xfrm>
            <a:off x="1217508" y="774327"/>
            <a:ext cx="4560992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wrap="square" lIns="0" tIns="0" rIns="0" bIns="0" rtlCol="0">
            <a:spAutoFit/>
          </a:bodyPr>
          <a:lstStyle>
            <a:lvl1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12700" marR="5080" hangingPunct="1">
              <a:spcBef>
                <a:spcPts val="100"/>
              </a:spcBef>
            </a:pP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3"/>
          <p:cNvSpPr txBox="1"/>
          <p:nvPr/>
        </p:nvSpPr>
        <p:spPr>
          <a:xfrm>
            <a:off x="554347" y="1327507"/>
            <a:ext cx="6800610" cy="31290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671955">
              <a:lnSpc>
                <a:spcPct val="125000"/>
              </a:lnSpc>
            </a:pPr>
            <a:r>
              <a:rPr sz="1800" dirty="0">
                <a:latin typeface="Times New Roman"/>
                <a:cs typeface="Times New Roman"/>
              </a:rPr>
              <a:t>Přírodní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hedvábí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se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lépe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odbourává</a:t>
            </a:r>
            <a:r>
              <a:rPr lang="cs-CZ" sz="1800" dirty="0" smtClean="0">
                <a:latin typeface="Times New Roman"/>
                <a:cs typeface="Times New Roman"/>
              </a:rPr>
              <a:t> </a:t>
            </a:r>
            <a:r>
              <a:rPr sz="1800" spc="-25" dirty="0" err="1" smtClean="0">
                <a:latin typeface="Times New Roman"/>
                <a:cs typeface="Times New Roman"/>
              </a:rPr>
              <a:t>než</a:t>
            </a:r>
            <a:r>
              <a:rPr sz="1800" spc="-2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vlna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(obsahuje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převážně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vodíkové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můstky)</a:t>
            </a: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25000"/>
              </a:lnSpc>
              <a:buChar char="-"/>
              <a:tabLst>
                <a:tab pos="335280" algn="l"/>
              </a:tabLst>
            </a:pPr>
            <a:r>
              <a:rPr lang="cs-CZ" sz="1800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HCl</a:t>
            </a:r>
            <a:r>
              <a:rPr sz="1800" spc="-2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30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rozpouští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fibroin</a:t>
            </a: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25000"/>
              </a:lnSpc>
              <a:buChar char="-"/>
              <a:tabLst>
                <a:tab pos="292100" algn="l"/>
              </a:tabLst>
            </a:pPr>
            <a:r>
              <a:rPr lang="cs-CZ" sz="1800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zásadám</a:t>
            </a:r>
            <a:r>
              <a:rPr sz="1800" spc="-3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odolává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více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než</a:t>
            </a:r>
            <a:r>
              <a:rPr sz="1800" spc="-20" dirty="0">
                <a:latin typeface="Times New Roman"/>
                <a:cs typeface="Times New Roman"/>
              </a:rPr>
              <a:t> vlna</a:t>
            </a: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25000"/>
              </a:lnSpc>
              <a:buChar char="-"/>
              <a:tabLst>
                <a:tab pos="292100" algn="l"/>
              </a:tabLst>
            </a:pPr>
            <a:r>
              <a:rPr lang="cs-CZ" sz="1800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citlivé</a:t>
            </a:r>
            <a:r>
              <a:rPr sz="1800" spc="-3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na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oxidační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látky</a:t>
            </a: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25000"/>
              </a:lnSpc>
              <a:buChar char="-"/>
              <a:tabLst>
                <a:tab pos="292100" algn="l"/>
              </a:tabLst>
            </a:pPr>
            <a:r>
              <a:rPr lang="cs-CZ" sz="1800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působení</a:t>
            </a:r>
            <a:r>
              <a:rPr sz="1800" spc="-3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slabých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alkálií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ztráta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lesku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(vyprání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mýdle)</a:t>
            </a: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25000"/>
              </a:lnSpc>
              <a:buChar char="-"/>
              <a:tabLst>
                <a:tab pos="292100" algn="l"/>
              </a:tabLst>
            </a:pPr>
            <a:r>
              <a:rPr lang="cs-CZ" sz="1800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pára</a:t>
            </a:r>
            <a:r>
              <a:rPr sz="1800" spc="-1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100</a:t>
            </a:r>
            <a:r>
              <a:rPr sz="1800" baseline="24305" dirty="0">
                <a:latin typeface="Times New Roman"/>
                <a:cs typeface="Times New Roman"/>
              </a:rPr>
              <a:t>o</a:t>
            </a:r>
            <a:r>
              <a:rPr sz="1800" dirty="0">
                <a:latin typeface="Times New Roman"/>
                <a:cs typeface="Times New Roman"/>
              </a:rPr>
              <a:t>C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rozrušení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fibroinu</a:t>
            </a:r>
            <a:endParaRPr sz="1800" dirty="0">
              <a:latin typeface="Times New Roman"/>
              <a:cs typeface="Times New Roman"/>
            </a:endParaRPr>
          </a:p>
          <a:p>
            <a:pPr marR="30480">
              <a:lnSpc>
                <a:spcPct val="125000"/>
              </a:lnSpc>
            </a:pP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koncentrované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roztoky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solí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alkalických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kovů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ZnCl</a:t>
            </a:r>
            <a:r>
              <a:rPr sz="1800" baseline="-20833" dirty="0">
                <a:latin typeface="Times New Roman"/>
                <a:cs typeface="Times New Roman"/>
              </a:rPr>
              <a:t>2</a:t>
            </a:r>
            <a:r>
              <a:rPr sz="1800" dirty="0">
                <a:latin typeface="Times New Roman"/>
                <a:cs typeface="Times New Roman"/>
              </a:rPr>
              <a:t>,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LiBr </a:t>
            </a:r>
            <a:r>
              <a:rPr sz="1800" dirty="0" err="1">
                <a:latin typeface="Times New Roman"/>
                <a:cs typeface="Times New Roman"/>
              </a:rPr>
              <a:t>rozpouštějí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lang="cs-CZ" sz="1800" spc="-55" dirty="0" smtClean="0">
                <a:latin typeface="Times New Roman"/>
                <a:cs typeface="Times New Roman"/>
              </a:rPr>
              <a:t/>
            </a:r>
            <a:br>
              <a:rPr lang="cs-CZ" sz="1800" spc="-55" dirty="0" smtClean="0">
                <a:latin typeface="Times New Roman"/>
                <a:cs typeface="Times New Roman"/>
              </a:rPr>
            </a:br>
            <a:r>
              <a:rPr lang="cs-CZ" sz="1800" spc="-55" dirty="0" smtClean="0">
                <a:latin typeface="Times New Roman"/>
                <a:cs typeface="Times New Roman"/>
              </a:rPr>
              <a:t>   </a:t>
            </a:r>
            <a:r>
              <a:rPr sz="1800" dirty="0" smtClean="0">
                <a:latin typeface="Times New Roman"/>
                <a:cs typeface="Times New Roman"/>
              </a:rPr>
              <a:t>fibroin</a:t>
            </a:r>
            <a:r>
              <a:rPr sz="1800" spc="-3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(porušení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vodíkových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můstků)</a:t>
            </a: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11" name="object 4"/>
          <p:cNvPicPr/>
          <p:nvPr/>
        </p:nvPicPr>
        <p:blipFill rotWithShape="1">
          <a:blip r:embed="rId2" cstate="print"/>
          <a:srcRect l="1" r="2573" b="1791"/>
          <a:stretch/>
        </p:blipFill>
        <p:spPr>
          <a:xfrm>
            <a:off x="6130463" y="0"/>
            <a:ext cx="2988137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594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48</a:t>
            </a:r>
            <a:endParaRPr lang="cs-CZ" dirty="0"/>
          </a:p>
        </p:txBody>
      </p:sp>
      <p:cxnSp>
        <p:nvCxnSpPr>
          <p:cNvPr id="12" name="Přímá spojnice 11"/>
          <p:cNvCxnSpPr/>
          <p:nvPr/>
        </p:nvCxnSpPr>
        <p:spPr>
          <a:xfrm>
            <a:off x="5713379" y="153464"/>
            <a:ext cx="0" cy="6703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Obdélník 13"/>
          <p:cNvSpPr/>
          <p:nvPr/>
        </p:nvSpPr>
        <p:spPr>
          <a:xfrm>
            <a:off x="4434151" y="1314163"/>
            <a:ext cx="179204" cy="8270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5679389" y="153464"/>
            <a:ext cx="238939" cy="4571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Vliv teploty</a:t>
            </a:r>
            <a:b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pic>
        <p:nvPicPr>
          <p:cNvPr id="13" name="object 2"/>
          <p:cNvPicPr/>
          <p:nvPr/>
        </p:nvPicPr>
        <p:blipFill rotWithShape="1">
          <a:blip r:embed="rId2" cstate="print"/>
          <a:srcRect l="841" r="2401" b="3103"/>
          <a:stretch/>
        </p:blipFill>
        <p:spPr>
          <a:xfrm>
            <a:off x="5486400" y="0"/>
            <a:ext cx="3649649" cy="2409245"/>
          </a:xfrm>
          <a:prstGeom prst="rect">
            <a:avLst/>
          </a:prstGeom>
        </p:spPr>
      </p:pic>
      <p:sp>
        <p:nvSpPr>
          <p:cNvPr id="16" name="object 3"/>
          <p:cNvSpPr txBox="1">
            <a:spLocks/>
          </p:cNvSpPr>
          <p:nvPr/>
        </p:nvSpPr>
        <p:spPr>
          <a:xfrm>
            <a:off x="626905" y="745197"/>
            <a:ext cx="4237196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hangingPunct="1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4"/>
          <p:cNvSpPr txBox="1"/>
          <p:nvPr/>
        </p:nvSpPr>
        <p:spPr>
          <a:xfrm>
            <a:off x="321618" y="1588758"/>
            <a:ext cx="7490383" cy="1407052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R="583565">
              <a:lnSpc>
                <a:spcPct val="125000"/>
              </a:lnSpc>
              <a:tabLst>
                <a:tab pos="7778115" algn="l"/>
              </a:tabLst>
            </a:pPr>
            <a:r>
              <a:rPr sz="1800" dirty="0">
                <a:latin typeface="Times New Roman"/>
                <a:cs typeface="Times New Roman"/>
              </a:rPr>
              <a:t>do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140</a:t>
            </a:r>
            <a:r>
              <a:rPr sz="1800" baseline="24305" dirty="0">
                <a:latin typeface="Times New Roman"/>
                <a:cs typeface="Times New Roman"/>
              </a:rPr>
              <a:t>o</a:t>
            </a:r>
            <a:r>
              <a:rPr sz="1800" dirty="0">
                <a:latin typeface="Times New Roman"/>
                <a:cs typeface="Times New Roman"/>
              </a:rPr>
              <a:t>C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za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sucha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odolává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</a:t>
            </a:r>
            <a:r>
              <a:rPr sz="1800" dirty="0" err="1">
                <a:latin typeface="Times New Roman"/>
                <a:cs typeface="Times New Roman"/>
              </a:rPr>
              <a:t>při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dlouhodobé</a:t>
            </a:r>
            <a:r>
              <a:rPr sz="1800" spc="-15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expozici</a:t>
            </a:r>
            <a:r>
              <a:rPr lang="cs-CZ" sz="1800" dirty="0" smtClean="0">
                <a:latin typeface="Times New Roman"/>
                <a:cs typeface="Times New Roman"/>
              </a:rPr>
              <a:t/>
            </a:r>
            <a:br>
              <a:rPr lang="cs-CZ" sz="1800" dirty="0" smtClean="0">
                <a:latin typeface="Times New Roman"/>
                <a:cs typeface="Times New Roman"/>
              </a:rPr>
            </a:br>
            <a:r>
              <a:rPr sz="1800" spc="-10" dirty="0" err="1" smtClean="0">
                <a:latin typeface="Times New Roman"/>
                <a:cs typeface="Times New Roman"/>
              </a:rPr>
              <a:t>žloutne</a:t>
            </a:r>
            <a:r>
              <a:rPr lang="cs-CZ" sz="1800" spc="-10" dirty="0" smtClean="0">
                <a:latin typeface="Times New Roman"/>
                <a:cs typeface="Times New Roman"/>
              </a:rPr>
              <a:t> </a:t>
            </a:r>
            <a:r>
              <a:rPr sz="1800" spc="-50" dirty="0" smtClean="0">
                <a:latin typeface="Times New Roman"/>
                <a:cs typeface="Times New Roman"/>
              </a:rPr>
              <a:t>a </a:t>
            </a:r>
            <a:r>
              <a:rPr sz="1800" spc="-10" dirty="0">
                <a:latin typeface="Times New Roman"/>
                <a:cs typeface="Times New Roman"/>
              </a:rPr>
              <a:t>hnědne)</a:t>
            </a:r>
            <a:endParaRPr sz="1800" dirty="0">
              <a:latin typeface="Times New Roman"/>
              <a:cs typeface="Times New Roman"/>
            </a:endParaRPr>
          </a:p>
          <a:p>
            <a:pPr marR="3561715">
              <a:lnSpc>
                <a:spcPct val="125000"/>
              </a:lnSpc>
            </a:pPr>
            <a:r>
              <a:rPr sz="1800" dirty="0">
                <a:latin typeface="Times New Roman"/>
                <a:cs typeface="Times New Roman"/>
              </a:rPr>
              <a:t>od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150</a:t>
            </a:r>
            <a:r>
              <a:rPr sz="1800" baseline="24305" dirty="0">
                <a:latin typeface="Times New Roman"/>
                <a:cs typeface="Times New Roman"/>
              </a:rPr>
              <a:t>o</a:t>
            </a:r>
            <a:r>
              <a:rPr sz="1800" dirty="0">
                <a:latin typeface="Times New Roman"/>
                <a:cs typeface="Times New Roman"/>
              </a:rPr>
              <a:t>C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degradace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lang="cs-CZ" sz="1800" spc="-20" dirty="0" smtClean="0">
                <a:latin typeface="Times New Roman"/>
                <a:cs typeface="Times New Roman"/>
              </a:rPr>
              <a:t>f</a:t>
            </a:r>
            <a:r>
              <a:rPr sz="1800" dirty="0" err="1" smtClean="0">
                <a:latin typeface="Times New Roman"/>
                <a:cs typeface="Times New Roman"/>
              </a:rPr>
              <a:t>ibroinu</a:t>
            </a:r>
            <a:r>
              <a:rPr sz="1800" spc="-1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hnědne </a:t>
            </a:r>
            <a:r>
              <a:rPr sz="1800" dirty="0">
                <a:latin typeface="Times New Roman"/>
                <a:cs typeface="Times New Roman"/>
              </a:rPr>
              <a:t>170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180</a:t>
            </a:r>
            <a:r>
              <a:rPr sz="1800" baseline="24305" dirty="0">
                <a:latin typeface="Times New Roman"/>
                <a:cs typeface="Times New Roman"/>
              </a:rPr>
              <a:t>o</a:t>
            </a:r>
            <a:r>
              <a:rPr sz="1800" dirty="0">
                <a:latin typeface="Times New Roman"/>
                <a:cs typeface="Times New Roman"/>
              </a:rPr>
              <a:t>C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počátek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10" dirty="0" err="1" smtClean="0">
                <a:latin typeface="Times New Roman"/>
                <a:cs typeface="Times New Roman"/>
              </a:rPr>
              <a:t>rozkladu</a:t>
            </a:r>
            <a:r>
              <a:rPr lang="cs-CZ" sz="1800" dirty="0" smtClean="0">
                <a:latin typeface="Times New Roman"/>
                <a:cs typeface="Times New Roman"/>
              </a:rPr>
              <a:t>        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252001" y="3074597"/>
            <a:ext cx="7970996" cy="1444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cs-CZ" sz="1800" dirty="0">
                <a:latin typeface="Times New Roman"/>
                <a:cs typeface="Times New Roman"/>
              </a:rPr>
              <a:t>Vliv</a:t>
            </a:r>
            <a:r>
              <a:rPr lang="cs-CZ" sz="1800" spc="-3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tepelné</a:t>
            </a:r>
            <a:r>
              <a:rPr lang="cs-CZ" sz="1800" spc="-2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expozice</a:t>
            </a:r>
            <a:r>
              <a:rPr lang="cs-CZ" sz="1800" spc="-2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na</a:t>
            </a:r>
            <a:r>
              <a:rPr lang="cs-CZ" sz="1800" spc="-2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stav</a:t>
            </a:r>
            <a:r>
              <a:rPr lang="cs-CZ" sz="1800" spc="-20" dirty="0">
                <a:latin typeface="Times New Roman"/>
                <a:cs typeface="Times New Roman"/>
              </a:rPr>
              <a:t> </a:t>
            </a:r>
            <a:r>
              <a:rPr lang="cs-CZ" sz="1800" spc="-10" dirty="0">
                <a:latin typeface="Times New Roman"/>
                <a:cs typeface="Times New Roman"/>
              </a:rPr>
              <a:t>kokonu b</a:t>
            </a:r>
            <a:r>
              <a:rPr lang="cs-CZ" sz="1800" dirty="0">
                <a:latin typeface="Times New Roman"/>
                <a:cs typeface="Times New Roman"/>
              </a:rPr>
              <a:t>ource</a:t>
            </a:r>
            <a:r>
              <a:rPr lang="cs-CZ" sz="1800" spc="-1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morušového.</a:t>
            </a:r>
            <a:r>
              <a:rPr lang="cs-CZ" sz="1800" spc="-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Barva</a:t>
            </a:r>
            <a:r>
              <a:rPr lang="cs-CZ" sz="1800" spc="-1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se</a:t>
            </a:r>
            <a:r>
              <a:rPr lang="cs-CZ" sz="1800" spc="-1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mění</a:t>
            </a:r>
            <a:r>
              <a:rPr lang="cs-CZ" sz="1800" spc="-10" dirty="0">
                <a:latin typeface="Times New Roman"/>
                <a:cs typeface="Times New Roman"/>
              </a:rPr>
              <a:t> </a:t>
            </a:r>
            <a:r>
              <a:rPr lang="cs-CZ" sz="1800" spc="-25" dirty="0">
                <a:latin typeface="Times New Roman"/>
                <a:cs typeface="Times New Roman"/>
              </a:rPr>
              <a:t>od </a:t>
            </a:r>
            <a:r>
              <a:rPr lang="cs-CZ" sz="1800" dirty="0">
                <a:latin typeface="Times New Roman"/>
                <a:cs typeface="Times New Roman"/>
              </a:rPr>
              <a:t>bílé</a:t>
            </a:r>
            <a:r>
              <a:rPr lang="cs-CZ" sz="1800" spc="-2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při</a:t>
            </a:r>
            <a:r>
              <a:rPr lang="cs-CZ" sz="1800" spc="-1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25</a:t>
            </a:r>
            <a:r>
              <a:rPr lang="cs-CZ" sz="1800" baseline="24305" dirty="0">
                <a:latin typeface="Times New Roman"/>
                <a:cs typeface="Times New Roman"/>
              </a:rPr>
              <a:t>o</a:t>
            </a:r>
            <a:r>
              <a:rPr lang="cs-CZ" sz="1800" dirty="0">
                <a:latin typeface="Times New Roman"/>
                <a:cs typeface="Times New Roman"/>
              </a:rPr>
              <a:t>C</a:t>
            </a:r>
            <a:r>
              <a:rPr lang="cs-CZ" sz="1800" spc="-1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,</a:t>
            </a:r>
            <a:r>
              <a:rPr lang="cs-CZ" sz="1800" spc="-1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přes</a:t>
            </a:r>
            <a:r>
              <a:rPr lang="cs-CZ" sz="1800" spc="-1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hnědou</a:t>
            </a:r>
            <a:r>
              <a:rPr lang="cs-CZ" sz="1800" spc="-1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při</a:t>
            </a:r>
            <a:r>
              <a:rPr lang="cs-CZ" sz="1800" spc="-1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150</a:t>
            </a:r>
            <a:r>
              <a:rPr lang="cs-CZ" sz="1800" baseline="24305" dirty="0">
                <a:latin typeface="Times New Roman"/>
                <a:cs typeface="Times New Roman"/>
              </a:rPr>
              <a:t>o</a:t>
            </a:r>
            <a:r>
              <a:rPr lang="cs-CZ" sz="1800" dirty="0">
                <a:latin typeface="Times New Roman"/>
                <a:cs typeface="Times New Roman"/>
              </a:rPr>
              <a:t>C</a:t>
            </a:r>
            <a:r>
              <a:rPr lang="cs-CZ" sz="1800" spc="-1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a</a:t>
            </a:r>
            <a:r>
              <a:rPr lang="cs-CZ" sz="1800" spc="-1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černou</a:t>
            </a:r>
            <a:r>
              <a:rPr lang="cs-CZ" sz="1800" spc="-1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při</a:t>
            </a:r>
            <a:r>
              <a:rPr lang="cs-CZ" sz="1800" spc="-1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200</a:t>
            </a:r>
            <a:r>
              <a:rPr lang="cs-CZ" sz="1800" baseline="24305" dirty="0">
                <a:latin typeface="Times New Roman"/>
                <a:cs typeface="Times New Roman"/>
              </a:rPr>
              <a:t>o</a:t>
            </a:r>
            <a:r>
              <a:rPr lang="cs-CZ" sz="1800" dirty="0">
                <a:latin typeface="Times New Roman"/>
                <a:cs typeface="Times New Roman"/>
              </a:rPr>
              <a:t>C</a:t>
            </a:r>
            <a:r>
              <a:rPr lang="cs-CZ" sz="1800" spc="-15" dirty="0">
                <a:latin typeface="Times New Roman"/>
                <a:cs typeface="Times New Roman"/>
              </a:rPr>
              <a:t> </a:t>
            </a:r>
            <a:r>
              <a:rPr lang="cs-CZ" sz="1800" spc="-20" dirty="0">
                <a:latin typeface="Times New Roman"/>
                <a:cs typeface="Times New Roman"/>
              </a:rPr>
              <a:t>zpět </a:t>
            </a:r>
            <a:r>
              <a:rPr lang="cs-CZ" sz="1800" dirty="0">
                <a:latin typeface="Times New Roman"/>
                <a:cs typeface="Times New Roman"/>
              </a:rPr>
              <a:t>k</a:t>
            </a:r>
            <a:r>
              <a:rPr lang="cs-CZ" sz="1800" spc="-3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bílé</a:t>
            </a:r>
            <a:r>
              <a:rPr lang="cs-CZ" sz="1800" spc="-2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při</a:t>
            </a:r>
            <a:r>
              <a:rPr lang="cs-CZ" sz="1800" spc="-2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550</a:t>
            </a:r>
            <a:r>
              <a:rPr lang="cs-CZ" sz="1800" baseline="24305" dirty="0">
                <a:latin typeface="Times New Roman"/>
                <a:cs typeface="Times New Roman"/>
              </a:rPr>
              <a:t>o</a:t>
            </a:r>
            <a:r>
              <a:rPr lang="cs-CZ" sz="1800" dirty="0">
                <a:latin typeface="Times New Roman"/>
                <a:cs typeface="Times New Roman"/>
              </a:rPr>
              <a:t>C.</a:t>
            </a:r>
            <a:r>
              <a:rPr lang="cs-CZ" sz="1800" spc="-2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Dochází</a:t>
            </a:r>
            <a:r>
              <a:rPr lang="cs-CZ" sz="1800" spc="-2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k</a:t>
            </a:r>
            <a:r>
              <a:rPr lang="cs-CZ" sz="1800" spc="-2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výrazné</a:t>
            </a:r>
            <a:r>
              <a:rPr lang="cs-CZ" sz="1800" spc="-2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ztrátě</a:t>
            </a:r>
            <a:r>
              <a:rPr lang="cs-CZ" sz="1800" spc="-1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hmotnosti</a:t>
            </a:r>
            <a:r>
              <a:rPr lang="cs-CZ" sz="1800" spc="-2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v</a:t>
            </a:r>
            <a:r>
              <a:rPr lang="cs-CZ" sz="1800" spc="-1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rozmezí</a:t>
            </a:r>
            <a:r>
              <a:rPr lang="cs-CZ" sz="1800" spc="-15" dirty="0">
                <a:latin typeface="Times New Roman"/>
                <a:cs typeface="Times New Roman"/>
              </a:rPr>
              <a:t> </a:t>
            </a:r>
            <a:r>
              <a:rPr lang="cs-CZ" sz="1800" spc="-25" dirty="0">
                <a:latin typeface="Times New Roman"/>
                <a:cs typeface="Times New Roman"/>
              </a:rPr>
              <a:t>od </a:t>
            </a:r>
            <a:r>
              <a:rPr lang="cs-CZ" sz="1800" dirty="0">
                <a:latin typeface="Times New Roman"/>
                <a:cs typeface="Times New Roman"/>
              </a:rPr>
              <a:t>250</a:t>
            </a:r>
            <a:r>
              <a:rPr lang="cs-CZ" sz="1800" spc="-2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do</a:t>
            </a:r>
            <a:r>
              <a:rPr lang="cs-CZ" sz="1800" spc="-1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450</a:t>
            </a:r>
            <a:r>
              <a:rPr lang="cs-CZ" sz="1800" baseline="24305" dirty="0">
                <a:latin typeface="Times New Roman"/>
                <a:cs typeface="Times New Roman"/>
              </a:rPr>
              <a:t>o</a:t>
            </a:r>
            <a:r>
              <a:rPr lang="cs-CZ" sz="1800" dirty="0">
                <a:latin typeface="Times New Roman"/>
                <a:cs typeface="Times New Roman"/>
              </a:rPr>
              <a:t>C</a:t>
            </a:r>
            <a:r>
              <a:rPr lang="cs-CZ" sz="1800" spc="-1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a</a:t>
            </a:r>
            <a:r>
              <a:rPr lang="cs-CZ" sz="1800" spc="-1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při</a:t>
            </a:r>
            <a:r>
              <a:rPr lang="cs-CZ" sz="1800" spc="-1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550</a:t>
            </a:r>
            <a:r>
              <a:rPr lang="cs-CZ" sz="1800" baseline="24305" dirty="0">
                <a:latin typeface="Times New Roman"/>
                <a:cs typeface="Times New Roman"/>
              </a:rPr>
              <a:t>o</a:t>
            </a:r>
            <a:r>
              <a:rPr lang="cs-CZ" sz="1800" dirty="0">
                <a:latin typeface="Times New Roman"/>
                <a:cs typeface="Times New Roman"/>
              </a:rPr>
              <a:t>C</a:t>
            </a:r>
            <a:r>
              <a:rPr lang="cs-CZ" sz="1800" spc="-1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zbývá</a:t>
            </a:r>
            <a:r>
              <a:rPr lang="cs-CZ" sz="1800" spc="-1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1%</a:t>
            </a:r>
            <a:r>
              <a:rPr lang="cs-CZ" sz="1800" spc="-1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původní</a:t>
            </a:r>
            <a:r>
              <a:rPr lang="cs-CZ" sz="1800" spc="-2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hmotnosti.</a:t>
            </a:r>
            <a:r>
              <a:rPr lang="cs-CZ" sz="1800" spc="-15" dirty="0">
                <a:latin typeface="Times New Roman"/>
                <a:cs typeface="Times New Roman"/>
              </a:rPr>
              <a:t> </a:t>
            </a:r>
            <a:r>
              <a:rPr lang="cs-CZ" sz="1800" spc="-10" dirty="0">
                <a:latin typeface="Times New Roman"/>
                <a:cs typeface="Times New Roman"/>
              </a:rPr>
              <a:t>Podobný </a:t>
            </a:r>
            <a:r>
              <a:rPr lang="cs-CZ" sz="1800" dirty="0">
                <a:latin typeface="Times New Roman"/>
                <a:cs typeface="Times New Roman"/>
              </a:rPr>
              <a:t>trend</a:t>
            </a:r>
            <a:r>
              <a:rPr lang="cs-CZ" sz="1800" spc="-2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má</a:t>
            </a:r>
            <a:r>
              <a:rPr lang="cs-CZ" sz="1800" spc="-2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i</a:t>
            </a:r>
            <a:r>
              <a:rPr lang="cs-CZ" sz="1800" spc="-2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vliv</a:t>
            </a:r>
            <a:r>
              <a:rPr lang="cs-CZ" sz="1800" spc="-1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teploty</a:t>
            </a:r>
            <a:r>
              <a:rPr lang="cs-CZ" sz="1800" spc="-2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na</a:t>
            </a:r>
            <a:r>
              <a:rPr lang="cs-CZ" sz="1800" spc="-15" dirty="0">
                <a:latin typeface="Times New Roman"/>
                <a:cs typeface="Times New Roman"/>
              </a:rPr>
              <a:t> </a:t>
            </a:r>
            <a:r>
              <a:rPr lang="cs-CZ" sz="1800" spc="-10" dirty="0">
                <a:latin typeface="Times New Roman"/>
                <a:cs typeface="Times New Roman"/>
              </a:rPr>
              <a:t>vlákna</a:t>
            </a:r>
            <a:r>
              <a:rPr lang="cs-CZ" sz="1800" spc="-10" dirty="0" smtClean="0">
                <a:latin typeface="Times New Roman"/>
                <a:cs typeface="Times New Roman"/>
              </a:rPr>
              <a:t>.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4468435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49</a:t>
            </a:r>
            <a:endParaRPr lang="cs-CZ" dirty="0"/>
          </a:p>
        </p:txBody>
      </p:sp>
      <p:cxnSp>
        <p:nvCxnSpPr>
          <p:cNvPr id="12" name="Přímá spojnice 11"/>
          <p:cNvCxnSpPr/>
          <p:nvPr/>
        </p:nvCxnSpPr>
        <p:spPr>
          <a:xfrm>
            <a:off x="5713379" y="153464"/>
            <a:ext cx="0" cy="6703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Obdélník 13"/>
          <p:cNvSpPr/>
          <p:nvPr/>
        </p:nvSpPr>
        <p:spPr>
          <a:xfrm>
            <a:off x="4434151" y="1314163"/>
            <a:ext cx="179204" cy="8270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5679389" y="153464"/>
            <a:ext cx="238939" cy="4571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object 2"/>
          <p:cNvSpPr txBox="1">
            <a:spLocks/>
          </p:cNvSpPr>
          <p:nvPr/>
        </p:nvSpPr>
        <p:spPr>
          <a:xfrm>
            <a:off x="1217508" y="774327"/>
            <a:ext cx="4560992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wrap="square" lIns="0" tIns="0" rIns="0" bIns="0" rtlCol="0">
            <a:spAutoFit/>
          </a:bodyPr>
          <a:lstStyle>
            <a:lvl1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12700" marR="5080" hangingPunct="1">
              <a:spcBef>
                <a:spcPts val="100"/>
              </a:spcBef>
            </a:pP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07660" y="291410"/>
            <a:ext cx="7560001" cy="572701"/>
          </a:xfrm>
        </p:spPr>
        <p:txBody>
          <a:bodyPr/>
          <a:lstStyle/>
          <a:p>
            <a:pPr hangingPunct="1">
              <a:spcBef>
                <a:spcPts val="95"/>
              </a:spcBef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Divoké</a:t>
            </a:r>
            <a:r>
              <a:rPr lang="cs-CZ" sz="2400" b="1" spc="-1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(plané)</a:t>
            </a:r>
            <a:r>
              <a:rPr lang="cs-CZ" sz="2400" b="1" spc="-1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hedvábí</a:t>
            </a:r>
          </a:p>
        </p:txBody>
      </p:sp>
      <p:sp>
        <p:nvSpPr>
          <p:cNvPr id="10" name="object 3"/>
          <p:cNvSpPr txBox="1"/>
          <p:nvPr/>
        </p:nvSpPr>
        <p:spPr>
          <a:xfrm>
            <a:off x="637554" y="811426"/>
            <a:ext cx="596074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Vlákna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kokonů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divoce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žijících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motýlů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lyšajů.</a:t>
            </a: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11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7554" y="1167003"/>
            <a:ext cx="7772398" cy="2624327"/>
          </a:xfrm>
          <a:prstGeom prst="rect">
            <a:avLst/>
          </a:prstGeom>
        </p:spPr>
      </p:pic>
      <p:sp>
        <p:nvSpPr>
          <p:cNvPr id="13" name="object 5"/>
          <p:cNvSpPr txBox="1"/>
          <p:nvPr/>
        </p:nvSpPr>
        <p:spPr>
          <a:xfrm>
            <a:off x="685638" y="3791330"/>
            <a:ext cx="8045089" cy="91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 marR="2924810" indent="-38100"/>
            <a:r>
              <a:rPr sz="1800" dirty="0">
                <a:latin typeface="Times New Roman"/>
                <a:cs typeface="Times New Roman"/>
              </a:rPr>
              <a:t>bourec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ricinový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ERI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lokální </a:t>
            </a:r>
            <a:r>
              <a:rPr sz="1800" dirty="0">
                <a:latin typeface="Times New Roman"/>
                <a:cs typeface="Times New Roman"/>
              </a:rPr>
              <a:t>dubový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YAMAMAI </a:t>
            </a:r>
            <a:r>
              <a:rPr sz="1800" spc="-10" dirty="0" err="1" smtClean="0">
                <a:latin typeface="Times New Roman"/>
                <a:cs typeface="Times New Roman"/>
              </a:rPr>
              <a:t>význam</a:t>
            </a:r>
            <a:r>
              <a:rPr lang="cs-CZ" sz="1800" spc="-10" dirty="0" smtClean="0">
                <a:latin typeface="Times New Roman"/>
                <a:cs typeface="Times New Roman"/>
              </a:rPr>
              <a:t>ný je</a:t>
            </a:r>
            <a:r>
              <a:rPr sz="1800" spc="-1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dubový čínský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 </a:t>
            </a:r>
            <a:r>
              <a:rPr lang="cs-CZ" sz="1800" dirty="0" smtClean="0">
                <a:latin typeface="Times New Roman"/>
                <a:cs typeface="Times New Roman"/>
              </a:rPr>
              <a:t>T</a:t>
            </a:r>
            <a:r>
              <a:rPr sz="1800" spc="-10" dirty="0" smtClean="0">
                <a:latin typeface="Times New Roman"/>
                <a:cs typeface="Times New Roman"/>
              </a:rPr>
              <a:t>USSAH</a:t>
            </a:r>
            <a:endParaRPr sz="1800" dirty="0">
              <a:latin typeface="Times New Roman"/>
              <a:cs typeface="Times New Roman"/>
            </a:endParaRPr>
          </a:p>
          <a:p>
            <a:pPr marL="50800">
              <a:lnSpc>
                <a:spcPct val="125000"/>
              </a:lnSpc>
              <a:tabLst>
                <a:tab pos="4302125" algn="l"/>
              </a:tabLst>
            </a:pPr>
            <a:r>
              <a:rPr sz="1800" dirty="0">
                <a:latin typeface="Times New Roman"/>
                <a:cs typeface="Times New Roman"/>
              </a:rPr>
              <a:t>Indické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plané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hedvábí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má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tři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20" dirty="0" err="1" smtClean="0">
                <a:latin typeface="Times New Roman"/>
                <a:cs typeface="Times New Roman"/>
              </a:rPr>
              <a:t>typy</a:t>
            </a:r>
            <a:r>
              <a:rPr lang="cs-CZ" sz="1800" spc="-20" dirty="0" smtClean="0">
                <a:latin typeface="Times New Roman"/>
                <a:cs typeface="Times New Roman"/>
              </a:rPr>
              <a:t>: </a:t>
            </a:r>
            <a:r>
              <a:rPr sz="1800" b="1" dirty="0" err="1" smtClean="0">
                <a:latin typeface="Times New Roman"/>
                <a:cs typeface="Times New Roman"/>
              </a:rPr>
              <a:t>Tasar</a:t>
            </a:r>
            <a:r>
              <a:rPr sz="1800" b="1" dirty="0">
                <a:latin typeface="Times New Roman"/>
                <a:cs typeface="Times New Roman"/>
              </a:rPr>
              <a:t>,</a:t>
            </a:r>
            <a:r>
              <a:rPr sz="1800" b="1" spc="-3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Eri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a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sz="1800" b="1" spc="-20" dirty="0">
                <a:latin typeface="Times New Roman"/>
                <a:cs typeface="Times New Roman"/>
              </a:rPr>
              <a:t>Muga</a:t>
            </a:r>
            <a:endParaRPr sz="1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198775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83627" y="4709992"/>
            <a:ext cx="237532" cy="300050"/>
          </a:xfrm>
        </p:spPr>
        <p:txBody>
          <a:bodyPr/>
          <a:lstStyle/>
          <a:p>
            <a:r>
              <a:rPr lang="cs-CZ" dirty="0" smtClean="0"/>
              <a:t>4</a:t>
            </a:r>
            <a:endParaRPr lang="cs-CZ" dirty="0"/>
          </a:p>
        </p:txBody>
      </p:sp>
      <p:sp>
        <p:nvSpPr>
          <p:cNvPr id="8" name="object 2"/>
          <p:cNvSpPr txBox="1">
            <a:spLocks noGrp="1"/>
          </p:cNvSpPr>
          <p:nvPr>
            <p:ph type="title"/>
          </p:nvPr>
        </p:nvSpPr>
        <p:spPr>
          <a:xfrm>
            <a:off x="729145" y="843549"/>
            <a:ext cx="4160996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b="1" spc="-10" dirty="0">
                <a:latin typeface="Arial" panose="020B0604020202020204" pitchFamily="34" charset="0"/>
                <a:cs typeface="Arial" panose="020B0604020202020204" pitchFamily="34" charset="0"/>
              </a:rPr>
              <a:t>Bílkoviny</a:t>
            </a:r>
          </a:p>
        </p:txBody>
      </p:sp>
      <p:sp>
        <p:nvSpPr>
          <p:cNvPr id="9" name="object 10"/>
          <p:cNvSpPr txBox="1"/>
          <p:nvPr/>
        </p:nvSpPr>
        <p:spPr>
          <a:xfrm>
            <a:off x="690283" y="1399243"/>
            <a:ext cx="3987364" cy="14619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40029">
              <a:lnSpc>
                <a:spcPct val="100000"/>
              </a:lnSpc>
              <a:spcBef>
                <a:spcPts val="100"/>
              </a:spcBef>
              <a:buClr>
                <a:srgbClr val="3333CC"/>
              </a:buClr>
              <a:buSzPct val="58333"/>
              <a:tabLst>
                <a:tab pos="354965" algn="l"/>
                <a:tab pos="355600" algn="l"/>
              </a:tabLst>
            </a:pPr>
            <a:r>
              <a:rPr sz="1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Bílkoviny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(proteiny).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Hydrolýza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vede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aminokyseliny.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ct val="100000"/>
              </a:lnSpc>
              <a:spcBef>
                <a:spcPts val="560"/>
              </a:spcBef>
              <a:buClr>
                <a:srgbClr val="3333CC"/>
              </a:buClr>
              <a:buSzPct val="58333"/>
              <a:tabLst>
                <a:tab pos="354965" algn="l"/>
                <a:tab pos="355600" algn="l"/>
                <a:tab pos="2064385" algn="l"/>
              </a:tabLst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známo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kolem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20ti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základních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bílkovin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800" spc="-5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aminokyseliny)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obecného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vzorce (výjimka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prolin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cystin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91130" y="746329"/>
            <a:ext cx="1474164" cy="3820992"/>
          </a:xfrm>
          <a:prstGeom prst="rect">
            <a:avLst/>
          </a:prstGeom>
        </p:spPr>
      </p:pic>
      <p:pic>
        <p:nvPicPr>
          <p:cNvPr id="11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27997" y="746329"/>
            <a:ext cx="1450639" cy="382099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413" y="3078522"/>
            <a:ext cx="2164865" cy="129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341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50</a:t>
            </a:r>
            <a:endParaRPr lang="cs-CZ" dirty="0"/>
          </a:p>
        </p:txBody>
      </p:sp>
      <p:cxnSp>
        <p:nvCxnSpPr>
          <p:cNvPr id="12" name="Přímá spojnice 11"/>
          <p:cNvCxnSpPr/>
          <p:nvPr/>
        </p:nvCxnSpPr>
        <p:spPr>
          <a:xfrm>
            <a:off x="5713379" y="153464"/>
            <a:ext cx="0" cy="6703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Obdélník 13"/>
          <p:cNvSpPr/>
          <p:nvPr/>
        </p:nvSpPr>
        <p:spPr>
          <a:xfrm>
            <a:off x="4434151" y="1314163"/>
            <a:ext cx="179204" cy="8270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5679389" y="153464"/>
            <a:ext cx="238939" cy="4571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object 2"/>
          <p:cNvSpPr txBox="1">
            <a:spLocks/>
          </p:cNvSpPr>
          <p:nvPr/>
        </p:nvSpPr>
        <p:spPr>
          <a:xfrm>
            <a:off x="1217508" y="774327"/>
            <a:ext cx="4560992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wrap="square" lIns="0" tIns="0" rIns="0" bIns="0" rtlCol="0">
            <a:spAutoFit/>
          </a:bodyPr>
          <a:lstStyle>
            <a:lvl1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12700" marR="5080" hangingPunct="1">
              <a:spcBef>
                <a:spcPts val="100"/>
              </a:spcBef>
            </a:pP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59168" y="435193"/>
            <a:ext cx="7560001" cy="572701"/>
          </a:xfrm>
        </p:spPr>
        <p:txBody>
          <a:bodyPr>
            <a:normAutofit fontScale="90000"/>
          </a:bodyPr>
          <a:lstStyle/>
          <a:p>
            <a:r>
              <a:rPr lang="cs-CZ"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Tussah</a:t>
            </a:r>
            <a:br>
              <a:rPr lang="cs-CZ" sz="2400" b="1" spc="-1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sp>
        <p:nvSpPr>
          <p:cNvPr id="10" name="object 3"/>
          <p:cNvSpPr txBox="1"/>
          <p:nvPr/>
        </p:nvSpPr>
        <p:spPr>
          <a:xfrm>
            <a:off x="391691" y="997443"/>
            <a:ext cx="6240415" cy="24504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just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Hrubší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vlákna 60/66 -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140/170 </a:t>
            </a:r>
            <a:r>
              <a:rPr sz="1800" dirty="0" smtClean="0">
                <a:latin typeface="Times New Roman"/>
                <a:cs typeface="Times New Roman"/>
              </a:rPr>
              <a:t>den</a:t>
            </a:r>
            <a:r>
              <a:rPr lang="cs-CZ" sz="1800" dirty="0" smtClean="0">
                <a:latin typeface="Times New Roman"/>
                <a:cs typeface="Times New Roman"/>
              </a:rPr>
              <a:t>.</a:t>
            </a:r>
          </a:p>
          <a:p>
            <a:pPr marR="5080" algn="just">
              <a:lnSpc>
                <a:spcPct val="100000"/>
              </a:lnSpc>
            </a:pPr>
            <a:r>
              <a:rPr sz="1800" dirty="0" err="1" smtClean="0">
                <a:latin typeface="Times New Roman"/>
                <a:cs typeface="Times New Roman"/>
              </a:rPr>
              <a:t>Kokony</a:t>
            </a:r>
            <a:r>
              <a:rPr sz="1800" spc="10" dirty="0" smtClean="0">
                <a:latin typeface="Times New Roman"/>
                <a:cs typeface="Times New Roman"/>
              </a:rPr>
              <a:t> </a:t>
            </a:r>
            <a:r>
              <a:rPr sz="1800" spc="-20" dirty="0" err="1">
                <a:latin typeface="Times New Roman"/>
                <a:cs typeface="Times New Roman"/>
              </a:rPr>
              <a:t>jsou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větší</a:t>
            </a:r>
            <a:r>
              <a:rPr sz="1800" spc="27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2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jsou</a:t>
            </a:r>
            <a:r>
              <a:rPr sz="1800" spc="270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silně</a:t>
            </a:r>
            <a:r>
              <a:rPr sz="1800" spc="275" dirty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slepené</a:t>
            </a:r>
            <a:r>
              <a:rPr sz="1800" dirty="0" smtClean="0">
                <a:latin typeface="Times New Roman"/>
                <a:cs typeface="Times New Roman"/>
              </a:rPr>
              <a:t>.</a:t>
            </a:r>
            <a:endParaRPr lang="cs-CZ" sz="1800" dirty="0" smtClean="0">
              <a:latin typeface="Times New Roman"/>
              <a:cs typeface="Times New Roman"/>
            </a:endParaRPr>
          </a:p>
          <a:p>
            <a:pPr marR="5080" algn="just">
              <a:lnSpc>
                <a:spcPct val="100000"/>
              </a:lnSpc>
            </a:pPr>
            <a:r>
              <a:rPr sz="1800" dirty="0" smtClean="0">
                <a:latin typeface="Times New Roman"/>
                <a:cs typeface="Times New Roman"/>
              </a:rPr>
              <a:t>Je</a:t>
            </a:r>
            <a:r>
              <a:rPr sz="1800" spc="28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patrná</a:t>
            </a:r>
            <a:r>
              <a:rPr sz="1800" spc="285" dirty="0">
                <a:latin typeface="Times New Roman"/>
                <a:cs typeface="Times New Roman"/>
              </a:rPr>
              <a:t> </a:t>
            </a:r>
            <a:r>
              <a:rPr sz="1800" spc="-10" dirty="0" err="1">
                <a:latin typeface="Times New Roman"/>
                <a:cs typeface="Times New Roman"/>
              </a:rPr>
              <a:t>výrazná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fibrilace</a:t>
            </a:r>
            <a:r>
              <a:rPr sz="1800" dirty="0">
                <a:latin typeface="Times New Roman"/>
                <a:cs typeface="Times New Roman"/>
              </a:rPr>
              <a:t>.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Délka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vláken</a:t>
            </a:r>
            <a:endParaRPr sz="1800" dirty="0">
              <a:latin typeface="Times New Roman"/>
              <a:cs typeface="Times New Roman"/>
            </a:endParaRPr>
          </a:p>
          <a:p>
            <a:pPr marR="2378710" algn="just">
              <a:lnSpc>
                <a:spcPct val="120000"/>
              </a:lnSpc>
            </a:pPr>
            <a:r>
              <a:rPr sz="1800" dirty="0">
                <a:latin typeface="Times New Roman"/>
                <a:cs typeface="Times New Roman"/>
              </a:rPr>
              <a:t>1200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1400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m.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Pevnost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kolem </a:t>
            </a:r>
            <a:r>
              <a:rPr sz="1800" dirty="0">
                <a:latin typeface="Times New Roman"/>
                <a:cs typeface="Times New Roman"/>
              </a:rPr>
              <a:t>490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M</a:t>
            </a:r>
            <a:r>
              <a:rPr lang="cs-CZ" sz="1800" dirty="0" smtClean="0">
                <a:latin typeface="Times New Roman"/>
                <a:cs typeface="Times New Roman"/>
              </a:rPr>
              <a:t>P</a:t>
            </a:r>
            <a:r>
              <a:rPr sz="1800" dirty="0" smtClean="0">
                <a:latin typeface="Times New Roman"/>
                <a:cs typeface="Times New Roman"/>
              </a:rPr>
              <a:t>a</a:t>
            </a:r>
            <a:endParaRPr lang="cs-CZ" sz="1800" dirty="0" smtClean="0">
              <a:latin typeface="Times New Roman"/>
              <a:cs typeface="Times New Roman"/>
            </a:endParaRPr>
          </a:p>
          <a:p>
            <a:pPr marR="2378710" algn="just">
              <a:lnSpc>
                <a:spcPct val="120000"/>
              </a:lnSpc>
            </a:pPr>
            <a:r>
              <a:rPr sz="1800" dirty="0" smtClean="0">
                <a:latin typeface="Times New Roman"/>
                <a:cs typeface="Times New Roman"/>
              </a:rPr>
              <a:t>a</a:t>
            </a:r>
            <a:r>
              <a:rPr sz="1800" spc="-20" dirty="0" smtClean="0">
                <a:latin typeface="Times New Roman"/>
                <a:cs typeface="Times New Roman"/>
              </a:rPr>
              <a:t> </a:t>
            </a:r>
            <a:r>
              <a:rPr lang="cs-CZ" sz="1800" spc="-20" dirty="0" smtClean="0">
                <a:latin typeface="Times New Roman"/>
                <a:cs typeface="Times New Roman"/>
              </a:rPr>
              <a:t>t</a:t>
            </a:r>
            <a:r>
              <a:rPr sz="1800" dirty="0" err="1" smtClean="0">
                <a:latin typeface="Times New Roman"/>
                <a:cs typeface="Times New Roman"/>
              </a:rPr>
              <a:t>ažnost</a:t>
            </a:r>
            <a:r>
              <a:rPr sz="1800" spc="-1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kolem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22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50" dirty="0" smtClean="0">
                <a:latin typeface="Times New Roman"/>
                <a:cs typeface="Times New Roman"/>
              </a:rPr>
              <a:t>%</a:t>
            </a:r>
            <a:r>
              <a:rPr lang="cs-CZ" sz="1800" spc="-50" dirty="0" smtClean="0">
                <a:latin typeface="Times New Roman"/>
                <a:cs typeface="Times New Roman"/>
              </a:rPr>
              <a:t>.</a:t>
            </a: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 marR="2501900" algn="just">
              <a:lnSpc>
                <a:spcPct val="120200"/>
              </a:lnSpc>
            </a:pPr>
            <a:r>
              <a:rPr sz="1800" dirty="0">
                <a:latin typeface="Times New Roman"/>
                <a:cs typeface="Times New Roman"/>
              </a:rPr>
              <a:t>Vlákna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jsou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pevná,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málo </a:t>
            </a:r>
            <a:r>
              <a:rPr sz="1800" dirty="0">
                <a:latin typeface="Times New Roman"/>
                <a:cs typeface="Times New Roman"/>
              </a:rPr>
              <a:t>stejnoměrná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obtížně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 err="1" smtClean="0">
                <a:latin typeface="Times New Roman"/>
                <a:cs typeface="Times New Roman"/>
              </a:rPr>
              <a:t>barví</a:t>
            </a:r>
            <a:r>
              <a:rPr lang="cs-CZ" sz="1800" spc="-10" dirty="0">
                <a:latin typeface="Times New Roman"/>
                <a:cs typeface="Times New Roman"/>
              </a:rPr>
              <a:t>.</a:t>
            </a: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11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0841" y="3436165"/>
            <a:ext cx="3557879" cy="135681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149" y="-16617"/>
            <a:ext cx="2014851" cy="1998445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704" y="0"/>
            <a:ext cx="1998445" cy="1999802"/>
          </a:xfrm>
          <a:prstGeom prst="rect">
            <a:avLst/>
          </a:prstGeom>
        </p:spPr>
      </p:pic>
      <p:pic>
        <p:nvPicPr>
          <p:cNvPr id="18" name="Zástupný symbol pro obsah 5" descr="přír.hedv._sur._2a.BM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250" y="1983186"/>
            <a:ext cx="2006648" cy="219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Zástupný symbol pro obsah 4" descr="přír.hedv._sur._2.BMP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1"/>
          <a:stretch/>
        </p:blipFill>
        <p:spPr bwMode="auto">
          <a:xfrm>
            <a:off x="5130704" y="1983186"/>
            <a:ext cx="2006648" cy="219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2040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51</a:t>
            </a:r>
            <a:endParaRPr lang="cs-CZ" dirty="0"/>
          </a:p>
        </p:txBody>
      </p:sp>
      <p:cxnSp>
        <p:nvCxnSpPr>
          <p:cNvPr id="12" name="Přímá spojnice 11"/>
          <p:cNvCxnSpPr/>
          <p:nvPr/>
        </p:nvCxnSpPr>
        <p:spPr>
          <a:xfrm>
            <a:off x="5713379" y="153464"/>
            <a:ext cx="0" cy="6703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Obdélník 13"/>
          <p:cNvSpPr/>
          <p:nvPr/>
        </p:nvSpPr>
        <p:spPr>
          <a:xfrm>
            <a:off x="4434151" y="1314163"/>
            <a:ext cx="179204" cy="8270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5679389" y="153464"/>
            <a:ext cx="238939" cy="4571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object 2"/>
          <p:cNvSpPr txBox="1">
            <a:spLocks/>
          </p:cNvSpPr>
          <p:nvPr/>
        </p:nvSpPr>
        <p:spPr>
          <a:xfrm>
            <a:off x="1217508" y="774327"/>
            <a:ext cx="4560992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wrap="square" lIns="0" tIns="0" rIns="0" bIns="0" rtlCol="0">
            <a:spAutoFit/>
          </a:bodyPr>
          <a:lstStyle>
            <a:lvl1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12700" marR="5080" hangingPunct="1">
              <a:spcBef>
                <a:spcPts val="100"/>
              </a:spcBef>
            </a:pP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8313" y="346319"/>
            <a:ext cx="7560001" cy="572701"/>
          </a:xfrm>
        </p:spPr>
        <p:txBody>
          <a:bodyPr>
            <a:normAutofit fontScale="90000"/>
          </a:bodyPr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Pavoučí</a:t>
            </a:r>
            <a:r>
              <a:rPr lang="cs-CZ" sz="2400" b="1" spc="-1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hedvábí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sp>
        <p:nvSpPr>
          <p:cNvPr id="10" name="object 3"/>
          <p:cNvSpPr txBox="1"/>
          <p:nvPr/>
        </p:nvSpPr>
        <p:spPr>
          <a:xfrm>
            <a:off x="478473" y="1392162"/>
            <a:ext cx="8252254" cy="25253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899410">
              <a:lnSpc>
                <a:spcPct val="119800"/>
              </a:lnSpc>
              <a:buClr>
                <a:srgbClr val="3333CC"/>
              </a:buClr>
              <a:buSzPct val="58333"/>
              <a:tabLst>
                <a:tab pos="354965" algn="l"/>
                <a:tab pos="355600" algn="l"/>
              </a:tabLst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Pavouk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speciální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žlázy,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každá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produkuje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jiné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edvábí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buClr>
                <a:srgbClr val="3333CC"/>
              </a:buClr>
              <a:buSzPct val="58333"/>
              <a:tabLst>
                <a:tab pos="354965" algn="l"/>
                <a:tab pos="355600" algn="l"/>
              </a:tabLst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sz="18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žláz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přichází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vodný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roztok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proteinů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5080">
              <a:lnSpc>
                <a:spcPct val="125000"/>
              </a:lnSpc>
              <a:buClr>
                <a:srgbClr val="3333CC"/>
              </a:buClr>
              <a:buSzPct val="58333"/>
              <a:tabLst>
                <a:tab pos="354965" algn="l"/>
                <a:tab pos="355600" algn="l"/>
              </a:tabLst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vytlačení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žláz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vzniká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pevné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vodě </a:t>
            </a:r>
            <a:r>
              <a:rPr sz="18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nerozpustné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vlákno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970020">
              <a:lnSpc>
                <a:spcPct val="125000"/>
              </a:lnSpc>
              <a:buClr>
                <a:srgbClr val="3333CC"/>
              </a:buClr>
              <a:buSzPct val="58333"/>
              <a:tabLst>
                <a:tab pos="354965" algn="l"/>
                <a:tab pos="355600" algn="l"/>
              </a:tabLst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avouk</a:t>
            </a:r>
            <a:r>
              <a:rPr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sz="18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schopen</a:t>
            </a:r>
            <a:r>
              <a:rPr sz="18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pozřít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avučinu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znovu</a:t>
            </a:r>
            <a:r>
              <a:rPr sz="18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tvořit</a:t>
            </a:r>
            <a:r>
              <a:rPr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proteiny</a:t>
            </a: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</a:p>
          <a:p>
            <a:pPr marR="3970020">
              <a:lnSpc>
                <a:spcPct val="125000"/>
              </a:lnSpc>
              <a:buClr>
                <a:srgbClr val="3333CC"/>
              </a:buClr>
              <a:buSzPct val="58333"/>
              <a:tabLst>
                <a:tab pos="354965" algn="l"/>
                <a:tab pos="355600" algn="l"/>
              </a:tabLst>
            </a:pPr>
            <a:r>
              <a:rPr lang="cs-CZ" sz="18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  <a:p>
            <a:pPr marR="3970020" algn="ctr">
              <a:lnSpc>
                <a:spcPts val="3450"/>
              </a:lnSpc>
              <a:buClr>
                <a:srgbClr val="3333CC"/>
              </a:buClr>
              <a:buSzPct val="58333"/>
              <a:tabLst>
                <a:tab pos="354965" algn="l"/>
                <a:tab pos="355600" algn="l"/>
              </a:tabLst>
            </a:pPr>
            <a:r>
              <a:rPr lang="cs-CZ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Pavouci</a:t>
            </a:r>
            <a:r>
              <a:rPr lang="cs-CZ" sz="1800" b="1" spc="-2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cs-CZ" sz="1800" b="1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nedají</a:t>
            </a:r>
            <a:r>
              <a:rPr lang="cs-CZ" sz="1800" b="1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spc="-1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domestikovat!</a:t>
            </a:r>
            <a:endParaRPr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72300" y="0"/>
            <a:ext cx="2171700" cy="2375916"/>
          </a:xfrm>
          <a:prstGeom prst="rect">
            <a:avLst/>
          </a:prstGeom>
        </p:spPr>
      </p:pic>
      <p:pic>
        <p:nvPicPr>
          <p:cNvPr id="13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51040" y="2711159"/>
            <a:ext cx="1903476" cy="2276855"/>
          </a:xfrm>
          <a:prstGeom prst="rect">
            <a:avLst/>
          </a:prstGeom>
        </p:spPr>
      </p:pic>
      <p:pic>
        <p:nvPicPr>
          <p:cNvPr id="1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77357" y="2501741"/>
            <a:ext cx="2366643" cy="227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314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52</a:t>
            </a:r>
            <a:endParaRPr lang="cs-CZ" dirty="0"/>
          </a:p>
        </p:txBody>
      </p:sp>
      <p:cxnSp>
        <p:nvCxnSpPr>
          <p:cNvPr id="12" name="Přímá spojnice 11"/>
          <p:cNvCxnSpPr/>
          <p:nvPr/>
        </p:nvCxnSpPr>
        <p:spPr>
          <a:xfrm>
            <a:off x="5713379" y="153464"/>
            <a:ext cx="0" cy="6703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Obdélník 13"/>
          <p:cNvSpPr/>
          <p:nvPr/>
        </p:nvSpPr>
        <p:spPr>
          <a:xfrm>
            <a:off x="4434151" y="1314163"/>
            <a:ext cx="179204" cy="8270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5679389" y="153464"/>
            <a:ext cx="238939" cy="4571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object 2"/>
          <p:cNvSpPr txBox="1">
            <a:spLocks/>
          </p:cNvSpPr>
          <p:nvPr/>
        </p:nvSpPr>
        <p:spPr>
          <a:xfrm>
            <a:off x="1217508" y="774327"/>
            <a:ext cx="4560992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wrap="square" lIns="0" tIns="0" rIns="0" bIns="0" rtlCol="0">
            <a:spAutoFit/>
          </a:bodyPr>
          <a:lstStyle>
            <a:lvl1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12700" marR="5080" hangingPunct="1">
              <a:spcBef>
                <a:spcPts val="100"/>
              </a:spcBef>
            </a:pP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8313" y="272813"/>
            <a:ext cx="7560001" cy="572701"/>
          </a:xfrm>
        </p:spPr>
        <p:txBody>
          <a:bodyPr>
            <a:normAutofit fontScale="90000"/>
          </a:bodyPr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Vlastnosti</a:t>
            </a:r>
            <a:r>
              <a:rPr lang="cs-CZ" sz="2400" b="1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spc="-6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br>
              <a:rPr lang="cs-CZ" sz="2400" b="1" spc="-6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pic>
        <p:nvPicPr>
          <p:cNvPr id="9" name="object 2"/>
          <p:cNvPicPr/>
          <p:nvPr/>
        </p:nvPicPr>
        <p:blipFill rotWithShape="1">
          <a:blip r:embed="rId2" cstate="print"/>
          <a:srcRect l="2123" t="-963" r="5579"/>
          <a:stretch/>
        </p:blipFill>
        <p:spPr>
          <a:xfrm>
            <a:off x="6769139" y="-18150"/>
            <a:ext cx="2392680" cy="1995655"/>
          </a:xfrm>
          <a:prstGeom prst="rect">
            <a:avLst/>
          </a:prstGeom>
        </p:spPr>
      </p:pic>
      <p:graphicFrame>
        <p:nvGraphicFramePr>
          <p:cNvPr id="11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15187"/>
              </p:ext>
            </p:extLst>
          </p:nvPr>
        </p:nvGraphicFramePr>
        <p:xfrm>
          <a:off x="155670" y="1894784"/>
          <a:ext cx="7650478" cy="28404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222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23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464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0940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286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Jemnost</a:t>
                      </a:r>
                      <a:r>
                        <a:rPr sz="1600" spc="-10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sz="1600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tex</a:t>
                      </a:r>
                      <a:r>
                        <a:rPr lang="cs-CZ"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671830" marR="546735" indent="-11747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cs-CZ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Průměr [µm]</a:t>
                      </a:r>
                      <a:endParaRPr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 anchor="ctr"/>
                </a:tc>
                <a:tc>
                  <a:txBody>
                    <a:bodyPr/>
                    <a:lstStyle/>
                    <a:p>
                      <a:pPr marL="277495" marR="269875" indent="10985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Var.</a:t>
                      </a:r>
                      <a:r>
                        <a:rPr sz="1600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Koef. </a:t>
                      </a:r>
                      <a:r>
                        <a:rPr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průměru</a:t>
                      </a:r>
                      <a:r>
                        <a:rPr sz="1600" spc="-9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600" spc="-2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sz="1600" spc="-2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cs-CZ" sz="1600" spc="-2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6875">
                <a:tc>
                  <a:txBody>
                    <a:bodyPr/>
                    <a:lstStyle/>
                    <a:p>
                      <a:pPr marL="520700" marR="506730" indent="-762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spc="-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Pavoučí</a:t>
                      </a:r>
                      <a:r>
                        <a:rPr sz="16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sz="1600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edvábí</a:t>
                      </a:r>
                      <a:endParaRPr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cs-CZ"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014</a:t>
                      </a:r>
                      <a:endParaRPr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cs-CZ"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cs-CZ"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7272">
                <a:tc>
                  <a:txBody>
                    <a:bodyPr/>
                    <a:lstStyle/>
                    <a:p>
                      <a:pPr marL="520700" marR="500380" indent="-1397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Přírodní hedvábí</a:t>
                      </a:r>
                      <a:endParaRPr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cs-CZ"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cs-CZ"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cs-CZ"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68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Merino</a:t>
                      </a:r>
                      <a:r>
                        <a:rPr sz="1600" spc="-9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vlna</a:t>
                      </a:r>
                      <a:endParaRPr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cs-CZ"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674</a:t>
                      </a:r>
                      <a:endParaRPr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cs-CZ"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cs-CZ"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7272">
                <a:tc>
                  <a:txBody>
                    <a:bodyPr/>
                    <a:lstStyle/>
                    <a:p>
                      <a:pPr marL="499745" marR="260350" indent="-23241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Polyesterové hedvábé</a:t>
                      </a:r>
                      <a:endParaRPr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cs-CZ"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</a:t>
                      </a:r>
                      <a:endParaRPr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cs-CZ"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spc="-2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cs-CZ" sz="1600" spc="-2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2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6875">
                <a:tc>
                  <a:txBody>
                    <a:bodyPr/>
                    <a:lstStyle/>
                    <a:p>
                      <a:pPr marL="492125" marR="334010" indent="-15113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Polyamid</a:t>
                      </a:r>
                      <a:r>
                        <a:rPr sz="1600" spc="-114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sz="16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Hedvábí</a:t>
                      </a:r>
                      <a:endParaRPr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cs-CZ"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</a:t>
                      </a:r>
                      <a:endParaRPr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cs-CZ"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spc="-2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cs-CZ" sz="1600" spc="-2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2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68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Kevlar</a:t>
                      </a:r>
                      <a:r>
                        <a:rPr sz="1600" spc="-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cs-CZ"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</a:t>
                      </a:r>
                      <a:endParaRPr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cs-CZ"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2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cs-CZ" sz="1600" spc="-2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2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Obdélník 15"/>
          <p:cNvSpPr/>
          <p:nvPr/>
        </p:nvSpPr>
        <p:spPr>
          <a:xfrm>
            <a:off x="360680" y="947438"/>
            <a:ext cx="45593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Pevnost</a:t>
            </a:r>
            <a:r>
              <a:rPr lang="cs-CZ" sz="1800" spc="-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1,75</a:t>
            </a:r>
            <a:r>
              <a:rPr lang="cs-CZ" sz="1800" spc="-1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GPa</a:t>
            </a:r>
            <a:r>
              <a:rPr lang="cs-CZ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cs-CZ" sz="1800" spc="-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tažnost</a:t>
            </a:r>
            <a:r>
              <a:rPr lang="cs-CZ" sz="1800" spc="-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36 %</a:t>
            </a:r>
            <a:r>
              <a:rPr lang="cs-CZ" sz="1800" spc="-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sz="1800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spc="-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Argiope</a:t>
            </a:r>
            <a:r>
              <a:rPr lang="cs-CZ" sz="1800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Pevnost</a:t>
            </a:r>
            <a:r>
              <a:rPr lang="cs-CZ" sz="1800" spc="-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0,85</a:t>
            </a:r>
            <a:r>
              <a:rPr lang="cs-CZ" sz="1800" spc="-1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GPa</a:t>
            </a:r>
            <a:r>
              <a:rPr lang="cs-CZ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cs-CZ" sz="1800" spc="-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tažnost</a:t>
            </a:r>
            <a:r>
              <a:rPr lang="cs-CZ" sz="1800" spc="-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20 %</a:t>
            </a:r>
            <a:r>
              <a:rPr lang="cs-CZ" sz="1800" spc="-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sz="1800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spc="-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Nephila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2793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53</a:t>
            </a:r>
            <a:endParaRPr lang="cs-CZ" dirty="0"/>
          </a:p>
        </p:txBody>
      </p:sp>
      <p:cxnSp>
        <p:nvCxnSpPr>
          <p:cNvPr id="12" name="Přímá spojnice 11"/>
          <p:cNvCxnSpPr/>
          <p:nvPr/>
        </p:nvCxnSpPr>
        <p:spPr>
          <a:xfrm>
            <a:off x="5713379" y="153464"/>
            <a:ext cx="0" cy="6703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Obdélník 13"/>
          <p:cNvSpPr/>
          <p:nvPr/>
        </p:nvSpPr>
        <p:spPr>
          <a:xfrm>
            <a:off x="4434151" y="1314163"/>
            <a:ext cx="179204" cy="8270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5679389" y="153464"/>
            <a:ext cx="238939" cy="4571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2001" y="802136"/>
            <a:ext cx="7560001" cy="572701"/>
          </a:xfrm>
        </p:spPr>
        <p:txBody>
          <a:bodyPr/>
          <a:lstStyle/>
          <a:p>
            <a:pPr hangingPunct="1">
              <a:spcBef>
                <a:spcPts val="95"/>
              </a:spcBef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Vlastnosti</a:t>
            </a:r>
            <a:r>
              <a:rPr lang="cs-CZ" sz="2400" b="1" spc="-2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spc="-35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</p:txBody>
      </p:sp>
      <p:sp>
        <p:nvSpPr>
          <p:cNvPr id="9" name="object 2"/>
          <p:cNvSpPr txBox="1">
            <a:spLocks/>
          </p:cNvSpPr>
          <p:nvPr/>
        </p:nvSpPr>
        <p:spPr>
          <a:xfrm>
            <a:off x="468313" y="820845"/>
            <a:ext cx="7864793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wrap="square" lIns="0" tIns="0" rIns="0" bIns="0" rtlCol="0">
            <a:spAutoFit/>
          </a:bodyPr>
          <a:lstStyle>
            <a:lvl1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912494" hangingPunct="1">
              <a:spcBef>
                <a:spcPts val="95"/>
              </a:spcBef>
            </a:pPr>
            <a:endParaRPr lang="cs-CZ" sz="4000" b="1" spc="-3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749874"/>
              </p:ext>
            </p:extLst>
          </p:nvPr>
        </p:nvGraphicFramePr>
        <p:xfrm>
          <a:off x="252001" y="2012851"/>
          <a:ext cx="6842322" cy="27754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014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90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3778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3537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193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8667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056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635" marR="119380" indent="17399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sz="1600" spc="-37" baseline="-2136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 </a:t>
                      </a:r>
                      <a:r>
                        <a:rPr lang="cs-CZ"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cs-CZ"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cs-CZ"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136525" marR="130175" indent="17462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sz="1600" spc="-37" baseline="-2136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</a:t>
                      </a:r>
                      <a:r>
                        <a:rPr lang="cs-CZ"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cs-CZ"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cs-CZ"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135255" marR="128905" indent="16065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sz="1600" spc="-37" baseline="-2136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 </a:t>
                      </a:r>
                      <a:r>
                        <a:rPr lang="cs-CZ"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cs-CZ"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cs-CZ"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sz="1600" spc="-15" baseline="-2136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sz="16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/E</a:t>
                      </a:r>
                      <a:r>
                        <a:rPr sz="1600" spc="-15" baseline="-2136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sz="1600" baseline="-21367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sz="1600" spc="-15" baseline="-2136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sz="16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/G</a:t>
                      </a:r>
                      <a:r>
                        <a:rPr sz="1600" spc="-15" baseline="-21367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sz="1600" baseline="-21367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4006">
                <a:tc>
                  <a:txBody>
                    <a:bodyPr/>
                    <a:lstStyle/>
                    <a:p>
                      <a:pPr marL="525145" marR="505459" indent="-1397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Argiope</a:t>
                      </a:r>
                      <a:r>
                        <a:rPr sz="1600" spc="-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aurentia </a:t>
                      </a:r>
                      <a:r>
                        <a:rPr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Pavoučí</a:t>
                      </a:r>
                      <a:r>
                        <a:rPr sz="1600" spc="-7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hedvábí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r>
                        <a:rPr lang="cs-CZ"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4006">
                <a:tc>
                  <a:txBody>
                    <a:bodyPr/>
                    <a:lstStyle/>
                    <a:p>
                      <a:pPr marL="525145" marR="519430" indent="32067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N.</a:t>
                      </a:r>
                      <a:r>
                        <a:rPr sz="16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spc="-1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clavipe</a:t>
                      </a:r>
                      <a:r>
                        <a:rPr sz="16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Pavoučí</a:t>
                      </a:r>
                      <a:r>
                        <a:rPr sz="1600" spc="-7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hedvábí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cs-CZ"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cs-CZ"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579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cs-CZ"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r>
                        <a:rPr lang="cs-CZ"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cs-CZ"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69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Přírodní</a:t>
                      </a:r>
                      <a:r>
                        <a:rPr sz="1600" spc="-10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hedvábí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cs-CZ"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cs-CZ"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cs-CZ"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53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Merino</a:t>
                      </a:r>
                      <a:r>
                        <a:rPr sz="1600" spc="-9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vlna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cs-CZ"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cs-CZ"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cs-CZ"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cs-CZ"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cs-CZ"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19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53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Polyanid</a:t>
                      </a:r>
                      <a:r>
                        <a:rPr sz="1600" spc="-1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cs-CZ"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cs-CZ"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cs-CZ"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cs-CZ"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cs-CZ"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57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Kevlar</a:t>
                      </a:r>
                      <a:r>
                        <a:rPr sz="1600" spc="-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r>
                        <a:rPr lang="cs-CZ"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cs-CZ"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cs-CZ"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cs-CZ"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r>
                        <a:rPr lang="cs-CZ"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6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683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3" name="object 5"/>
          <p:cNvPicPr/>
          <p:nvPr/>
        </p:nvPicPr>
        <p:blipFill rotWithShape="1">
          <a:blip r:embed="rId2" cstate="print"/>
          <a:srcRect l="2755" r="12619"/>
          <a:stretch/>
        </p:blipFill>
        <p:spPr>
          <a:xfrm>
            <a:off x="7224137" y="2221014"/>
            <a:ext cx="1600201" cy="2621534"/>
          </a:xfrm>
          <a:prstGeom prst="rect">
            <a:avLst/>
          </a:prstGeom>
        </p:spPr>
      </p:pic>
      <p:grpSp>
        <p:nvGrpSpPr>
          <p:cNvPr id="18" name="object 8"/>
          <p:cNvGrpSpPr/>
          <p:nvPr/>
        </p:nvGrpSpPr>
        <p:grpSpPr>
          <a:xfrm>
            <a:off x="4876112" y="23277"/>
            <a:ext cx="4342053" cy="1950304"/>
            <a:chOff x="4776546" y="169672"/>
            <a:chExt cx="4342053" cy="1950304"/>
          </a:xfrm>
        </p:grpSpPr>
        <p:pic>
          <p:nvPicPr>
            <p:cNvPr id="1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6546" y="169672"/>
              <a:ext cx="2181605" cy="1647444"/>
            </a:xfrm>
            <a:prstGeom prst="rect">
              <a:avLst/>
            </a:prstGeom>
          </p:spPr>
        </p:pic>
        <p:pic>
          <p:nvPicPr>
            <p:cNvPr id="20" name="object 10"/>
            <p:cNvPicPr/>
            <p:nvPr/>
          </p:nvPicPr>
          <p:blipFill rotWithShape="1">
            <a:blip r:embed="rId4" cstate="print"/>
            <a:srcRect t="1" b="9528"/>
            <a:stretch/>
          </p:blipFill>
          <p:spPr>
            <a:xfrm>
              <a:off x="6489579" y="169672"/>
              <a:ext cx="2629020" cy="1950304"/>
            </a:xfrm>
            <a:prstGeom prst="rect">
              <a:avLst/>
            </a:prstGeom>
          </p:spPr>
        </p:pic>
      </p:grpSp>
      <p:cxnSp>
        <p:nvCxnSpPr>
          <p:cNvPr id="24" name="Přímá spojnice se šipkou 23"/>
          <p:cNvCxnSpPr/>
          <p:nvPr/>
        </p:nvCxnSpPr>
        <p:spPr>
          <a:xfrm>
            <a:off x="5235585" y="2423160"/>
            <a:ext cx="2132955" cy="1019798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Přímá spojnice se šipkou 25"/>
          <p:cNvCxnSpPr/>
          <p:nvPr/>
        </p:nvCxnSpPr>
        <p:spPr>
          <a:xfrm flipV="1">
            <a:off x="4400709" y="1531620"/>
            <a:ext cx="689451" cy="80010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5912150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Polypeptidické řetězce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2"/>
          </p:nvPr>
        </p:nvSpPr>
        <p:spPr>
          <a:xfrm>
            <a:off x="8783627" y="4709992"/>
            <a:ext cx="237532" cy="300050"/>
          </a:xfrm>
        </p:spPr>
        <p:txBody>
          <a:bodyPr/>
          <a:lstStyle/>
          <a:p>
            <a:r>
              <a:rPr lang="cs-CZ" dirty="0" smtClean="0"/>
              <a:t>5</a:t>
            </a:r>
            <a:endParaRPr lang="cs-CZ" dirty="0"/>
          </a:p>
        </p:txBody>
      </p:sp>
      <p:sp>
        <p:nvSpPr>
          <p:cNvPr id="9" name="object 3"/>
          <p:cNvSpPr txBox="1"/>
          <p:nvPr/>
        </p:nvSpPr>
        <p:spPr>
          <a:xfrm>
            <a:off x="546077" y="1969157"/>
            <a:ext cx="8009440" cy="856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465" marR="30480">
              <a:lnSpc>
                <a:spcPct val="100000"/>
              </a:lnSpc>
              <a:spcBef>
                <a:spcPts val="100"/>
              </a:spcBef>
              <a:buClr>
                <a:srgbClr val="3333CC"/>
              </a:buClr>
              <a:buSzPct val="60714"/>
              <a:tabLst>
                <a:tab pos="380365" algn="l"/>
                <a:tab pos="381000" algn="l"/>
                <a:tab pos="4490720" algn="l"/>
              </a:tabLst>
            </a:pPr>
            <a:r>
              <a:rPr sz="1800" dirty="0">
                <a:latin typeface="Times New Roman"/>
                <a:cs typeface="Times New Roman"/>
              </a:rPr>
              <a:t>Vznikají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polykondenzací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25" dirty="0" err="1">
                <a:latin typeface="Times New Roman"/>
                <a:cs typeface="Times New Roman"/>
              </a:rPr>
              <a:t>tj</a:t>
            </a:r>
            <a:r>
              <a:rPr sz="1800" spc="-25" dirty="0" smtClean="0">
                <a:latin typeface="Times New Roman"/>
                <a:cs typeface="Times New Roman"/>
              </a:rPr>
              <a:t>.</a:t>
            </a:r>
            <a:r>
              <a:rPr lang="cs-CZ" sz="1800" spc="-25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za</a:t>
            </a:r>
            <a:r>
              <a:rPr sz="1800" spc="-4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eliminace</a:t>
            </a:r>
            <a:r>
              <a:rPr sz="1800" spc="-25" dirty="0">
                <a:latin typeface="Times New Roman"/>
                <a:cs typeface="Times New Roman"/>
              </a:rPr>
              <a:t> H</a:t>
            </a:r>
            <a:r>
              <a:rPr sz="1800" spc="-37" baseline="-20467" dirty="0">
                <a:latin typeface="Times New Roman"/>
                <a:cs typeface="Times New Roman"/>
              </a:rPr>
              <a:t>2</a:t>
            </a:r>
            <a:r>
              <a:rPr sz="1800" spc="-25" dirty="0">
                <a:latin typeface="Times New Roman"/>
                <a:cs typeface="Times New Roman"/>
              </a:rPr>
              <a:t>O </a:t>
            </a:r>
            <a:r>
              <a:rPr sz="1800" dirty="0">
                <a:latin typeface="Times New Roman"/>
                <a:cs typeface="Times New Roman"/>
              </a:rPr>
              <a:t>postupně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reagují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karboxylové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0" dirty="0" err="1" smtClean="0">
                <a:latin typeface="Times New Roman"/>
                <a:cs typeface="Times New Roman"/>
              </a:rPr>
              <a:t>skupiny</a:t>
            </a:r>
            <a:r>
              <a:rPr lang="cs-CZ" sz="1800" spc="-10" dirty="0" smtClean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aminokyselin</a:t>
            </a:r>
            <a:r>
              <a:rPr sz="1800" spc="-6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aminoskupinami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jiných </a:t>
            </a:r>
            <a:r>
              <a:rPr sz="1800" dirty="0" err="1">
                <a:latin typeface="Times New Roman"/>
                <a:cs typeface="Times New Roman"/>
              </a:rPr>
              <a:t>aminokyselin</a:t>
            </a:r>
            <a:r>
              <a:rPr sz="1800" dirty="0" smtClean="0">
                <a:latin typeface="Times New Roman"/>
                <a:cs typeface="Times New Roman"/>
              </a:rPr>
              <a:t>.</a:t>
            </a:r>
            <a:endParaRPr lang="cs-CZ" sz="1800" dirty="0" smtClean="0">
              <a:latin typeface="Times New Roman"/>
              <a:cs typeface="Times New Roman"/>
            </a:endParaRPr>
          </a:p>
          <a:p>
            <a:pPr marL="37465" marR="30480">
              <a:lnSpc>
                <a:spcPct val="100000"/>
              </a:lnSpc>
              <a:spcBef>
                <a:spcPts val="100"/>
              </a:spcBef>
              <a:buClr>
                <a:srgbClr val="3333CC"/>
              </a:buClr>
              <a:buSzPct val="60714"/>
              <a:tabLst>
                <a:tab pos="380365" algn="l"/>
                <a:tab pos="381000" algn="l"/>
                <a:tab pos="4490720" algn="l"/>
              </a:tabLst>
            </a:pPr>
            <a:r>
              <a:rPr sz="1800" dirty="0" err="1" smtClean="0">
                <a:latin typeface="Times New Roman"/>
                <a:cs typeface="Times New Roman"/>
              </a:rPr>
              <a:t>Typická</a:t>
            </a:r>
            <a:r>
              <a:rPr lang="cs-CZ" sz="1800" dirty="0" smtClean="0">
                <a:latin typeface="Times New Roman"/>
                <a:cs typeface="Times New Roman"/>
              </a:rPr>
              <a:t> je</a:t>
            </a:r>
            <a:r>
              <a:rPr sz="1800" spc="-85" dirty="0" smtClean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amidická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spc="-10" dirty="0" err="1" smtClean="0">
                <a:latin typeface="Times New Roman"/>
                <a:cs typeface="Times New Roman"/>
              </a:rPr>
              <a:t>vazba</a:t>
            </a:r>
            <a:r>
              <a:rPr lang="cs-CZ" sz="1800" spc="-10" dirty="0" smtClean="0">
                <a:latin typeface="Times New Roman"/>
                <a:cs typeface="Times New Roman"/>
              </a:rPr>
              <a:t>      </a:t>
            </a:r>
            <a:r>
              <a:rPr sz="1800" spc="-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-CONH-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0" name="object 4"/>
          <p:cNvSpPr txBox="1"/>
          <p:nvPr/>
        </p:nvSpPr>
        <p:spPr>
          <a:xfrm>
            <a:off x="468442" y="3345860"/>
            <a:ext cx="850265" cy="3962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2400" spc="-10" dirty="0">
                <a:latin typeface="Times New Roman"/>
                <a:cs typeface="Times New Roman"/>
              </a:rPr>
              <a:t>(NH</a:t>
            </a:r>
            <a:r>
              <a:rPr sz="2700" spc="-15" baseline="-16975" dirty="0">
                <a:latin typeface="Times New Roman"/>
                <a:cs typeface="Times New Roman"/>
              </a:rPr>
              <a:t>2</a:t>
            </a:r>
            <a:r>
              <a:rPr sz="2400" spc="-10" dirty="0">
                <a:latin typeface="Times New Roman"/>
                <a:cs typeface="Times New Roman"/>
              </a:rPr>
              <a:t>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1" name="object 5"/>
          <p:cNvSpPr/>
          <p:nvPr/>
        </p:nvSpPr>
        <p:spPr>
          <a:xfrm>
            <a:off x="1339414" y="3519003"/>
            <a:ext cx="296545" cy="0"/>
          </a:xfrm>
          <a:custGeom>
            <a:avLst/>
            <a:gdLst/>
            <a:ahLst/>
            <a:cxnLst/>
            <a:rect l="l" t="t" r="r" b="b"/>
            <a:pathLst>
              <a:path w="296544">
                <a:moveTo>
                  <a:pt x="0" y="0"/>
                </a:moveTo>
                <a:lnTo>
                  <a:pt x="296418" y="0"/>
                </a:lnTo>
              </a:path>
            </a:pathLst>
          </a:custGeom>
          <a:ln w="185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"/>
          <p:cNvSpPr/>
          <p:nvPr/>
        </p:nvSpPr>
        <p:spPr>
          <a:xfrm>
            <a:off x="1913200" y="3667592"/>
            <a:ext cx="0" cy="278130"/>
          </a:xfrm>
          <a:custGeom>
            <a:avLst/>
            <a:gdLst/>
            <a:ahLst/>
            <a:cxnLst/>
            <a:rect l="l" t="t" r="r" b="b"/>
            <a:pathLst>
              <a:path h="278129">
                <a:moveTo>
                  <a:pt x="0" y="0"/>
                </a:moveTo>
                <a:lnTo>
                  <a:pt x="0" y="278130"/>
                </a:lnTo>
              </a:path>
            </a:pathLst>
          </a:custGeom>
          <a:ln w="185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 txBox="1"/>
          <p:nvPr/>
        </p:nvSpPr>
        <p:spPr>
          <a:xfrm>
            <a:off x="1900494" y="3957746"/>
            <a:ext cx="241300" cy="3962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400" spc="95" dirty="0">
                <a:latin typeface="Times New Roman"/>
                <a:cs typeface="Times New Roman"/>
              </a:rPr>
              <a:t>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4" name="object 8"/>
          <p:cNvSpPr/>
          <p:nvPr/>
        </p:nvSpPr>
        <p:spPr>
          <a:xfrm>
            <a:off x="2357446" y="3519003"/>
            <a:ext cx="296545" cy="0"/>
          </a:xfrm>
          <a:custGeom>
            <a:avLst/>
            <a:gdLst/>
            <a:ahLst/>
            <a:cxnLst/>
            <a:rect l="l" t="t" r="r" b="b"/>
            <a:pathLst>
              <a:path w="296544">
                <a:moveTo>
                  <a:pt x="0" y="0"/>
                </a:moveTo>
                <a:lnTo>
                  <a:pt x="296417" y="0"/>
                </a:lnTo>
              </a:path>
            </a:pathLst>
          </a:custGeom>
          <a:ln w="185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9"/>
          <p:cNvSpPr txBox="1"/>
          <p:nvPr/>
        </p:nvSpPr>
        <p:spPr>
          <a:xfrm>
            <a:off x="2632014" y="3345860"/>
            <a:ext cx="895350" cy="3962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400" spc="-20" dirty="0">
                <a:latin typeface="Times New Roman"/>
                <a:cs typeface="Times New Roman"/>
              </a:rPr>
              <a:t>CONH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6" name="object 10"/>
          <p:cNvSpPr/>
          <p:nvPr/>
        </p:nvSpPr>
        <p:spPr>
          <a:xfrm>
            <a:off x="3671896" y="3519003"/>
            <a:ext cx="296545" cy="0"/>
          </a:xfrm>
          <a:custGeom>
            <a:avLst/>
            <a:gdLst/>
            <a:ahLst/>
            <a:cxnLst/>
            <a:rect l="l" t="t" r="r" b="b"/>
            <a:pathLst>
              <a:path w="296545">
                <a:moveTo>
                  <a:pt x="0" y="0"/>
                </a:moveTo>
                <a:lnTo>
                  <a:pt x="296417" y="0"/>
                </a:lnTo>
              </a:path>
            </a:pathLst>
          </a:custGeom>
          <a:ln w="185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1"/>
          <p:cNvSpPr txBox="1"/>
          <p:nvPr/>
        </p:nvSpPr>
        <p:spPr>
          <a:xfrm>
            <a:off x="1823532" y="3286975"/>
            <a:ext cx="2829560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345055" algn="l"/>
              </a:tabLst>
            </a:pPr>
            <a:r>
              <a:rPr sz="2550" spc="-25" dirty="0">
                <a:latin typeface="Arial"/>
                <a:cs typeface="Arial"/>
              </a:rPr>
              <a:t>CH</a:t>
            </a:r>
            <a:r>
              <a:rPr sz="2550" dirty="0">
                <a:latin typeface="Arial"/>
                <a:cs typeface="Arial"/>
              </a:rPr>
              <a:t>	</a:t>
            </a:r>
            <a:r>
              <a:rPr sz="2550" spc="-25" dirty="0">
                <a:latin typeface="Arial"/>
                <a:cs typeface="Arial"/>
              </a:rPr>
              <a:t>CH</a:t>
            </a:r>
            <a:endParaRPr sz="2550" dirty="0">
              <a:latin typeface="Arial"/>
              <a:cs typeface="Arial"/>
            </a:endParaRPr>
          </a:p>
        </p:txBody>
      </p:sp>
      <p:sp>
        <p:nvSpPr>
          <p:cNvPr id="18" name="object 12"/>
          <p:cNvSpPr/>
          <p:nvPr/>
        </p:nvSpPr>
        <p:spPr>
          <a:xfrm>
            <a:off x="4246444" y="3667592"/>
            <a:ext cx="0" cy="278130"/>
          </a:xfrm>
          <a:custGeom>
            <a:avLst/>
            <a:gdLst/>
            <a:ahLst/>
            <a:cxnLst/>
            <a:rect l="l" t="t" r="r" b="b"/>
            <a:pathLst>
              <a:path h="278129">
                <a:moveTo>
                  <a:pt x="0" y="0"/>
                </a:moveTo>
                <a:lnTo>
                  <a:pt x="0" y="278130"/>
                </a:lnTo>
              </a:path>
            </a:pathLst>
          </a:custGeom>
          <a:ln w="185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3"/>
          <p:cNvSpPr txBox="1"/>
          <p:nvPr/>
        </p:nvSpPr>
        <p:spPr>
          <a:xfrm>
            <a:off x="4208338" y="3920408"/>
            <a:ext cx="413384" cy="3962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3600" spc="-37" baseline="-6944" dirty="0">
                <a:latin typeface="Times New Roman"/>
                <a:cs typeface="Times New Roman"/>
              </a:rPr>
              <a:t>R</a:t>
            </a:r>
            <a:r>
              <a:rPr sz="2400" spc="-25" dirty="0">
                <a:latin typeface="Times New Roman"/>
                <a:cs typeface="Times New Roman"/>
              </a:rPr>
              <a:t>*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0" name="object 14"/>
          <p:cNvSpPr/>
          <p:nvPr/>
        </p:nvSpPr>
        <p:spPr>
          <a:xfrm>
            <a:off x="4690690" y="3519003"/>
            <a:ext cx="295910" cy="0"/>
          </a:xfrm>
          <a:custGeom>
            <a:avLst/>
            <a:gdLst/>
            <a:ahLst/>
            <a:cxnLst/>
            <a:rect l="l" t="t" r="r" b="b"/>
            <a:pathLst>
              <a:path w="295910">
                <a:moveTo>
                  <a:pt x="0" y="0"/>
                </a:moveTo>
                <a:lnTo>
                  <a:pt x="295656" y="0"/>
                </a:lnTo>
              </a:path>
            </a:pathLst>
          </a:custGeom>
          <a:ln w="185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5"/>
          <p:cNvSpPr txBox="1"/>
          <p:nvPr/>
        </p:nvSpPr>
        <p:spPr>
          <a:xfrm>
            <a:off x="5113086" y="3345860"/>
            <a:ext cx="895985" cy="3962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400" spc="-20" dirty="0">
                <a:latin typeface="Times New Roman"/>
                <a:cs typeface="Times New Roman"/>
              </a:rPr>
              <a:t>CONH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2" name="object 16"/>
          <p:cNvSpPr/>
          <p:nvPr/>
        </p:nvSpPr>
        <p:spPr>
          <a:xfrm>
            <a:off x="6152955" y="3519003"/>
            <a:ext cx="147955" cy="0"/>
          </a:xfrm>
          <a:custGeom>
            <a:avLst/>
            <a:gdLst/>
            <a:ahLst/>
            <a:cxnLst/>
            <a:rect l="l" t="t" r="r" b="b"/>
            <a:pathLst>
              <a:path w="147954">
                <a:moveTo>
                  <a:pt x="0" y="0"/>
                </a:moveTo>
                <a:lnTo>
                  <a:pt x="147828" y="0"/>
                </a:lnTo>
              </a:path>
            </a:pathLst>
          </a:custGeom>
          <a:ln w="185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7"/>
          <p:cNvSpPr txBox="1"/>
          <p:nvPr/>
        </p:nvSpPr>
        <p:spPr>
          <a:xfrm>
            <a:off x="6489258" y="3286975"/>
            <a:ext cx="496570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spc="-25" dirty="0">
                <a:latin typeface="Arial"/>
                <a:cs typeface="Arial"/>
              </a:rPr>
              <a:t>CH</a:t>
            </a:r>
            <a:endParaRPr sz="2550">
              <a:latin typeface="Arial"/>
              <a:cs typeface="Arial"/>
            </a:endParaRPr>
          </a:p>
        </p:txBody>
      </p:sp>
      <p:sp>
        <p:nvSpPr>
          <p:cNvPr id="24" name="object 18"/>
          <p:cNvSpPr/>
          <p:nvPr/>
        </p:nvSpPr>
        <p:spPr>
          <a:xfrm>
            <a:off x="6726741" y="3667592"/>
            <a:ext cx="0" cy="278130"/>
          </a:xfrm>
          <a:custGeom>
            <a:avLst/>
            <a:gdLst/>
            <a:ahLst/>
            <a:cxnLst/>
            <a:rect l="l" t="t" r="r" b="b"/>
            <a:pathLst>
              <a:path h="278129">
                <a:moveTo>
                  <a:pt x="0" y="0"/>
                </a:moveTo>
                <a:lnTo>
                  <a:pt x="0" y="278130"/>
                </a:lnTo>
              </a:path>
            </a:pathLst>
          </a:custGeom>
          <a:ln w="185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9"/>
          <p:cNvSpPr txBox="1"/>
          <p:nvPr/>
        </p:nvSpPr>
        <p:spPr>
          <a:xfrm>
            <a:off x="6714048" y="3920408"/>
            <a:ext cx="557530" cy="3962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400" spc="35" dirty="0">
                <a:latin typeface="Times New Roman"/>
                <a:cs typeface="Times New Roman"/>
              </a:rPr>
              <a:t>R**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6" name="object 20"/>
          <p:cNvSpPr/>
          <p:nvPr/>
        </p:nvSpPr>
        <p:spPr>
          <a:xfrm>
            <a:off x="7023172" y="3519003"/>
            <a:ext cx="296545" cy="0"/>
          </a:xfrm>
          <a:custGeom>
            <a:avLst/>
            <a:gdLst/>
            <a:ahLst/>
            <a:cxnLst/>
            <a:rect l="l" t="t" r="r" b="b"/>
            <a:pathLst>
              <a:path w="296545">
                <a:moveTo>
                  <a:pt x="0" y="0"/>
                </a:moveTo>
                <a:lnTo>
                  <a:pt x="296418" y="0"/>
                </a:lnTo>
              </a:path>
            </a:pathLst>
          </a:custGeom>
          <a:ln w="185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1"/>
          <p:cNvSpPr txBox="1"/>
          <p:nvPr/>
        </p:nvSpPr>
        <p:spPr>
          <a:xfrm>
            <a:off x="7445568" y="3345860"/>
            <a:ext cx="1103630" cy="3962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400" spc="-10" dirty="0">
                <a:latin typeface="Times New Roman"/>
                <a:cs typeface="Times New Roman"/>
              </a:rPr>
              <a:t>(COOH)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8" name="object 22"/>
          <p:cNvSpPr/>
          <p:nvPr/>
        </p:nvSpPr>
        <p:spPr>
          <a:xfrm>
            <a:off x="5134936" y="3812373"/>
            <a:ext cx="203835" cy="148590"/>
          </a:xfrm>
          <a:custGeom>
            <a:avLst/>
            <a:gdLst/>
            <a:ahLst/>
            <a:cxnLst/>
            <a:rect l="l" t="t" r="r" b="b"/>
            <a:pathLst>
              <a:path w="203835" h="148589">
                <a:moveTo>
                  <a:pt x="0" y="0"/>
                </a:moveTo>
                <a:lnTo>
                  <a:pt x="6095" y="6095"/>
                </a:lnTo>
                <a:lnTo>
                  <a:pt x="9143" y="6095"/>
                </a:lnTo>
                <a:lnTo>
                  <a:pt x="9143" y="9143"/>
                </a:lnTo>
                <a:lnTo>
                  <a:pt x="12191" y="12953"/>
                </a:lnTo>
                <a:lnTo>
                  <a:pt x="21336" y="22098"/>
                </a:lnTo>
                <a:lnTo>
                  <a:pt x="24383" y="22098"/>
                </a:lnTo>
                <a:lnTo>
                  <a:pt x="24383" y="25145"/>
                </a:lnTo>
              </a:path>
              <a:path w="203835" h="148589">
                <a:moveTo>
                  <a:pt x="80010" y="71627"/>
                </a:moveTo>
                <a:lnTo>
                  <a:pt x="86105" y="77723"/>
                </a:lnTo>
                <a:lnTo>
                  <a:pt x="89153" y="77723"/>
                </a:lnTo>
                <a:lnTo>
                  <a:pt x="95250" y="83819"/>
                </a:lnTo>
                <a:lnTo>
                  <a:pt x="98298" y="83819"/>
                </a:lnTo>
                <a:lnTo>
                  <a:pt x="107441" y="92963"/>
                </a:lnTo>
                <a:lnTo>
                  <a:pt x="111251" y="92963"/>
                </a:lnTo>
              </a:path>
              <a:path w="203835" h="148589">
                <a:moveTo>
                  <a:pt x="169163" y="130301"/>
                </a:moveTo>
                <a:lnTo>
                  <a:pt x="172974" y="133349"/>
                </a:lnTo>
                <a:lnTo>
                  <a:pt x="176021" y="133349"/>
                </a:lnTo>
                <a:lnTo>
                  <a:pt x="179069" y="136397"/>
                </a:lnTo>
                <a:lnTo>
                  <a:pt x="185165" y="139445"/>
                </a:lnTo>
                <a:lnTo>
                  <a:pt x="188213" y="139445"/>
                </a:lnTo>
                <a:lnTo>
                  <a:pt x="194310" y="142493"/>
                </a:lnTo>
                <a:lnTo>
                  <a:pt x="197357" y="145541"/>
                </a:lnTo>
                <a:lnTo>
                  <a:pt x="203453" y="148589"/>
                </a:lnTo>
              </a:path>
            </a:pathLst>
          </a:custGeom>
          <a:ln w="185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3"/>
          <p:cNvSpPr/>
          <p:nvPr/>
        </p:nvSpPr>
        <p:spPr>
          <a:xfrm>
            <a:off x="5406208" y="3988394"/>
            <a:ext cx="34290" cy="10160"/>
          </a:xfrm>
          <a:custGeom>
            <a:avLst/>
            <a:gdLst/>
            <a:ahLst/>
            <a:cxnLst/>
            <a:rect l="l" t="t" r="r" b="b"/>
            <a:pathLst>
              <a:path w="34289" h="10160">
                <a:moveTo>
                  <a:pt x="0" y="0"/>
                </a:moveTo>
                <a:lnTo>
                  <a:pt x="6096" y="3810"/>
                </a:lnTo>
                <a:lnTo>
                  <a:pt x="12192" y="3810"/>
                </a:lnTo>
                <a:lnTo>
                  <a:pt x="18288" y="6858"/>
                </a:lnTo>
                <a:lnTo>
                  <a:pt x="25146" y="9906"/>
                </a:lnTo>
                <a:lnTo>
                  <a:pt x="34290" y="9906"/>
                </a:lnTo>
              </a:path>
            </a:pathLst>
          </a:custGeom>
          <a:ln w="185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4"/>
          <p:cNvSpPr/>
          <p:nvPr/>
        </p:nvSpPr>
        <p:spPr>
          <a:xfrm>
            <a:off x="5508316" y="4016588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4" h="6350">
                <a:moveTo>
                  <a:pt x="0" y="0"/>
                </a:moveTo>
                <a:lnTo>
                  <a:pt x="24384" y="6096"/>
                </a:lnTo>
                <a:lnTo>
                  <a:pt x="33527" y="6096"/>
                </a:lnTo>
              </a:path>
            </a:pathLst>
          </a:custGeom>
          <a:ln w="185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25"/>
          <p:cNvSpPr/>
          <p:nvPr/>
        </p:nvSpPr>
        <p:spPr>
          <a:xfrm>
            <a:off x="5612710" y="4028780"/>
            <a:ext cx="31750" cy="3175"/>
          </a:xfrm>
          <a:custGeom>
            <a:avLst/>
            <a:gdLst/>
            <a:ahLst/>
            <a:cxnLst/>
            <a:rect l="l" t="t" r="r" b="b"/>
            <a:pathLst>
              <a:path w="31750" h="3175">
                <a:moveTo>
                  <a:pt x="0" y="0"/>
                </a:moveTo>
                <a:lnTo>
                  <a:pt x="31229" y="0"/>
                </a:lnTo>
                <a:lnTo>
                  <a:pt x="31229" y="3048"/>
                </a:lnTo>
                <a:lnTo>
                  <a:pt x="31229" y="0"/>
                </a:lnTo>
              </a:path>
            </a:pathLst>
          </a:custGeom>
          <a:ln w="185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6"/>
          <p:cNvSpPr/>
          <p:nvPr/>
        </p:nvSpPr>
        <p:spPr>
          <a:xfrm>
            <a:off x="5714818" y="4022685"/>
            <a:ext cx="34290" cy="3175"/>
          </a:xfrm>
          <a:custGeom>
            <a:avLst/>
            <a:gdLst/>
            <a:ahLst/>
            <a:cxnLst/>
            <a:rect l="l" t="t" r="r" b="b"/>
            <a:pathLst>
              <a:path w="34289" h="3175">
                <a:moveTo>
                  <a:pt x="0" y="3047"/>
                </a:moveTo>
                <a:lnTo>
                  <a:pt x="6083" y="3047"/>
                </a:lnTo>
                <a:lnTo>
                  <a:pt x="24371" y="0"/>
                </a:lnTo>
                <a:lnTo>
                  <a:pt x="34277" y="0"/>
                </a:lnTo>
              </a:path>
            </a:pathLst>
          </a:custGeom>
          <a:ln w="185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27"/>
          <p:cNvSpPr/>
          <p:nvPr/>
        </p:nvSpPr>
        <p:spPr>
          <a:xfrm>
            <a:off x="5819974" y="3998300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0" y="9143"/>
                </a:moveTo>
                <a:lnTo>
                  <a:pt x="6083" y="9143"/>
                </a:lnTo>
                <a:lnTo>
                  <a:pt x="15239" y="6096"/>
                </a:lnTo>
                <a:lnTo>
                  <a:pt x="21335" y="3048"/>
                </a:lnTo>
                <a:lnTo>
                  <a:pt x="30467" y="0"/>
                </a:lnTo>
                <a:lnTo>
                  <a:pt x="36575" y="0"/>
                </a:lnTo>
              </a:path>
            </a:pathLst>
          </a:custGeom>
          <a:ln w="185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8"/>
          <p:cNvSpPr/>
          <p:nvPr/>
        </p:nvSpPr>
        <p:spPr>
          <a:xfrm>
            <a:off x="5921308" y="3834471"/>
            <a:ext cx="207645" cy="135890"/>
          </a:xfrm>
          <a:custGeom>
            <a:avLst/>
            <a:gdLst/>
            <a:ahLst/>
            <a:cxnLst/>
            <a:rect l="l" t="t" r="r" b="b"/>
            <a:pathLst>
              <a:path w="207645" h="135889">
                <a:moveTo>
                  <a:pt x="0" y="135635"/>
                </a:moveTo>
                <a:lnTo>
                  <a:pt x="6108" y="135635"/>
                </a:lnTo>
                <a:lnTo>
                  <a:pt x="9918" y="132587"/>
                </a:lnTo>
                <a:lnTo>
                  <a:pt x="16014" y="132587"/>
                </a:lnTo>
                <a:lnTo>
                  <a:pt x="19050" y="129539"/>
                </a:lnTo>
                <a:lnTo>
                  <a:pt x="25158" y="126491"/>
                </a:lnTo>
                <a:lnTo>
                  <a:pt x="28206" y="126491"/>
                </a:lnTo>
                <a:lnTo>
                  <a:pt x="34302" y="123443"/>
                </a:lnTo>
              </a:path>
              <a:path w="207645" h="135889">
                <a:moveTo>
                  <a:pt x="96011" y="86105"/>
                </a:moveTo>
                <a:lnTo>
                  <a:pt x="102107" y="86105"/>
                </a:lnTo>
                <a:lnTo>
                  <a:pt x="111264" y="76961"/>
                </a:lnTo>
                <a:lnTo>
                  <a:pt x="114300" y="76961"/>
                </a:lnTo>
                <a:lnTo>
                  <a:pt x="120408" y="70865"/>
                </a:lnTo>
                <a:lnTo>
                  <a:pt x="123456" y="70865"/>
                </a:lnTo>
                <a:lnTo>
                  <a:pt x="126504" y="67817"/>
                </a:lnTo>
              </a:path>
              <a:path w="207645" h="135889">
                <a:moveTo>
                  <a:pt x="182130" y="21335"/>
                </a:moveTo>
                <a:lnTo>
                  <a:pt x="185178" y="21335"/>
                </a:lnTo>
                <a:lnTo>
                  <a:pt x="191261" y="15239"/>
                </a:lnTo>
                <a:lnTo>
                  <a:pt x="195071" y="15239"/>
                </a:lnTo>
                <a:lnTo>
                  <a:pt x="198132" y="12191"/>
                </a:lnTo>
                <a:lnTo>
                  <a:pt x="198132" y="9143"/>
                </a:lnTo>
                <a:lnTo>
                  <a:pt x="201180" y="9143"/>
                </a:lnTo>
                <a:lnTo>
                  <a:pt x="207263" y="3047"/>
                </a:lnTo>
                <a:lnTo>
                  <a:pt x="207263" y="0"/>
                </a:lnTo>
              </a:path>
            </a:pathLst>
          </a:custGeom>
          <a:ln w="185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29"/>
          <p:cNvSpPr txBox="1"/>
          <p:nvPr/>
        </p:nvSpPr>
        <p:spPr>
          <a:xfrm>
            <a:off x="4973640" y="4068998"/>
            <a:ext cx="1323340" cy="692785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60655" marR="5080" indent="-148590">
              <a:lnSpc>
                <a:spcPts val="2330"/>
              </a:lnSpc>
              <a:spcBef>
                <a:spcPts val="670"/>
              </a:spcBef>
            </a:pPr>
            <a:r>
              <a:rPr sz="2400" spc="-10" dirty="0">
                <a:latin typeface="Times New Roman"/>
                <a:cs typeface="Times New Roman"/>
              </a:rPr>
              <a:t>peptidicka vazba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36" name="object 30"/>
          <p:cNvPicPr/>
          <p:nvPr/>
        </p:nvPicPr>
        <p:blipFill rotWithShape="1">
          <a:blip r:embed="rId2" cstate="print"/>
          <a:srcRect t="2206" b="-1"/>
          <a:stretch/>
        </p:blipFill>
        <p:spPr>
          <a:xfrm>
            <a:off x="6386963" y="102324"/>
            <a:ext cx="2651760" cy="18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098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839" y="315374"/>
            <a:ext cx="7560001" cy="572701"/>
          </a:xfrm>
        </p:spPr>
        <p:txBody>
          <a:bodyPr>
            <a:normAutofit fontScale="90000"/>
          </a:bodyPr>
          <a:lstStyle/>
          <a:p>
            <a:r>
              <a:rPr lang="cs-CZ"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Aminokyseliny</a:t>
            </a:r>
            <a:r>
              <a:rPr lang="cs-CZ" sz="2400" b="1" spc="-2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br>
              <a:rPr lang="cs-CZ" sz="2400" b="1" spc="-5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sp>
        <p:nvSpPr>
          <p:cNvPr id="17" name="Zástupný symbol pro číslo snímku 16"/>
          <p:cNvSpPr>
            <a:spLocks noGrp="1"/>
          </p:cNvSpPr>
          <p:nvPr>
            <p:ph type="sldNum" sz="quarter" idx="2"/>
          </p:nvPr>
        </p:nvSpPr>
        <p:spPr>
          <a:xfrm>
            <a:off x="8783627" y="4709992"/>
            <a:ext cx="237532" cy="300050"/>
          </a:xfrm>
        </p:spPr>
        <p:txBody>
          <a:bodyPr/>
          <a:lstStyle/>
          <a:p>
            <a:r>
              <a:rPr lang="cs-CZ" dirty="0" smtClean="0"/>
              <a:t>6</a:t>
            </a:r>
            <a:endParaRPr lang="cs-CZ" dirty="0"/>
          </a:p>
        </p:txBody>
      </p:sp>
      <p:sp>
        <p:nvSpPr>
          <p:cNvPr id="19" name="object 3"/>
          <p:cNvSpPr txBox="1"/>
          <p:nvPr/>
        </p:nvSpPr>
        <p:spPr>
          <a:xfrm>
            <a:off x="287839" y="960410"/>
            <a:ext cx="577405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73990" algn="l"/>
                <a:tab pos="354965" algn="l"/>
                <a:tab pos="711835" algn="l"/>
              </a:tabLst>
            </a:pPr>
            <a:r>
              <a:rPr sz="1800" dirty="0" err="1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aminokyseliny</a:t>
            </a:r>
            <a:r>
              <a:rPr sz="18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: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liší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radikálem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R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20" name="object 5"/>
          <p:cNvSpPr txBox="1"/>
          <p:nvPr/>
        </p:nvSpPr>
        <p:spPr>
          <a:xfrm>
            <a:off x="296534" y="1292151"/>
            <a:ext cx="1951989" cy="963725"/>
          </a:xfrm>
          <a:prstGeom prst="rect">
            <a:avLst/>
          </a:prstGeom>
        </p:spPr>
        <p:txBody>
          <a:bodyPr vert="horz" wrap="square" lIns="0" tIns="2025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95"/>
              </a:spcBef>
            </a:pPr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alkyl,</a:t>
            </a:r>
            <a:r>
              <a:rPr sz="1800" b="1" spc="-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aryl,</a:t>
            </a:r>
            <a:r>
              <a:rPr sz="1800" b="1" spc="-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b="1" spc="-25" dirty="0" smtClean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</a:t>
            </a:r>
            <a:endParaRPr lang="cs-CZ" sz="1800" b="1" spc="-25" dirty="0">
              <a:uFill>
                <a:solidFill>
                  <a:srgbClr val="000000"/>
                </a:solidFill>
              </a:u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95"/>
              </a:spcBef>
            </a:pPr>
            <a:r>
              <a:rPr sz="1800" dirty="0">
                <a:latin typeface="Times New Roman"/>
                <a:cs typeface="Times New Roman"/>
              </a:rPr>
              <a:t>	</a:t>
            </a:r>
          </a:p>
        </p:txBody>
      </p:sp>
      <p:sp>
        <p:nvSpPr>
          <p:cNvPr id="21" name="object 14"/>
          <p:cNvSpPr txBox="1"/>
          <p:nvPr/>
        </p:nvSpPr>
        <p:spPr>
          <a:xfrm>
            <a:off x="374355" y="3386427"/>
            <a:ext cx="232664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alkohol,</a:t>
            </a:r>
            <a:r>
              <a:rPr sz="1800" b="1" spc="-1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b="1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fenolická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22" name="object 21"/>
          <p:cNvSpPr txBox="1"/>
          <p:nvPr/>
        </p:nvSpPr>
        <p:spPr>
          <a:xfrm>
            <a:off x="4779309" y="4478338"/>
            <a:ext cx="821690" cy="29431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40" dirty="0">
                <a:latin typeface="Times New Roman"/>
                <a:cs typeface="Times New Roman"/>
              </a:rPr>
              <a:t>tyrosin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23" name="object 22"/>
          <p:cNvSpPr txBox="1"/>
          <p:nvPr/>
        </p:nvSpPr>
        <p:spPr>
          <a:xfrm>
            <a:off x="5352415" y="3231433"/>
            <a:ext cx="379158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487420" algn="l"/>
              </a:tabLst>
            </a:pP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(všudypřítomný). Xantoproteinová</a:t>
            </a:r>
            <a:r>
              <a:rPr sz="18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reakce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kyselina</a:t>
            </a:r>
            <a:r>
              <a:rPr sz="18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dusičná</a:t>
            </a:r>
            <a:r>
              <a:rPr sz="18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sz="1800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tyrosin-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800" spc="-75" baseline="1207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trinitrofenol</a:t>
            </a:r>
            <a:r>
              <a:rPr sz="18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8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žlutá</a:t>
            </a:r>
            <a:r>
              <a:rPr sz="18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barva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(kyselina</a:t>
            </a:r>
            <a:r>
              <a:rPr sz="18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pikrová)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bject 25"/>
          <p:cNvSpPr txBox="1"/>
          <p:nvPr/>
        </p:nvSpPr>
        <p:spPr>
          <a:xfrm>
            <a:off x="2149261" y="4389603"/>
            <a:ext cx="2044700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386840" algn="l"/>
              </a:tabLst>
            </a:pPr>
            <a:r>
              <a:rPr spc="75" dirty="0" err="1" smtClean="0">
                <a:latin typeface="Times New Roman"/>
                <a:cs typeface="Times New Roman"/>
              </a:rPr>
              <a:t>serin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25" name="object 27"/>
          <p:cNvSpPr txBox="1"/>
          <p:nvPr/>
        </p:nvSpPr>
        <p:spPr>
          <a:xfrm>
            <a:off x="3354892" y="4750997"/>
            <a:ext cx="439025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Times New Roman"/>
                <a:cs typeface="Times New Roman"/>
              </a:rPr>
              <a:t>(polární</a:t>
            </a:r>
            <a:r>
              <a:rPr sz="1600" spc="-10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skupiny,</a:t>
            </a:r>
            <a:r>
              <a:rPr sz="1600" spc="-11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možnost</a:t>
            </a:r>
            <a:r>
              <a:rPr sz="1600" spc="-10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tvorby</a:t>
            </a:r>
            <a:r>
              <a:rPr sz="1600" spc="-11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vodíkových</a:t>
            </a:r>
            <a:r>
              <a:rPr sz="1600" spc="-11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můstků)</a:t>
            </a:r>
            <a:endParaRPr sz="1600" dirty="0">
              <a:latin typeface="Times New Roman"/>
              <a:cs typeface="Times New Roman"/>
            </a:endParaRPr>
          </a:p>
        </p:txBody>
      </p:sp>
      <p:grpSp>
        <p:nvGrpSpPr>
          <p:cNvPr id="26" name="object 28"/>
          <p:cNvGrpSpPr/>
          <p:nvPr/>
        </p:nvGrpSpPr>
        <p:grpSpPr>
          <a:xfrm>
            <a:off x="2787511" y="3365511"/>
            <a:ext cx="2365371" cy="642701"/>
            <a:chOff x="2830864" y="4556915"/>
            <a:chExt cx="1804670" cy="599440"/>
          </a:xfrm>
        </p:grpSpPr>
        <p:sp>
          <p:nvSpPr>
            <p:cNvPr id="27" name="object 29"/>
            <p:cNvSpPr/>
            <p:nvPr/>
          </p:nvSpPr>
          <p:spPr>
            <a:xfrm>
              <a:off x="2923818" y="4561486"/>
              <a:ext cx="1706880" cy="546735"/>
            </a:xfrm>
            <a:custGeom>
              <a:avLst/>
              <a:gdLst/>
              <a:ahLst/>
              <a:cxnLst/>
              <a:rect l="l" t="t" r="r" b="b"/>
              <a:pathLst>
                <a:path w="1706879" h="546735">
                  <a:moveTo>
                    <a:pt x="1706710" y="0"/>
                  </a:moveTo>
                  <a:lnTo>
                    <a:pt x="0" y="546314"/>
                  </a:lnTo>
                </a:path>
              </a:pathLst>
            </a:custGeom>
            <a:ln w="914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30"/>
            <p:cNvSpPr/>
            <p:nvPr/>
          </p:nvSpPr>
          <p:spPr>
            <a:xfrm>
              <a:off x="2830864" y="5060561"/>
              <a:ext cx="110489" cy="95250"/>
            </a:xfrm>
            <a:custGeom>
              <a:avLst/>
              <a:gdLst/>
              <a:ahLst/>
              <a:cxnLst/>
              <a:rect l="l" t="t" r="r" b="b"/>
              <a:pathLst>
                <a:path w="110489" h="95250">
                  <a:moveTo>
                    <a:pt x="110479" y="95243"/>
                  </a:moveTo>
                  <a:lnTo>
                    <a:pt x="80002" y="0"/>
                  </a:lnTo>
                  <a:lnTo>
                    <a:pt x="0" y="78480"/>
                  </a:lnTo>
                  <a:lnTo>
                    <a:pt x="110479" y="9524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rázek 28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6" b="14285"/>
          <a:stretch/>
        </p:blipFill>
        <p:spPr>
          <a:xfrm>
            <a:off x="4067839" y="1376858"/>
            <a:ext cx="1422941" cy="1016387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61" y="1304487"/>
            <a:ext cx="1265380" cy="1265380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450" y="1535150"/>
            <a:ext cx="1504807" cy="616971"/>
          </a:xfrm>
          <a:prstGeom prst="rect">
            <a:avLst/>
          </a:prstGeom>
        </p:spPr>
      </p:pic>
      <p:sp>
        <p:nvSpPr>
          <p:cNvPr id="32" name="TextovéPole 31"/>
          <p:cNvSpPr txBox="1"/>
          <p:nvPr/>
        </p:nvSpPr>
        <p:spPr>
          <a:xfrm>
            <a:off x="287839" y="2337699"/>
            <a:ext cx="8395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spc="-10" dirty="0" smtClean="0">
                <a:latin typeface="Times New Roman"/>
                <a:cs typeface="Times New Roman"/>
              </a:rPr>
              <a:t>                                        glycin                        </a:t>
            </a:r>
            <a:r>
              <a:rPr lang="cs-CZ" sz="1800" spc="45" dirty="0" smtClean="0">
                <a:latin typeface="Times New Roman"/>
                <a:cs typeface="Times New Roman"/>
              </a:rPr>
              <a:t>alanin                       </a:t>
            </a:r>
            <a:r>
              <a:rPr lang="cs-CZ" sz="1800" spc="65" dirty="0" smtClean="0">
                <a:latin typeface="Times New Roman"/>
                <a:cs typeface="Times New Roman"/>
              </a:rPr>
              <a:t>fenylalanin</a:t>
            </a:r>
          </a:p>
          <a:p>
            <a:r>
              <a:rPr lang="cs-CZ" sz="1800" dirty="0" smtClean="0">
                <a:latin typeface="Times New Roman"/>
                <a:cs typeface="Times New Roman"/>
              </a:rPr>
              <a:t>Glycin -čím</a:t>
            </a:r>
            <a:r>
              <a:rPr lang="cs-CZ" sz="1800" spc="-30" dirty="0" smtClean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je</a:t>
            </a:r>
            <a:r>
              <a:rPr lang="cs-CZ" sz="1800" spc="-2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ho</a:t>
            </a:r>
            <a:r>
              <a:rPr lang="cs-CZ" sz="1800" spc="-2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více,</a:t>
            </a:r>
            <a:r>
              <a:rPr lang="cs-CZ" sz="1800" spc="-2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tím</a:t>
            </a:r>
            <a:r>
              <a:rPr lang="cs-CZ" sz="1800" spc="-2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se</a:t>
            </a:r>
            <a:r>
              <a:rPr lang="cs-CZ" sz="1800" spc="-2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více</a:t>
            </a:r>
            <a:r>
              <a:rPr lang="cs-CZ" sz="1800" spc="-2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řetězce</a:t>
            </a:r>
            <a:r>
              <a:rPr lang="cs-CZ" sz="1800" spc="-2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přibližují</a:t>
            </a:r>
            <a:r>
              <a:rPr lang="cs-CZ" sz="1800" spc="-2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a</a:t>
            </a:r>
            <a:r>
              <a:rPr lang="cs-CZ" sz="1800" spc="-20" dirty="0">
                <a:latin typeface="Times New Roman"/>
                <a:cs typeface="Times New Roman"/>
              </a:rPr>
              <a:t> </a:t>
            </a:r>
            <a:r>
              <a:rPr lang="cs-CZ" sz="1800" spc="-10" dirty="0">
                <a:latin typeface="Times New Roman"/>
                <a:cs typeface="Times New Roman"/>
              </a:rPr>
              <a:t>vznikají </a:t>
            </a:r>
            <a:r>
              <a:rPr lang="cs-CZ" sz="1800" dirty="0">
                <a:latin typeface="Times New Roman"/>
                <a:cs typeface="Times New Roman"/>
              </a:rPr>
              <a:t>vodíkové</a:t>
            </a:r>
            <a:r>
              <a:rPr lang="cs-CZ" sz="1800" spc="-3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můstky</a:t>
            </a:r>
            <a:r>
              <a:rPr lang="cs-CZ" sz="1800" spc="-3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(přírodní</a:t>
            </a:r>
            <a:r>
              <a:rPr lang="cs-CZ" sz="1800" spc="-3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hedvábí</a:t>
            </a:r>
            <a:r>
              <a:rPr lang="cs-CZ" sz="1800" spc="-30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má</a:t>
            </a:r>
            <a:r>
              <a:rPr lang="cs-CZ" sz="1800" spc="-25" dirty="0">
                <a:latin typeface="Times New Roman"/>
                <a:cs typeface="Times New Roman"/>
              </a:rPr>
              <a:t> </a:t>
            </a:r>
            <a:r>
              <a:rPr lang="cs-CZ" sz="1800" dirty="0">
                <a:latin typeface="Times New Roman"/>
                <a:cs typeface="Times New Roman"/>
              </a:rPr>
              <a:t>40%</a:t>
            </a:r>
            <a:r>
              <a:rPr lang="cs-CZ" sz="1800" spc="-25" dirty="0">
                <a:latin typeface="Times New Roman"/>
                <a:cs typeface="Times New Roman"/>
              </a:rPr>
              <a:t> </a:t>
            </a:r>
            <a:r>
              <a:rPr lang="cs-CZ" sz="1800" spc="-10" dirty="0">
                <a:latin typeface="Times New Roman"/>
                <a:cs typeface="Times New Roman"/>
              </a:rPr>
              <a:t>glycinu).</a:t>
            </a:r>
            <a:endParaRPr lang="cs-CZ" sz="1800" dirty="0">
              <a:latin typeface="Times New Roman"/>
              <a:cs typeface="Times New Roman"/>
            </a:endParaRPr>
          </a:p>
          <a:p>
            <a:endParaRPr lang="cs-CZ" sz="1800" dirty="0"/>
          </a:p>
        </p:txBody>
      </p:sp>
      <p:pic>
        <p:nvPicPr>
          <p:cNvPr id="33" name="Obrázek 32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92" y="3961494"/>
            <a:ext cx="1530099" cy="716281"/>
          </a:xfrm>
          <a:prstGeom prst="rect">
            <a:avLst/>
          </a:prstGeom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00" y="3801839"/>
            <a:ext cx="1983350" cy="65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359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2001" y="485215"/>
            <a:ext cx="7560001" cy="572701"/>
          </a:xfrm>
        </p:spPr>
        <p:txBody>
          <a:bodyPr>
            <a:normAutofit fontScale="90000"/>
          </a:bodyPr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Aminokyseliny</a:t>
            </a:r>
            <a:r>
              <a:rPr lang="cs-CZ" sz="2400" b="1" spc="-3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spc="-25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br>
              <a:rPr lang="cs-CZ" sz="2400" b="1" spc="-25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sp>
        <p:nvSpPr>
          <p:cNvPr id="19" name="Zástupný symbol pro číslo snímku 18"/>
          <p:cNvSpPr>
            <a:spLocks noGrp="1"/>
          </p:cNvSpPr>
          <p:nvPr>
            <p:ph type="sldNum" sz="quarter" idx="2"/>
          </p:nvPr>
        </p:nvSpPr>
        <p:spPr>
          <a:xfrm>
            <a:off x="8783627" y="4709992"/>
            <a:ext cx="237532" cy="300050"/>
          </a:xfrm>
        </p:spPr>
        <p:txBody>
          <a:bodyPr/>
          <a:lstStyle/>
          <a:p>
            <a:r>
              <a:rPr lang="cs-CZ" dirty="0" smtClean="0"/>
              <a:t>7</a:t>
            </a:r>
            <a:endParaRPr lang="cs-CZ" dirty="0"/>
          </a:p>
        </p:txBody>
      </p:sp>
      <p:sp>
        <p:nvSpPr>
          <p:cNvPr id="21" name="object 3"/>
          <p:cNvSpPr txBox="1"/>
          <p:nvPr/>
        </p:nvSpPr>
        <p:spPr>
          <a:xfrm>
            <a:off x="252001" y="1060876"/>
            <a:ext cx="8268970" cy="916918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aminoskupiny</a:t>
            </a:r>
            <a:r>
              <a:rPr sz="1800" b="1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(NH</a:t>
            </a:r>
            <a:r>
              <a:rPr sz="1800" b="1" baseline="-20833" dirty="0">
                <a:latin typeface="Times New Roman"/>
                <a:cs typeface="Times New Roman"/>
              </a:rPr>
              <a:t>2</a:t>
            </a:r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)</a:t>
            </a:r>
            <a:r>
              <a:rPr sz="1800" b="1" spc="-1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-</a:t>
            </a:r>
            <a:r>
              <a:rPr sz="1800" b="1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arginin,</a:t>
            </a:r>
            <a:r>
              <a:rPr sz="1800" spc="-10" dirty="0">
                <a:latin typeface="Times New Roman"/>
                <a:cs typeface="Times New Roman"/>
              </a:rPr>
              <a:t> lysin</a:t>
            </a:r>
            <a:endParaRPr sz="1800" dirty="0">
              <a:latin typeface="Times New Roman"/>
              <a:cs typeface="Times New Roman"/>
            </a:endParaRPr>
          </a:p>
          <a:p>
            <a:pPr marR="30480">
              <a:lnSpc>
                <a:spcPct val="100000"/>
              </a:lnSpc>
            </a:pPr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karboxylové</a:t>
            </a:r>
            <a:r>
              <a:rPr sz="1800" b="1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skupiny</a:t>
            </a:r>
            <a:r>
              <a:rPr sz="1800" b="1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(COOH</a:t>
            </a:r>
            <a:r>
              <a:rPr sz="18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)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kyselina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asparágová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spíše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amid </a:t>
            </a:r>
            <a:r>
              <a:rPr sz="1800" dirty="0">
                <a:latin typeface="Times New Roman"/>
                <a:cs typeface="Times New Roman"/>
              </a:rPr>
              <a:t>CONH</a:t>
            </a:r>
            <a:r>
              <a:rPr sz="1800" baseline="-20833" dirty="0">
                <a:latin typeface="Times New Roman"/>
                <a:cs typeface="Times New Roman"/>
              </a:rPr>
              <a:t>2</a:t>
            </a:r>
            <a:r>
              <a:rPr sz="1800" dirty="0">
                <a:latin typeface="Times New Roman"/>
                <a:cs typeface="Times New Roman"/>
              </a:rPr>
              <a:t>,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při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hydrolýze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se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uvolňuje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NH</a:t>
            </a:r>
            <a:r>
              <a:rPr sz="1800" spc="-37" baseline="-20833" dirty="0">
                <a:latin typeface="Times New Roman"/>
                <a:cs typeface="Times New Roman"/>
              </a:rPr>
              <a:t>3</a:t>
            </a:r>
            <a:endParaRPr sz="1800" baseline="-20833" dirty="0">
              <a:latin typeface="Times New Roman"/>
              <a:cs typeface="Times New Roman"/>
            </a:endParaRPr>
          </a:p>
        </p:txBody>
      </p:sp>
      <p:sp>
        <p:nvSpPr>
          <p:cNvPr id="22" name="object 4"/>
          <p:cNvSpPr txBox="1"/>
          <p:nvPr/>
        </p:nvSpPr>
        <p:spPr>
          <a:xfrm>
            <a:off x="299107" y="2099049"/>
            <a:ext cx="2656205" cy="639919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kyselina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glutamová</a:t>
            </a: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heterocykl</a:t>
            </a:r>
            <a:r>
              <a:rPr sz="1800" b="1" spc="-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b="1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(imid)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23" name="object 5"/>
          <p:cNvSpPr/>
          <p:nvPr/>
        </p:nvSpPr>
        <p:spPr>
          <a:xfrm>
            <a:off x="2829131" y="2606126"/>
            <a:ext cx="567055" cy="116839"/>
          </a:xfrm>
          <a:custGeom>
            <a:avLst/>
            <a:gdLst/>
            <a:ahLst/>
            <a:cxnLst/>
            <a:rect l="l" t="t" r="r" b="b"/>
            <a:pathLst>
              <a:path w="567054" h="116839">
                <a:moveTo>
                  <a:pt x="0" y="116586"/>
                </a:moveTo>
                <a:lnTo>
                  <a:pt x="102108" y="0"/>
                </a:lnTo>
                <a:lnTo>
                  <a:pt x="217932" y="116586"/>
                </a:lnTo>
                <a:lnTo>
                  <a:pt x="334518" y="0"/>
                </a:lnTo>
                <a:lnTo>
                  <a:pt x="450342" y="116586"/>
                </a:lnTo>
                <a:lnTo>
                  <a:pt x="566928" y="0"/>
                </a:lnTo>
              </a:path>
            </a:pathLst>
          </a:custGeom>
          <a:ln w="145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"/>
          <p:cNvSpPr txBox="1"/>
          <p:nvPr/>
        </p:nvSpPr>
        <p:spPr>
          <a:xfrm>
            <a:off x="3499939" y="2350716"/>
            <a:ext cx="208915" cy="3168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00" spc="70" dirty="0">
                <a:latin typeface="Times New Roman"/>
                <a:cs typeface="Times New Roman"/>
              </a:rPr>
              <a:t>N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25" name="object 7"/>
          <p:cNvSpPr/>
          <p:nvPr/>
        </p:nvSpPr>
        <p:spPr>
          <a:xfrm>
            <a:off x="3745055" y="2140543"/>
            <a:ext cx="916305" cy="699135"/>
          </a:xfrm>
          <a:custGeom>
            <a:avLst/>
            <a:gdLst/>
            <a:ahLst/>
            <a:cxnLst/>
            <a:rect l="l" t="t" r="r" b="b"/>
            <a:pathLst>
              <a:path w="916304" h="699135">
                <a:moveTo>
                  <a:pt x="0" y="348996"/>
                </a:moveTo>
                <a:lnTo>
                  <a:pt x="217932" y="0"/>
                </a:lnTo>
              </a:path>
              <a:path w="916304" h="699135">
                <a:moveTo>
                  <a:pt x="217932" y="0"/>
                </a:moveTo>
                <a:lnTo>
                  <a:pt x="915924" y="0"/>
                </a:lnTo>
              </a:path>
              <a:path w="916304" h="699135">
                <a:moveTo>
                  <a:pt x="566928" y="698754"/>
                </a:moveTo>
                <a:lnTo>
                  <a:pt x="915924" y="698754"/>
                </a:lnTo>
              </a:path>
              <a:path w="916304" h="699135">
                <a:moveTo>
                  <a:pt x="915924" y="0"/>
                </a:moveTo>
                <a:lnTo>
                  <a:pt x="915924" y="698754"/>
                </a:lnTo>
              </a:path>
              <a:path w="916304" h="699135">
                <a:moveTo>
                  <a:pt x="451104" y="465582"/>
                </a:moveTo>
                <a:lnTo>
                  <a:pt x="451104" y="582168"/>
                </a:lnTo>
              </a:path>
            </a:pathLst>
          </a:custGeom>
          <a:ln w="145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8"/>
          <p:cNvSpPr/>
          <p:nvPr/>
        </p:nvSpPr>
        <p:spPr>
          <a:xfrm>
            <a:off x="3745055" y="2606126"/>
            <a:ext cx="218440" cy="233679"/>
          </a:xfrm>
          <a:custGeom>
            <a:avLst/>
            <a:gdLst/>
            <a:ahLst/>
            <a:cxnLst/>
            <a:rect l="l" t="t" r="r" b="b"/>
            <a:pathLst>
              <a:path w="218439" h="233679">
                <a:moveTo>
                  <a:pt x="0" y="0"/>
                </a:moveTo>
                <a:lnTo>
                  <a:pt x="217932" y="233172"/>
                </a:lnTo>
              </a:path>
            </a:pathLst>
          </a:custGeom>
          <a:ln w="145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9"/>
          <p:cNvSpPr txBox="1"/>
          <p:nvPr/>
        </p:nvSpPr>
        <p:spPr>
          <a:xfrm>
            <a:off x="4084349" y="2208337"/>
            <a:ext cx="208915" cy="7835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00" spc="70" dirty="0">
                <a:latin typeface="Times New Roman"/>
                <a:cs typeface="Times New Roman"/>
              </a:rPr>
              <a:t>H</a:t>
            </a:r>
            <a:endParaRPr sz="1900" dirty="0">
              <a:latin typeface="Times New Roman"/>
              <a:cs typeface="Times New Roman"/>
            </a:endParaRPr>
          </a:p>
          <a:p>
            <a:pPr marL="19050">
              <a:lnSpc>
                <a:spcPct val="100000"/>
              </a:lnSpc>
              <a:spcBef>
                <a:spcPts val="1390"/>
              </a:spcBef>
            </a:pPr>
            <a:r>
              <a:rPr sz="1900" spc="65" dirty="0">
                <a:latin typeface="Times New Roman"/>
                <a:cs typeface="Times New Roman"/>
              </a:rPr>
              <a:t>C</a:t>
            </a:r>
            <a:endParaRPr sz="1900" dirty="0">
              <a:latin typeface="Times New Roman"/>
              <a:cs typeface="Times New Roman"/>
            </a:endParaRPr>
          </a:p>
        </p:txBody>
      </p:sp>
      <p:sp>
        <p:nvSpPr>
          <p:cNvPr id="28" name="object 10"/>
          <p:cNvSpPr/>
          <p:nvPr/>
        </p:nvSpPr>
        <p:spPr>
          <a:xfrm>
            <a:off x="4183343" y="2959617"/>
            <a:ext cx="0" cy="116205"/>
          </a:xfrm>
          <a:custGeom>
            <a:avLst/>
            <a:gdLst/>
            <a:ahLst/>
            <a:cxnLst/>
            <a:rect l="l" t="t" r="r" b="b"/>
            <a:pathLst>
              <a:path h="116204">
                <a:moveTo>
                  <a:pt x="0" y="0"/>
                </a:moveTo>
                <a:lnTo>
                  <a:pt x="0" y="115824"/>
                </a:lnTo>
              </a:path>
            </a:pathLst>
          </a:custGeom>
          <a:ln w="145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1"/>
          <p:cNvSpPr txBox="1"/>
          <p:nvPr/>
        </p:nvSpPr>
        <p:spPr>
          <a:xfrm>
            <a:off x="5099305" y="2234130"/>
            <a:ext cx="631825" cy="2757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00" spc="-10" dirty="0">
                <a:latin typeface="Times New Roman"/>
                <a:cs typeface="Times New Roman"/>
              </a:rPr>
              <a:t>prolin</a:t>
            </a:r>
            <a:endParaRPr sz="1700" dirty="0">
              <a:latin typeface="Times New Roman"/>
              <a:cs typeface="Times New Roman"/>
            </a:endParaRPr>
          </a:p>
        </p:txBody>
      </p:sp>
      <p:sp>
        <p:nvSpPr>
          <p:cNvPr id="30" name="object 12"/>
          <p:cNvSpPr/>
          <p:nvPr/>
        </p:nvSpPr>
        <p:spPr>
          <a:xfrm>
            <a:off x="6143818" y="2256367"/>
            <a:ext cx="0" cy="699770"/>
          </a:xfrm>
          <a:custGeom>
            <a:avLst/>
            <a:gdLst/>
            <a:ahLst/>
            <a:cxnLst/>
            <a:rect l="l" t="t" r="r" b="b"/>
            <a:pathLst>
              <a:path h="699770">
                <a:moveTo>
                  <a:pt x="0" y="0"/>
                </a:moveTo>
                <a:lnTo>
                  <a:pt x="0" y="699516"/>
                </a:lnTo>
              </a:path>
            </a:pathLst>
          </a:custGeom>
          <a:ln w="145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13"/>
          <p:cNvGrpSpPr/>
          <p:nvPr/>
        </p:nvGrpSpPr>
        <p:grpSpPr>
          <a:xfrm>
            <a:off x="6136541" y="2479976"/>
            <a:ext cx="807720" cy="485775"/>
            <a:chOff x="6270459" y="3887050"/>
            <a:chExt cx="807720" cy="485775"/>
          </a:xfrm>
        </p:grpSpPr>
        <p:sp>
          <p:nvSpPr>
            <p:cNvPr id="32" name="object 14"/>
            <p:cNvSpPr/>
            <p:nvPr/>
          </p:nvSpPr>
          <p:spPr>
            <a:xfrm>
              <a:off x="6277736" y="4362957"/>
              <a:ext cx="800100" cy="0"/>
            </a:xfrm>
            <a:custGeom>
              <a:avLst/>
              <a:gdLst/>
              <a:ahLst/>
              <a:cxnLst/>
              <a:rect l="l" t="t" r="r" b="b"/>
              <a:pathLst>
                <a:path w="800100">
                  <a:moveTo>
                    <a:pt x="0" y="0"/>
                  </a:moveTo>
                  <a:lnTo>
                    <a:pt x="800100" y="0"/>
                  </a:lnTo>
                </a:path>
              </a:pathLst>
            </a:custGeom>
            <a:ln w="145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5"/>
            <p:cNvSpPr/>
            <p:nvPr/>
          </p:nvSpPr>
          <p:spPr>
            <a:xfrm>
              <a:off x="6277736" y="3894327"/>
              <a:ext cx="565150" cy="471170"/>
            </a:xfrm>
            <a:custGeom>
              <a:avLst/>
              <a:gdLst/>
              <a:ahLst/>
              <a:cxnLst/>
              <a:rect l="l" t="t" r="r" b="b"/>
              <a:pathLst>
                <a:path w="565150" h="471170">
                  <a:moveTo>
                    <a:pt x="564654" y="470916"/>
                  </a:moveTo>
                  <a:lnTo>
                    <a:pt x="564654" y="444246"/>
                  </a:lnTo>
                  <a:lnTo>
                    <a:pt x="562368" y="441960"/>
                  </a:lnTo>
                </a:path>
                <a:path w="565150" h="471170">
                  <a:moveTo>
                    <a:pt x="554736" y="383286"/>
                  </a:moveTo>
                  <a:lnTo>
                    <a:pt x="554736" y="381000"/>
                  </a:lnTo>
                  <a:lnTo>
                    <a:pt x="552450" y="376427"/>
                  </a:lnTo>
                  <a:lnTo>
                    <a:pt x="552450" y="371094"/>
                  </a:lnTo>
                  <a:lnTo>
                    <a:pt x="550164" y="366522"/>
                  </a:lnTo>
                  <a:lnTo>
                    <a:pt x="550164" y="361950"/>
                  </a:lnTo>
                  <a:lnTo>
                    <a:pt x="547890" y="356616"/>
                  </a:lnTo>
                  <a:lnTo>
                    <a:pt x="547890" y="354330"/>
                  </a:lnTo>
                </a:path>
                <a:path w="565150" h="471170">
                  <a:moveTo>
                    <a:pt x="528078" y="300989"/>
                  </a:moveTo>
                  <a:lnTo>
                    <a:pt x="525792" y="296418"/>
                  </a:lnTo>
                  <a:lnTo>
                    <a:pt x="523506" y="291084"/>
                  </a:lnTo>
                  <a:lnTo>
                    <a:pt x="518934" y="281939"/>
                  </a:lnTo>
                  <a:lnTo>
                    <a:pt x="516636" y="276606"/>
                  </a:lnTo>
                  <a:lnTo>
                    <a:pt x="513588" y="274320"/>
                  </a:lnTo>
                </a:path>
                <a:path w="565150" h="471170">
                  <a:moveTo>
                    <a:pt x="484644" y="220980"/>
                  </a:moveTo>
                  <a:lnTo>
                    <a:pt x="484644" y="218694"/>
                  </a:lnTo>
                  <a:lnTo>
                    <a:pt x="482358" y="213360"/>
                  </a:lnTo>
                  <a:lnTo>
                    <a:pt x="477786" y="208787"/>
                  </a:lnTo>
                  <a:lnTo>
                    <a:pt x="475488" y="204216"/>
                  </a:lnTo>
                  <a:lnTo>
                    <a:pt x="472440" y="198882"/>
                  </a:lnTo>
                  <a:lnTo>
                    <a:pt x="467880" y="194310"/>
                  </a:lnTo>
                </a:path>
                <a:path w="565150" h="471170">
                  <a:moveTo>
                    <a:pt x="429018" y="150875"/>
                  </a:moveTo>
                  <a:lnTo>
                    <a:pt x="426732" y="147827"/>
                  </a:lnTo>
                  <a:lnTo>
                    <a:pt x="422160" y="143256"/>
                  </a:lnTo>
                  <a:lnTo>
                    <a:pt x="416814" y="138684"/>
                  </a:lnTo>
                  <a:lnTo>
                    <a:pt x="412254" y="133350"/>
                  </a:lnTo>
                  <a:lnTo>
                    <a:pt x="406920" y="128777"/>
                  </a:lnTo>
                </a:path>
                <a:path w="565150" h="471170">
                  <a:moveTo>
                    <a:pt x="361188" y="89916"/>
                  </a:moveTo>
                  <a:lnTo>
                    <a:pt x="354342" y="85344"/>
                  </a:lnTo>
                  <a:lnTo>
                    <a:pt x="346710" y="80010"/>
                  </a:lnTo>
                  <a:lnTo>
                    <a:pt x="339090" y="75437"/>
                  </a:lnTo>
                  <a:lnTo>
                    <a:pt x="336816" y="73151"/>
                  </a:lnTo>
                </a:path>
                <a:path w="565150" h="471170">
                  <a:moveTo>
                    <a:pt x="283464" y="43434"/>
                  </a:moveTo>
                  <a:lnTo>
                    <a:pt x="276618" y="41148"/>
                  </a:lnTo>
                  <a:lnTo>
                    <a:pt x="266700" y="36575"/>
                  </a:lnTo>
                  <a:lnTo>
                    <a:pt x="254520" y="31242"/>
                  </a:lnTo>
                </a:path>
                <a:path w="565150" h="471170">
                  <a:moveTo>
                    <a:pt x="198894" y="12192"/>
                  </a:moveTo>
                  <a:lnTo>
                    <a:pt x="194310" y="12192"/>
                  </a:lnTo>
                  <a:lnTo>
                    <a:pt x="172212" y="7620"/>
                  </a:lnTo>
                  <a:lnTo>
                    <a:pt x="169926" y="4572"/>
                  </a:lnTo>
                </a:path>
                <a:path w="565150" h="471170">
                  <a:moveTo>
                    <a:pt x="112014" y="0"/>
                  </a:moveTo>
                  <a:lnTo>
                    <a:pt x="82308" y="0"/>
                  </a:lnTo>
                </a:path>
                <a:path w="565150" h="471170">
                  <a:moveTo>
                    <a:pt x="26682" y="2286"/>
                  </a:moveTo>
                  <a:lnTo>
                    <a:pt x="9918" y="2286"/>
                  </a:lnTo>
                  <a:lnTo>
                    <a:pt x="9918" y="4572"/>
                  </a:lnTo>
                  <a:lnTo>
                    <a:pt x="0" y="4572"/>
                  </a:lnTo>
                </a:path>
              </a:pathLst>
            </a:custGeom>
            <a:ln w="145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16"/>
          <p:cNvSpPr txBox="1"/>
          <p:nvPr/>
        </p:nvSpPr>
        <p:spPr>
          <a:xfrm>
            <a:off x="6410017" y="2024973"/>
            <a:ext cx="177546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Ohýbá </a:t>
            </a:r>
            <a:r>
              <a:rPr sz="1800" spc="-10" dirty="0">
                <a:latin typeface="Times New Roman"/>
                <a:cs typeface="Times New Roman"/>
              </a:rPr>
              <a:t>řetězce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35" name="object 17"/>
          <p:cNvSpPr txBox="1"/>
          <p:nvPr/>
        </p:nvSpPr>
        <p:spPr>
          <a:xfrm>
            <a:off x="299107" y="3245870"/>
            <a:ext cx="591121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síra</a:t>
            </a:r>
            <a:r>
              <a:rPr sz="1800" b="1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(příčné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zesítění),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vlna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obsahuje10%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cystínu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36" name="object 18"/>
          <p:cNvSpPr/>
          <p:nvPr/>
        </p:nvSpPr>
        <p:spPr>
          <a:xfrm>
            <a:off x="2292766" y="3879648"/>
            <a:ext cx="224154" cy="224790"/>
          </a:xfrm>
          <a:custGeom>
            <a:avLst/>
            <a:gdLst/>
            <a:ahLst/>
            <a:cxnLst/>
            <a:rect l="l" t="t" r="r" b="b"/>
            <a:pathLst>
              <a:path w="224155" h="224789">
                <a:moveTo>
                  <a:pt x="0" y="0"/>
                </a:moveTo>
                <a:lnTo>
                  <a:pt x="224027" y="224789"/>
                </a:lnTo>
              </a:path>
            </a:pathLst>
          </a:custGeom>
          <a:ln w="140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19"/>
          <p:cNvSpPr/>
          <p:nvPr/>
        </p:nvSpPr>
        <p:spPr>
          <a:xfrm>
            <a:off x="2292766" y="4329228"/>
            <a:ext cx="224154" cy="224790"/>
          </a:xfrm>
          <a:custGeom>
            <a:avLst/>
            <a:gdLst/>
            <a:ahLst/>
            <a:cxnLst/>
            <a:rect l="l" t="t" r="r" b="b"/>
            <a:pathLst>
              <a:path w="224155" h="224789">
                <a:moveTo>
                  <a:pt x="0" y="224789"/>
                </a:moveTo>
                <a:lnTo>
                  <a:pt x="224027" y="0"/>
                </a:lnTo>
              </a:path>
            </a:pathLst>
          </a:custGeom>
          <a:ln w="140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0"/>
          <p:cNvSpPr txBox="1"/>
          <p:nvPr/>
        </p:nvSpPr>
        <p:spPr>
          <a:xfrm>
            <a:off x="1833274" y="4419398"/>
            <a:ext cx="506730" cy="3067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1850" spc="-25" dirty="0">
                <a:latin typeface="Times New Roman"/>
                <a:cs typeface="Times New Roman"/>
              </a:rPr>
              <a:t>H</a:t>
            </a:r>
            <a:r>
              <a:rPr sz="2025" spc="-37" baseline="-16460" dirty="0">
                <a:latin typeface="Times New Roman"/>
                <a:cs typeface="Times New Roman"/>
              </a:rPr>
              <a:t>2</a:t>
            </a:r>
            <a:r>
              <a:rPr sz="1850" spc="-25" dirty="0">
                <a:latin typeface="Times New Roman"/>
                <a:cs typeface="Times New Roman"/>
              </a:rPr>
              <a:t>N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39" name="object 21"/>
          <p:cNvSpPr txBox="1"/>
          <p:nvPr/>
        </p:nvSpPr>
        <p:spPr>
          <a:xfrm>
            <a:off x="1585129" y="3633006"/>
            <a:ext cx="685800" cy="3067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spc="-20" dirty="0">
                <a:latin typeface="Times New Roman"/>
                <a:cs typeface="Times New Roman"/>
              </a:rPr>
              <a:t>HOOC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40" name="object 22"/>
          <p:cNvSpPr/>
          <p:nvPr/>
        </p:nvSpPr>
        <p:spPr>
          <a:xfrm>
            <a:off x="3063910" y="4217215"/>
            <a:ext cx="224790" cy="0"/>
          </a:xfrm>
          <a:custGeom>
            <a:avLst/>
            <a:gdLst/>
            <a:ahLst/>
            <a:cxnLst/>
            <a:rect l="l" t="t" r="r" b="b"/>
            <a:pathLst>
              <a:path w="224789">
                <a:moveTo>
                  <a:pt x="0" y="0"/>
                </a:moveTo>
                <a:lnTo>
                  <a:pt x="224789" y="0"/>
                </a:lnTo>
              </a:path>
            </a:pathLst>
          </a:custGeom>
          <a:ln w="140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23"/>
          <p:cNvSpPr/>
          <p:nvPr/>
        </p:nvSpPr>
        <p:spPr>
          <a:xfrm>
            <a:off x="3947830" y="4217215"/>
            <a:ext cx="224790" cy="0"/>
          </a:xfrm>
          <a:custGeom>
            <a:avLst/>
            <a:gdLst/>
            <a:ahLst/>
            <a:cxnLst/>
            <a:rect l="l" t="t" r="r" b="b"/>
            <a:pathLst>
              <a:path w="224789">
                <a:moveTo>
                  <a:pt x="0" y="0"/>
                </a:moveTo>
                <a:lnTo>
                  <a:pt x="224789" y="0"/>
                </a:lnTo>
              </a:path>
            </a:pathLst>
          </a:custGeom>
          <a:ln w="140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24"/>
          <p:cNvSpPr/>
          <p:nvPr/>
        </p:nvSpPr>
        <p:spPr>
          <a:xfrm>
            <a:off x="4509424" y="4174542"/>
            <a:ext cx="210820" cy="113030"/>
          </a:xfrm>
          <a:custGeom>
            <a:avLst/>
            <a:gdLst/>
            <a:ahLst/>
            <a:cxnLst/>
            <a:rect l="l" t="t" r="r" b="b"/>
            <a:pathLst>
              <a:path w="210820" h="113029">
                <a:moveTo>
                  <a:pt x="0" y="42672"/>
                </a:moveTo>
                <a:lnTo>
                  <a:pt x="210312" y="42672"/>
                </a:lnTo>
              </a:path>
              <a:path w="210820" h="113029">
                <a:moveTo>
                  <a:pt x="109727" y="112776"/>
                </a:moveTo>
                <a:lnTo>
                  <a:pt x="109727" y="84582"/>
                </a:lnTo>
              </a:path>
              <a:path w="210820" h="113029">
                <a:moveTo>
                  <a:pt x="109727" y="28194"/>
                </a:moveTo>
                <a:lnTo>
                  <a:pt x="109727" y="0"/>
                </a:lnTo>
              </a:path>
            </a:pathLst>
          </a:custGeom>
          <a:ln w="140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25"/>
          <p:cNvSpPr/>
          <p:nvPr/>
        </p:nvSpPr>
        <p:spPr>
          <a:xfrm>
            <a:off x="4944526" y="4217215"/>
            <a:ext cx="224154" cy="0"/>
          </a:xfrm>
          <a:custGeom>
            <a:avLst/>
            <a:gdLst/>
            <a:ahLst/>
            <a:cxnLst/>
            <a:rect l="l" t="t" r="r" b="b"/>
            <a:pathLst>
              <a:path w="224154">
                <a:moveTo>
                  <a:pt x="0" y="0"/>
                </a:moveTo>
                <a:lnTo>
                  <a:pt x="224027" y="0"/>
                </a:lnTo>
              </a:path>
            </a:pathLst>
          </a:custGeom>
          <a:ln w="140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26"/>
          <p:cNvSpPr/>
          <p:nvPr/>
        </p:nvSpPr>
        <p:spPr>
          <a:xfrm>
            <a:off x="6712354" y="4329228"/>
            <a:ext cx="224154" cy="224790"/>
          </a:xfrm>
          <a:custGeom>
            <a:avLst/>
            <a:gdLst/>
            <a:ahLst/>
            <a:cxnLst/>
            <a:rect l="l" t="t" r="r" b="b"/>
            <a:pathLst>
              <a:path w="224154" h="224789">
                <a:moveTo>
                  <a:pt x="0" y="0"/>
                </a:moveTo>
                <a:lnTo>
                  <a:pt x="224040" y="224790"/>
                </a:lnTo>
              </a:path>
            </a:pathLst>
          </a:custGeom>
          <a:ln w="140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27"/>
          <p:cNvSpPr/>
          <p:nvPr/>
        </p:nvSpPr>
        <p:spPr>
          <a:xfrm>
            <a:off x="6712354" y="3879648"/>
            <a:ext cx="224154" cy="224790"/>
          </a:xfrm>
          <a:custGeom>
            <a:avLst/>
            <a:gdLst/>
            <a:ahLst/>
            <a:cxnLst/>
            <a:rect l="l" t="t" r="r" b="b"/>
            <a:pathLst>
              <a:path w="224154" h="224789">
                <a:moveTo>
                  <a:pt x="0" y="224789"/>
                </a:moveTo>
                <a:lnTo>
                  <a:pt x="224040" y="0"/>
                </a:lnTo>
              </a:path>
            </a:pathLst>
          </a:custGeom>
          <a:ln w="140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28"/>
          <p:cNvSpPr txBox="1"/>
          <p:nvPr/>
        </p:nvSpPr>
        <p:spPr>
          <a:xfrm>
            <a:off x="7136794" y="4517696"/>
            <a:ext cx="501015" cy="3067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1850" spc="-25" dirty="0">
                <a:latin typeface="Times New Roman"/>
                <a:cs typeface="Times New Roman"/>
              </a:rPr>
              <a:t>NH</a:t>
            </a:r>
            <a:r>
              <a:rPr sz="2025" spc="-37" baseline="-16460" dirty="0">
                <a:latin typeface="Times New Roman"/>
                <a:cs typeface="Times New Roman"/>
              </a:rPr>
              <a:t>2</a:t>
            </a:r>
            <a:endParaRPr sz="2025" baseline="-16460">
              <a:latin typeface="Times New Roman"/>
              <a:cs typeface="Times New Roman"/>
            </a:endParaRPr>
          </a:p>
        </p:txBody>
      </p:sp>
      <p:sp>
        <p:nvSpPr>
          <p:cNvPr id="47" name="object 29"/>
          <p:cNvSpPr txBox="1"/>
          <p:nvPr/>
        </p:nvSpPr>
        <p:spPr>
          <a:xfrm>
            <a:off x="5217316" y="4070938"/>
            <a:ext cx="465455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650" spc="-25" dirty="0">
                <a:latin typeface="Arial"/>
                <a:cs typeface="Arial"/>
              </a:rPr>
              <a:t>CH</a:t>
            </a:r>
            <a:r>
              <a:rPr sz="1875" spc="-37" baseline="-17777" dirty="0">
                <a:latin typeface="Arial"/>
                <a:cs typeface="Arial"/>
              </a:rPr>
              <a:t>2</a:t>
            </a:r>
            <a:endParaRPr sz="1875" baseline="-17777">
              <a:latin typeface="Arial"/>
              <a:cs typeface="Arial"/>
            </a:endParaRPr>
          </a:p>
        </p:txBody>
      </p:sp>
      <p:sp>
        <p:nvSpPr>
          <p:cNvPr id="48" name="object 30"/>
          <p:cNvSpPr/>
          <p:nvPr/>
        </p:nvSpPr>
        <p:spPr>
          <a:xfrm>
            <a:off x="5828446" y="4217215"/>
            <a:ext cx="224154" cy="0"/>
          </a:xfrm>
          <a:custGeom>
            <a:avLst/>
            <a:gdLst/>
            <a:ahLst/>
            <a:cxnLst/>
            <a:rect l="l" t="t" r="r" b="b"/>
            <a:pathLst>
              <a:path w="224154">
                <a:moveTo>
                  <a:pt x="0" y="0"/>
                </a:moveTo>
                <a:lnTo>
                  <a:pt x="224027" y="0"/>
                </a:lnTo>
              </a:path>
            </a:pathLst>
          </a:custGeom>
          <a:ln w="140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31"/>
          <p:cNvSpPr txBox="1"/>
          <p:nvPr/>
        </p:nvSpPr>
        <p:spPr>
          <a:xfrm>
            <a:off x="6152544" y="4066327"/>
            <a:ext cx="379730" cy="3206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900" spc="-25" dirty="0">
                <a:latin typeface="Arial"/>
                <a:cs typeface="Arial"/>
              </a:rPr>
              <a:t>CH</a:t>
            </a:r>
            <a:endParaRPr sz="1900">
              <a:latin typeface="Arial"/>
              <a:cs typeface="Arial"/>
            </a:endParaRPr>
          </a:p>
        </p:txBody>
      </p:sp>
      <p:sp>
        <p:nvSpPr>
          <p:cNvPr id="50" name="object 32"/>
          <p:cNvSpPr txBox="1"/>
          <p:nvPr/>
        </p:nvSpPr>
        <p:spPr>
          <a:xfrm>
            <a:off x="7036464" y="3633014"/>
            <a:ext cx="684530" cy="3067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spc="-20" dirty="0">
                <a:latin typeface="Times New Roman"/>
                <a:cs typeface="Times New Roman"/>
              </a:rPr>
              <a:t>COOH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51" name="object 33"/>
          <p:cNvSpPr/>
          <p:nvPr/>
        </p:nvSpPr>
        <p:spPr>
          <a:xfrm>
            <a:off x="4607722" y="4848151"/>
            <a:ext cx="0" cy="28575"/>
          </a:xfrm>
          <a:custGeom>
            <a:avLst/>
            <a:gdLst/>
            <a:ahLst/>
            <a:cxnLst/>
            <a:rect l="l" t="t" r="r" b="b"/>
            <a:pathLst>
              <a:path h="28575">
                <a:moveTo>
                  <a:pt x="0" y="28193"/>
                </a:moveTo>
                <a:lnTo>
                  <a:pt x="0" y="0"/>
                </a:lnTo>
              </a:path>
            </a:pathLst>
          </a:custGeom>
          <a:ln w="140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34"/>
          <p:cNvSpPr/>
          <p:nvPr/>
        </p:nvSpPr>
        <p:spPr>
          <a:xfrm>
            <a:off x="4610008" y="4764331"/>
            <a:ext cx="2540" cy="28575"/>
          </a:xfrm>
          <a:custGeom>
            <a:avLst/>
            <a:gdLst/>
            <a:ahLst/>
            <a:cxnLst/>
            <a:rect l="l" t="t" r="r" b="b"/>
            <a:pathLst>
              <a:path w="2539" h="28575">
                <a:moveTo>
                  <a:pt x="0" y="28194"/>
                </a:moveTo>
                <a:lnTo>
                  <a:pt x="0" y="11429"/>
                </a:lnTo>
                <a:lnTo>
                  <a:pt x="2286" y="6857"/>
                </a:lnTo>
                <a:lnTo>
                  <a:pt x="2286" y="0"/>
                </a:lnTo>
              </a:path>
            </a:pathLst>
          </a:custGeom>
          <a:ln w="140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35"/>
          <p:cNvSpPr/>
          <p:nvPr/>
        </p:nvSpPr>
        <p:spPr>
          <a:xfrm>
            <a:off x="4614580" y="4679748"/>
            <a:ext cx="0" cy="28575"/>
          </a:xfrm>
          <a:custGeom>
            <a:avLst/>
            <a:gdLst/>
            <a:ahLst/>
            <a:cxnLst/>
            <a:rect l="l" t="t" r="r" b="b"/>
            <a:pathLst>
              <a:path h="28575">
                <a:moveTo>
                  <a:pt x="0" y="28194"/>
                </a:moveTo>
                <a:lnTo>
                  <a:pt x="0" y="0"/>
                </a:lnTo>
              </a:path>
            </a:pathLst>
          </a:custGeom>
          <a:ln w="140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36"/>
          <p:cNvSpPr/>
          <p:nvPr/>
        </p:nvSpPr>
        <p:spPr>
          <a:xfrm>
            <a:off x="4616866" y="4595928"/>
            <a:ext cx="0" cy="28575"/>
          </a:xfrm>
          <a:custGeom>
            <a:avLst/>
            <a:gdLst/>
            <a:ahLst/>
            <a:cxnLst/>
            <a:rect l="l" t="t" r="r" b="b"/>
            <a:pathLst>
              <a:path h="28575">
                <a:moveTo>
                  <a:pt x="0" y="28193"/>
                </a:moveTo>
                <a:lnTo>
                  <a:pt x="0" y="0"/>
                </a:lnTo>
              </a:path>
            </a:pathLst>
          </a:custGeom>
          <a:ln w="140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37"/>
          <p:cNvSpPr/>
          <p:nvPr/>
        </p:nvSpPr>
        <p:spPr>
          <a:xfrm>
            <a:off x="4619152" y="4511346"/>
            <a:ext cx="0" cy="28575"/>
          </a:xfrm>
          <a:custGeom>
            <a:avLst/>
            <a:gdLst/>
            <a:ahLst/>
            <a:cxnLst/>
            <a:rect l="l" t="t" r="r" b="b"/>
            <a:pathLst>
              <a:path h="28575">
                <a:moveTo>
                  <a:pt x="0" y="28194"/>
                </a:moveTo>
                <a:lnTo>
                  <a:pt x="0" y="0"/>
                </a:lnTo>
              </a:path>
            </a:pathLst>
          </a:custGeom>
          <a:ln w="140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38"/>
          <p:cNvSpPr/>
          <p:nvPr/>
        </p:nvSpPr>
        <p:spPr>
          <a:xfrm>
            <a:off x="4619152" y="4427527"/>
            <a:ext cx="0" cy="28575"/>
          </a:xfrm>
          <a:custGeom>
            <a:avLst/>
            <a:gdLst/>
            <a:ahLst/>
            <a:cxnLst/>
            <a:rect l="l" t="t" r="r" b="b"/>
            <a:pathLst>
              <a:path h="28575">
                <a:moveTo>
                  <a:pt x="0" y="28194"/>
                </a:moveTo>
                <a:lnTo>
                  <a:pt x="0" y="0"/>
                </a:lnTo>
              </a:path>
            </a:pathLst>
          </a:custGeom>
          <a:ln w="140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39"/>
          <p:cNvSpPr/>
          <p:nvPr/>
        </p:nvSpPr>
        <p:spPr>
          <a:xfrm>
            <a:off x="4619152" y="4342945"/>
            <a:ext cx="0" cy="28575"/>
          </a:xfrm>
          <a:custGeom>
            <a:avLst/>
            <a:gdLst/>
            <a:ahLst/>
            <a:cxnLst/>
            <a:rect l="l" t="t" r="r" b="b"/>
            <a:pathLst>
              <a:path h="28575">
                <a:moveTo>
                  <a:pt x="0" y="28193"/>
                </a:moveTo>
                <a:lnTo>
                  <a:pt x="0" y="0"/>
                </a:lnTo>
              </a:path>
            </a:pathLst>
          </a:custGeom>
          <a:ln w="140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40"/>
          <p:cNvSpPr/>
          <p:nvPr/>
        </p:nvSpPr>
        <p:spPr>
          <a:xfrm>
            <a:off x="4612294" y="3922321"/>
            <a:ext cx="6985" cy="196850"/>
          </a:xfrm>
          <a:custGeom>
            <a:avLst/>
            <a:gdLst/>
            <a:ahLst/>
            <a:cxnLst/>
            <a:rect l="l" t="t" r="r" b="b"/>
            <a:pathLst>
              <a:path w="6985" h="196850">
                <a:moveTo>
                  <a:pt x="6857" y="196595"/>
                </a:moveTo>
                <a:lnTo>
                  <a:pt x="6857" y="186689"/>
                </a:lnTo>
                <a:lnTo>
                  <a:pt x="4571" y="182117"/>
                </a:lnTo>
                <a:lnTo>
                  <a:pt x="4571" y="168401"/>
                </a:lnTo>
              </a:path>
              <a:path w="6985" h="196850">
                <a:moveTo>
                  <a:pt x="4571" y="112013"/>
                </a:moveTo>
                <a:lnTo>
                  <a:pt x="4571" y="92963"/>
                </a:lnTo>
                <a:lnTo>
                  <a:pt x="2286" y="86105"/>
                </a:lnTo>
                <a:lnTo>
                  <a:pt x="2286" y="83819"/>
                </a:lnTo>
              </a:path>
              <a:path w="6985" h="196850">
                <a:moveTo>
                  <a:pt x="2286" y="28193"/>
                </a:moveTo>
                <a:lnTo>
                  <a:pt x="2286" y="20574"/>
                </a:lnTo>
                <a:lnTo>
                  <a:pt x="0" y="16001"/>
                </a:lnTo>
                <a:lnTo>
                  <a:pt x="0" y="0"/>
                </a:lnTo>
              </a:path>
            </a:pathLst>
          </a:custGeom>
          <a:ln w="140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41"/>
          <p:cNvSpPr/>
          <p:nvPr/>
        </p:nvSpPr>
        <p:spPr>
          <a:xfrm>
            <a:off x="4610008" y="3837739"/>
            <a:ext cx="0" cy="28575"/>
          </a:xfrm>
          <a:custGeom>
            <a:avLst/>
            <a:gdLst/>
            <a:ahLst/>
            <a:cxnLst/>
            <a:rect l="l" t="t" r="r" b="b"/>
            <a:pathLst>
              <a:path h="28575">
                <a:moveTo>
                  <a:pt x="0" y="28194"/>
                </a:moveTo>
                <a:lnTo>
                  <a:pt x="0" y="0"/>
                </a:lnTo>
              </a:path>
            </a:pathLst>
          </a:custGeom>
          <a:ln w="140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42"/>
          <p:cNvSpPr txBox="1"/>
          <p:nvPr/>
        </p:nvSpPr>
        <p:spPr>
          <a:xfrm>
            <a:off x="4293264" y="3633014"/>
            <a:ext cx="625475" cy="7562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13335" algn="r">
              <a:lnSpc>
                <a:spcPct val="100000"/>
              </a:lnSpc>
              <a:spcBef>
                <a:spcPts val="90"/>
              </a:spcBef>
            </a:pPr>
            <a:r>
              <a:rPr sz="1850" spc="55" dirty="0">
                <a:latin typeface="Times New Roman"/>
                <a:cs typeface="Times New Roman"/>
              </a:rPr>
              <a:t>H</a:t>
            </a:r>
            <a:endParaRPr sz="185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1320"/>
              </a:spcBef>
              <a:tabLst>
                <a:tab pos="462915" algn="l"/>
              </a:tabLst>
            </a:pPr>
            <a:r>
              <a:rPr sz="1850" spc="-50" dirty="0">
                <a:latin typeface="Times New Roman"/>
                <a:cs typeface="Times New Roman"/>
              </a:rPr>
              <a:t>S</a:t>
            </a:r>
            <a:r>
              <a:rPr sz="1850" dirty="0">
                <a:latin typeface="Times New Roman"/>
                <a:cs typeface="Times New Roman"/>
              </a:rPr>
              <a:t>	</a:t>
            </a:r>
            <a:r>
              <a:rPr sz="1850" spc="-50" dirty="0">
                <a:latin typeface="Times New Roman"/>
                <a:cs typeface="Times New Roman"/>
              </a:rPr>
              <a:t>S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61" name="object 43"/>
          <p:cNvSpPr txBox="1"/>
          <p:nvPr/>
        </p:nvSpPr>
        <p:spPr>
          <a:xfrm>
            <a:off x="4047906" y="4629714"/>
            <a:ext cx="1271905" cy="3067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dirty="0">
                <a:latin typeface="Times New Roman"/>
                <a:cs typeface="Times New Roman"/>
              </a:rPr>
              <a:t>zde</a:t>
            </a:r>
            <a:r>
              <a:rPr sz="1850" spc="-25" dirty="0">
                <a:latin typeface="Times New Roman"/>
                <a:cs typeface="Times New Roman"/>
              </a:rPr>
              <a:t> </a:t>
            </a:r>
            <a:r>
              <a:rPr sz="1850" dirty="0">
                <a:latin typeface="Times New Roman"/>
                <a:cs typeface="Times New Roman"/>
              </a:rPr>
              <a:t>lze</a:t>
            </a:r>
            <a:r>
              <a:rPr sz="1850" spc="-20" dirty="0">
                <a:latin typeface="Times New Roman"/>
                <a:cs typeface="Times New Roman"/>
              </a:rPr>
              <a:t> </a:t>
            </a:r>
            <a:r>
              <a:rPr sz="1850" spc="-10" dirty="0">
                <a:latin typeface="Times New Roman"/>
                <a:cs typeface="Times New Roman"/>
              </a:rPr>
              <a:t>štepit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62" name="object 44"/>
          <p:cNvSpPr txBox="1"/>
          <p:nvPr/>
        </p:nvSpPr>
        <p:spPr>
          <a:xfrm>
            <a:off x="8032402" y="4082588"/>
            <a:ext cx="613410" cy="3067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spc="-10" dirty="0">
                <a:latin typeface="Times New Roman"/>
                <a:cs typeface="Times New Roman"/>
              </a:rPr>
              <a:t>cystin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63" name="object 45"/>
          <p:cNvSpPr txBox="1"/>
          <p:nvPr/>
        </p:nvSpPr>
        <p:spPr>
          <a:xfrm>
            <a:off x="3395374" y="4042744"/>
            <a:ext cx="465455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650" spc="-25" dirty="0">
                <a:latin typeface="Arial"/>
                <a:cs typeface="Arial"/>
              </a:rPr>
              <a:t>CH</a:t>
            </a:r>
            <a:r>
              <a:rPr sz="1875" spc="-37" baseline="-17777" dirty="0">
                <a:latin typeface="Arial"/>
                <a:cs typeface="Arial"/>
              </a:rPr>
              <a:t>2</a:t>
            </a:r>
            <a:endParaRPr sz="1875" baseline="-17777">
              <a:latin typeface="Arial"/>
              <a:cs typeface="Arial"/>
            </a:endParaRPr>
          </a:p>
        </p:txBody>
      </p:sp>
      <p:sp>
        <p:nvSpPr>
          <p:cNvPr id="64" name="object 46"/>
          <p:cNvSpPr txBox="1"/>
          <p:nvPr/>
        </p:nvSpPr>
        <p:spPr>
          <a:xfrm>
            <a:off x="2558190" y="4038132"/>
            <a:ext cx="379730" cy="3206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900" spc="-25" dirty="0">
                <a:latin typeface="Arial"/>
                <a:cs typeface="Arial"/>
              </a:rPr>
              <a:t>CH</a:t>
            </a:r>
            <a:endParaRPr sz="19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48451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2001" y="422823"/>
            <a:ext cx="7560001" cy="572701"/>
          </a:xfrm>
        </p:spPr>
        <p:txBody>
          <a:bodyPr>
            <a:normAutofit fontScale="90000"/>
          </a:bodyPr>
          <a:lstStyle/>
          <a:p>
            <a:r>
              <a:rPr lang="cs-CZ"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Aminokyseliny </a:t>
            </a:r>
            <a:r>
              <a:rPr lang="cs-CZ" sz="2400" b="1" spc="-25" dirty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2"/>
          </p:nvPr>
        </p:nvSpPr>
        <p:spPr>
          <a:xfrm>
            <a:off x="8783627" y="4709992"/>
            <a:ext cx="237532" cy="300050"/>
          </a:xfrm>
        </p:spPr>
        <p:txBody>
          <a:bodyPr/>
          <a:lstStyle/>
          <a:p>
            <a:r>
              <a:rPr lang="cs-CZ" dirty="0" smtClean="0"/>
              <a:t>8</a:t>
            </a:r>
            <a:endParaRPr lang="cs-CZ" dirty="0"/>
          </a:p>
        </p:txBody>
      </p:sp>
      <p:sp>
        <p:nvSpPr>
          <p:cNvPr id="17" name="object 3"/>
          <p:cNvSpPr txBox="1"/>
          <p:nvPr/>
        </p:nvSpPr>
        <p:spPr>
          <a:xfrm>
            <a:off x="240486" y="1112711"/>
            <a:ext cx="496951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S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vazby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vnitřním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řetězci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(málo)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8" name="object 4"/>
          <p:cNvSpPr txBox="1"/>
          <p:nvPr/>
        </p:nvSpPr>
        <p:spPr>
          <a:xfrm>
            <a:off x="4909520" y="1949707"/>
            <a:ext cx="373039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S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-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b="1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zesítění</a:t>
            </a:r>
            <a:r>
              <a:rPr sz="1800" b="1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řetězců</a:t>
            </a:r>
            <a:endParaRPr sz="1800" b="1" dirty="0">
              <a:latin typeface="Times New Roman"/>
              <a:cs typeface="Times New Roman"/>
            </a:endParaRPr>
          </a:p>
        </p:txBody>
      </p:sp>
      <p:sp>
        <p:nvSpPr>
          <p:cNvPr id="19" name="object 5"/>
          <p:cNvSpPr txBox="1"/>
          <p:nvPr/>
        </p:nvSpPr>
        <p:spPr>
          <a:xfrm>
            <a:off x="3769337" y="3901166"/>
            <a:ext cx="892810" cy="360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65" dirty="0">
                <a:latin typeface="Times New Roman"/>
                <a:cs typeface="Times New Roman"/>
              </a:rPr>
              <a:t>cystein</a:t>
            </a:r>
            <a:endParaRPr sz="2200" dirty="0">
              <a:latin typeface="Times New Roman"/>
              <a:cs typeface="Times New Roman"/>
            </a:endParaRPr>
          </a:p>
        </p:txBody>
      </p:sp>
      <p:sp>
        <p:nvSpPr>
          <p:cNvPr id="20" name="object 6"/>
          <p:cNvSpPr/>
          <p:nvPr/>
        </p:nvSpPr>
        <p:spPr>
          <a:xfrm>
            <a:off x="986059" y="4214811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5" y="0"/>
                </a:lnTo>
              </a:path>
            </a:pathLst>
          </a:custGeom>
          <a:ln w="167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7"/>
          <p:cNvSpPr/>
          <p:nvPr/>
        </p:nvSpPr>
        <p:spPr>
          <a:xfrm>
            <a:off x="3173754" y="4348160"/>
            <a:ext cx="278130" cy="268605"/>
          </a:xfrm>
          <a:custGeom>
            <a:avLst/>
            <a:gdLst/>
            <a:ahLst/>
            <a:cxnLst/>
            <a:rect l="l" t="t" r="r" b="b"/>
            <a:pathLst>
              <a:path w="278129" h="268604">
                <a:moveTo>
                  <a:pt x="0" y="0"/>
                </a:moveTo>
                <a:lnTo>
                  <a:pt x="278135" y="268243"/>
                </a:lnTo>
              </a:path>
            </a:pathLst>
          </a:custGeom>
          <a:ln w="170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/>
          <p:cNvSpPr/>
          <p:nvPr/>
        </p:nvSpPr>
        <p:spPr>
          <a:xfrm>
            <a:off x="3173754" y="3813219"/>
            <a:ext cx="278130" cy="267970"/>
          </a:xfrm>
          <a:custGeom>
            <a:avLst/>
            <a:gdLst/>
            <a:ahLst/>
            <a:cxnLst/>
            <a:rect l="l" t="t" r="r" b="b"/>
            <a:pathLst>
              <a:path w="278129" h="267970">
                <a:moveTo>
                  <a:pt x="0" y="267470"/>
                </a:moveTo>
                <a:lnTo>
                  <a:pt x="278135" y="0"/>
                </a:lnTo>
              </a:path>
            </a:pathLst>
          </a:custGeom>
          <a:ln w="170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9"/>
          <p:cNvSpPr txBox="1"/>
          <p:nvPr/>
        </p:nvSpPr>
        <p:spPr>
          <a:xfrm>
            <a:off x="3708421" y="4575568"/>
            <a:ext cx="601345" cy="360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200" spc="-25" dirty="0">
                <a:latin typeface="Times New Roman"/>
                <a:cs typeface="Times New Roman"/>
              </a:rPr>
              <a:t>NH</a:t>
            </a:r>
            <a:r>
              <a:rPr sz="2475" spc="-37" baseline="-16835" dirty="0">
                <a:latin typeface="Times New Roman"/>
                <a:cs typeface="Times New Roman"/>
              </a:rPr>
              <a:t>2</a:t>
            </a:r>
            <a:endParaRPr sz="2475" baseline="-16835">
              <a:latin typeface="Times New Roman"/>
              <a:cs typeface="Times New Roman"/>
            </a:endParaRPr>
          </a:p>
        </p:txBody>
      </p:sp>
      <p:sp>
        <p:nvSpPr>
          <p:cNvPr id="24" name="object 10"/>
          <p:cNvSpPr txBox="1"/>
          <p:nvPr/>
        </p:nvSpPr>
        <p:spPr>
          <a:xfrm>
            <a:off x="1358808" y="4042594"/>
            <a:ext cx="40386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25" dirty="0">
                <a:latin typeface="Arial"/>
                <a:cs typeface="Arial"/>
              </a:rPr>
              <a:t>CH</a:t>
            </a:r>
            <a:endParaRPr sz="1950">
              <a:latin typeface="Arial"/>
              <a:cs typeface="Arial"/>
            </a:endParaRPr>
          </a:p>
        </p:txBody>
      </p:sp>
      <p:sp>
        <p:nvSpPr>
          <p:cNvPr id="25" name="object 11"/>
          <p:cNvSpPr txBox="1"/>
          <p:nvPr/>
        </p:nvSpPr>
        <p:spPr>
          <a:xfrm>
            <a:off x="1723022" y="4165663"/>
            <a:ext cx="142240" cy="253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00" spc="80" dirty="0">
                <a:latin typeface="Arial"/>
                <a:cs typeface="Arial"/>
              </a:rPr>
              <a:t>2</a:t>
            </a:r>
            <a:endParaRPr sz="1500">
              <a:latin typeface="Arial"/>
              <a:cs typeface="Arial"/>
            </a:endParaRPr>
          </a:p>
        </p:txBody>
      </p:sp>
      <p:sp>
        <p:nvSpPr>
          <p:cNvPr id="26" name="object 12"/>
          <p:cNvSpPr/>
          <p:nvPr/>
        </p:nvSpPr>
        <p:spPr>
          <a:xfrm>
            <a:off x="2080121" y="4215074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19" y="0"/>
                </a:lnTo>
              </a:path>
            </a:pathLst>
          </a:custGeom>
          <a:ln w="167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3"/>
          <p:cNvSpPr txBox="1"/>
          <p:nvPr/>
        </p:nvSpPr>
        <p:spPr>
          <a:xfrm>
            <a:off x="2484023" y="4037604"/>
            <a:ext cx="466725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-25" dirty="0">
                <a:latin typeface="Arial"/>
                <a:cs typeface="Arial"/>
              </a:rPr>
              <a:t>CH</a:t>
            </a:r>
            <a:endParaRPr sz="2300">
              <a:latin typeface="Arial"/>
              <a:cs typeface="Arial"/>
            </a:endParaRPr>
          </a:p>
        </p:txBody>
      </p:sp>
      <p:sp>
        <p:nvSpPr>
          <p:cNvPr id="28" name="object 14"/>
          <p:cNvSpPr txBox="1"/>
          <p:nvPr/>
        </p:nvSpPr>
        <p:spPr>
          <a:xfrm>
            <a:off x="3560602" y="3387788"/>
            <a:ext cx="840105" cy="360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20" dirty="0">
                <a:latin typeface="Times New Roman"/>
                <a:cs typeface="Times New Roman"/>
              </a:rPr>
              <a:t>COOH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9" name="object 15"/>
          <p:cNvSpPr/>
          <p:nvPr/>
        </p:nvSpPr>
        <p:spPr>
          <a:xfrm>
            <a:off x="569851" y="4215338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63" y="0"/>
                </a:lnTo>
              </a:path>
            </a:pathLst>
          </a:custGeom>
          <a:ln w="16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6"/>
          <p:cNvSpPr txBox="1"/>
          <p:nvPr/>
        </p:nvSpPr>
        <p:spPr>
          <a:xfrm>
            <a:off x="278994" y="4057139"/>
            <a:ext cx="654685" cy="360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73075" algn="l"/>
              </a:tabLst>
            </a:pPr>
            <a:r>
              <a:rPr sz="2200" spc="75" dirty="0">
                <a:latin typeface="Times New Roman"/>
                <a:cs typeface="Times New Roman"/>
              </a:rPr>
              <a:t>H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45" dirty="0">
                <a:latin typeface="Times New Roman"/>
                <a:cs typeface="Times New Roman"/>
              </a:rPr>
              <a:t>S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1" name="object 17"/>
          <p:cNvSpPr/>
          <p:nvPr/>
        </p:nvSpPr>
        <p:spPr>
          <a:xfrm>
            <a:off x="1710602" y="1866831"/>
            <a:ext cx="639445" cy="1627122"/>
          </a:xfrm>
          <a:custGeom>
            <a:avLst/>
            <a:gdLst/>
            <a:ahLst/>
            <a:cxnLst/>
            <a:rect l="l" t="t" r="r" b="b"/>
            <a:pathLst>
              <a:path w="639444" h="1802129">
                <a:moveTo>
                  <a:pt x="0" y="0"/>
                </a:moveTo>
                <a:lnTo>
                  <a:pt x="284179" y="171484"/>
                </a:lnTo>
              </a:path>
              <a:path w="639444" h="1802129">
                <a:moveTo>
                  <a:pt x="0" y="342954"/>
                </a:moveTo>
                <a:lnTo>
                  <a:pt x="284179" y="171484"/>
                </a:lnTo>
              </a:path>
              <a:path w="639444" h="1802129">
                <a:moveTo>
                  <a:pt x="0" y="342954"/>
                </a:moveTo>
                <a:lnTo>
                  <a:pt x="284179" y="514438"/>
                </a:lnTo>
              </a:path>
              <a:path w="639444" h="1802129">
                <a:moveTo>
                  <a:pt x="0" y="686676"/>
                </a:moveTo>
                <a:lnTo>
                  <a:pt x="284179" y="514438"/>
                </a:lnTo>
              </a:path>
              <a:path w="639444" h="1802129">
                <a:moveTo>
                  <a:pt x="0" y="686676"/>
                </a:moveTo>
                <a:lnTo>
                  <a:pt x="284179" y="858146"/>
                </a:lnTo>
              </a:path>
              <a:path w="639444" h="1802129">
                <a:moveTo>
                  <a:pt x="0" y="1008277"/>
                </a:moveTo>
                <a:lnTo>
                  <a:pt x="284179" y="858146"/>
                </a:lnTo>
              </a:path>
              <a:path w="639444" h="1802129">
                <a:moveTo>
                  <a:pt x="0" y="1008277"/>
                </a:moveTo>
                <a:lnTo>
                  <a:pt x="284179" y="1179761"/>
                </a:lnTo>
              </a:path>
              <a:path w="639444" h="1802129">
                <a:moveTo>
                  <a:pt x="0" y="1351231"/>
                </a:moveTo>
                <a:lnTo>
                  <a:pt x="284179" y="1179761"/>
                </a:lnTo>
              </a:path>
              <a:path w="639444" h="1802129">
                <a:moveTo>
                  <a:pt x="0" y="1351231"/>
                </a:moveTo>
                <a:lnTo>
                  <a:pt x="355792" y="1630167"/>
                </a:lnTo>
              </a:path>
              <a:path w="639444" h="1802129">
                <a:moveTo>
                  <a:pt x="71613" y="1801637"/>
                </a:moveTo>
                <a:lnTo>
                  <a:pt x="355792" y="1630167"/>
                </a:lnTo>
              </a:path>
              <a:path w="639444" h="1802129">
                <a:moveTo>
                  <a:pt x="355792" y="107465"/>
                </a:moveTo>
                <a:lnTo>
                  <a:pt x="639209" y="107465"/>
                </a:lnTo>
              </a:path>
            </a:pathLst>
          </a:custGeom>
          <a:ln w="195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8"/>
          <p:cNvSpPr/>
          <p:nvPr/>
        </p:nvSpPr>
        <p:spPr>
          <a:xfrm>
            <a:off x="2487658" y="2145830"/>
            <a:ext cx="0" cy="172085"/>
          </a:xfrm>
          <a:custGeom>
            <a:avLst/>
            <a:gdLst/>
            <a:ahLst/>
            <a:cxnLst/>
            <a:rect l="l" t="t" r="r" b="b"/>
            <a:pathLst>
              <a:path h="172085">
                <a:moveTo>
                  <a:pt x="0" y="0"/>
                </a:moveTo>
                <a:lnTo>
                  <a:pt x="0" y="171487"/>
                </a:lnTo>
              </a:path>
            </a:pathLst>
          </a:custGeom>
          <a:ln w="17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9"/>
          <p:cNvSpPr/>
          <p:nvPr/>
        </p:nvSpPr>
        <p:spPr>
          <a:xfrm>
            <a:off x="2484023" y="2581977"/>
            <a:ext cx="0" cy="172085"/>
          </a:xfrm>
          <a:custGeom>
            <a:avLst/>
            <a:gdLst/>
            <a:ahLst/>
            <a:cxnLst/>
            <a:rect l="l" t="t" r="r" b="b"/>
            <a:pathLst>
              <a:path h="172085">
                <a:moveTo>
                  <a:pt x="0" y="0"/>
                </a:moveTo>
                <a:lnTo>
                  <a:pt x="0" y="171490"/>
                </a:lnTo>
              </a:path>
            </a:pathLst>
          </a:custGeom>
          <a:ln w="177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0"/>
          <p:cNvSpPr txBox="1"/>
          <p:nvPr/>
        </p:nvSpPr>
        <p:spPr>
          <a:xfrm>
            <a:off x="2187662" y="1648554"/>
            <a:ext cx="779780" cy="1943481"/>
          </a:xfrm>
          <a:prstGeom prst="rect">
            <a:avLst/>
          </a:prstGeom>
        </p:spPr>
        <p:txBody>
          <a:bodyPr vert="horz" wrap="square" lIns="0" tIns="187325" rIns="0" bIns="0" rtlCol="0">
            <a:spAutoFit/>
          </a:bodyPr>
          <a:lstStyle/>
          <a:p>
            <a:pPr marL="180340">
              <a:lnSpc>
                <a:spcPct val="100000"/>
              </a:lnSpc>
              <a:spcBef>
                <a:spcPts val="1475"/>
              </a:spcBef>
            </a:pPr>
            <a:r>
              <a:rPr sz="2800" spc="-3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sz="2800" spc="-547" baseline="-17676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2800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cs-CZ" sz="2800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800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sz="2800" spc="-3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sz="2800" spc="-547" baseline="-17676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sz="2800" baseline="-1767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bject 21"/>
          <p:cNvSpPr/>
          <p:nvPr/>
        </p:nvSpPr>
        <p:spPr>
          <a:xfrm>
            <a:off x="2474814" y="3063987"/>
            <a:ext cx="0" cy="172085"/>
          </a:xfrm>
          <a:custGeom>
            <a:avLst/>
            <a:gdLst/>
            <a:ahLst/>
            <a:cxnLst/>
            <a:rect l="l" t="t" r="r" b="b"/>
            <a:pathLst>
              <a:path h="172085">
                <a:moveTo>
                  <a:pt x="0" y="0"/>
                </a:moveTo>
                <a:lnTo>
                  <a:pt x="0" y="171493"/>
                </a:lnTo>
              </a:path>
            </a:pathLst>
          </a:custGeom>
          <a:ln w="17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22"/>
          <p:cNvSpPr/>
          <p:nvPr/>
        </p:nvSpPr>
        <p:spPr>
          <a:xfrm>
            <a:off x="1653166" y="1498010"/>
            <a:ext cx="692150" cy="1844675"/>
          </a:xfrm>
          <a:custGeom>
            <a:avLst/>
            <a:gdLst/>
            <a:ahLst/>
            <a:cxnLst/>
            <a:rect l="l" t="t" r="r" b="b"/>
            <a:pathLst>
              <a:path w="692150" h="1844675">
                <a:moveTo>
                  <a:pt x="408384" y="1844415"/>
                </a:moveTo>
                <a:lnTo>
                  <a:pt x="691815" y="1844415"/>
                </a:lnTo>
              </a:path>
              <a:path w="692150" h="1844675">
                <a:moveTo>
                  <a:pt x="0" y="214160"/>
                </a:moveTo>
                <a:lnTo>
                  <a:pt x="408384" y="0"/>
                </a:lnTo>
              </a:path>
            </a:pathLst>
          </a:custGeom>
          <a:ln w="195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" name="object 23"/>
          <p:cNvGrpSpPr/>
          <p:nvPr/>
        </p:nvGrpSpPr>
        <p:grpSpPr>
          <a:xfrm>
            <a:off x="5188083" y="2346391"/>
            <a:ext cx="590550" cy="1445260"/>
            <a:chOff x="5630731" y="3186602"/>
            <a:chExt cx="590550" cy="1445260"/>
          </a:xfrm>
        </p:grpSpPr>
        <p:sp>
          <p:nvSpPr>
            <p:cNvPr id="38" name="object 24"/>
            <p:cNvSpPr/>
            <p:nvPr/>
          </p:nvSpPr>
          <p:spPr>
            <a:xfrm>
              <a:off x="5639762" y="3195633"/>
              <a:ext cx="291465" cy="145415"/>
            </a:xfrm>
            <a:custGeom>
              <a:avLst/>
              <a:gdLst/>
              <a:ahLst/>
              <a:cxnLst/>
              <a:rect l="l" t="t" r="r" b="b"/>
              <a:pathLst>
                <a:path w="291464" h="145414">
                  <a:moveTo>
                    <a:pt x="0" y="0"/>
                  </a:moveTo>
                  <a:lnTo>
                    <a:pt x="291039" y="144808"/>
                  </a:lnTo>
                </a:path>
              </a:pathLst>
            </a:custGeom>
            <a:ln w="1806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25"/>
            <p:cNvSpPr/>
            <p:nvPr/>
          </p:nvSpPr>
          <p:spPr>
            <a:xfrm>
              <a:off x="5639762" y="3340441"/>
              <a:ext cx="291465" cy="144145"/>
            </a:xfrm>
            <a:custGeom>
              <a:avLst/>
              <a:gdLst/>
              <a:ahLst/>
              <a:cxnLst/>
              <a:rect l="l" t="t" r="r" b="b"/>
              <a:pathLst>
                <a:path w="291464" h="144145">
                  <a:moveTo>
                    <a:pt x="0" y="144048"/>
                  </a:moveTo>
                  <a:lnTo>
                    <a:pt x="291039" y="0"/>
                  </a:lnTo>
                </a:path>
              </a:pathLst>
            </a:custGeom>
            <a:ln w="1806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6"/>
            <p:cNvSpPr/>
            <p:nvPr/>
          </p:nvSpPr>
          <p:spPr>
            <a:xfrm>
              <a:off x="5639762" y="3484490"/>
              <a:ext cx="291465" cy="145415"/>
            </a:xfrm>
            <a:custGeom>
              <a:avLst/>
              <a:gdLst/>
              <a:ahLst/>
              <a:cxnLst/>
              <a:rect l="l" t="t" r="r" b="b"/>
              <a:pathLst>
                <a:path w="291464" h="145414">
                  <a:moveTo>
                    <a:pt x="0" y="0"/>
                  </a:moveTo>
                  <a:lnTo>
                    <a:pt x="291039" y="144821"/>
                  </a:lnTo>
                </a:path>
              </a:pathLst>
            </a:custGeom>
            <a:ln w="1806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27"/>
            <p:cNvSpPr/>
            <p:nvPr/>
          </p:nvSpPr>
          <p:spPr>
            <a:xfrm>
              <a:off x="5639762" y="3629311"/>
              <a:ext cx="291465" cy="144145"/>
            </a:xfrm>
            <a:custGeom>
              <a:avLst/>
              <a:gdLst/>
              <a:ahLst/>
              <a:cxnLst/>
              <a:rect l="l" t="t" r="r" b="b"/>
              <a:pathLst>
                <a:path w="291464" h="144145">
                  <a:moveTo>
                    <a:pt x="0" y="144048"/>
                  </a:moveTo>
                  <a:lnTo>
                    <a:pt x="291039" y="0"/>
                  </a:lnTo>
                </a:path>
              </a:pathLst>
            </a:custGeom>
            <a:ln w="1806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28"/>
            <p:cNvSpPr/>
            <p:nvPr/>
          </p:nvSpPr>
          <p:spPr>
            <a:xfrm>
              <a:off x="5639762" y="3773360"/>
              <a:ext cx="291465" cy="145415"/>
            </a:xfrm>
            <a:custGeom>
              <a:avLst/>
              <a:gdLst/>
              <a:ahLst/>
              <a:cxnLst/>
              <a:rect l="l" t="t" r="r" b="b"/>
              <a:pathLst>
                <a:path w="291464" h="145414">
                  <a:moveTo>
                    <a:pt x="0" y="0"/>
                  </a:moveTo>
                  <a:lnTo>
                    <a:pt x="291039" y="144808"/>
                  </a:lnTo>
                </a:path>
              </a:pathLst>
            </a:custGeom>
            <a:ln w="1806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29"/>
            <p:cNvSpPr/>
            <p:nvPr/>
          </p:nvSpPr>
          <p:spPr>
            <a:xfrm>
              <a:off x="5639762" y="3918169"/>
              <a:ext cx="291465" cy="127000"/>
            </a:xfrm>
            <a:custGeom>
              <a:avLst/>
              <a:gdLst/>
              <a:ahLst/>
              <a:cxnLst/>
              <a:rect l="l" t="t" r="r" b="b"/>
              <a:pathLst>
                <a:path w="291464" h="127000">
                  <a:moveTo>
                    <a:pt x="0" y="126530"/>
                  </a:moveTo>
                  <a:lnTo>
                    <a:pt x="291039" y="0"/>
                  </a:lnTo>
                </a:path>
              </a:pathLst>
            </a:custGeom>
            <a:ln w="1805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30"/>
            <p:cNvSpPr/>
            <p:nvPr/>
          </p:nvSpPr>
          <p:spPr>
            <a:xfrm>
              <a:off x="5639762" y="4044699"/>
              <a:ext cx="291465" cy="144145"/>
            </a:xfrm>
            <a:custGeom>
              <a:avLst/>
              <a:gdLst/>
              <a:ahLst/>
              <a:cxnLst/>
              <a:rect l="l" t="t" r="r" b="b"/>
              <a:pathLst>
                <a:path w="291464" h="144145">
                  <a:moveTo>
                    <a:pt x="0" y="0"/>
                  </a:moveTo>
                  <a:lnTo>
                    <a:pt x="291039" y="144048"/>
                  </a:lnTo>
                </a:path>
              </a:pathLst>
            </a:custGeom>
            <a:ln w="1806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31"/>
            <p:cNvSpPr/>
            <p:nvPr/>
          </p:nvSpPr>
          <p:spPr>
            <a:xfrm>
              <a:off x="5639762" y="4188748"/>
              <a:ext cx="291465" cy="145415"/>
            </a:xfrm>
            <a:custGeom>
              <a:avLst/>
              <a:gdLst/>
              <a:ahLst/>
              <a:cxnLst/>
              <a:rect l="l" t="t" r="r" b="b"/>
              <a:pathLst>
                <a:path w="291464" h="145414">
                  <a:moveTo>
                    <a:pt x="0" y="144808"/>
                  </a:moveTo>
                  <a:lnTo>
                    <a:pt x="291039" y="0"/>
                  </a:lnTo>
                </a:path>
              </a:pathLst>
            </a:custGeom>
            <a:ln w="1806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32"/>
            <p:cNvSpPr/>
            <p:nvPr/>
          </p:nvSpPr>
          <p:spPr>
            <a:xfrm>
              <a:off x="5639762" y="4333556"/>
              <a:ext cx="291465" cy="144145"/>
            </a:xfrm>
            <a:custGeom>
              <a:avLst/>
              <a:gdLst/>
              <a:ahLst/>
              <a:cxnLst/>
              <a:rect l="l" t="t" r="r" b="b"/>
              <a:pathLst>
                <a:path w="291464" h="144145">
                  <a:moveTo>
                    <a:pt x="0" y="0"/>
                  </a:moveTo>
                  <a:lnTo>
                    <a:pt x="291039" y="144048"/>
                  </a:lnTo>
                </a:path>
              </a:pathLst>
            </a:custGeom>
            <a:ln w="1806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33"/>
            <p:cNvSpPr/>
            <p:nvPr/>
          </p:nvSpPr>
          <p:spPr>
            <a:xfrm>
              <a:off x="5639762" y="4477605"/>
              <a:ext cx="291465" cy="145415"/>
            </a:xfrm>
            <a:custGeom>
              <a:avLst/>
              <a:gdLst/>
              <a:ahLst/>
              <a:cxnLst/>
              <a:rect l="l" t="t" r="r" b="b"/>
              <a:pathLst>
                <a:path w="291464" h="145414">
                  <a:moveTo>
                    <a:pt x="0" y="144821"/>
                  </a:moveTo>
                  <a:lnTo>
                    <a:pt x="291039" y="0"/>
                  </a:lnTo>
                </a:path>
              </a:pathLst>
            </a:custGeom>
            <a:ln w="1806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34"/>
            <p:cNvSpPr/>
            <p:nvPr/>
          </p:nvSpPr>
          <p:spPr>
            <a:xfrm>
              <a:off x="5930523" y="3918100"/>
              <a:ext cx="290830" cy="0"/>
            </a:xfrm>
            <a:custGeom>
              <a:avLst/>
              <a:gdLst/>
              <a:ahLst/>
              <a:cxnLst/>
              <a:rect l="l" t="t" r="r" b="b"/>
              <a:pathLst>
                <a:path w="290829">
                  <a:moveTo>
                    <a:pt x="0" y="0"/>
                  </a:moveTo>
                  <a:lnTo>
                    <a:pt x="290263" y="0"/>
                  </a:lnTo>
                </a:path>
              </a:pathLst>
            </a:custGeom>
            <a:ln w="1803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9" name="object 35"/>
          <p:cNvGrpSpPr/>
          <p:nvPr/>
        </p:nvGrpSpPr>
        <p:grpSpPr>
          <a:xfrm>
            <a:off x="6776742" y="2364682"/>
            <a:ext cx="591185" cy="1282065"/>
            <a:chOff x="7219390" y="3204893"/>
            <a:chExt cx="591185" cy="1282065"/>
          </a:xfrm>
        </p:grpSpPr>
        <p:sp>
          <p:nvSpPr>
            <p:cNvPr id="50" name="object 36"/>
            <p:cNvSpPr/>
            <p:nvPr/>
          </p:nvSpPr>
          <p:spPr>
            <a:xfrm>
              <a:off x="7510194" y="3213924"/>
              <a:ext cx="291465" cy="145415"/>
            </a:xfrm>
            <a:custGeom>
              <a:avLst/>
              <a:gdLst/>
              <a:ahLst/>
              <a:cxnLst/>
              <a:rect l="l" t="t" r="r" b="b"/>
              <a:pathLst>
                <a:path w="291465" h="145414">
                  <a:moveTo>
                    <a:pt x="0" y="144808"/>
                  </a:moveTo>
                  <a:lnTo>
                    <a:pt x="291039" y="0"/>
                  </a:lnTo>
                </a:path>
              </a:pathLst>
            </a:custGeom>
            <a:ln w="1806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37"/>
            <p:cNvSpPr/>
            <p:nvPr/>
          </p:nvSpPr>
          <p:spPr>
            <a:xfrm>
              <a:off x="7510194" y="3358732"/>
              <a:ext cx="291465" cy="144145"/>
            </a:xfrm>
            <a:custGeom>
              <a:avLst/>
              <a:gdLst/>
              <a:ahLst/>
              <a:cxnLst/>
              <a:rect l="l" t="t" r="r" b="b"/>
              <a:pathLst>
                <a:path w="291465" h="144145">
                  <a:moveTo>
                    <a:pt x="0" y="0"/>
                  </a:moveTo>
                  <a:lnTo>
                    <a:pt x="291039" y="144048"/>
                  </a:lnTo>
                </a:path>
              </a:pathLst>
            </a:custGeom>
            <a:ln w="1806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38"/>
            <p:cNvSpPr/>
            <p:nvPr/>
          </p:nvSpPr>
          <p:spPr>
            <a:xfrm>
              <a:off x="7510194" y="3502781"/>
              <a:ext cx="291465" cy="145415"/>
            </a:xfrm>
            <a:custGeom>
              <a:avLst/>
              <a:gdLst/>
              <a:ahLst/>
              <a:cxnLst/>
              <a:rect l="l" t="t" r="r" b="b"/>
              <a:pathLst>
                <a:path w="291465" h="145414">
                  <a:moveTo>
                    <a:pt x="0" y="144821"/>
                  </a:moveTo>
                  <a:lnTo>
                    <a:pt x="291039" y="0"/>
                  </a:lnTo>
                </a:path>
              </a:pathLst>
            </a:custGeom>
            <a:ln w="1806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39"/>
            <p:cNvSpPr/>
            <p:nvPr/>
          </p:nvSpPr>
          <p:spPr>
            <a:xfrm>
              <a:off x="7510194" y="3647602"/>
              <a:ext cx="291465" cy="144145"/>
            </a:xfrm>
            <a:custGeom>
              <a:avLst/>
              <a:gdLst/>
              <a:ahLst/>
              <a:cxnLst/>
              <a:rect l="l" t="t" r="r" b="b"/>
              <a:pathLst>
                <a:path w="291465" h="144145">
                  <a:moveTo>
                    <a:pt x="0" y="0"/>
                  </a:moveTo>
                  <a:lnTo>
                    <a:pt x="291039" y="144048"/>
                  </a:lnTo>
                </a:path>
              </a:pathLst>
            </a:custGeom>
            <a:ln w="1806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40"/>
            <p:cNvSpPr/>
            <p:nvPr/>
          </p:nvSpPr>
          <p:spPr>
            <a:xfrm>
              <a:off x="7510194" y="3791651"/>
              <a:ext cx="291465" cy="127000"/>
            </a:xfrm>
            <a:custGeom>
              <a:avLst/>
              <a:gdLst/>
              <a:ahLst/>
              <a:cxnLst/>
              <a:rect l="l" t="t" r="r" b="b"/>
              <a:pathLst>
                <a:path w="291465" h="127000">
                  <a:moveTo>
                    <a:pt x="0" y="126517"/>
                  </a:moveTo>
                  <a:lnTo>
                    <a:pt x="291039" y="0"/>
                  </a:lnTo>
                </a:path>
              </a:pathLst>
            </a:custGeom>
            <a:ln w="1805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41"/>
            <p:cNvSpPr/>
            <p:nvPr/>
          </p:nvSpPr>
          <p:spPr>
            <a:xfrm>
              <a:off x="7510194" y="3918169"/>
              <a:ext cx="291465" cy="144145"/>
            </a:xfrm>
            <a:custGeom>
              <a:avLst/>
              <a:gdLst/>
              <a:ahLst/>
              <a:cxnLst/>
              <a:rect l="l" t="t" r="r" b="b"/>
              <a:pathLst>
                <a:path w="291465" h="144145">
                  <a:moveTo>
                    <a:pt x="0" y="0"/>
                  </a:moveTo>
                  <a:lnTo>
                    <a:pt x="291039" y="144061"/>
                  </a:lnTo>
                </a:path>
              </a:pathLst>
            </a:custGeom>
            <a:ln w="1806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42"/>
            <p:cNvSpPr/>
            <p:nvPr/>
          </p:nvSpPr>
          <p:spPr>
            <a:xfrm>
              <a:off x="7510194" y="4062231"/>
              <a:ext cx="291465" cy="145415"/>
            </a:xfrm>
            <a:custGeom>
              <a:avLst/>
              <a:gdLst/>
              <a:ahLst/>
              <a:cxnLst/>
              <a:rect l="l" t="t" r="r" b="b"/>
              <a:pathLst>
                <a:path w="291465" h="145414">
                  <a:moveTo>
                    <a:pt x="0" y="144808"/>
                  </a:moveTo>
                  <a:lnTo>
                    <a:pt x="291039" y="0"/>
                  </a:lnTo>
                </a:path>
              </a:pathLst>
            </a:custGeom>
            <a:ln w="1806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43"/>
            <p:cNvSpPr/>
            <p:nvPr/>
          </p:nvSpPr>
          <p:spPr>
            <a:xfrm>
              <a:off x="7510194" y="4207039"/>
              <a:ext cx="291465" cy="144145"/>
            </a:xfrm>
            <a:custGeom>
              <a:avLst/>
              <a:gdLst/>
              <a:ahLst/>
              <a:cxnLst/>
              <a:rect l="l" t="t" r="r" b="b"/>
              <a:pathLst>
                <a:path w="291465" h="144145">
                  <a:moveTo>
                    <a:pt x="0" y="0"/>
                  </a:moveTo>
                  <a:lnTo>
                    <a:pt x="291039" y="144048"/>
                  </a:lnTo>
                </a:path>
              </a:pathLst>
            </a:custGeom>
            <a:ln w="1806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44"/>
            <p:cNvSpPr/>
            <p:nvPr/>
          </p:nvSpPr>
          <p:spPr>
            <a:xfrm>
              <a:off x="7219390" y="3917995"/>
              <a:ext cx="563245" cy="559435"/>
            </a:xfrm>
            <a:custGeom>
              <a:avLst/>
              <a:gdLst/>
              <a:ahLst/>
              <a:cxnLst/>
              <a:rect l="l" t="t" r="r" b="b"/>
              <a:pathLst>
                <a:path w="563245" h="559435">
                  <a:moveTo>
                    <a:pt x="0" y="0"/>
                  </a:moveTo>
                  <a:lnTo>
                    <a:pt x="290255" y="0"/>
                  </a:lnTo>
                </a:path>
                <a:path w="563245" h="559435">
                  <a:moveTo>
                    <a:pt x="290255" y="559413"/>
                  </a:moveTo>
                  <a:lnTo>
                    <a:pt x="562991" y="415370"/>
                  </a:lnTo>
                </a:path>
              </a:pathLst>
            </a:custGeom>
            <a:ln w="180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45"/>
          <p:cNvSpPr/>
          <p:nvPr/>
        </p:nvSpPr>
        <p:spPr>
          <a:xfrm>
            <a:off x="6195544" y="3077836"/>
            <a:ext cx="273050" cy="0"/>
          </a:xfrm>
          <a:custGeom>
            <a:avLst/>
            <a:gdLst/>
            <a:ahLst/>
            <a:cxnLst/>
            <a:rect l="l" t="t" r="r" b="b"/>
            <a:pathLst>
              <a:path w="273050">
                <a:moveTo>
                  <a:pt x="0" y="0"/>
                </a:moveTo>
                <a:lnTo>
                  <a:pt x="272738" y="0"/>
                </a:lnTo>
              </a:path>
            </a:pathLst>
          </a:custGeom>
          <a:ln w="180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46"/>
          <p:cNvSpPr txBox="1"/>
          <p:nvPr/>
        </p:nvSpPr>
        <p:spPr>
          <a:xfrm>
            <a:off x="5920312" y="2890672"/>
            <a:ext cx="782320" cy="3867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593090" algn="l"/>
              </a:tabLst>
            </a:pPr>
            <a:r>
              <a:rPr sz="2350" spc="25" dirty="0">
                <a:latin typeface="Times New Roman"/>
                <a:cs typeface="Times New Roman"/>
              </a:rPr>
              <a:t>S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spc="25" dirty="0">
                <a:latin typeface="Times New Roman"/>
                <a:cs typeface="Times New Roman"/>
              </a:rPr>
              <a:t>S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61" name="object 47"/>
          <p:cNvSpPr txBox="1"/>
          <p:nvPr/>
        </p:nvSpPr>
        <p:spPr>
          <a:xfrm>
            <a:off x="5182777" y="3986471"/>
            <a:ext cx="3540281" cy="856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 smtClean="0">
                <a:latin typeface="Times New Roman"/>
                <a:cs typeface="Times New Roman"/>
              </a:rPr>
              <a:t>P</a:t>
            </a:r>
            <a:r>
              <a:rPr lang="cs-CZ" sz="1800" dirty="0" smtClean="0">
                <a:latin typeface="Times New Roman"/>
                <a:cs typeface="Times New Roman"/>
              </a:rPr>
              <a:t>r</a:t>
            </a:r>
            <a:r>
              <a:rPr sz="1800" dirty="0" err="1" smtClean="0">
                <a:latin typeface="Times New Roman"/>
                <a:cs typeface="Times New Roman"/>
              </a:rPr>
              <a:t>ávě</a:t>
            </a:r>
            <a:r>
              <a:rPr sz="1800" spc="-85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malé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zesítění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vlny </a:t>
            </a:r>
            <a:r>
              <a:rPr sz="1800" spc="-10" dirty="0">
                <a:latin typeface="Times New Roman"/>
                <a:cs typeface="Times New Roman"/>
              </a:rPr>
              <a:t>kovalentními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můstky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je </a:t>
            </a:r>
            <a:r>
              <a:rPr sz="1800" dirty="0">
                <a:latin typeface="Times New Roman"/>
                <a:cs typeface="Times New Roman"/>
              </a:rPr>
              <a:t>příčinou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její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 err="1" smtClean="0">
                <a:latin typeface="Times New Roman"/>
                <a:cs typeface="Times New Roman"/>
              </a:rPr>
              <a:t>odolnosti</a:t>
            </a:r>
            <a:r>
              <a:rPr lang="cs-CZ" sz="1800" dirty="0" smtClean="0">
                <a:latin typeface="Times New Roman"/>
                <a:cs typeface="Times New Roman"/>
              </a:rPr>
              <a:t> </a:t>
            </a:r>
            <a:r>
              <a:rPr sz="1800" spc="-50" dirty="0" smtClean="0">
                <a:latin typeface="Times New Roman"/>
                <a:cs typeface="Times New Roman"/>
              </a:rPr>
              <a:t>a </a:t>
            </a:r>
            <a:r>
              <a:rPr sz="1800" spc="-10" dirty="0">
                <a:latin typeface="Times New Roman"/>
                <a:cs typeface="Times New Roman"/>
              </a:rPr>
              <a:t>pevnosti.</a:t>
            </a: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62" name="object 48"/>
          <p:cNvPicPr/>
          <p:nvPr/>
        </p:nvPicPr>
        <p:blipFill rotWithShape="1">
          <a:blip r:embed="rId2" cstate="print"/>
          <a:srcRect l="2222" t="5730" b="1369"/>
          <a:stretch/>
        </p:blipFill>
        <p:spPr>
          <a:xfrm>
            <a:off x="5817376" y="74342"/>
            <a:ext cx="3284974" cy="1792488"/>
          </a:xfrm>
          <a:prstGeom prst="rect">
            <a:avLst/>
          </a:prstGeom>
        </p:spPr>
      </p:pic>
      <p:sp>
        <p:nvSpPr>
          <p:cNvPr id="64" name="Obdélník 63"/>
          <p:cNvSpPr/>
          <p:nvPr/>
        </p:nvSpPr>
        <p:spPr>
          <a:xfrm>
            <a:off x="1439694" y="1402534"/>
            <a:ext cx="747968" cy="387355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88402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FT TU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24C14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1139</TotalTime>
  <Words>3675</Words>
  <Application>Microsoft Office PowerPoint</Application>
  <PresentationFormat>Předvádění na obrazovce (16:9)</PresentationFormat>
  <Paragraphs>599</Paragraphs>
  <Slides>53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9" baseType="lpstr">
      <vt:lpstr>Arial</vt:lpstr>
      <vt:lpstr>Calibri</vt:lpstr>
      <vt:lpstr>Symbol</vt:lpstr>
      <vt:lpstr>Tahoma</vt:lpstr>
      <vt:lpstr>Times New Roman</vt:lpstr>
      <vt:lpstr>Simple Light</vt:lpstr>
      <vt:lpstr>Textilní vlákna  9. a 10. přednáška</vt:lpstr>
      <vt:lpstr>Prezentace aplikace PowerPoint</vt:lpstr>
      <vt:lpstr>Živočišná vlákna </vt:lpstr>
      <vt:lpstr>Rozdělení </vt:lpstr>
      <vt:lpstr>Bílkoviny</vt:lpstr>
      <vt:lpstr>Polypeptidické řetězce </vt:lpstr>
      <vt:lpstr>Aminokyseliny I </vt:lpstr>
      <vt:lpstr>Aminokyseliny II </vt:lpstr>
      <vt:lpstr>Aminokyseliny III </vt:lpstr>
      <vt:lpstr>Vazby mezi řetězci vlny </vt:lpstr>
      <vt:lpstr>Uspořádání řetězců</vt:lpstr>
      <vt:lpstr>Reakce disulfidického můstku</vt:lpstr>
      <vt:lpstr>Poškození vlny</vt:lpstr>
      <vt:lpstr>Ovčí vlna</vt:lpstr>
      <vt:lpstr>Ovce merinové</vt:lpstr>
      <vt:lpstr>Ovce anglické</vt:lpstr>
      <vt:lpstr>Získávání vlny</vt:lpstr>
      <vt:lpstr>Morfologie vlny</vt:lpstr>
      <vt:lpstr>Model struktury</vt:lpstr>
      <vt:lpstr>Kutikula</vt:lpstr>
      <vt:lpstr>Kortex</vt:lpstr>
      <vt:lpstr>Mikrofibrily</vt:lpstr>
      <vt:lpstr>Nečistoty ve vlně</vt:lpstr>
      <vt:lpstr>Vlastnosti vlny</vt:lpstr>
      <vt:lpstr>Prezentace aplikace PowerPoint</vt:lpstr>
      <vt:lpstr>Superkontrakce</vt:lpstr>
      <vt:lpstr>Působení chemikálií I</vt:lpstr>
      <vt:lpstr>Působení chemikálií II</vt:lpstr>
      <vt:lpstr>Působení chemikálií III</vt:lpstr>
      <vt:lpstr>Vlákna ze srstí</vt:lpstr>
      <vt:lpstr>Mohér</vt:lpstr>
      <vt:lpstr>Kašmír</vt:lpstr>
      <vt:lpstr>Velbloudí srst I</vt:lpstr>
      <vt:lpstr>Velbloudí srst II</vt:lpstr>
      <vt:lpstr>Alpaka I</vt:lpstr>
      <vt:lpstr>Alpaka II</vt:lpstr>
      <vt:lpstr>Angorský králík</vt:lpstr>
      <vt:lpstr>Přírodní hedvábí </vt:lpstr>
      <vt:lpstr>Životní cyklus </vt:lpstr>
      <vt:lpstr>Tvorba kokonu </vt:lpstr>
      <vt:lpstr>Získávání hedvábí </vt:lpstr>
      <vt:lpstr>Vlákna - vlastnosti </vt:lpstr>
      <vt:lpstr>Aminokyseliny ph </vt:lpstr>
      <vt:lpstr>Složení ph</vt:lpstr>
      <vt:lpstr>Morfologie </vt:lpstr>
      <vt:lpstr>Vlastnosti </vt:lpstr>
      <vt:lpstr>Účinek chemikálií </vt:lpstr>
      <vt:lpstr>Vliv teploty </vt:lpstr>
      <vt:lpstr>Divoké (plané) hedvábí</vt:lpstr>
      <vt:lpstr>Tussah </vt:lpstr>
      <vt:lpstr>Pavoučí hedvábí </vt:lpstr>
      <vt:lpstr>Vlastnosti I </vt:lpstr>
      <vt:lpstr>Vlastnosti II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Mirka</dc:creator>
  <cp:lastModifiedBy>Mirka</cp:lastModifiedBy>
  <cp:revision>174</cp:revision>
  <dcterms:modified xsi:type="dcterms:W3CDTF">2024-06-03T06:44:23Z</dcterms:modified>
</cp:coreProperties>
</file>