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9"/>
  </p:notesMasterIdLst>
  <p:handoutMasterIdLst>
    <p:handoutMasterId r:id="rId20"/>
  </p:handoutMasterIdLst>
  <p:sldIdLst>
    <p:sldId id="257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79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CE5E92F-C4CA-45CB-B987-9C8AA56F293F}" type="datetime1">
              <a:rPr lang="cs-CZ" smtClean="0"/>
              <a:t>22.11.2020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F59186-6CE2-4077-ACF9-A75BDDB22B64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můžete upravit styl předlohy textů.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8522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rtlCol="0" anchor="b"/>
          <a:lstStyle>
            <a:lvl1pPr algn="ctr">
              <a:defRPr/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 rtlCol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cs-CZ" noProof="0" smtClean="0"/>
              <a:t>Kliknutím můžete upravit styl předlohy.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F98ED4C5-0646-447A-8EB8-76764733D294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83DA843-631E-4B3D-B66B-0E5E29C66FF5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1F67A0F-BFEA-44A3-800D-C0FCD87F815C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/>
          <a:lstStyle/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24D93EED-32DF-4165-B35D-E3508D152D6B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53A61272-8CAF-4044-8F7D-81C4E5BB03A7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040ADBD-270C-492A-80A7-8FEBDC2F78EA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E137A4D-BC09-499D-949E-E5C4EC761036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 anchor="ctr"/>
          <a:lstStyle/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28DBDF6-AF2A-4134-B37A-B6C71B20EFDE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9BAAD732-5F02-4A10-99F0-6A32E9A55B9E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  <a:p>
            <a:pPr lvl="1" rtl="0" eaLnBrk="1" latinLnBrk="0" hangingPunct="1"/>
            <a:r>
              <a:rPr lang="cs-CZ" noProof="0" smtClean="0"/>
              <a:t>Druhá úroveň</a:t>
            </a:r>
          </a:p>
          <a:p>
            <a:pPr lvl="2" rtl="0" eaLnBrk="1" latinLnBrk="0" hangingPunct="1"/>
            <a:r>
              <a:rPr lang="cs-CZ" noProof="0" smtClean="0"/>
              <a:t>Třetí úroveň</a:t>
            </a:r>
          </a:p>
          <a:p>
            <a:pPr lvl="3" rtl="0" eaLnBrk="1" latinLnBrk="0" hangingPunct="1"/>
            <a:r>
              <a:rPr lang="cs-CZ" noProof="0" smtClean="0"/>
              <a:t>Čtvrtá úroveň</a:t>
            </a:r>
          </a:p>
          <a:p>
            <a:pPr lvl="4" rtl="0" eaLnBrk="1" latinLnBrk="0" hangingPunct="1"/>
            <a:r>
              <a:rPr lang="cs-CZ" noProof="0" smtClean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FC15C690-1224-4D2D-A5CE-E3C11E6901EC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8" name="Obdélník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cs-CZ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cs-CZ" noProof="0" smtClean="0"/>
              <a:t>Kliknutím na ikonu přidáte obrázek.</a:t>
            </a:r>
            <a:endParaRPr kumimoji="0" lang="cs-CZ" noProof="0" dirty="0"/>
          </a:p>
        </p:txBody>
      </p:sp>
      <p:sp>
        <p:nvSpPr>
          <p:cNvPr id="9" name="Obdélník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0" name="Obdélník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cs-CZ" noProof="0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CC834C6-3279-4E6D-95E5-CFADB1EEB8C2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Obdélník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5" name="Obdélník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cs-CZ" sz="1800" noProof="0" dirty="0"/>
            </a:p>
          </p:txBody>
        </p:sp>
        <p:pic>
          <p:nvPicPr>
            <p:cNvPr id="3" name="Obrázek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Zástupný symbol pro nadpis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17" name="Zástupný symbol pro text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cs-CZ" noProof="0" dirty="0" smtClean="0"/>
              <a:t>Kliknutím můžete upravit styly předlohy textu.</a:t>
            </a:r>
          </a:p>
          <a:p>
            <a:pPr lvl="1" rtl="0" eaLnBrk="1" latinLnBrk="0" hangingPunct="1"/>
            <a:r>
              <a:rPr lang="cs-CZ" noProof="0" dirty="0" smtClean="0"/>
              <a:t>Druhá úroveň</a:t>
            </a:r>
          </a:p>
          <a:p>
            <a:pPr lvl="2" rtl="0" eaLnBrk="1" latinLnBrk="0" hangingPunct="1"/>
            <a:r>
              <a:rPr lang="cs-CZ" noProof="0" dirty="0" smtClean="0"/>
              <a:t>Třetí úroveň</a:t>
            </a:r>
          </a:p>
          <a:p>
            <a:pPr lvl="3" rtl="0" eaLnBrk="1" latinLnBrk="0" hangingPunct="1"/>
            <a:r>
              <a:rPr lang="cs-CZ" noProof="0" dirty="0" smtClean="0"/>
              <a:t>Čtvrtá úroveň</a:t>
            </a:r>
          </a:p>
          <a:p>
            <a:pPr lvl="4" rtl="0" eaLnBrk="1" latinLnBrk="0" hangingPunct="1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18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83166F70-7B8A-41E1-8814-9D3295330B59}" type="datetime1">
              <a:rPr lang="cs-CZ" noProof="0" smtClean="0"/>
              <a:t>22.11.2020</a:t>
            </a:fld>
            <a:endParaRPr lang="cs-CZ" noProof="0" dirty="0"/>
          </a:p>
        </p:txBody>
      </p:sp>
      <p:sp>
        <p:nvSpPr>
          <p:cNvPr id="19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r>
              <a:rPr lang="cs-CZ" noProof="0" dirty="0" smtClean="0"/>
              <a:t>Přidejte zápatí.</a:t>
            </a:r>
            <a:endParaRPr lang="cs-CZ" noProof="0" dirty="0"/>
          </a:p>
        </p:txBody>
      </p:sp>
      <p:sp>
        <p:nvSpPr>
          <p:cNvPr id="20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ts val="4500"/>
        </a:lnSpc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fp.tul.cz/course/view.php?id=3087#section-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nlveKfDuy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uET1Xrb5k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r>
              <a:rPr lang="cs-CZ" dirty="0" err="1">
                <a:hlinkClick r:id="rId3"/>
              </a:rPr>
              <a:t>Connected</a:t>
            </a:r>
            <a:r>
              <a:rPr lang="cs-CZ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S</a:t>
            </a:r>
            <a:r>
              <a:rPr lang="cs-CZ" dirty="0" err="1" smtClean="0">
                <a:hlinkClick r:id="rId3"/>
              </a:rPr>
              <a:t>peech</a:t>
            </a:r>
            <a:r>
              <a:rPr lang="cs-CZ" dirty="0" smtClean="0">
                <a:hlinkClick r:id="rId3"/>
              </a:rPr>
              <a:t> </a:t>
            </a:r>
            <a:r>
              <a:rPr lang="cs-CZ" dirty="0">
                <a:hlinkClick r:id="rId3"/>
              </a:rPr>
              <a:t>and </a:t>
            </a:r>
            <a:r>
              <a:rPr lang="en-US" dirty="0" err="1">
                <a:hlinkClick r:id="rId3"/>
              </a:rPr>
              <a:t>C</a:t>
            </a:r>
            <a:r>
              <a:rPr lang="cs-CZ" dirty="0" err="1" smtClean="0">
                <a:hlinkClick r:id="rId3"/>
              </a:rPr>
              <a:t>oarticulation</a:t>
            </a:r>
            <a:r>
              <a:rPr lang="cs-CZ" dirty="0">
                <a:hlinkClick r:id="rId3"/>
              </a:rPr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3257104"/>
          </a:xfrm>
        </p:spPr>
        <p:txBody>
          <a:bodyPr rtlCol="0">
            <a:normAutofit/>
          </a:bodyPr>
          <a:lstStyle/>
          <a:p>
            <a:pPr rtl="0"/>
            <a:r>
              <a:rPr lang="en-US" dirty="0" smtClean="0"/>
              <a:t>Rhythm – </a:t>
            </a:r>
            <a:r>
              <a:rPr lang="en-US" dirty="0"/>
              <a:t>W</a:t>
            </a:r>
            <a:r>
              <a:rPr lang="en-US" dirty="0" smtClean="0"/>
              <a:t>eak vowels</a:t>
            </a:r>
          </a:p>
          <a:p>
            <a:pPr rtl="0"/>
            <a:r>
              <a:rPr lang="en-US" dirty="0" smtClean="0"/>
              <a:t>Assimilation  - </a:t>
            </a:r>
            <a:r>
              <a:rPr lang="en-US" dirty="0" err="1" smtClean="0"/>
              <a:t>Coarticulation</a:t>
            </a:r>
            <a:endParaRPr lang="en-US" dirty="0" smtClean="0"/>
          </a:p>
          <a:p>
            <a:pPr rtl="0"/>
            <a:r>
              <a:rPr lang="en-US" dirty="0" smtClean="0"/>
              <a:t>Elision</a:t>
            </a:r>
            <a:endParaRPr lang="en-US" dirty="0"/>
          </a:p>
          <a:p>
            <a:pPr rtl="0"/>
            <a:r>
              <a:rPr lang="en-US" dirty="0" smtClean="0"/>
              <a:t>Linking</a:t>
            </a:r>
          </a:p>
          <a:p>
            <a:pPr rtl="0"/>
            <a:r>
              <a:rPr lang="en-US" dirty="0" smtClean="0"/>
              <a:t>Theories behind </a:t>
            </a:r>
            <a:r>
              <a:rPr lang="en-US" dirty="0" err="1" smtClean="0"/>
              <a:t>C</a:t>
            </a:r>
            <a:r>
              <a:rPr lang="en-US" dirty="0" err="1" smtClean="0"/>
              <a:t>oarticuation</a:t>
            </a:r>
            <a:endParaRPr lang="en-US" dirty="0" smtClean="0"/>
          </a:p>
          <a:p>
            <a:pPr rtl="0"/>
            <a:r>
              <a:rPr lang="en-US" dirty="0" smtClean="0"/>
              <a:t>Implications for Teaching</a:t>
            </a:r>
            <a:endParaRPr lang="en-US" dirty="0" smtClean="0"/>
          </a:p>
          <a:p>
            <a:pPr rtl="0"/>
            <a:endParaRPr lang="en-US" dirty="0" smtClean="0"/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Speakers </a:t>
            </a:r>
            <a:r>
              <a:rPr lang="en-US" sz="1800" dirty="0"/>
              <a:t>do not leave gaps (silences, pauses) between words in normal connected speech. </a:t>
            </a:r>
            <a:endParaRPr lang="en-US" sz="1800" dirty="0" smtClean="0"/>
          </a:p>
          <a:p>
            <a:r>
              <a:rPr lang="en-US" sz="1800" dirty="0"/>
              <a:t>In connected speech, lexical content words  are usually stressed, while grammatical function words are unstressed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Assimilation </a:t>
            </a:r>
            <a:r>
              <a:rPr lang="en-US" sz="1800" dirty="0"/>
              <a:t>is the process whereby one sound changes in order to become similar to a neighboring sound.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Assimilation may affect voice, place or manner; and may be progressive (where the </a:t>
            </a:r>
            <a:r>
              <a:rPr lang="en-US" sz="1800" dirty="0" smtClean="0"/>
              <a:t>first </a:t>
            </a:r>
            <a:r>
              <a:rPr lang="en-US" sz="1800" dirty="0"/>
              <a:t>sound affects the second) or regressive (where the second affects the </a:t>
            </a:r>
            <a:r>
              <a:rPr lang="en-US" sz="1800" dirty="0" smtClean="0"/>
              <a:t>first</a:t>
            </a:r>
            <a:r>
              <a:rPr lang="en-US" sz="1800" dirty="0"/>
              <a:t>). </a:t>
            </a:r>
            <a:endParaRPr lang="en-US" sz="1800" dirty="0" smtClean="0"/>
          </a:p>
          <a:p>
            <a:r>
              <a:rPr lang="en-US" sz="1800" dirty="0" smtClean="0"/>
              <a:t>The most </a:t>
            </a:r>
            <a:r>
              <a:rPr lang="en-US" sz="1800" dirty="0"/>
              <a:t>commonest form of assimilation is de- alveolar regressive </a:t>
            </a:r>
            <a:r>
              <a:rPr lang="en-US" sz="1800" dirty="0" smtClean="0"/>
              <a:t>assimilation. </a:t>
            </a:r>
          </a:p>
          <a:p>
            <a:r>
              <a:rPr lang="en-US" sz="1800" dirty="0" smtClean="0"/>
              <a:t>Elision </a:t>
            </a:r>
            <a:r>
              <a:rPr lang="en-US" sz="1800" dirty="0"/>
              <a:t>is the process of omitting certain sounds in certain environments. It is different from assimilation, which involves change, not omission. </a:t>
            </a:r>
            <a:endParaRPr lang="en-US" sz="1800" dirty="0" smtClean="0"/>
          </a:p>
          <a:p>
            <a:r>
              <a:rPr lang="en-US" sz="1800" dirty="0" smtClean="0"/>
              <a:t>Elision </a:t>
            </a:r>
            <a:r>
              <a:rPr lang="en-US" sz="1800" dirty="0"/>
              <a:t>in English typically affects </a:t>
            </a:r>
            <a:r>
              <a:rPr lang="en-US" sz="1800" dirty="0" smtClean="0"/>
              <a:t>syllable-final </a:t>
            </a:r>
            <a:r>
              <a:rPr lang="en-US" sz="1800" dirty="0"/>
              <a:t>/ t , d /, unstressed / h /, and / ə </a:t>
            </a:r>
            <a:r>
              <a:rPr lang="en-US" sz="1800" dirty="0" smtClean="0"/>
              <a:t>/.</a:t>
            </a:r>
          </a:p>
          <a:p>
            <a:r>
              <a:rPr lang="en-US" sz="1800" dirty="0"/>
              <a:t>Linking [ j, w ] and linking/intrusive [ r ] are ways of making speech sound fluent. </a:t>
            </a:r>
            <a:endParaRPr lang="en-US" sz="1800" dirty="0" smtClean="0"/>
          </a:p>
          <a:p>
            <a:r>
              <a:rPr lang="en-US" sz="1800" dirty="0"/>
              <a:t>All the connected speech processes (weakening, linking, assimilation and elision) are natural processes common in everyday speech, and can occur together.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7969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83127"/>
            <a:ext cx="9997440" cy="1521229"/>
          </a:xfrm>
        </p:spPr>
        <p:txBody>
          <a:bodyPr>
            <a:normAutofit/>
          </a:bodyPr>
          <a:lstStyle/>
          <a:p>
            <a:r>
              <a:rPr lang="en-US" dirty="0" smtClean="0"/>
              <a:t>Mondegreens?</a:t>
            </a:r>
            <a:br>
              <a:rPr lang="en-US" dirty="0" smtClean="0"/>
            </a:br>
            <a:r>
              <a:rPr lang="en-US" sz="2000" dirty="0" smtClean="0"/>
              <a:t>are </a:t>
            </a:r>
            <a:r>
              <a:rPr lang="en-US" sz="2000" dirty="0" err="1"/>
              <a:t>mishearings</a:t>
            </a:r>
            <a:r>
              <a:rPr lang="en-US" sz="2000" dirty="0"/>
              <a:t>, often because of connected speech processes.</a:t>
            </a:r>
            <a:endParaRPr lang="en-GB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1604356"/>
            <a:ext cx="9997440" cy="464404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From a Scottish ballade</a:t>
            </a:r>
          </a:p>
          <a:p>
            <a:pPr marL="82296" indent="0">
              <a:buNone/>
            </a:pPr>
            <a:r>
              <a:rPr lang="en-GB" dirty="0" smtClean="0"/>
              <a:t>(</a:t>
            </a:r>
            <a:r>
              <a:rPr lang="en-US" dirty="0" smtClean="0"/>
              <a:t>And </a:t>
            </a:r>
            <a:r>
              <a:rPr lang="en-US" dirty="0"/>
              <a:t>laid him on the </a:t>
            </a:r>
            <a:r>
              <a:rPr lang="en-US" dirty="0" smtClean="0"/>
              <a:t>green = And Lady Mondegreen) 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"Excuse me while I kiss this guy" (for the Jimi Hendrix lyric "Excuse me while I kiss the sky</a:t>
            </a:r>
            <a:r>
              <a:rPr lang="en-US" dirty="0" smtClean="0"/>
              <a:t>")</a:t>
            </a:r>
          </a:p>
          <a:p>
            <a:endParaRPr lang="en-US" dirty="0"/>
          </a:p>
          <a:p>
            <a:r>
              <a:rPr lang="cs-CZ" dirty="0"/>
              <a:t>/ </a:t>
            </a:r>
            <a:r>
              <a:rPr lang="cs-CZ" dirty="0" err="1" smtClean="0"/>
              <a:t>wi</a:t>
            </a:r>
            <a:r>
              <a:rPr lang="en-US" dirty="0" smtClean="0"/>
              <a:t>:</a:t>
            </a:r>
            <a:r>
              <a:rPr lang="cs-CZ" dirty="0" smtClean="0"/>
              <a:t> ni</a:t>
            </a:r>
            <a:r>
              <a:rPr lang="en-US" dirty="0" smtClean="0"/>
              <a:t>:</a:t>
            </a:r>
            <a:r>
              <a:rPr lang="cs-CZ" dirty="0" smtClean="0"/>
              <a:t>d </a:t>
            </a:r>
            <a:r>
              <a:rPr lang="cs-CZ" dirty="0" err="1"/>
              <a:t>ðə</a:t>
            </a:r>
            <a:r>
              <a:rPr lang="cs-CZ" dirty="0"/>
              <a:t> </a:t>
            </a:r>
            <a:r>
              <a:rPr lang="cs-CZ" dirty="0" smtClean="0"/>
              <a:t>f</a:t>
            </a:r>
            <a:r>
              <a:rPr lang="en-US" dirty="0"/>
              <a:t>e</a:t>
            </a:r>
            <a:r>
              <a:rPr lang="cs-CZ" dirty="0" smtClean="0"/>
              <a:t>ks </a:t>
            </a:r>
            <a:r>
              <a:rPr lang="cs-CZ" dirty="0" err="1"/>
              <a:t>tədei</a:t>
            </a:r>
            <a:r>
              <a:rPr lang="cs-CZ" dirty="0"/>
              <a:t> /: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fax/</a:t>
            </a:r>
            <a:r>
              <a:rPr lang="cs-CZ" dirty="0" err="1"/>
              <a:t>facts</a:t>
            </a:r>
            <a:r>
              <a:rPr lang="cs-CZ" dirty="0"/>
              <a:t> </a:t>
            </a:r>
            <a:r>
              <a:rPr lang="cs-CZ" dirty="0" err="1"/>
              <a:t>today</a:t>
            </a:r>
            <a:r>
              <a:rPr lang="cs-CZ" dirty="0"/>
              <a:t> 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cs-CZ" dirty="0" smtClean="0"/>
              <a:t>/ k</a:t>
            </a:r>
            <a:r>
              <a:rPr lang="en-US" dirty="0"/>
              <a:t>V</a:t>
            </a:r>
            <a:r>
              <a:rPr lang="cs-CZ" dirty="0" smtClean="0"/>
              <a:t>m </a:t>
            </a:r>
            <a:r>
              <a:rPr lang="cs-CZ" dirty="0"/>
              <a:t>in </a:t>
            </a:r>
            <a:r>
              <a:rPr lang="cs-CZ" dirty="0" err="1"/>
              <a:t>ən</a:t>
            </a:r>
            <a:r>
              <a:rPr lang="cs-CZ" dirty="0"/>
              <a:t> </a:t>
            </a:r>
            <a:r>
              <a:rPr lang="cs-CZ" dirty="0" err="1"/>
              <a:t>sip</a:t>
            </a:r>
            <a:r>
              <a:rPr lang="cs-CZ" dirty="0"/>
              <a:t> </a:t>
            </a:r>
            <a:r>
              <a:rPr lang="cs-CZ" dirty="0" err="1"/>
              <a:t>bai</a:t>
            </a:r>
            <a:r>
              <a:rPr lang="cs-CZ" dirty="0"/>
              <a:t> </a:t>
            </a:r>
            <a:r>
              <a:rPr lang="cs-CZ" dirty="0" err="1"/>
              <a:t>ðə</a:t>
            </a:r>
            <a:r>
              <a:rPr lang="cs-CZ" dirty="0"/>
              <a:t> fair /: </a:t>
            </a:r>
            <a:r>
              <a:rPr lang="cs-CZ" dirty="0" err="1"/>
              <a:t>Come</a:t>
            </a:r>
            <a:r>
              <a:rPr lang="cs-CZ" dirty="0"/>
              <a:t> in and </a:t>
            </a:r>
            <a:r>
              <a:rPr lang="cs-CZ" dirty="0" err="1"/>
              <a:t>sip</a:t>
            </a:r>
            <a:r>
              <a:rPr lang="cs-CZ" dirty="0"/>
              <a:t>/</a:t>
            </a:r>
            <a:r>
              <a:rPr lang="cs-CZ" dirty="0" err="1"/>
              <a:t>sit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fire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cs-CZ" dirty="0" smtClean="0"/>
              <a:t>/ </a:t>
            </a:r>
            <a:r>
              <a:rPr lang="cs-CZ" dirty="0" err="1"/>
              <a:t>faind</a:t>
            </a:r>
            <a:r>
              <a:rPr lang="cs-CZ" dirty="0"/>
              <a:t> </a:t>
            </a:r>
            <a:r>
              <a:rPr lang="cs-CZ" dirty="0" smtClean="0"/>
              <a:t>mi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cs-CZ" dirty="0"/>
              <a:t>ə </a:t>
            </a:r>
            <a:r>
              <a:rPr lang="cs-CZ" dirty="0" err="1"/>
              <a:t>raip</a:t>
            </a:r>
            <a:r>
              <a:rPr lang="cs-CZ" dirty="0"/>
              <a:t> per /: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a </a:t>
            </a:r>
            <a:r>
              <a:rPr lang="cs-CZ" dirty="0" err="1"/>
              <a:t>ripe</a:t>
            </a:r>
            <a:r>
              <a:rPr lang="cs-CZ" dirty="0"/>
              <a:t> </a:t>
            </a:r>
            <a:r>
              <a:rPr lang="cs-CZ" dirty="0" err="1"/>
              <a:t>pear</a:t>
            </a:r>
            <a:r>
              <a:rPr lang="cs-CZ" dirty="0"/>
              <a:t>/</a:t>
            </a:r>
            <a:r>
              <a:rPr lang="cs-CZ" dirty="0" err="1"/>
              <a:t>right</a:t>
            </a:r>
            <a:r>
              <a:rPr lang="cs-CZ" dirty="0"/>
              <a:t> pair 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www.youtube.com/watch?v=tnlveKfDuyk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25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practice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1. What kinds of assimilation are possible in the following words and phrases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art </a:t>
            </a:r>
            <a:r>
              <a:rPr lang="en-US" dirty="0" smtClean="0"/>
              <a:t>gallery</a:t>
            </a:r>
          </a:p>
          <a:p>
            <a:r>
              <a:rPr lang="en-US" dirty="0" smtClean="0"/>
              <a:t> goodbye</a:t>
            </a:r>
          </a:p>
          <a:p>
            <a:r>
              <a:rPr lang="en-US" dirty="0" smtClean="0"/>
              <a:t> </a:t>
            </a:r>
            <a:r>
              <a:rPr lang="en-US" dirty="0"/>
              <a:t>John </a:t>
            </a:r>
            <a:r>
              <a:rPr lang="en-US" dirty="0" smtClean="0"/>
              <a:t>Major</a:t>
            </a:r>
          </a:p>
          <a:p>
            <a:r>
              <a:rPr lang="en-US" dirty="0" smtClean="0"/>
              <a:t> </a:t>
            </a:r>
            <a:r>
              <a:rPr lang="en-US" dirty="0"/>
              <a:t>salad </a:t>
            </a:r>
            <a:r>
              <a:rPr lang="en-US" dirty="0" smtClean="0"/>
              <a:t>cream</a:t>
            </a:r>
          </a:p>
          <a:p>
            <a:r>
              <a:rPr lang="en-US" dirty="0" smtClean="0"/>
              <a:t> </a:t>
            </a:r>
            <a:r>
              <a:rPr lang="en-US" dirty="0"/>
              <a:t>broad </a:t>
            </a:r>
            <a:r>
              <a:rPr lang="en-US" dirty="0" smtClean="0"/>
              <a:t>beans</a:t>
            </a:r>
          </a:p>
          <a:p>
            <a:r>
              <a:rPr lang="en-US" dirty="0" smtClean="0"/>
              <a:t> </a:t>
            </a:r>
            <a:r>
              <a:rPr lang="en-US" dirty="0"/>
              <a:t>Great </a:t>
            </a:r>
            <a:r>
              <a:rPr lang="en-US" dirty="0" smtClean="0"/>
              <a:t>Britain</a:t>
            </a:r>
          </a:p>
          <a:p>
            <a:r>
              <a:rPr lang="en-US" dirty="0" smtClean="0"/>
              <a:t> </a:t>
            </a:r>
            <a:r>
              <a:rPr lang="en-US" dirty="0" err="1"/>
              <a:t>Mrs</a:t>
            </a:r>
            <a:r>
              <a:rPr lang="en-US" dirty="0"/>
              <a:t> Young </a:t>
            </a:r>
            <a:endParaRPr lang="en-US" dirty="0" smtClean="0"/>
          </a:p>
          <a:p>
            <a:r>
              <a:rPr lang="en-US" dirty="0" smtClean="0"/>
              <a:t>tennis shoes</a:t>
            </a:r>
          </a:p>
          <a:p>
            <a:r>
              <a:rPr lang="en-US" dirty="0" smtClean="0"/>
              <a:t> headmaster</a:t>
            </a:r>
          </a:p>
          <a:p>
            <a:r>
              <a:rPr lang="en-US" dirty="0" smtClean="0"/>
              <a:t> </a:t>
            </a:r>
            <a:r>
              <a:rPr lang="en-US" dirty="0"/>
              <a:t>please </a:t>
            </a:r>
            <a:r>
              <a:rPr lang="en-US" dirty="0" smtClean="0"/>
              <a:t>yourself</a:t>
            </a:r>
          </a:p>
          <a:p>
            <a:r>
              <a:rPr lang="en-US" dirty="0" smtClean="0"/>
              <a:t> tenpin</a:t>
            </a:r>
          </a:p>
          <a:p>
            <a:r>
              <a:rPr lang="en-US" dirty="0" smtClean="0"/>
              <a:t> bowling</a:t>
            </a:r>
          </a:p>
          <a:p>
            <a:r>
              <a:rPr lang="en-US" dirty="0" smtClean="0"/>
              <a:t> disused</a:t>
            </a:r>
          </a:p>
          <a:p>
            <a:r>
              <a:rPr lang="en-US" dirty="0" smtClean="0"/>
              <a:t> input</a:t>
            </a:r>
          </a:p>
          <a:p>
            <a:r>
              <a:rPr lang="en-US" dirty="0" smtClean="0"/>
              <a:t> </a:t>
            </a:r>
            <a:r>
              <a:rPr lang="en-US" dirty="0"/>
              <a:t>SUV </a:t>
            </a:r>
            <a:endParaRPr lang="en-US" dirty="0" smtClean="0"/>
          </a:p>
          <a:p>
            <a:r>
              <a:rPr lang="en-US" dirty="0" smtClean="0"/>
              <a:t>United Kingdom</a:t>
            </a:r>
          </a:p>
        </p:txBody>
      </p:sp>
    </p:spTree>
    <p:extLst>
      <p:ext uri="{BB962C8B-B14F-4D97-AF65-F5344CB8AC3E}">
        <p14:creationId xmlns:p14="http://schemas.microsoft.com/office/powerpoint/2010/main" val="415684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practice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What </a:t>
            </a:r>
            <a:r>
              <a:rPr lang="en-US" dirty="0"/>
              <a:t>elision is possible in the following words and phrases?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ackhand</a:t>
            </a:r>
          </a:p>
          <a:p>
            <a:r>
              <a:rPr lang="en-US" dirty="0" smtClean="0"/>
              <a:t> </a:t>
            </a:r>
            <a:r>
              <a:rPr lang="en-US" dirty="0"/>
              <a:t>handshake </a:t>
            </a:r>
            <a:endParaRPr lang="en-US" dirty="0" smtClean="0"/>
          </a:p>
          <a:p>
            <a:r>
              <a:rPr lang="en-US" dirty="0" smtClean="0"/>
              <a:t>loved ones </a:t>
            </a:r>
          </a:p>
          <a:p>
            <a:r>
              <a:rPr lang="en-US" dirty="0"/>
              <a:t>t</a:t>
            </a:r>
            <a:r>
              <a:rPr lang="en-US" dirty="0" smtClean="0"/>
              <a:t>emperature</a:t>
            </a:r>
          </a:p>
          <a:p>
            <a:r>
              <a:rPr lang="en-US" dirty="0" smtClean="0"/>
              <a:t> family</a:t>
            </a:r>
          </a:p>
          <a:p>
            <a:r>
              <a:rPr lang="en-US" dirty="0" smtClean="0"/>
              <a:t> </a:t>
            </a:r>
            <a:r>
              <a:rPr lang="en-US" dirty="0"/>
              <a:t>left luggage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enthouse</a:t>
            </a:r>
          </a:p>
          <a:p>
            <a:r>
              <a:rPr lang="en-US" dirty="0" smtClean="0"/>
              <a:t>West </a:t>
            </a:r>
            <a:r>
              <a:rPr lang="en-US" dirty="0"/>
              <a:t>Side Story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13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 reads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Adam Brown Chapters 15,16,17</a:t>
            </a:r>
          </a:p>
          <a:p>
            <a:r>
              <a:rPr lang="en-GB" dirty="0" smtClean="0"/>
              <a:t>Peter Roach: Chapter 8, Connected speech 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98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Mechanical speech?</a:t>
            </a:r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8623" y="2387183"/>
            <a:ext cx="2924175" cy="15621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355869" y="1587731"/>
            <a:ext cx="5802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www.youtube.com/watch?v=kuET1Xrb5kM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43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dirty="0" smtClean="0"/>
              <a:t>Why is it unintelligible?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dirty="0" smtClean="0"/>
              <a:t>No right intonation (stress, rhythm, melody)</a:t>
            </a:r>
            <a:endParaRPr lang="cs-CZ" dirty="0" smtClean="0"/>
          </a:p>
          <a:p>
            <a:pPr lvl="1" rtl="0"/>
            <a:r>
              <a:rPr lang="en-US" dirty="0" smtClean="0"/>
              <a:t>No consideration of connected speech processes</a:t>
            </a:r>
            <a:endParaRPr lang="cs-CZ" dirty="0" smtClean="0"/>
          </a:p>
          <a:p>
            <a:pPr lvl="2" rtl="0"/>
            <a:r>
              <a:rPr lang="en-US" dirty="0" smtClean="0"/>
              <a:t>assimilation</a:t>
            </a:r>
            <a:endParaRPr lang="cs-CZ" dirty="0" smtClean="0"/>
          </a:p>
          <a:p>
            <a:pPr lvl="3" rtl="0"/>
            <a:r>
              <a:rPr lang="en-US" dirty="0" smtClean="0"/>
              <a:t>elision</a:t>
            </a:r>
            <a:endParaRPr lang="cs-CZ" dirty="0" smtClean="0"/>
          </a:p>
          <a:p>
            <a:pPr lvl="4" rtl="0"/>
            <a:r>
              <a:rPr lang="en-US" dirty="0" smtClean="0"/>
              <a:t>linking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Rhythm: stress-timed   vs syllable-timed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9779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Walk down the path to the end of the canal.</a:t>
            </a:r>
          </a:p>
          <a:p>
            <a:endParaRPr lang="en-GB" dirty="0"/>
          </a:p>
          <a:p>
            <a:r>
              <a:rPr lang="en-GB" dirty="0" smtClean="0"/>
              <a:t>Walk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smtClean="0"/>
              <a:t> </a:t>
            </a:r>
            <a:r>
              <a:rPr lang="en-GB" dirty="0"/>
              <a:t>down </a:t>
            </a:r>
            <a:r>
              <a:rPr lang="en-GB" dirty="0" smtClean="0"/>
              <a:t>the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smtClean="0"/>
              <a:t> </a:t>
            </a:r>
            <a:r>
              <a:rPr lang="en-GB" dirty="0"/>
              <a:t>path to </a:t>
            </a:r>
            <a:r>
              <a:rPr lang="en-GB" dirty="0" smtClean="0"/>
              <a:t>the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smtClean="0"/>
              <a:t> </a:t>
            </a:r>
            <a:r>
              <a:rPr lang="en-GB" dirty="0"/>
              <a:t>end of the </a:t>
            </a:r>
            <a:r>
              <a:rPr lang="en-GB" dirty="0" smtClean="0"/>
              <a:t>ca</a:t>
            </a:r>
            <a:r>
              <a:rPr lang="en-GB" dirty="0" smtClean="0">
                <a:solidFill>
                  <a:srgbClr val="FF0000"/>
                </a:solidFill>
              </a:rPr>
              <a:t>/</a:t>
            </a:r>
            <a:r>
              <a:rPr lang="en-GB" dirty="0" err="1" smtClean="0"/>
              <a:t>nal</a:t>
            </a:r>
            <a:endParaRPr lang="en-GB" dirty="0"/>
          </a:p>
          <a:p>
            <a:endParaRPr lang="en-GB" dirty="0" smtClean="0"/>
          </a:p>
          <a:p>
            <a:pPr marL="82296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FOOT</a:t>
            </a:r>
          </a:p>
          <a:p>
            <a:pPr marL="82296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Com’pact</a:t>
            </a:r>
            <a:r>
              <a:rPr lang="en-GB" dirty="0" smtClean="0">
                <a:solidFill>
                  <a:srgbClr val="FF0000"/>
                </a:solidFill>
              </a:rPr>
              <a:t> – ‘compact disk</a:t>
            </a:r>
          </a:p>
          <a:p>
            <a:pPr marL="82296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Thir’teen</a:t>
            </a:r>
            <a:r>
              <a:rPr lang="en-GB" dirty="0" smtClean="0">
                <a:solidFill>
                  <a:srgbClr val="FF0000"/>
                </a:solidFill>
              </a:rPr>
              <a:t> – ‘thirteenth place</a:t>
            </a:r>
          </a:p>
          <a:p>
            <a:pPr marL="82296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West’minster</a:t>
            </a:r>
            <a:r>
              <a:rPr lang="en-GB" dirty="0" smtClean="0">
                <a:solidFill>
                  <a:srgbClr val="FF0000"/>
                </a:solidFill>
              </a:rPr>
              <a:t> – ‘Westminster Palace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0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Weakening of vowels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vowel can only seem strong if surrounded by weak ones (note for students). Focus words.</a:t>
            </a:r>
          </a:p>
          <a:p>
            <a:endParaRPr lang="en-GB" dirty="0" smtClean="0"/>
          </a:p>
          <a:p>
            <a:r>
              <a:rPr lang="cs-CZ" u="sng" dirty="0" err="1"/>
              <a:t>Content</a:t>
            </a:r>
            <a:r>
              <a:rPr lang="cs-CZ" dirty="0"/>
              <a:t> and </a:t>
            </a:r>
            <a:r>
              <a:rPr lang="cs-CZ" u="sng" dirty="0" err="1"/>
              <a:t>function</a:t>
            </a:r>
            <a:r>
              <a:rPr lang="cs-CZ" dirty="0"/>
              <a:t> </a:t>
            </a:r>
            <a:r>
              <a:rPr lang="cs-CZ" dirty="0" err="1" smtClean="0"/>
              <a:t>words</a:t>
            </a:r>
            <a:r>
              <a:rPr lang="en-US" dirty="0" smtClean="0"/>
              <a:t>: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like that T-shirt, What’s that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The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man that I met was my uncle . 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He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said that he would come to the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party.</a:t>
            </a:r>
          </a:p>
          <a:p>
            <a:pPr marL="82296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+ What are you looking at? </a:t>
            </a:r>
          </a:p>
          <a:p>
            <a:pPr marL="82296" indent="0"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pPr marL="82296" indent="0">
              <a:buNone/>
            </a:pPr>
            <a:r>
              <a:rPr lang="en-US" sz="3600" dirty="0" smtClean="0">
                <a:solidFill>
                  <a:schemeClr val="tx2"/>
                </a:solidFill>
              </a:rPr>
              <a:t>- Reduction of Vowels to </a:t>
            </a:r>
            <a:r>
              <a:rPr lang="cs-CZ" sz="3600" dirty="0"/>
              <a:t>/ ə / </a:t>
            </a:r>
            <a:r>
              <a:rPr lang="en-US" sz="3600" dirty="0" smtClean="0"/>
              <a:t> or / </a:t>
            </a:r>
            <a:r>
              <a:rPr lang="cs-CZ" sz="3600" dirty="0" smtClean="0"/>
              <a:t>i </a:t>
            </a:r>
            <a:r>
              <a:rPr lang="en-US" sz="3600" dirty="0" smtClean="0"/>
              <a:t>/</a:t>
            </a:r>
            <a:endParaRPr lang="en-US" sz="3600" dirty="0">
              <a:solidFill>
                <a:schemeClr val="tx2"/>
              </a:solidFill>
            </a:endParaRPr>
          </a:p>
          <a:p>
            <a:pPr marL="82296" indent="0">
              <a:buNone/>
            </a:pP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9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072024"/>
          </a:xfrm>
        </p:spPr>
        <p:txBody>
          <a:bodyPr>
            <a:noAutofit/>
          </a:bodyPr>
          <a:lstStyle/>
          <a:p>
            <a:r>
              <a:rPr lang="en-US" sz="2800" u="sng" dirty="0"/>
              <a:t>Assimilation</a:t>
            </a:r>
            <a:r>
              <a:rPr lang="en-US" sz="2800" dirty="0"/>
              <a:t> is the process whereby one sound changes in order to become similar to a neighboring sound. 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4144" y="1529542"/>
            <a:ext cx="9997440" cy="4718857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Progressive and regressive</a:t>
            </a:r>
          </a:p>
          <a:p>
            <a:pPr marL="82296" indent="0">
              <a:buNone/>
            </a:pP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cats -  dogs      have to go</a:t>
            </a:r>
          </a:p>
          <a:p>
            <a:pPr marL="82296" indent="0">
              <a:buNone/>
            </a:pP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dirty="0" smtClean="0"/>
              <a:t>Assimilation of Place/ Manner/Voice</a:t>
            </a:r>
          </a:p>
          <a:p>
            <a:pPr marL="82296" indent="0">
              <a:buNone/>
            </a:pP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</a:rPr>
              <a:t>at- batman</a:t>
            </a:r>
          </a:p>
          <a:p>
            <a:pPr marL="82296" indent="0">
              <a:buNone/>
            </a:pP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</a:rPr>
              <a:t>one – one boy</a:t>
            </a:r>
          </a:p>
          <a:p>
            <a:pPr marL="82296" indent="0">
              <a:buNone/>
            </a:pP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</a:rPr>
              <a:t>as – as you</a:t>
            </a:r>
          </a:p>
          <a:p>
            <a:pPr marL="82296" indent="0">
              <a:buNone/>
            </a:pP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</a:rPr>
              <a:t>Ed - education </a:t>
            </a:r>
          </a:p>
          <a:p>
            <a:pPr marL="82296" indent="0">
              <a:buNone/>
            </a:pPr>
            <a:r>
              <a:rPr lang="en-GB" dirty="0" smtClean="0"/>
              <a:t>+ </a:t>
            </a:r>
            <a:r>
              <a:rPr lang="cs-CZ" dirty="0" err="1"/>
              <a:t>Geminate</a:t>
            </a:r>
            <a:r>
              <a:rPr lang="cs-CZ" dirty="0"/>
              <a:t> </a:t>
            </a:r>
            <a:r>
              <a:rPr lang="cs-CZ" dirty="0" err="1" smtClean="0"/>
              <a:t>consonants</a:t>
            </a:r>
            <a:r>
              <a:rPr lang="en-US" dirty="0" smtClean="0"/>
              <a:t>: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penknife, good dog</a:t>
            </a:r>
            <a:r>
              <a:rPr lang="cs-CZ" sz="2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(loss of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</a:rPr>
              <a:t>plosion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82296" indent="0">
              <a:buNone/>
            </a:pPr>
            <a:endParaRPr lang="en-GB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dirty="0" smtClean="0"/>
              <a:t>Assimilation vs </a:t>
            </a:r>
            <a:r>
              <a:rPr lang="en-GB" dirty="0" err="1" smtClean="0"/>
              <a:t>Coarticulation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all aspects working together: </a:t>
            </a:r>
            <a:r>
              <a:rPr lang="en-GB" sz="2900" dirty="0" smtClean="0">
                <a:solidFill>
                  <a:schemeClr val="bg2">
                    <a:lumMod val="50000"/>
                  </a:schemeClr>
                </a:solidFill>
              </a:rPr>
              <a:t>cats and dogs seeing it</a:t>
            </a:r>
          </a:p>
          <a:p>
            <a:pPr>
              <a:buFontTx/>
              <a:buChar char="-"/>
            </a:pPr>
            <a:r>
              <a:rPr lang="en-GB" dirty="0" smtClean="0"/>
              <a:t>More then neighbouring sounds: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I have to go.</a:t>
            </a:r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tx2"/>
                </a:solidFill>
              </a:rPr>
              <a:t>Irrespective of the language:  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in part - improper, illegal, irregular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2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Elision is loss </a:t>
            </a:r>
            <a:r>
              <a:rPr lang="en-US" dirty="0"/>
              <a:t>of </a:t>
            </a:r>
            <a:r>
              <a:rPr lang="en-US" dirty="0" smtClean="0"/>
              <a:t>sounds in connected speech.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err="1"/>
              <a:t>next</a:t>
            </a:r>
            <a:r>
              <a:rPr lang="cs-CZ" sz="2000" dirty="0"/>
              <a:t> </a:t>
            </a:r>
            <a:r>
              <a:rPr lang="cs-CZ" sz="2000" dirty="0" err="1"/>
              <a:t>week</a:t>
            </a:r>
            <a:r>
              <a:rPr lang="cs-CZ" sz="2000" dirty="0"/>
              <a:t> / </a:t>
            </a:r>
            <a:r>
              <a:rPr lang="cs-CZ" sz="2000" dirty="0" err="1"/>
              <a:t>nekst</a:t>
            </a:r>
            <a:r>
              <a:rPr lang="cs-CZ" sz="2000" dirty="0"/>
              <a:t> </a:t>
            </a:r>
            <a:r>
              <a:rPr lang="cs-CZ" sz="2000" dirty="0" err="1" smtClean="0"/>
              <a:t>wi</a:t>
            </a:r>
            <a:r>
              <a:rPr lang="en-US" sz="2000" dirty="0"/>
              <a:t>:</a:t>
            </a:r>
            <a:r>
              <a:rPr lang="cs-CZ" sz="2000" dirty="0" smtClean="0"/>
              <a:t>k </a:t>
            </a:r>
            <a:r>
              <a:rPr lang="cs-CZ" sz="2000" dirty="0"/>
              <a:t>/ &gt; / </a:t>
            </a:r>
            <a:r>
              <a:rPr lang="cs-CZ" sz="2000" dirty="0" err="1"/>
              <a:t>neks</a:t>
            </a:r>
            <a:r>
              <a:rPr lang="cs-CZ" sz="2000" dirty="0"/>
              <a:t> </a:t>
            </a:r>
            <a:r>
              <a:rPr lang="cs-CZ" sz="2000" dirty="0" err="1" smtClean="0"/>
              <a:t>wi</a:t>
            </a:r>
            <a:r>
              <a:rPr lang="en-US" sz="2000" dirty="0"/>
              <a:t>:</a:t>
            </a:r>
            <a:r>
              <a:rPr lang="cs-CZ" sz="2000" dirty="0" smtClean="0"/>
              <a:t>k /</a:t>
            </a:r>
            <a:endParaRPr lang="en-US" sz="2000" dirty="0" smtClean="0"/>
          </a:p>
          <a:p>
            <a:r>
              <a:rPr lang="pt-BR" sz="2000" dirty="0"/>
              <a:t>national / </a:t>
            </a:r>
            <a:r>
              <a:rPr lang="pt-BR" sz="2000" dirty="0" smtClean="0"/>
              <a:t>naʃənəl </a:t>
            </a:r>
            <a:r>
              <a:rPr lang="pt-BR" sz="2000" dirty="0"/>
              <a:t>/ &gt; / </a:t>
            </a:r>
            <a:r>
              <a:rPr lang="pt-BR" sz="2000" dirty="0" smtClean="0"/>
              <a:t>naʃnəl /</a:t>
            </a:r>
          </a:p>
          <a:p>
            <a:r>
              <a:rPr lang="en-US" sz="2000" dirty="0"/>
              <a:t>Take him / </a:t>
            </a:r>
            <a:r>
              <a:rPr lang="en-US" sz="2000" dirty="0" err="1"/>
              <a:t>teik</a:t>
            </a:r>
            <a:r>
              <a:rPr lang="en-US" sz="2000" dirty="0"/>
              <a:t> him / &gt; / </a:t>
            </a:r>
            <a:r>
              <a:rPr lang="en-US" sz="2000" dirty="0" err="1"/>
              <a:t>teik</a:t>
            </a:r>
            <a:r>
              <a:rPr lang="en-US" sz="2000" dirty="0"/>
              <a:t> </a:t>
            </a:r>
            <a:r>
              <a:rPr lang="en-US" sz="2000" dirty="0" err="1" smtClean="0"/>
              <a:t>im</a:t>
            </a:r>
            <a:r>
              <a:rPr lang="en-US" sz="2000" dirty="0" smtClean="0"/>
              <a:t>/ </a:t>
            </a:r>
          </a:p>
          <a:p>
            <a:r>
              <a:rPr lang="en-US" sz="2000" dirty="0"/>
              <a:t>should have done / </a:t>
            </a:r>
            <a:r>
              <a:rPr lang="en-US" sz="2000" dirty="0" err="1"/>
              <a:t>ʃυd</a:t>
            </a:r>
            <a:r>
              <a:rPr lang="en-US" sz="2000" dirty="0"/>
              <a:t> </a:t>
            </a:r>
            <a:r>
              <a:rPr lang="en-US" sz="2000" dirty="0" err="1"/>
              <a:t>əv</a:t>
            </a:r>
            <a:r>
              <a:rPr lang="en-US" sz="2000" dirty="0"/>
              <a:t> </a:t>
            </a:r>
            <a:r>
              <a:rPr lang="en-US" sz="2000" dirty="0" err="1" smtClean="0"/>
              <a:t>dvn</a:t>
            </a:r>
            <a:r>
              <a:rPr lang="en-US" sz="2000" dirty="0" smtClean="0"/>
              <a:t> </a:t>
            </a:r>
            <a:r>
              <a:rPr lang="en-US" sz="2000" dirty="0"/>
              <a:t>/ &gt; / </a:t>
            </a:r>
            <a:r>
              <a:rPr lang="en-US" sz="2000" dirty="0" err="1"/>
              <a:t>ʃυd</a:t>
            </a:r>
            <a:r>
              <a:rPr lang="en-US" sz="2000" dirty="0"/>
              <a:t> ə </a:t>
            </a:r>
            <a:r>
              <a:rPr lang="en-US" sz="2000" dirty="0" err="1" smtClean="0"/>
              <a:t>dvn</a:t>
            </a:r>
            <a:r>
              <a:rPr lang="en-US" sz="2000" dirty="0" smtClean="0"/>
              <a:t>/</a:t>
            </a:r>
          </a:p>
          <a:p>
            <a:r>
              <a:rPr lang="cs-CZ" sz="2000" dirty="0" err="1"/>
              <a:t>don’t</a:t>
            </a:r>
            <a:r>
              <a:rPr lang="cs-CZ" sz="2000" dirty="0"/>
              <a:t> </a:t>
            </a:r>
            <a:r>
              <a:rPr lang="cs-CZ" sz="2000" dirty="0" err="1"/>
              <a:t>know</a:t>
            </a:r>
            <a:r>
              <a:rPr lang="cs-CZ" sz="2000" dirty="0"/>
              <a:t> / </a:t>
            </a:r>
            <a:r>
              <a:rPr lang="cs-CZ" sz="2000" dirty="0" err="1"/>
              <a:t>də</a:t>
            </a:r>
            <a:r>
              <a:rPr lang="el-GR" sz="2000" dirty="0" smtClean="0"/>
              <a:t>υ</a:t>
            </a:r>
            <a:r>
              <a:rPr lang="cs-CZ" sz="2000" dirty="0" err="1" smtClean="0"/>
              <a:t>nt</a:t>
            </a:r>
            <a:r>
              <a:rPr lang="cs-CZ" sz="2000" dirty="0" smtClean="0"/>
              <a:t> </a:t>
            </a:r>
            <a:r>
              <a:rPr lang="cs-CZ" sz="2000" dirty="0" err="1"/>
              <a:t>nə</a:t>
            </a:r>
            <a:r>
              <a:rPr lang="el-GR" sz="2000" dirty="0"/>
              <a:t>υ </a:t>
            </a:r>
            <a:r>
              <a:rPr lang="el-GR" sz="2000" dirty="0" smtClean="0"/>
              <a:t>/ </a:t>
            </a:r>
            <a:r>
              <a:rPr lang="el-GR" sz="2000" dirty="0"/>
              <a:t>&gt; </a:t>
            </a:r>
            <a:r>
              <a:rPr lang="cs-CZ" sz="2000" dirty="0" err="1"/>
              <a:t>dunno</a:t>
            </a:r>
            <a:r>
              <a:rPr lang="cs-CZ" sz="2000" dirty="0"/>
              <a:t> / </a:t>
            </a:r>
            <a:r>
              <a:rPr lang="cs-CZ" sz="2000" dirty="0" err="1"/>
              <a:t>dənə</a:t>
            </a:r>
            <a:r>
              <a:rPr lang="el-GR" sz="2000" dirty="0" smtClean="0"/>
              <a:t>υ</a:t>
            </a:r>
            <a:r>
              <a:rPr lang="en-US" sz="2000" dirty="0" smtClean="0"/>
              <a:t>/</a:t>
            </a:r>
          </a:p>
          <a:p>
            <a:endParaRPr lang="en-US" sz="2000" dirty="0"/>
          </a:p>
          <a:p>
            <a:r>
              <a:rPr lang="en-US" dirty="0" smtClean="0"/>
              <a:t>Elision VS Contractions</a:t>
            </a:r>
          </a:p>
          <a:p>
            <a:r>
              <a:rPr lang="cs-CZ" sz="2000" dirty="0" err="1"/>
              <a:t>don’t</a:t>
            </a:r>
            <a:r>
              <a:rPr lang="cs-CZ" sz="2000" dirty="0"/>
              <a:t> / </a:t>
            </a:r>
            <a:r>
              <a:rPr lang="cs-CZ" sz="2000" dirty="0" err="1"/>
              <a:t>də</a:t>
            </a:r>
            <a:r>
              <a:rPr lang="el-GR" sz="2000" dirty="0"/>
              <a:t>υ</a:t>
            </a:r>
            <a:r>
              <a:rPr lang="cs-CZ" sz="2000" dirty="0" err="1" smtClean="0"/>
              <a:t>nt</a:t>
            </a:r>
            <a:r>
              <a:rPr lang="en-US" sz="2000" dirty="0" smtClean="0"/>
              <a:t>/</a:t>
            </a:r>
          </a:p>
          <a:p>
            <a:r>
              <a:rPr lang="en-US" sz="2000" dirty="0" smtClean="0"/>
              <a:t>shall </a:t>
            </a:r>
            <a:r>
              <a:rPr lang="en-US" sz="2000" dirty="0"/>
              <a:t>not / </a:t>
            </a:r>
            <a:r>
              <a:rPr lang="en-US" sz="2000" dirty="0" err="1" smtClean="0"/>
              <a:t>ʃal</a:t>
            </a:r>
            <a:r>
              <a:rPr lang="en-US" sz="2000" dirty="0" smtClean="0"/>
              <a:t> </a:t>
            </a:r>
            <a:r>
              <a:rPr lang="en-US" sz="2000" dirty="0" err="1"/>
              <a:t>nɒt</a:t>
            </a:r>
            <a:r>
              <a:rPr lang="en-US" sz="2000" dirty="0"/>
              <a:t> / &gt; shan’t / </a:t>
            </a:r>
            <a:r>
              <a:rPr lang="en-US" sz="2000" dirty="0" err="1" smtClean="0"/>
              <a:t>ʃɑ:nt</a:t>
            </a:r>
            <a:r>
              <a:rPr lang="en-US" sz="2000" dirty="0" smtClean="0"/>
              <a:t>/</a:t>
            </a:r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r>
              <a:rPr lang="en-US" dirty="0" err="1" smtClean="0"/>
              <a:t>Ellision</a:t>
            </a:r>
            <a:r>
              <a:rPr lang="en-US" dirty="0" smtClean="0"/>
              <a:t> VS </a:t>
            </a:r>
            <a:r>
              <a:rPr lang="cs-CZ" dirty="0" err="1"/>
              <a:t>Epenthesis</a:t>
            </a:r>
            <a:r>
              <a:rPr lang="cs-CZ" dirty="0"/>
              <a:t> </a:t>
            </a:r>
            <a:endParaRPr lang="en-US" dirty="0" smtClean="0"/>
          </a:p>
          <a:p>
            <a:pPr marL="82296" indent="0">
              <a:buNone/>
            </a:pPr>
            <a:r>
              <a:rPr lang="en-US" sz="2000" dirty="0" smtClean="0"/>
              <a:t>Tomson, hamster, length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938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GB" dirty="0" smtClean="0"/>
              <a:t>inking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 </a:t>
            </a:r>
            <a:r>
              <a:rPr lang="en-US" dirty="0"/>
              <a:t>Linking [ j ] occurs after / </a:t>
            </a:r>
            <a:r>
              <a:rPr lang="en-US" dirty="0" smtClean="0"/>
              <a:t>i:, 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ai</a:t>
            </a:r>
            <a:r>
              <a:rPr lang="en-US" dirty="0"/>
              <a:t>, </a:t>
            </a:r>
            <a:r>
              <a:rPr lang="en-US" dirty="0" err="1"/>
              <a:t>ɔi</a:t>
            </a:r>
            <a:r>
              <a:rPr lang="en-US" dirty="0"/>
              <a:t> /. seeing, see it, playing, play it, </a:t>
            </a:r>
            <a:r>
              <a:rPr lang="en-US" dirty="0" smtClean="0"/>
              <a:t>flying</a:t>
            </a:r>
            <a:r>
              <a:rPr lang="en-US" dirty="0"/>
              <a:t>, </a:t>
            </a:r>
            <a:r>
              <a:rPr lang="en-US" dirty="0" smtClean="0"/>
              <a:t>fly </a:t>
            </a:r>
            <a:r>
              <a:rPr lang="en-US" dirty="0"/>
              <a:t>it, enjoying, enjoy it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 </a:t>
            </a:r>
            <a:r>
              <a:rPr lang="en-US" dirty="0"/>
              <a:t>Linking [ w ] occurs after / </a:t>
            </a:r>
            <a:r>
              <a:rPr lang="en-US" dirty="0" smtClean="0"/>
              <a:t>u:, </a:t>
            </a:r>
            <a:r>
              <a:rPr lang="en-US" dirty="0" err="1"/>
              <a:t>əυ</a:t>
            </a:r>
            <a:r>
              <a:rPr lang="en-US" dirty="0"/>
              <a:t>, </a:t>
            </a:r>
            <a:r>
              <a:rPr lang="en-US" dirty="0" err="1"/>
              <a:t>aυ</a:t>
            </a:r>
            <a:r>
              <a:rPr lang="en-US" dirty="0"/>
              <a:t> /. gluing, glue it, showing, show it, vowing, vow it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 </a:t>
            </a:r>
            <a:r>
              <a:rPr lang="en-US" dirty="0"/>
              <a:t>Linking [ r ] occurs after / </a:t>
            </a:r>
            <a:r>
              <a:rPr lang="en-US" dirty="0" smtClean="0"/>
              <a:t>ɑ:, ɔ:, </a:t>
            </a:r>
            <a:r>
              <a:rPr lang="en-US" dirty="0"/>
              <a:t>ə, </a:t>
            </a:r>
            <a:r>
              <a:rPr lang="en-US" dirty="0" err="1"/>
              <a:t>iə</a:t>
            </a:r>
            <a:r>
              <a:rPr lang="en-US" dirty="0"/>
              <a:t>, </a:t>
            </a:r>
            <a:r>
              <a:rPr lang="en-US" dirty="0" err="1"/>
              <a:t>eə</a:t>
            </a:r>
            <a:r>
              <a:rPr lang="en-US" dirty="0"/>
              <a:t>, </a:t>
            </a:r>
            <a:r>
              <a:rPr lang="en-US" dirty="0" err="1"/>
              <a:t>υə</a:t>
            </a:r>
            <a:r>
              <a:rPr lang="en-US" dirty="0"/>
              <a:t> / </a:t>
            </a:r>
            <a:r>
              <a:rPr lang="en-US" dirty="0" smtClean="0"/>
              <a:t>barring</a:t>
            </a:r>
            <a:r>
              <a:rPr lang="en-US" dirty="0"/>
              <a:t>, tore it, preferring, injure it, fearing, tear it, </a:t>
            </a:r>
            <a:r>
              <a:rPr lang="en-US" dirty="0" smtClean="0"/>
              <a:t>touring, </a:t>
            </a:r>
            <a:r>
              <a:rPr lang="en-US" dirty="0"/>
              <a:t>Singapore Airlines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/>
              <a:t>Intrusive [ r ] also occurs after / </a:t>
            </a:r>
            <a:r>
              <a:rPr lang="en-US" dirty="0" smtClean="0"/>
              <a:t>ɑ:, ɔ:, </a:t>
            </a:r>
            <a:r>
              <a:rPr lang="en-US" dirty="0"/>
              <a:t>ə, </a:t>
            </a:r>
            <a:r>
              <a:rPr lang="en-US" dirty="0" err="1"/>
              <a:t>iə</a:t>
            </a:r>
            <a:r>
              <a:rPr lang="en-US" dirty="0"/>
              <a:t>, </a:t>
            </a:r>
            <a:r>
              <a:rPr lang="en-US" dirty="0" err="1"/>
              <a:t>eə</a:t>
            </a:r>
            <a:r>
              <a:rPr lang="en-US" dirty="0"/>
              <a:t>, </a:t>
            </a:r>
            <a:r>
              <a:rPr lang="en-US" dirty="0" err="1"/>
              <a:t>υə</a:t>
            </a:r>
            <a:r>
              <a:rPr lang="en-US" dirty="0"/>
              <a:t> / </a:t>
            </a:r>
            <a:r>
              <a:rPr lang="en-US" dirty="0" smtClean="0"/>
              <a:t> </a:t>
            </a:r>
            <a:r>
              <a:rPr lang="en-US" dirty="0"/>
              <a:t>Ma and </a:t>
            </a:r>
            <a:r>
              <a:rPr lang="en-US" dirty="0" smtClean="0"/>
              <a:t>Pa, </a:t>
            </a:r>
            <a:r>
              <a:rPr lang="en-US" dirty="0"/>
              <a:t>cordon bleu </a:t>
            </a:r>
            <a:r>
              <a:rPr lang="en-US" dirty="0" smtClean="0"/>
              <a:t>appetizer, </a:t>
            </a:r>
            <a:r>
              <a:rPr lang="en-US" dirty="0"/>
              <a:t>diarrhea again, yeah 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93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Reasons and application for teaching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GB" dirty="0" smtClean="0"/>
              <a:t>Fast and inaccurate speech?</a:t>
            </a:r>
            <a:endParaRPr lang="en-GB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Shepherd</a:t>
            </a:r>
          </a:p>
          <a:p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Forehead</a:t>
            </a:r>
          </a:p>
          <a:p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Orchard</a:t>
            </a:r>
          </a:p>
          <a:p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Handkerchief </a:t>
            </a:r>
          </a:p>
          <a:p>
            <a:endParaRPr lang="en-GB" dirty="0" smtClean="0"/>
          </a:p>
          <a:p>
            <a:r>
              <a:rPr lang="en-GB" dirty="0" smtClean="0"/>
              <a:t>Important in perception.</a:t>
            </a:r>
          </a:p>
          <a:p>
            <a:r>
              <a:rPr lang="en-GB" dirty="0" smtClean="0"/>
              <a:t>No need to teach.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0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ablona s motivem větviček s lístk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565450_TF03460542.potx" id="{25009B36-7C75-498C-B03D-24779AEAE1BB}" vid="{69253A11-B6DC-46C3-A7B6-59A3CBE36A60}"/>
    </a:ext>
  </a:extLst>
</a:theme>
</file>

<file path=ppt/theme/theme2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FED04C-AD43-4E06-AD63-36D8B5E83787}">
  <ds:schemaRefs>
    <ds:schemaRef ds:uri="http://schemas.openxmlformats.org/package/2006/metadata/core-properties"/>
    <ds:schemaRef ds:uri="http://purl.org/dc/dcmitype/"/>
    <ds:schemaRef ds:uri="a4f35948-e619-41b3-aa29-22878b09cfd2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40262f94-9f35-4ac3-9a90-690165a166b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motivem větviček s lístky</Template>
  <TotalTime>193</TotalTime>
  <Words>915</Words>
  <Application>Microsoft Office PowerPoint</Application>
  <PresentationFormat>Širokoúhlá obrazovka</PresentationFormat>
  <Paragraphs>138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Verdana</vt:lpstr>
      <vt:lpstr>Wingdings 2</vt:lpstr>
      <vt:lpstr>Šablona s motivem větviček s lístky</vt:lpstr>
      <vt:lpstr>Connected Speech and Coarticulation. </vt:lpstr>
      <vt:lpstr>Mechanical speech?</vt:lpstr>
      <vt:lpstr>Why is it unintelligible?</vt:lpstr>
      <vt:lpstr>Rhythm: stress-timed   vs syllable-timed</vt:lpstr>
      <vt:lpstr>Weakening of vowels</vt:lpstr>
      <vt:lpstr>Assimilation is the process whereby one sound changes in order to become similar to a neighboring sound. </vt:lpstr>
      <vt:lpstr>Elision is loss of sounds in connected speech.</vt:lpstr>
      <vt:lpstr>Linking</vt:lpstr>
      <vt:lpstr>Reasons and application for teaching</vt:lpstr>
      <vt:lpstr>Conclusions</vt:lpstr>
      <vt:lpstr>Mondegreens? are mishearings, often because of connected speech processes.</vt:lpstr>
      <vt:lpstr>Some practice </vt:lpstr>
      <vt:lpstr>Some practice</vt:lpstr>
      <vt:lpstr>Home reads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Connected Speech and Coarticulation.</dc:title>
  <dc:creator>Zuzana Šaffková</dc:creator>
  <cp:lastModifiedBy>Zuzana Šaffková</cp:lastModifiedBy>
  <cp:revision>16</cp:revision>
  <dcterms:created xsi:type="dcterms:W3CDTF">2020-11-22T11:46:33Z</dcterms:created>
  <dcterms:modified xsi:type="dcterms:W3CDTF">2020-11-22T15:00:19Z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