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81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0743-24EF-4DBA-B15D-0670DB5BF925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8206F-BABD-4F62-A4BC-77F5F11DC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13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53EFEB-07B4-4540-BF10-C070CF7349FC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20942B-01A0-46E2-923B-DE550325962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Bernoulliho</a:t>
            </a:r>
            <a:r>
              <a:rPr lang="cs-CZ" dirty="0" smtClean="0"/>
              <a:t> </a:t>
            </a:r>
            <a:r>
              <a:rPr lang="cs-CZ" dirty="0" err="1" smtClean="0"/>
              <a:t>schema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cs-CZ" dirty="0" smtClean="0"/>
                  <a:t>Opakované nezávislé pokusy – binomické rozdělení 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(</a:t>
                </a:r>
                <a:r>
                  <a:rPr lang="cs-CZ" b="1" dirty="0" err="1" smtClean="0">
                    <a:solidFill>
                      <a:srgbClr val="C00000"/>
                    </a:solidFill>
                  </a:rPr>
                  <a:t>Bernoulliovo</a:t>
                </a:r>
                <a:r>
                  <a:rPr lang="cs-CZ" b="1" dirty="0" smtClean="0">
                    <a:solidFill>
                      <a:srgbClr val="C00000"/>
                    </a:solidFill>
                  </a:rPr>
                  <a:t> schéma</a:t>
                </a:r>
                <a:r>
                  <a:rPr lang="cs-CZ" dirty="0" smtClean="0"/>
                  <a:t>)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smtClean="0"/>
                  <a:t>jestliže </a:t>
                </a:r>
                <a:r>
                  <a:rPr lang="cs-CZ" dirty="0"/>
                  <a:t>posloupnost dílčích pokusů vzniká násobným opakováním </a:t>
                </a:r>
                <a:r>
                  <a:rPr lang="cs-CZ" dirty="0" smtClean="0"/>
                  <a:t>jistého náhodného pokusu, </a:t>
                </a:r>
                <a:r>
                  <a:rPr lang="cs-CZ" dirty="0"/>
                  <a:t>mluvíme o opakovaných </a:t>
                </a:r>
                <a:r>
                  <a:rPr lang="cs-CZ" dirty="0" smtClean="0"/>
                  <a:t>pokusech</a:t>
                </a:r>
              </a:p>
              <a:p>
                <a:endParaRPr lang="cs-CZ" dirty="0"/>
              </a:p>
              <a:p>
                <a:r>
                  <a:rPr lang="cs-CZ" dirty="0" smtClean="0"/>
                  <a:t>jsou-li pokusy nezávislé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	</a:t>
                </a:r>
                <a:r>
                  <a:rPr lang="cs-CZ" sz="4600" dirty="0" smtClean="0"/>
                  <a:t> </a:t>
                </a:r>
                <a14:m>
                  <m:oMath xmlns:m="http://schemas.openxmlformats.org/officeDocument/2006/math">
                    <m:r>
                      <a:rPr lang="cs-CZ" sz="46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sz="4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sz="46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cs-CZ" sz="4600" b="0" i="1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sz="46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46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4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sz="46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sSup>
                      <m:sSupPr>
                        <m:ctrlPr>
                          <a:rPr lang="cs-CZ" sz="4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4600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cs-CZ" sz="4600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cs-CZ" sz="4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4600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cs-CZ" sz="4600" b="0" i="1" smtClean="0">
                            <a:latin typeface="Cambria Math"/>
                          </a:rPr>
                          <m:t>𝑛</m:t>
                        </m:r>
                        <m:r>
                          <a:rPr lang="cs-CZ" sz="4600" b="0" i="1" smtClean="0">
                            <a:latin typeface="Cambria Math"/>
                          </a:rPr>
                          <m:t>−</m:t>
                        </m:r>
                        <m:r>
                          <a:rPr lang="cs-CZ" sz="4600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cs-CZ" sz="460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smtClean="0"/>
                  <a:t>p </a:t>
                </a:r>
                <a:r>
                  <a:rPr lang="cs-CZ" dirty="0"/>
                  <a:t>– zdar, q – nezdar, n – počet pokusů, k – zdařilé pokusy</a:t>
                </a:r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5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Bernoulliho</a:t>
            </a:r>
            <a:r>
              <a:rPr lang="cs-CZ" dirty="0"/>
              <a:t> </a:t>
            </a:r>
            <a:r>
              <a:rPr lang="cs-CZ" dirty="0" err="1"/>
              <a:t>schema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cs-CZ" dirty="0" smtClean="0"/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C00000"/>
                    </a:solidFill>
                  </a:rPr>
                  <a:t>Házíme šestkrát kostkou. Vypočtěte pravděpodobnost, že z těchto šesti hodů padne šestka právě dvakrát. 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sz="2200" dirty="0"/>
                  <a:t>Jedna z </a:t>
                </a:r>
                <a:r>
                  <a:rPr lang="cs-CZ" sz="2200" dirty="0" smtClean="0"/>
                  <a:t>možností ….. 66XXXX</a:t>
                </a:r>
                <a:r>
                  <a:rPr lang="cs-CZ" sz="2200" dirty="0"/>
                  <a:t>. </a:t>
                </a:r>
                <a:endParaRPr lang="cs-CZ" sz="2200" dirty="0" smtClean="0"/>
              </a:p>
              <a:p>
                <a:pPr marL="0" indent="0">
                  <a:buNone/>
                </a:pPr>
                <a:endParaRPr lang="cs-CZ" sz="2200" dirty="0"/>
              </a:p>
              <a:p>
                <a:pPr marL="0" indent="0">
                  <a:buNone/>
                </a:pPr>
                <a:r>
                  <a:rPr lang="cs-CZ" sz="2200" dirty="0" smtClean="0"/>
                  <a:t>Pravděpodobnost</a:t>
                </a:r>
                <a:r>
                  <a:rPr lang="cs-CZ" sz="2200" dirty="0"/>
                  <a:t>, že tato situace </a:t>
                </a:r>
                <a:r>
                  <a:rPr lang="cs-CZ" sz="2200" dirty="0" smtClean="0"/>
                  <a:t>nastane:</a:t>
                </a:r>
              </a:p>
              <a:p>
                <a:pPr marL="0" indent="0">
                  <a:buNone/>
                </a:pPr>
                <a:r>
                  <a:rPr lang="cs-CZ" dirty="0" smtClean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0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           </a:t>
                </a:r>
                <a14:m>
                  <m:oMath xmlns:m="http://schemas.openxmlformats.org/officeDocument/2006/math">
                    <m:r>
                      <a:rPr lang="cs-CZ" b="1" i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/>
                      </a:rPr>
                      <m:t>𝐏</m:t>
                    </m:r>
                    <m:r>
                      <a:rPr lang="cs-CZ" b="1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cs-CZ" b="1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1" i="1" smtClean="0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/>
                                </a:rPr>
                                <m:t>𝟔</m:t>
                              </m:r>
                            </m:e>
                          </m:mr>
                          <m:mr>
                            <m:e>
                              <m:r>
                                <a:rPr lang="cs-CZ" b="1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mr>
                        </m:m>
                      </m:e>
                    </m:d>
                    <m:r>
                      <a:rPr lang="cs-CZ" b="1" i="1" smtClean="0">
                        <a:solidFill>
                          <a:schemeClr val="bg1">
                            <a:lumMod val="8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b="0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solidFill>
                                  <a:schemeClr val="bg1">
                                    <a:lumMod val="8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cs-CZ" i="1">
                                    <a:solidFill>
                                      <a:schemeClr val="bg1">
                                        <a:lumMod val="85000"/>
                                      </a:schemeClr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b="0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29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Další možnosti, kdy padnou dvě šestky jsou stejně pravděpodobné jako první možnost.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Jedná </a:t>
                </a:r>
                <a:r>
                  <a:rPr lang="cs-CZ" dirty="0"/>
                  <a:t>se o případy: </a:t>
                </a: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66XXXX </a:t>
                </a:r>
                <a:endParaRPr lang="cs-CZ" dirty="0" smtClean="0"/>
              </a:p>
              <a:p>
                <a:r>
                  <a:rPr lang="cs-CZ" dirty="0" smtClean="0"/>
                  <a:t>6X6XXX </a:t>
                </a:r>
                <a:endParaRPr lang="cs-CZ" dirty="0"/>
              </a:p>
              <a:p>
                <a:r>
                  <a:rPr lang="cs-CZ" dirty="0" smtClean="0"/>
                  <a:t>. . . 	</a:t>
                </a:r>
              </a:p>
              <a:p>
                <a:r>
                  <a:rPr lang="cs-CZ" dirty="0" smtClean="0"/>
                  <a:t>XXX6X6 … XXXX66	…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300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cs-CZ" sz="3300">
                            <a:latin typeface="Cambria Math"/>
                          </a:rPr>
                          <m:t>P</m:t>
                        </m:r>
                        <m:r>
                          <a:rPr lang="cs-CZ" sz="3300" i="1">
                            <a:latin typeface="Cambria Math"/>
                          </a:rPr>
                          <m:t>´</m:t>
                        </m:r>
                      </m:e>
                      <m:sub>
                        <m:r>
                          <a:rPr lang="cs-CZ" sz="3300" i="1">
                            <a:latin typeface="Cambria Math"/>
                          </a:rPr>
                          <m:t>2,4</m:t>
                        </m:r>
                      </m:sub>
                      <m:sup/>
                    </m:sSubSup>
                    <m:d>
                      <m:dPr>
                        <m:ctrlPr>
                          <a:rPr lang="cs-CZ" sz="33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3300"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cs-CZ" sz="33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33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3300" i="1">
                            <a:latin typeface="Cambria Math"/>
                          </a:rPr>
                          <m:t>6!</m:t>
                        </m:r>
                      </m:num>
                      <m:den>
                        <m:r>
                          <a:rPr lang="cs-CZ" sz="3300" i="1">
                            <a:latin typeface="Cambria Math"/>
                          </a:rPr>
                          <m:t>2!</m:t>
                        </m:r>
                        <m:r>
                          <a:rPr lang="cs-CZ" sz="3300" i="1">
                            <a:latin typeface="Cambria Math"/>
                            <a:ea typeface="Cambria Math"/>
                          </a:rPr>
                          <m:t>∙4!</m:t>
                        </m:r>
                      </m:den>
                    </m:f>
                    <m:r>
                      <a:rPr lang="cs-CZ" sz="33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sz="33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33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3300" i="1">
                                  <a:latin typeface="Cambria Math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cs-CZ" sz="3300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sz="3300" dirty="0" smtClean="0"/>
              </a:p>
              <a:p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4" t="-11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51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Bernoulliho</a:t>
            </a:r>
            <a:r>
              <a:rPr lang="cs-CZ" dirty="0"/>
              <a:t> </a:t>
            </a:r>
            <a:r>
              <a:rPr lang="cs-CZ" dirty="0" err="1" smtClean="0"/>
              <a:t>schema</a:t>
            </a:r>
            <a:r>
              <a:rPr lang="cs-CZ" dirty="0" smtClean="0"/>
              <a:t>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Pravděpodobnost</a:t>
            </a:r>
            <a:r>
              <a:rPr lang="cs-CZ" b="1" dirty="0">
                <a:solidFill>
                  <a:srgbClr val="C00000"/>
                </a:solidFill>
              </a:rPr>
              <a:t>, že náhodně vybraný student bude znát učivo, je 0,005. Jaká je pravděpodobnost, že mezi dvaceti vybranými studenty bude: 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a) právě </a:t>
            </a:r>
            <a:r>
              <a:rPr lang="cs-CZ" b="1" dirty="0">
                <a:solidFill>
                  <a:srgbClr val="C00000"/>
                </a:solidFill>
              </a:rPr>
              <a:t>5 znalých studentů 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b) nejvýše </a:t>
            </a:r>
            <a:r>
              <a:rPr lang="cs-CZ" b="1" dirty="0">
                <a:solidFill>
                  <a:srgbClr val="C00000"/>
                </a:solidFill>
              </a:rPr>
              <a:t>2 znalí studenti 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c</a:t>
            </a:r>
            <a:r>
              <a:rPr lang="cs-CZ" b="1" dirty="0">
                <a:solidFill>
                  <a:srgbClr val="C00000"/>
                </a:solidFill>
              </a:rPr>
              <a:t>) alespoň jeden znalý student 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Viz cvičení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0627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654790"/>
            <a:ext cx="7776864" cy="191011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rgbClr val="C00000"/>
                </a:solidFill>
              </a:rPr>
              <a:t>Pravděpodobnost, že náhodně vybraný student bude znát učivo, je 0,005. Jaká je pravděpodobnost, že mezi dvaceti vybranými studenty bude: </a:t>
            </a:r>
          </a:p>
          <a:p>
            <a:pPr marL="0" indent="0">
              <a:buNone/>
            </a:pPr>
            <a:endParaRPr lang="cs-CZ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rgbClr val="C00000"/>
                </a:solidFill>
              </a:rPr>
              <a:t>a) právě </a:t>
            </a:r>
            <a:r>
              <a:rPr lang="cs-CZ" sz="2600" dirty="0">
                <a:solidFill>
                  <a:srgbClr val="C00000"/>
                </a:solidFill>
              </a:rPr>
              <a:t>5 znalých studentů </a:t>
            </a:r>
            <a:endParaRPr lang="cs-CZ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627784" y="3554565"/>
                <a:ext cx="3716595" cy="605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0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sz="20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cs-CZ" sz="200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0,005</m:t>
                        </m:r>
                      </m:e>
                      <m:sup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cs-CZ" sz="200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0,995</m:t>
                        </m:r>
                      </m:e>
                      <m:sup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</m:sup>
                    </m:sSup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554565"/>
                <a:ext cx="3716595" cy="6054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77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Soubor </a:t>
            </a:r>
            <a:r>
              <a:rPr lang="cs-CZ" sz="2000" b="1" dirty="0"/>
              <a:t>N</a:t>
            </a:r>
            <a:r>
              <a:rPr lang="cs-CZ" sz="2000" i="1" dirty="0"/>
              <a:t> </a:t>
            </a:r>
            <a:r>
              <a:rPr lang="cs-CZ" sz="2000" dirty="0" smtClean="0"/>
              <a:t>prvků</a:t>
            </a:r>
          </a:p>
          <a:p>
            <a:pPr marL="0" indent="0">
              <a:buNone/>
            </a:pPr>
            <a:r>
              <a:rPr lang="cs-CZ" sz="2000" b="1" dirty="0" smtClean="0"/>
              <a:t>M</a:t>
            </a:r>
            <a:r>
              <a:rPr lang="cs-CZ" sz="2000" i="1" dirty="0" smtClean="0"/>
              <a:t> </a:t>
            </a:r>
            <a:r>
              <a:rPr lang="cs-CZ" sz="2000" dirty="0"/>
              <a:t>má určitou vlastnost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N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b="1" dirty="0" smtClean="0"/>
              <a:t>M</a:t>
            </a:r>
            <a:r>
              <a:rPr lang="cs-CZ" sz="2000" dirty="0" smtClean="0"/>
              <a:t> nikoliv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Vybereme </a:t>
            </a:r>
            <a:r>
              <a:rPr lang="cs-CZ" sz="2000" dirty="0"/>
              <a:t>postupně </a:t>
            </a:r>
            <a:r>
              <a:rPr lang="cs-CZ" sz="2000" i="1" dirty="0"/>
              <a:t>n </a:t>
            </a:r>
            <a:r>
              <a:rPr lang="cs-CZ" sz="2000" dirty="0"/>
              <a:t>prvků, z nichž </a:t>
            </a:r>
            <a:r>
              <a:rPr lang="cs-CZ" sz="2000" b="1" dirty="0"/>
              <a:t>žádný nevracíme</a:t>
            </a:r>
            <a:r>
              <a:rPr lang="cs-CZ" sz="2000" dirty="0"/>
              <a:t>. Pravděpodobnost, že mezi </a:t>
            </a:r>
            <a:r>
              <a:rPr lang="cs-CZ" sz="2000" i="1" dirty="0"/>
              <a:t>n </a:t>
            </a:r>
            <a:r>
              <a:rPr lang="cs-CZ" sz="2000" dirty="0"/>
              <a:t>vybranými bude </a:t>
            </a:r>
            <a:r>
              <a:rPr lang="cs-CZ" sz="2000" i="1" dirty="0"/>
              <a:t>k </a:t>
            </a:r>
            <a:r>
              <a:rPr lang="cs-CZ" sz="2000" dirty="0"/>
              <a:t>takových, že mají sledovanou vlastnost, vypočteme podle vzorce</a:t>
            </a:r>
            <a:r>
              <a:rPr lang="cs-CZ" sz="2000" dirty="0" smtClean="0"/>
              <a:t>: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353335" y="3861048"/>
                <a:ext cx="2017219" cy="10230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1" i="0" smtClean="0">
                        <a:solidFill>
                          <a:srgbClr val="C00000"/>
                        </a:solidFill>
                        <a:latin typeface="Cambria Math"/>
                      </a:rPr>
                      <m:t>𝐏</m:t>
                    </m:r>
                    <m:r>
                      <a:rPr lang="cs-CZ" sz="2400" b="1" i="0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sz="24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sz="24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sz="24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𝐌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cs-CZ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cs-CZ" sz="2400" b="1" i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sz="24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𝐍</m:t>
                                  </m:r>
                                  <m:r>
                                    <a:rPr lang="cs-CZ" sz="24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cs-CZ" sz="2400" b="1" i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𝐌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cs-CZ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𝒏</m:t>
                                  </m:r>
                                  <m:r>
                                    <a:rPr lang="cs-CZ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cs-CZ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𝒌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sz="2400" b="1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b="1" i="1" dirty="0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sz="2400" b="1" i="0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𝐍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cs-CZ" sz="2400" b="1" i="1" dirty="0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endParaRPr lang="cs-CZ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335" y="3861048"/>
                <a:ext cx="2017219" cy="10230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99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183880" cy="9658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abic Typesetting" pitchFamily="66" charset="-78"/>
                <a:cs typeface="Arabic Typesetting" pitchFamily="66" charset="-78"/>
              </a:rPr>
              <a:t>Otázka: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Záleží na </a:t>
            </a:r>
            <a:r>
              <a:rPr lang="cs-CZ" b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tom, </a:t>
            </a:r>
            <a:r>
              <a:rPr lang="cs-CZ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zda vybereme </a:t>
            </a:r>
            <a:r>
              <a:rPr lang="cs-CZ" b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výrobky najednou nebo postupně bez </a:t>
            </a:r>
            <a:r>
              <a:rPr lang="cs-CZ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vracení</a:t>
            </a:r>
            <a:r>
              <a:rPr lang="cs-CZ" b="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?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Mezi </a:t>
            </a:r>
            <a:r>
              <a:rPr lang="cs-CZ" dirty="0"/>
              <a:t>15 výrobky je 5 zmetků. Vybereme 3 výrobky. Jaká je pravděpodobnost, že jeden z nich je vadný, jestliže: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vybereme všechny 3 najednou </a:t>
            </a:r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vybíráme po jednom bez vracení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4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>
                <a:effectLst/>
                <a:latin typeface="Calibri" pitchFamily="34" charset="0"/>
                <a:cs typeface="Calibri" pitchFamily="34" charset="0"/>
              </a:rPr>
              <a:t>Mezi 15 výrobky je 5 zmetků. Vybereme 3 výrobky. Jaká je pravděpodobnost, že jeden z nich je </a:t>
            </a:r>
            <a:r>
              <a:rPr lang="cs-CZ" sz="2700" dirty="0" smtClean="0">
                <a:effectLst/>
                <a:latin typeface="Calibri" pitchFamily="34" charset="0"/>
                <a:cs typeface="Calibri" pitchFamily="34" charset="0"/>
              </a:rPr>
              <a:t>vadný</a:t>
            </a:r>
            <a:endParaRPr lang="cs-CZ" sz="2700" dirty="0">
              <a:effectLst/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sz="2400" dirty="0" smtClean="0"/>
                  <a:t>Vybereme najednou</a:t>
                </a:r>
              </a:p>
              <a:p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b="0" dirty="0" smtClean="0"/>
                  <a:t>		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𝑃</m:t>
                    </m:r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cs-CZ" i="1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b="0" i="1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91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r>
                  <a:rPr lang="cs-CZ" sz="2400" dirty="0"/>
                  <a:t>Vybereme </a:t>
                </a:r>
                <a:r>
                  <a:rPr lang="cs-CZ" sz="2400" dirty="0" smtClean="0"/>
                  <a:t>postupně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	     Možnosti</a:t>
                </a:r>
                <a:r>
                  <a:rPr lang="cs-CZ" sz="2400" dirty="0"/>
                  <a:t>: (V-vadný, D-dobrý) </a:t>
                </a: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dirty="0" smtClean="0"/>
                  <a:t>		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	VDD    </a:t>
                </a:r>
                <a:r>
                  <a:rPr lang="cs-CZ" dirty="0"/>
                  <a:t>DVD </a:t>
                </a:r>
                <a:r>
                  <a:rPr lang="cs-CZ" dirty="0" smtClean="0"/>
                  <a:t>  </a:t>
                </a:r>
                <a:r>
                  <a:rPr lang="cs-CZ" dirty="0"/>
                  <a:t>DDV 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3" b="-30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29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VDD</a:t>
                </a:r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i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cs-CZ" i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</m:t>
                        </m:r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91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smtClean="0"/>
                  <a:t>DVD</a:t>
                </a:r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i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91</m:t>
                        </m:r>
                      </m:den>
                    </m:f>
                  </m:oMath>
                </a14:m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DDV</a:t>
                </a:r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i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91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627784" y="4971512"/>
                <a:ext cx="3758658" cy="710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800" b="0" i="0" smtClean="0">
                        <a:latin typeface="Cambria Math"/>
                      </a:rPr>
                      <m:t>P</m:t>
                    </m:r>
                    <m:r>
                      <a:rPr lang="cs-CZ" sz="2800" b="0" i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cs-CZ" sz="2800" b="0" i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8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cs-CZ" sz="2800" b="0" i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800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cs-CZ" sz="2800" b="0" i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91</m:t>
                        </m:r>
                      </m:den>
                    </m:f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971512"/>
                <a:ext cx="3758658" cy="710066"/>
              </a:xfrm>
              <a:prstGeom prst="rect">
                <a:avLst/>
              </a:prstGeom>
              <a:blipFill rotWithShape="1">
                <a:blip r:embed="rId3"/>
                <a:stretch>
                  <a:fillRect b="-8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Skupina 6"/>
          <p:cNvGrpSpPr/>
          <p:nvPr/>
        </p:nvGrpSpPr>
        <p:grpSpPr>
          <a:xfrm>
            <a:off x="5234314" y="3140968"/>
            <a:ext cx="1929974" cy="1492982"/>
            <a:chOff x="5234314" y="3140968"/>
            <a:chExt cx="1929974" cy="1492982"/>
          </a:xfrm>
        </p:grpSpPr>
        <p:sp>
          <p:nvSpPr>
            <p:cNvPr id="5" name="Obláček 4"/>
            <p:cNvSpPr/>
            <p:nvPr/>
          </p:nvSpPr>
          <p:spPr>
            <a:xfrm>
              <a:off x="5234314" y="3140968"/>
              <a:ext cx="1929974" cy="1492982"/>
            </a:xfrm>
            <a:prstGeom prst="cloudCallout">
              <a:avLst>
                <a:gd name="adj1" fmla="val -82203"/>
                <a:gd name="adj2" fmla="val 7845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5479221" y="3439463"/>
              <a:ext cx="1440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PST sjednocení</a:t>
              </a:r>
            </a:p>
            <a:p>
              <a:r>
                <a:rPr lang="cs-CZ" dirty="0" smtClean="0"/>
                <a:t>jevů 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26642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865</TotalTime>
  <Words>364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Aspekt</vt:lpstr>
      <vt:lpstr>Bernoulliho schema</vt:lpstr>
      <vt:lpstr>Bernoulliho schema</vt:lpstr>
      <vt:lpstr>           P= (■8(6@2))∙ (1/6)^2∙(5/6)^4</vt:lpstr>
      <vt:lpstr>Bernoulliho schema - příklad</vt:lpstr>
      <vt:lpstr>Prezentace aplikace PowerPoint</vt:lpstr>
      <vt:lpstr>Prezentace aplikace PowerPoint</vt:lpstr>
      <vt:lpstr>Otázka:  Záleží na tom, zda vybereme výrobky najednou nebo postupně bez vracení?</vt:lpstr>
      <vt:lpstr>Mezi 15 výrobky je 5 zmetků. Vybereme 3 výrobky. Jaká je pravděpodobnost, že jeden z nich je vadný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pravděpodobnosti</dc:title>
  <dc:creator>Jana Příhonská</dc:creator>
  <cp:lastModifiedBy>TUL</cp:lastModifiedBy>
  <cp:revision>67</cp:revision>
  <dcterms:created xsi:type="dcterms:W3CDTF">2012-09-15T20:24:03Z</dcterms:created>
  <dcterms:modified xsi:type="dcterms:W3CDTF">2013-11-20T15:36:14Z</dcterms:modified>
</cp:coreProperties>
</file>