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4" r:id="rId3"/>
    <p:sldId id="279" r:id="rId4"/>
    <p:sldId id="280" r:id="rId5"/>
    <p:sldId id="282" r:id="rId6"/>
    <p:sldId id="283" r:id="rId7"/>
    <p:sldId id="259" r:id="rId8"/>
    <p:sldId id="271" r:id="rId9"/>
    <p:sldId id="27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2FE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22FF-679E-49D5-96C6-78E58C9FFF42}" type="datetimeFigureOut">
              <a:rPr lang="cs-CZ" smtClean="0"/>
              <a:pPr/>
              <a:t>11.3.2011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DE09-5F81-4F33-8AFF-8147DA458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museum.c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llery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3970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2376264"/>
          </a:xfrm>
        </p:spPr>
        <p:txBody>
          <a:bodyPr>
            <a:normAutofit/>
          </a:bodyPr>
          <a:lstStyle/>
          <a:p>
            <a:pPr algn="l"/>
            <a:r>
              <a:rPr lang="cs-CZ" sz="6000" b="1" dirty="0" smtClean="0">
                <a:latin typeface="Dotum" pitchFamily="34" charset="-127"/>
                <a:ea typeface="Dotum" pitchFamily="34" charset="-127"/>
                <a:cs typeface="Aharoni" pitchFamily="2" charset="-79"/>
              </a:rPr>
              <a:t>FIGURÁLNÍ </a:t>
            </a:r>
            <a:br>
              <a:rPr lang="cs-CZ" sz="6000" b="1" dirty="0" smtClean="0">
                <a:latin typeface="Dotum" pitchFamily="34" charset="-127"/>
                <a:ea typeface="Dotum" pitchFamily="34" charset="-127"/>
                <a:cs typeface="Aharoni" pitchFamily="2" charset="-79"/>
              </a:rPr>
            </a:br>
            <a:r>
              <a:rPr lang="cs-CZ" sz="6000" b="1" dirty="0" smtClean="0">
                <a:latin typeface="Dotum" pitchFamily="34" charset="-127"/>
                <a:ea typeface="Dotum" pitchFamily="34" charset="-127"/>
                <a:cs typeface="Aharoni" pitchFamily="2" charset="-79"/>
              </a:rPr>
              <a:t>TVORBA</a:t>
            </a:r>
            <a:endParaRPr lang="cs-CZ" sz="6000" b="1" dirty="0">
              <a:latin typeface="Dotum" pitchFamily="34" charset="-127"/>
              <a:ea typeface="Dotum" pitchFamily="34" charset="-127"/>
              <a:cs typeface="Aharoni" pitchFamily="2" charset="-79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2947591"/>
            <a:ext cx="3816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pro RVV2</a:t>
            </a:r>
          </a:p>
          <a:p>
            <a:r>
              <a:rPr lang="cs-CZ" sz="3200" dirty="0" smtClean="0"/>
              <a:t>(částečná prezentace</a:t>
            </a:r>
            <a:r>
              <a:rPr lang="cs-CZ" sz="2800" dirty="0" smtClean="0"/>
              <a:t>)</a:t>
            </a:r>
            <a:endParaRPr lang="cs-CZ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dirty="0" smtClean="0"/>
              <a:t>Použity internetové zdroje: </a:t>
            </a:r>
            <a:r>
              <a:rPr lang="cs-CZ" sz="2800" i="1" dirty="0" smtClean="0">
                <a:hlinkClick r:id="rId3"/>
              </a:rPr>
              <a:t>www.</a:t>
            </a:r>
            <a:r>
              <a:rPr lang="cs-CZ" sz="2800" i="1" dirty="0" err="1" smtClean="0">
                <a:hlinkClick r:id="rId3"/>
              </a:rPr>
              <a:t>artmuseum.cz</a:t>
            </a:r>
            <a:r>
              <a:rPr lang="cs-CZ" sz="2800" dirty="0" smtClean="0"/>
              <a:t>, </a:t>
            </a:r>
            <a:r>
              <a:rPr lang="cs-CZ" sz="2800" i="1" u="sng" dirty="0" smtClean="0">
                <a:solidFill>
                  <a:srgbClr val="2002FE"/>
                </a:solidFill>
              </a:rPr>
              <a:t>www.</a:t>
            </a:r>
            <a:r>
              <a:rPr lang="cs-CZ" sz="2800" i="1" u="sng" dirty="0" err="1" smtClean="0">
                <a:solidFill>
                  <a:srgbClr val="2002FE"/>
                </a:solidFill>
              </a:rPr>
              <a:t>galerieart.cz</a:t>
            </a:r>
            <a:r>
              <a:rPr lang="cs-CZ" sz="2800" i="1" u="sng" dirty="0" smtClean="0">
                <a:solidFill>
                  <a:srgbClr val="2002FE"/>
                </a:solidFill>
              </a:rPr>
              <a:t>,</a:t>
            </a:r>
            <a:r>
              <a:rPr lang="cs-CZ" sz="2800" u="sng" dirty="0" smtClean="0">
                <a:solidFill>
                  <a:srgbClr val="2002FE"/>
                </a:solidFill>
              </a:rPr>
              <a:t> </a:t>
            </a:r>
            <a:r>
              <a:rPr lang="cs-CZ" sz="2800" i="1" u="sng" dirty="0" smtClean="0">
                <a:solidFill>
                  <a:srgbClr val="2002FE"/>
                </a:solidFill>
                <a:hlinkClick r:id="rId4"/>
              </a:rPr>
              <a:t>www.</a:t>
            </a:r>
            <a:r>
              <a:rPr lang="cs-CZ" sz="2800" i="1" u="sng" dirty="0" err="1" smtClean="0">
                <a:solidFill>
                  <a:srgbClr val="2002FE"/>
                </a:solidFill>
                <a:hlinkClick r:id="rId4"/>
              </a:rPr>
              <a:t>gallery.cz</a:t>
            </a:r>
            <a:r>
              <a:rPr lang="cs-CZ" sz="2800" i="1" u="sng" dirty="0" smtClean="0">
                <a:solidFill>
                  <a:srgbClr val="2002FE"/>
                </a:solidFill>
              </a:rPr>
              <a:t>, www.</a:t>
            </a:r>
            <a:r>
              <a:rPr lang="cs-CZ" sz="2800" i="1" u="sng" dirty="0" err="1" smtClean="0">
                <a:solidFill>
                  <a:srgbClr val="2002FE"/>
                </a:solidFill>
              </a:rPr>
              <a:t>artbohemia.cz</a:t>
            </a:r>
            <a:endParaRPr lang="cs-CZ" sz="2800" i="1" u="sng" dirty="0" smtClean="0">
              <a:solidFill>
                <a:srgbClr val="2002FE"/>
              </a:solidFill>
            </a:endParaRPr>
          </a:p>
          <a:p>
            <a:pPr algn="ctr">
              <a:buNone/>
            </a:pPr>
            <a:r>
              <a:rPr lang="cs-CZ" sz="2800" dirty="0" smtClean="0"/>
              <a:t>Prezentace k MALM - A. </a:t>
            </a:r>
            <a:r>
              <a:rPr lang="cs-CZ" sz="2800" dirty="0" err="1" smtClean="0"/>
              <a:t>Priputenové</a:t>
            </a:r>
            <a:r>
              <a:rPr lang="cs-CZ" sz="2800" dirty="0" smtClean="0"/>
              <a:t> 2010</a:t>
            </a:r>
          </a:p>
          <a:p>
            <a:pPr algn="ctr">
              <a:buNone/>
            </a:pPr>
            <a:r>
              <a:rPr lang="cs-CZ" sz="2000" dirty="0" smtClean="0"/>
              <a:t>(V rámci zkrácení této prezentace se mohou na jedné stránce </a:t>
            </a:r>
          </a:p>
          <a:p>
            <a:pPr algn="ctr">
              <a:buNone/>
            </a:pPr>
            <a:r>
              <a:rPr lang="cs-CZ" sz="2000" dirty="0" smtClean="0"/>
              <a:t>sejít osobnosti, které spolu nemají souvislost)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Doporučuji 7. kapitolu studentských prací</a:t>
            </a:r>
          </a:p>
          <a:p>
            <a:pPr algn="ctr">
              <a:buNone/>
            </a:pPr>
            <a:r>
              <a:rPr lang="cs-CZ" b="1" dirty="0" smtClean="0"/>
              <a:t>Průřez figurální tvorbou 1 a 2</a:t>
            </a:r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Figura </a:t>
            </a:r>
            <a:r>
              <a:rPr lang="cs-CZ" sz="3200" b="1" u="sng" dirty="0" err="1" smtClean="0"/>
              <a:t>serpentinata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11683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Italsky svinutá figura</a:t>
            </a:r>
          </a:p>
          <a:p>
            <a:r>
              <a:rPr lang="cs-CZ" sz="2400" dirty="0" smtClean="0"/>
              <a:t>Kompoziční schéma sochařství, převzato i malířstvím a grafikou (baroko)</a:t>
            </a:r>
          </a:p>
          <a:p>
            <a:r>
              <a:rPr lang="cs-CZ" sz="2400" dirty="0" smtClean="0"/>
              <a:t>Postava či skupina, která se spirálovitě vine kolem střední osy – vzniká tak dojem </a:t>
            </a:r>
            <a:r>
              <a:rPr lang="cs-CZ" sz="2400" b="1" dirty="0" smtClean="0"/>
              <a:t>pohybu</a:t>
            </a:r>
            <a:r>
              <a:rPr lang="cs-CZ" sz="2400" dirty="0" smtClean="0"/>
              <a:t> a </a:t>
            </a:r>
            <a:r>
              <a:rPr lang="cs-CZ" sz="2400" b="1" dirty="0" smtClean="0"/>
              <a:t>dramatičnosti</a:t>
            </a:r>
            <a:endParaRPr lang="cs-CZ" sz="2400" b="1" dirty="0"/>
          </a:p>
        </p:txBody>
      </p:sp>
      <p:sp>
        <p:nvSpPr>
          <p:cNvPr id="4" name="Obdélník 3"/>
          <p:cNvSpPr/>
          <p:nvPr/>
        </p:nvSpPr>
        <p:spPr>
          <a:xfrm>
            <a:off x="2940807" y="3068960"/>
            <a:ext cx="3143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u="sng" dirty="0" smtClean="0"/>
              <a:t>Figura </a:t>
            </a:r>
            <a:r>
              <a:rPr lang="cs-CZ" sz="3200" b="1" u="sng" dirty="0" err="1" smtClean="0"/>
              <a:t>piramidale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35730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•    </a:t>
            </a:r>
            <a:r>
              <a:rPr lang="cs-CZ" sz="2400" dirty="0" smtClean="0"/>
              <a:t>Italsky pyramidální figura</a:t>
            </a:r>
          </a:p>
          <a:p>
            <a:r>
              <a:rPr lang="cs-CZ" dirty="0" smtClean="0"/>
              <a:t>•    </a:t>
            </a:r>
            <a:r>
              <a:rPr lang="cs-CZ" sz="2400" dirty="0" smtClean="0"/>
              <a:t>Kompoziční schéma </a:t>
            </a:r>
            <a:r>
              <a:rPr lang="cs-CZ" sz="2400" dirty="0" err="1" smtClean="0"/>
              <a:t>it</a:t>
            </a:r>
            <a:r>
              <a:rPr lang="cs-CZ" sz="2400" dirty="0" smtClean="0"/>
              <a:t>. renesančního malířství</a:t>
            </a:r>
          </a:p>
          <a:p>
            <a:r>
              <a:rPr lang="cs-CZ" dirty="0" smtClean="0"/>
              <a:t>•</a:t>
            </a:r>
            <a:r>
              <a:rPr lang="cs-CZ" sz="2400" dirty="0" smtClean="0"/>
              <a:t>   Skupiny postav uspořádány do rovnostranných </a:t>
            </a:r>
            <a:r>
              <a:rPr lang="cs-CZ" sz="2400" dirty="0" err="1" smtClean="0"/>
              <a:t>trojůhelníků</a:t>
            </a:r>
            <a:r>
              <a:rPr lang="cs-CZ" sz="2400" dirty="0" smtClean="0"/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552" y="5085184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6600"/>
                </a:solidFill>
              </a:rPr>
              <a:t>Figurální malířství – malba figur lidských i zvířecích</a:t>
            </a:r>
          </a:p>
          <a:p>
            <a:r>
              <a:rPr lang="cs-CZ" sz="2000" dirty="0" smtClean="0">
                <a:solidFill>
                  <a:srgbClr val="006600"/>
                </a:solidFill>
              </a:rPr>
              <a:t>Figurativní malířství –předmětná malba, zobrazující objekty viditelného světa</a:t>
            </a:r>
          </a:p>
          <a:p>
            <a:r>
              <a:rPr lang="cs-CZ" sz="2000" dirty="0" smtClean="0">
                <a:solidFill>
                  <a:srgbClr val="006600"/>
                </a:solidFill>
              </a:rPr>
              <a:t>Nefigurativní </a:t>
            </a:r>
            <a:r>
              <a:rPr lang="cs-CZ" sz="2000" dirty="0" err="1" smtClean="0">
                <a:solidFill>
                  <a:srgbClr val="006600"/>
                </a:solidFill>
              </a:rPr>
              <a:t>mal</a:t>
            </a:r>
            <a:r>
              <a:rPr lang="cs-CZ" sz="2000" dirty="0" smtClean="0">
                <a:solidFill>
                  <a:srgbClr val="006600"/>
                </a:solidFill>
              </a:rPr>
              <a:t>. – bezpředmětné, abstraktní </a:t>
            </a:r>
            <a:endParaRPr lang="cs-CZ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Figura v historii</a:t>
            </a:r>
            <a:endParaRPr lang="cs-CZ" sz="3200" b="1" u="sng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5669" t="10902" r="11339" b="10902"/>
          <a:stretch>
            <a:fillRect/>
          </a:stretch>
        </p:blipFill>
        <p:spPr bwMode="auto">
          <a:xfrm>
            <a:off x="6948264" y="188640"/>
            <a:ext cx="1832699" cy="15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30099" t="14439" r="3127"/>
          <a:stretch>
            <a:fillRect/>
          </a:stretch>
        </p:blipFill>
        <p:spPr>
          <a:xfrm>
            <a:off x="6012160" y="908720"/>
            <a:ext cx="1208333" cy="14262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 l="60820" t="11358" r="1448"/>
          <a:stretch>
            <a:fillRect/>
          </a:stretch>
        </p:blipFill>
        <p:spPr bwMode="auto">
          <a:xfrm>
            <a:off x="7740352" y="2204864"/>
            <a:ext cx="1121806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 l="43298" r="34277"/>
          <a:stretch>
            <a:fillRect/>
          </a:stretch>
        </p:blipFill>
        <p:spPr bwMode="auto">
          <a:xfrm>
            <a:off x="6719380" y="3789040"/>
            <a:ext cx="876956" cy="264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5760640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smtClean="0"/>
              <a:t>Pravěk – zjednodušená, lineární, plošná</a:t>
            </a:r>
          </a:p>
          <a:p>
            <a:r>
              <a:rPr lang="cs-CZ" sz="2400" dirty="0" smtClean="0"/>
              <a:t>Egypt – trup zepředu ,nohy a hlava z boku</a:t>
            </a:r>
          </a:p>
          <a:p>
            <a:r>
              <a:rPr lang="cs-CZ" sz="2400" dirty="0" smtClean="0"/>
              <a:t>Antika – realistická svalovitá figura s jasnou</a:t>
            </a:r>
          </a:p>
          <a:p>
            <a:pPr>
              <a:buNone/>
            </a:pPr>
            <a:r>
              <a:rPr lang="cs-CZ" sz="2400" dirty="0" smtClean="0"/>
              <a:t>                znalostí anatomie a perspektivy</a:t>
            </a:r>
          </a:p>
          <a:p>
            <a:r>
              <a:rPr lang="cs-CZ" sz="2400" dirty="0" smtClean="0"/>
              <a:t>Středověk – někdy potírá znalost anatomie, znaky</a:t>
            </a:r>
          </a:p>
          <a:p>
            <a:pPr>
              <a:buNone/>
            </a:pPr>
            <a:r>
              <a:rPr lang="cs-CZ" sz="2400" dirty="0" smtClean="0"/>
              <a:t>                naivity, často statické figury, psych. výraz</a:t>
            </a:r>
          </a:p>
          <a:p>
            <a:r>
              <a:rPr lang="cs-CZ" sz="2400" dirty="0" smtClean="0"/>
              <a:t>Renesance – návrat k antice, perspektiva, nauka </a:t>
            </a:r>
          </a:p>
          <a:p>
            <a:pPr>
              <a:buNone/>
            </a:pPr>
            <a:r>
              <a:rPr lang="cs-CZ" sz="2400" dirty="0" smtClean="0"/>
              <a:t>                o proporcích, optika, poznatky z anatomie</a:t>
            </a:r>
          </a:p>
          <a:p>
            <a:r>
              <a:rPr lang="cs-CZ" sz="2400" dirty="0" smtClean="0"/>
              <a:t>Baroko - pohybu, nezvyklý ruch a napětí, silné </a:t>
            </a:r>
          </a:p>
          <a:p>
            <a:pPr>
              <a:buNone/>
            </a:pPr>
            <a:r>
              <a:rPr lang="cs-CZ" sz="2400" dirty="0" smtClean="0"/>
              <a:t>        dramatické efekty, dynamika dosažena bohatostí</a:t>
            </a:r>
          </a:p>
          <a:p>
            <a:pPr>
              <a:buNone/>
            </a:pPr>
            <a:r>
              <a:rPr lang="cs-CZ" sz="2400" dirty="0" smtClean="0"/>
              <a:t>        drapérií a dramatickou korpulentností nahých</a:t>
            </a:r>
          </a:p>
          <a:p>
            <a:pPr>
              <a:buNone/>
            </a:pPr>
            <a:r>
              <a:rPr lang="cs-CZ" sz="2400" dirty="0" smtClean="0"/>
              <a:t>        ženských těl</a:t>
            </a:r>
          </a:p>
          <a:p>
            <a:pPr>
              <a:buNone/>
            </a:pPr>
            <a:endParaRPr lang="cs-CZ" sz="2400" dirty="0" smtClean="0"/>
          </a:p>
          <a:p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                    </a:t>
            </a:r>
          </a:p>
          <a:p>
            <a:pPr>
              <a:buNone/>
            </a:pPr>
            <a:r>
              <a:rPr lang="cs-CZ" sz="2400" dirty="0" smtClean="0"/>
              <a:t> </a:t>
            </a:r>
          </a:p>
          <a:p>
            <a:endParaRPr lang="cs-CZ" sz="2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 l="32456" t="31845" r="15704" b="23465"/>
          <a:stretch>
            <a:fillRect/>
          </a:stretch>
        </p:blipFill>
        <p:spPr bwMode="auto">
          <a:xfrm>
            <a:off x="5052223" y="4941168"/>
            <a:ext cx="1391985" cy="156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cs-CZ" dirty="0" smtClean="0"/>
              <a:t>Figura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600" dirty="0" smtClean="0"/>
              <a:t>Akt byl ve středověku tabu, sloužil jen jako studie (tělo bylo pozorováno v lázních)</a:t>
            </a: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Profes. model se objevuje až v 16.st. V Holandsku</a:t>
            </a:r>
          </a:p>
          <a:p>
            <a:pPr>
              <a:buFontTx/>
              <a:buChar char="-"/>
            </a:pPr>
            <a:r>
              <a:rPr lang="cs-CZ" sz="2600" dirty="0" smtClean="0"/>
              <a:t>Kladeny požadavky </a:t>
            </a:r>
            <a:r>
              <a:rPr lang="cs-CZ" sz="2600" dirty="0" err="1" smtClean="0"/>
              <a:t>ideláy</a:t>
            </a:r>
            <a:r>
              <a:rPr lang="cs-CZ" sz="2600" dirty="0" smtClean="0"/>
              <a:t> krásy, proto se tělo sestavovalo z několika modelů</a:t>
            </a: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Zpočátku i pro ženské tělo byl modelem muž</a:t>
            </a:r>
          </a:p>
          <a:p>
            <a:pPr>
              <a:buFontTx/>
              <a:buChar char="-"/>
            </a:pPr>
            <a:r>
              <a:rPr lang="cs-CZ" sz="2600" dirty="0" smtClean="0"/>
              <a:t>Ve </a:t>
            </a:r>
            <a:r>
              <a:rPr lang="cs-CZ" sz="2600" dirty="0" err="1" smtClean="0"/>
              <a:t>fig</a:t>
            </a:r>
            <a:r>
              <a:rPr lang="cs-CZ" sz="2600" dirty="0" smtClean="0"/>
              <a:t>. kompozici mají figury svoji důležitost a postavení, podle toho jim malíř věnuje pozornost</a:t>
            </a: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Figury jsou buď obecné lidské typy nebo určité osoby</a:t>
            </a:r>
          </a:p>
          <a:p>
            <a:pPr>
              <a:buFontTx/>
              <a:buChar char="-"/>
            </a:pPr>
            <a:r>
              <a:rPr lang="cs-CZ" sz="2600" dirty="0" smtClean="0"/>
              <a:t>Na severu se zobrazují každodenní situace – „ŽÁNR“</a:t>
            </a: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Obraz je prostor pro vyjádření poučení, napomenutí, ukázkou lidských vlastností (baroko – alegorické postavy)</a:t>
            </a:r>
          </a:p>
          <a:p>
            <a:pPr>
              <a:buFontTx/>
              <a:buChar char="-"/>
            </a:pPr>
            <a:endParaRPr lang="cs-CZ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2600" dirty="0" smtClean="0"/>
              <a:t>Krom alegorií (Kuks) se objevují postavy symbolické (obraz </a:t>
            </a:r>
            <a:r>
              <a:rPr lang="cs-CZ" sz="2600" dirty="0" err="1" smtClean="0"/>
              <a:t>lids</a:t>
            </a:r>
            <a:r>
              <a:rPr lang="cs-CZ" sz="2600" dirty="0" smtClean="0"/>
              <a:t>. ducha), klasicismus idealizuje (ideál krásy a harmonie – </a:t>
            </a:r>
            <a:r>
              <a:rPr lang="cs-CZ" sz="2600" dirty="0" err="1" smtClean="0"/>
              <a:t>ošlivosti</a:t>
            </a:r>
            <a:r>
              <a:rPr lang="cs-CZ" sz="2600" dirty="0" smtClean="0"/>
              <a:t>), skutečné</a:t>
            </a: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Dnes se často stylizací a deformací </a:t>
            </a:r>
            <a:r>
              <a:rPr lang="cs-CZ" sz="2600" dirty="0" err="1" smtClean="0">
                <a:solidFill>
                  <a:schemeClr val="accent2">
                    <a:lumMod val="75000"/>
                  </a:schemeClr>
                </a:solidFill>
              </a:rPr>
              <a:t>fig</a:t>
            </a: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. dochází k polo až abstraktnímu zobrazení (psychologie, filosofie)</a:t>
            </a:r>
          </a:p>
          <a:p>
            <a:pPr marL="0" indent="0">
              <a:lnSpc>
                <a:spcPts val="3120"/>
              </a:lnSpc>
              <a:spcBef>
                <a:spcPts val="0"/>
              </a:spcBef>
              <a:buNone/>
            </a:pP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1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------------------------------------------------------------------------------------------------------------------------------------------------------------</a:t>
            </a:r>
          </a:p>
          <a:p>
            <a:pPr>
              <a:buNone/>
            </a:pPr>
            <a:r>
              <a:rPr lang="cs-CZ" sz="2600" dirty="0" smtClean="0"/>
              <a:t>-   Studie figury se doporučuje dělat co největší (A1), nejlépe životní velikost</a:t>
            </a: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Potlačujeme detail ve prospěch celku, vizováním poměřujeme poměry jednotlivých částí celku</a:t>
            </a:r>
          </a:p>
          <a:p>
            <a:pPr>
              <a:buFontTx/>
              <a:buChar char="-"/>
            </a:pPr>
            <a:r>
              <a:rPr lang="cs-CZ" sz="2600" dirty="0" smtClean="0"/>
              <a:t>Tělo obsahuje 6,5-7,5x hlavu ve své výšce, muži až 8,5x</a:t>
            </a:r>
          </a:p>
          <a:p>
            <a:pPr>
              <a:buFontTx/>
              <a:buChar char="-"/>
            </a:pPr>
            <a:r>
              <a:rPr lang="cs-CZ" sz="2600" dirty="0" smtClean="0">
                <a:solidFill>
                  <a:schemeClr val="accent2">
                    <a:lumMod val="75000"/>
                  </a:schemeClr>
                </a:solidFill>
              </a:rPr>
              <a:t>Důležité jsou osy pohybu, hlava – vejce, další části válcovité, kulovité, využíváme tzv. zkratek (přelévání hmoty)</a:t>
            </a:r>
          </a:p>
          <a:p>
            <a:pPr>
              <a:buFontTx/>
              <a:buChar char="-"/>
            </a:pPr>
            <a:r>
              <a:rPr lang="cs-CZ" sz="2600" dirty="0" smtClean="0"/>
              <a:t>Je třeba vystihnout charakter figury, stáří osoby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 smtClean="0"/>
              <a:t>Goya</a:t>
            </a:r>
            <a:r>
              <a:rPr lang="cs-CZ" dirty="0" smtClean="0"/>
              <a:t>                                </a:t>
            </a:r>
            <a:r>
              <a:rPr lang="cs-CZ" dirty="0" err="1" smtClean="0"/>
              <a:t>Honore</a:t>
            </a:r>
            <a:r>
              <a:rPr lang="cs-CZ" dirty="0" smtClean="0"/>
              <a:t> </a:t>
            </a:r>
            <a:r>
              <a:rPr lang="cs-CZ" dirty="0" err="1" smtClean="0"/>
              <a:t>Daumier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249173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2000" b="7999"/>
          <a:stretch>
            <a:fillRect/>
          </a:stretch>
        </p:blipFill>
        <p:spPr bwMode="auto">
          <a:xfrm>
            <a:off x="1835696" y="332656"/>
            <a:ext cx="3278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268760"/>
            <a:ext cx="3099205" cy="238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379661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                                           </a:t>
            </a:r>
            <a:r>
              <a:rPr lang="cs-CZ" dirty="0" err="1" smtClean="0"/>
              <a:t>Pierre</a:t>
            </a:r>
            <a:r>
              <a:rPr lang="cs-CZ" dirty="0" smtClean="0"/>
              <a:t>-Auguste </a:t>
            </a:r>
            <a:br>
              <a:rPr lang="cs-CZ" dirty="0" smtClean="0"/>
            </a:br>
            <a:r>
              <a:rPr lang="cs-CZ" dirty="0" smtClean="0"/>
              <a:t>Edgar </a:t>
            </a:r>
            <a:r>
              <a:rPr lang="cs-CZ" dirty="0" err="1" smtClean="0"/>
              <a:t>Degas</a:t>
            </a:r>
            <a:r>
              <a:rPr lang="cs-CZ" dirty="0" smtClean="0"/>
              <a:t>                     </a:t>
            </a:r>
            <a:r>
              <a:rPr lang="cs-CZ" dirty="0" err="1" smtClean="0"/>
              <a:t>Renoir</a:t>
            </a:r>
            <a:endParaRPr lang="cs-CZ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47810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52032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cs-CZ" dirty="0" err="1" smtClean="0"/>
              <a:t>Henri</a:t>
            </a:r>
            <a:r>
              <a:rPr lang="cs-CZ" dirty="0" smtClean="0"/>
              <a:t> </a:t>
            </a:r>
            <a:r>
              <a:rPr lang="cs-CZ" dirty="0" err="1" smtClean="0"/>
              <a:t>Lautrec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50929"/>
            <a:ext cx="2160240" cy="400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24516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0992" y="332656"/>
            <a:ext cx="45380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644008" y="5013176"/>
            <a:ext cx="4499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Gustav </a:t>
            </a:r>
            <a:r>
              <a:rPr lang="cs-CZ" sz="4400" dirty="0" err="1" smtClean="0"/>
              <a:t>Klimt</a:t>
            </a:r>
            <a:endParaRPr lang="cs-CZ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460</Words>
  <Application>Microsoft Office PowerPoint</Application>
  <PresentationFormat>Předvádění na obrazovce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FIGURÁLNÍ  TVORBA</vt:lpstr>
      <vt:lpstr>Snímek 2</vt:lpstr>
      <vt:lpstr>Figura serpentinata</vt:lpstr>
      <vt:lpstr>Figura v historii</vt:lpstr>
      <vt:lpstr>Figura</vt:lpstr>
      <vt:lpstr>Snímek 6</vt:lpstr>
      <vt:lpstr>Goya                                Honore Daumier</vt:lpstr>
      <vt:lpstr>                                           Pierre-Auguste  Edgar Degas                     Renoir</vt:lpstr>
      <vt:lpstr>Henri Lautrec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Škaloudová</dc:creator>
  <cp:lastModifiedBy>Škaloudová</cp:lastModifiedBy>
  <cp:revision>58</cp:revision>
  <dcterms:created xsi:type="dcterms:W3CDTF">2011-03-05T22:42:32Z</dcterms:created>
  <dcterms:modified xsi:type="dcterms:W3CDTF">2011-03-11T22:36:34Z</dcterms:modified>
</cp:coreProperties>
</file>