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5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CD5B-E954-4C24-A0B8-C3FE31919646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BEC7-B4FC-4F32-88B1-5B71EDBA7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2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30BEC-E879-471F-98EC-ADFBD872B5ED}" type="slidenum">
              <a:rPr lang="en-US"/>
              <a:pPr/>
              <a:t>8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DF5DA-5CEE-4E71-9D84-E4736FA38D7C}" type="slidenum">
              <a:rPr lang="en-US"/>
              <a:pPr/>
              <a:t>34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49A66-68F1-4FA6-9F74-BA8EB0CF9652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456E-A274-41CF-A328-E33F8FF32D3A}" type="slidenum">
              <a:rPr lang="en-US"/>
              <a:pPr/>
              <a:t>36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E56F7-3D69-48B1-87FF-0A57C9C9A2CA}" type="slidenum">
              <a:rPr lang="en-US"/>
              <a:pPr/>
              <a:t>37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B5026-66DD-4D0E-BF83-509DEF31A096}" type="slidenum">
              <a:rPr lang="en-US"/>
              <a:pPr/>
              <a:t>9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B30F8-85A0-4219-9842-206F4D4DC569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BF24-612E-42CB-963E-872FD9E0C092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2F280-EF85-4791-B06D-4BEEE7A27B71}" type="slidenum">
              <a:rPr lang="en-US"/>
              <a:pPr/>
              <a:t>20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E4E30-3604-44E8-A110-32E92E859A05}" type="slidenum">
              <a:rPr lang="en-US"/>
              <a:pPr/>
              <a:t>30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4B719-2308-4DC1-B717-D4CD9DC8AF40}" type="slidenum">
              <a:rPr lang="en-US"/>
              <a:pPr/>
              <a:t>31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3D1D-8D95-456B-8A39-A572C4D084CB}" type="slidenum">
              <a:rPr lang="en-US"/>
              <a:pPr/>
              <a:t>32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F196F-90D7-4351-A61E-C1456CC9D0FE}" type="slidenum">
              <a:rPr lang="en-US"/>
              <a:pPr/>
              <a:t>33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707CB-ACA8-49C5-AD81-3A99F5E8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B04C3-7792-4393-AC1D-869C82215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09A5C9-A0F5-41F6-9A83-17599EE0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F61C7B-D07F-4395-A434-E945D3E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81F30-33D2-467B-A1C5-04A3CE9F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0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729A0-A93F-43C6-A2CE-A350F09E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AD312-E2EE-48C0-8261-1986AB52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8C2D4-E7FD-419D-927F-D8B3E7D9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D70C20-E490-46E6-ABCA-4F0C634B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FD1A9-6B8E-4327-AE97-619616F4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88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68F890-0B0E-4BDF-B3F4-88B1A6B35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EC8C1-6240-4400-AD45-3A136E59C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67670A-3662-4320-8FEE-21F58A67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6F58D-E57F-4E0A-932D-BEE882BE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D42462-B70F-4074-89E5-25F6C397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2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D289B36-3176-46F6-A703-A35BF921533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31713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CCB4A-77AE-468D-8142-DAB51D88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9FF64-65D6-4768-90D9-F97B77AE0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4AA25-F7CC-4D2B-8427-DC7540BD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E25F0F-2C28-4D20-9E05-0A66F169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A02C9-6EC7-4EFA-9197-049E1C55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7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4C07A-EA5D-41A8-B190-9DED2ED0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D3F4E-87BC-4C05-B8CA-DC6863CB9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37D15-BF1C-40F8-A51B-831B0B03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6F2906-350E-4BC0-BB36-45E6BB76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EC4046-5224-4F0E-8B6A-954F9B84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74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4344D-1BED-4141-93A9-6CA8E2E3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ECBAC-17FC-480C-BC2B-32BB84C3C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C25427-7DBC-41C0-81EE-73BCB9247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17A8C7-1FA5-4029-8B20-8316BEFA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32DA1A-8E1D-41F9-BAC4-18F8E221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F6504C-9B6F-453D-ACC4-6F5660DE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4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5F8E0-D996-4888-B951-7496587E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4DFF51-1953-4987-9986-1E353E25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0AE7FD-ADE7-4FF0-927D-38B05F591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F338C8-54DB-4C15-8BDC-E3E29F218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0740A0-CD49-48DD-8061-B47CC12F8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726897-7BE6-4B01-8A8F-2AB7EFA4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67CD81-CD7A-4728-A7A1-CF5B7F39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BBEB3A-E2E3-4034-B52E-409F4F9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A42FB-123F-4D8F-B8F5-3156395D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C84F4D-E6A8-46A2-94F5-ADED7D62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6DAB7-29F8-4D1B-96AC-6176F973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8B2ADD-B5A7-4309-A32E-5DEFB5D0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5DF972-D933-4B32-89C8-D2359953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9F042C-9F12-407F-9CEF-5621BB99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04DCA3-7D40-47C4-B9EE-F80C4A4E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5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15109-607B-4873-AB1E-6F409DC2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2E424-B801-4621-BDC2-9D759206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460E64-9BE1-44E3-8842-F19031994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0A7CA-13C4-49F4-B629-19867E92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B3E3A3-F581-46BB-AA14-584C2F0B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0350B9-FF2E-42CF-948A-0C81AF55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6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1FDAE-4262-4E49-B808-D5507226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6B035E-D5E7-4FCA-91DA-0761BE90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2C03B-0D44-440D-93F3-549B0FD2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2E693-5C6B-4951-87B1-32DB1942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C79484-360C-4294-B5C7-85F67305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C7A98E-E2B6-4459-BE85-7701108B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41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AB3C6E-0B0C-4961-A26C-B76479A6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E5A6DD-25E8-422F-BDFB-0EB41BC2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1892C8-D085-4504-9D20-643349FD2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E9FC-6BF5-489F-A161-0BCA9EACAFD4}" type="datetimeFigureOut">
              <a:rPr lang="cs-CZ" smtClean="0"/>
              <a:t>26.5.2020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28974-5B10-4597-BD0E-CDC4AE7F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BF48C-41C0-4336-8C4A-029AA6D67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C58E-BCEF-4D6E-B9D5-5ED511BC5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FA1AE9-C168-406E-9FF6-9486F04A8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Vybrané kapitoly z dětské gynekologie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65973E-2B53-4DDC-8A25-E3C4E5968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2000">
                <a:solidFill>
                  <a:schemeClr val="accent1"/>
                </a:solidFill>
              </a:rPr>
              <a:t>Petr Křepelka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3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Normální pubertální vývoj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1700"/>
              <a:t>Telarche/Pubarche </a:t>
            </a:r>
            <a:r>
              <a:rPr lang="cs-CZ" sz="1700"/>
              <a:t> věk </a:t>
            </a:r>
            <a:r>
              <a:rPr lang="en-US" sz="1700"/>
              <a:t>9-11</a:t>
            </a:r>
          </a:p>
          <a:p>
            <a:pPr lvl="1"/>
            <a:r>
              <a:rPr lang="cs-CZ" sz="1700"/>
              <a:t>Věk </a:t>
            </a:r>
            <a:r>
              <a:rPr lang="en-US" sz="1700"/>
              <a:t>6 </a:t>
            </a:r>
            <a:r>
              <a:rPr lang="cs-CZ" sz="1700"/>
              <a:t>afroameričanky, věk </a:t>
            </a:r>
            <a:r>
              <a:rPr lang="en-US" sz="1700"/>
              <a:t>7 </a:t>
            </a:r>
            <a:r>
              <a:rPr lang="cs-CZ" sz="1700"/>
              <a:t>dívky kavkazské rasy</a:t>
            </a:r>
            <a:endParaRPr lang="en-US" sz="1700"/>
          </a:p>
          <a:p>
            <a:pPr lvl="1"/>
            <a:r>
              <a:rPr lang="cs-CZ" sz="1700"/>
              <a:t>Nejpozději 13 let</a:t>
            </a:r>
            <a:endParaRPr lang="en-US" sz="1700"/>
          </a:p>
          <a:p>
            <a:endParaRPr lang="en-US" sz="1700"/>
          </a:p>
          <a:p>
            <a:r>
              <a:rPr lang="cs-CZ" sz="1700"/>
              <a:t>Menarche přibližně 2 roky po rozvoji prsní žlázy</a:t>
            </a:r>
            <a:endParaRPr lang="en-US" sz="1700"/>
          </a:p>
          <a:p>
            <a:pPr lvl="1"/>
            <a:r>
              <a:rPr lang="cs-CZ" sz="1700"/>
              <a:t>Normální rozmezí</a:t>
            </a:r>
            <a:r>
              <a:rPr lang="en-US" sz="1700"/>
              <a:t>: 18 </a:t>
            </a:r>
            <a:r>
              <a:rPr lang="cs-CZ" sz="1700"/>
              <a:t>měsíců</a:t>
            </a:r>
            <a:r>
              <a:rPr lang="en-US" sz="1700"/>
              <a:t>- 5 </a:t>
            </a:r>
            <a:r>
              <a:rPr lang="cs-CZ" sz="1700"/>
              <a:t>let</a:t>
            </a:r>
            <a:endParaRPr lang="en-US" sz="1700"/>
          </a:p>
          <a:p>
            <a:pPr lvl="1"/>
            <a:r>
              <a:rPr lang="cs-CZ" sz="1700"/>
              <a:t>Somatotyp/genetické dispozice</a:t>
            </a:r>
          </a:p>
          <a:p>
            <a:pPr lvl="2"/>
            <a:r>
              <a:rPr lang="cs-CZ" sz="1700"/>
              <a:t>Intenzivní cvičení posouvá menarche o 0,4 roku /každý rok tréninku</a:t>
            </a:r>
          </a:p>
          <a:p>
            <a:pPr lvl="2"/>
            <a:endParaRPr lang="en-US" sz="1700"/>
          </a:p>
          <a:p>
            <a:pPr lvl="2">
              <a:buFont typeface="Wingdings" pitchFamily="2" charset="2"/>
              <a:buNone/>
            </a:pPr>
            <a:endParaRPr lang="en-US" sz="1700"/>
          </a:p>
          <a:p>
            <a:r>
              <a:rPr lang="cs-CZ" sz="1700"/>
              <a:t>Ovulační cykly 2</a:t>
            </a:r>
            <a:r>
              <a:rPr lang="en-US" sz="1700"/>
              <a:t>-5 </a:t>
            </a:r>
            <a:r>
              <a:rPr lang="cs-CZ" sz="1700"/>
              <a:t>let po menarche</a:t>
            </a:r>
            <a:endParaRPr lang="en-US" sz="1700"/>
          </a:p>
          <a:p>
            <a:pPr>
              <a:buFont typeface="Wingdings" pitchFamily="2" charset="2"/>
              <a:buNone/>
            </a:pPr>
            <a:endParaRPr lang="en-US" sz="1700"/>
          </a:p>
          <a:p>
            <a:pPr lvl="2">
              <a:buFont typeface="Wingdings" pitchFamily="2" charset="2"/>
              <a:buNone/>
            </a:pPr>
            <a:r>
              <a:rPr lang="en-US" sz="1700"/>
              <a:t>	</a:t>
            </a:r>
          </a:p>
          <a:p>
            <a:pPr lvl="2">
              <a:buFont typeface="Wingdings" pitchFamily="2" charset="2"/>
              <a:buNone/>
            </a:pPr>
            <a:r>
              <a:rPr lang="en-US" sz="1700"/>
              <a:t>					</a:t>
            </a:r>
          </a:p>
          <a:p>
            <a:pPr lvl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72024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71764" y="217489"/>
          <a:ext cx="6846887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602Photo" r:id="rId3" imgW="9678751" imgH="9078592" progId="">
                  <p:embed/>
                </p:oleObj>
              </mc:Choice>
              <mc:Fallback>
                <p:oleObj name="602Photo" r:id="rId3" imgW="9678751" imgH="9078592" progId="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4" y="217489"/>
                        <a:ext cx="6846887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1"/>
          <p:cNvSpPr txBox="1"/>
          <p:nvPr/>
        </p:nvSpPr>
        <p:spPr>
          <a:xfrm>
            <a:off x="6873372" y="6525345"/>
            <a:ext cx="279435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</a:t>
            </a:r>
            <a:r>
              <a:rPr lang="cs-CZ" sz="1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6560315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Normální adolescentní model menstruace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Délka cyklu</a:t>
            </a:r>
            <a:r>
              <a:rPr lang="en-US" sz="2400"/>
              <a:t>: 21-45 d</a:t>
            </a:r>
          </a:p>
          <a:p>
            <a:r>
              <a:rPr lang="cs-CZ" sz="2400"/>
              <a:t>Trvání krvácení:</a:t>
            </a:r>
            <a:r>
              <a:rPr lang="en-US" sz="2400"/>
              <a:t> 2-7 d</a:t>
            </a:r>
          </a:p>
          <a:p>
            <a:r>
              <a:rPr lang="cs-CZ" sz="2400"/>
              <a:t>Anovulační cykly jsou normální do 2 let po menarche</a:t>
            </a:r>
          </a:p>
          <a:p>
            <a:r>
              <a:rPr lang="en-US" sz="2400"/>
              <a:t> </a:t>
            </a:r>
            <a:r>
              <a:rPr lang="cs-CZ" sz="2400"/>
              <a:t>5 let po menarche je většina cyklů ovulačních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9321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Puberta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Přechod od dětského období do období pohlavní zralosti</a:t>
            </a:r>
          </a:p>
          <a:p>
            <a:r>
              <a:rPr lang="cs-CZ" sz="2400"/>
              <a:t>Maturace hypotalamických center – generátor pulzního výdeje GnRH</a:t>
            </a:r>
          </a:p>
          <a:p>
            <a:r>
              <a:rPr lang="cs-CZ" sz="2400"/>
              <a:t>Ovariální sekrece estrogenů – rozvoj sekundárních pohlavních znaků</a:t>
            </a:r>
          </a:p>
        </p:txBody>
      </p:sp>
    </p:spTree>
    <p:extLst>
      <p:ext uri="{BB962C8B-B14F-4D97-AF65-F5344CB8AC3E}">
        <p14:creationId xmlns:p14="http://schemas.microsoft.com/office/powerpoint/2010/main" val="16671126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Sekundární pohlavní znaky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Telarche – rovoj mléčné žlázy – formování prsů – od 11 let</a:t>
            </a:r>
          </a:p>
          <a:p>
            <a:r>
              <a:rPr lang="cs-CZ" sz="2400"/>
              <a:t>Pubarche – rozvoj sekundárního ochlupení – axilární, pubické – vliv androgenů –       12-13 let</a:t>
            </a:r>
          </a:p>
          <a:p>
            <a:r>
              <a:rPr lang="cs-CZ" sz="2400"/>
              <a:t>Menarche – první menstruační krvácení – 10-15 let </a:t>
            </a:r>
          </a:p>
        </p:txBody>
      </p:sp>
    </p:spTree>
    <p:extLst>
      <p:ext uri="{BB962C8B-B14F-4D97-AF65-F5344CB8AC3E}">
        <p14:creationId xmlns:p14="http://schemas.microsoft.com/office/powerpoint/2010/main" val="19101140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Puberta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Děloha pubertální – hrdlo:tělo – 1:1</a:t>
            </a:r>
          </a:p>
          <a:p>
            <a:r>
              <a:rPr lang="cs-CZ" sz="2400"/>
              <a:t>Proliferace endometria</a:t>
            </a:r>
          </a:p>
          <a:p>
            <a:r>
              <a:rPr lang="cs-CZ" sz="2400"/>
              <a:t>Proliferace vaginálního epitelu – tvorba glykogenu – Doederleinův laktobacil – kyselá reakce vaginálního prostředí</a:t>
            </a:r>
          </a:p>
          <a:p>
            <a:r>
              <a:rPr lang="cs-CZ" sz="2400"/>
              <a:t>Ovaria – růst folikulů</a:t>
            </a:r>
          </a:p>
        </p:txBody>
      </p:sp>
    </p:spTree>
    <p:extLst>
      <p:ext uri="{BB962C8B-B14F-4D97-AF65-F5344CB8AC3E}">
        <p14:creationId xmlns:p14="http://schemas.microsoft.com/office/powerpoint/2010/main" val="26850509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Puberta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Rozložení tuku ženského typu</a:t>
            </a:r>
          </a:p>
          <a:p>
            <a:r>
              <a:rPr lang="en-US" sz="2400"/>
              <a:t>Urychlení tělesného růstu – uzávěr epifyzárních štěrbin – ukončení růstu kolem 17 roku</a:t>
            </a:r>
          </a:p>
        </p:txBody>
      </p:sp>
    </p:spTree>
    <p:extLst>
      <p:ext uri="{BB962C8B-B14F-4D97-AF65-F5344CB8AC3E}">
        <p14:creationId xmlns:p14="http://schemas.microsoft.com/office/powerpoint/2010/main" val="2363442250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Menarche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Vliv socionoekonomický – nižší věk menarche v rozvinutých zemích</a:t>
            </a:r>
          </a:p>
          <a:p>
            <a:r>
              <a:rPr lang="cs-CZ" sz="2400"/>
              <a:t>Vliv geografický – nižší věk menarche v rovníkových oblastech, vyšší                      v severských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1626728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Menstruační cyklus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Menarche – obvykle anovulační cykly – krvácení ze spádu estrogenů</a:t>
            </a:r>
          </a:p>
          <a:p>
            <a:r>
              <a:rPr lang="cs-CZ" sz="2400"/>
              <a:t>Postupně přibývají ovulační cykly a zvyšuje se jejich podíl</a:t>
            </a:r>
          </a:p>
        </p:txBody>
      </p:sp>
    </p:spTree>
    <p:extLst>
      <p:ext uri="{BB962C8B-B14F-4D97-AF65-F5344CB8AC3E}">
        <p14:creationId xmlns:p14="http://schemas.microsoft.com/office/powerpoint/2010/main" val="38567467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Poruchy pohlavního dospívání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Akcelerace – pubertas praecox vera, pseudopubertas praecox</a:t>
            </a:r>
          </a:p>
          <a:p>
            <a:r>
              <a:rPr lang="cs-CZ" sz="2400"/>
              <a:t>Retardace – pubertas tarda</a:t>
            </a:r>
          </a:p>
          <a:p>
            <a:pPr>
              <a:buFontTx/>
              <a:buNone/>
            </a:pPr>
            <a:endParaRPr lang="cs-CZ" sz="2400"/>
          </a:p>
          <a:p>
            <a:pPr>
              <a:buFontTx/>
              <a:buNone/>
            </a:pPr>
            <a:endParaRPr lang="cs-CZ" sz="2400"/>
          </a:p>
          <a:p>
            <a:pPr>
              <a:buFontTx/>
              <a:buNone/>
            </a:pPr>
            <a:r>
              <a:rPr lang="cs-CZ" sz="2400"/>
              <a:t> </a:t>
            </a:r>
          </a:p>
          <a:p>
            <a:pPr>
              <a:buFontTx/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9828817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Životní období ženy – dle hormonálního profilu (působení estrogenů)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Novorozenecké</a:t>
            </a:r>
          </a:p>
          <a:p>
            <a:r>
              <a:rPr lang="cs-CZ" sz="2400"/>
              <a:t>Dětské</a:t>
            </a:r>
          </a:p>
          <a:p>
            <a:r>
              <a:rPr lang="cs-CZ" sz="2400"/>
              <a:t>Pubertální </a:t>
            </a:r>
          </a:p>
          <a:p>
            <a:r>
              <a:rPr lang="cs-CZ" sz="2400"/>
              <a:t>Adolescentní</a:t>
            </a:r>
          </a:p>
          <a:p>
            <a:r>
              <a:rPr lang="cs-CZ" sz="2400"/>
              <a:t>Fertilní</a:t>
            </a:r>
          </a:p>
          <a:p>
            <a:r>
              <a:rPr lang="cs-CZ" sz="2400"/>
              <a:t>Klimakterické</a:t>
            </a:r>
          </a:p>
          <a:p>
            <a:r>
              <a:rPr lang="cs-CZ" sz="2400"/>
              <a:t>Postmenopauzální</a:t>
            </a:r>
          </a:p>
        </p:txBody>
      </p:sp>
    </p:spTree>
    <p:extLst>
      <p:ext uri="{BB962C8B-B14F-4D97-AF65-F5344CB8AC3E}">
        <p14:creationId xmlns:p14="http://schemas.microsoft.com/office/powerpoint/2010/main" val="42226558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Známky abnormálního pubertálního vývoje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Absence vývoje prsů do 1</a:t>
            </a:r>
            <a:r>
              <a:rPr lang="en-US" sz="2400"/>
              <a:t>3</a:t>
            </a:r>
            <a:r>
              <a:rPr lang="cs-CZ" sz="2400"/>
              <a:t> let</a:t>
            </a:r>
            <a:r>
              <a:rPr lang="en-US" sz="2400"/>
              <a:t> </a:t>
            </a:r>
          </a:p>
          <a:p>
            <a:r>
              <a:rPr lang="cs-CZ" sz="2400"/>
              <a:t>Absence menses do 1</a:t>
            </a:r>
            <a:r>
              <a:rPr lang="en-US" sz="2400"/>
              <a:t>6</a:t>
            </a:r>
            <a:r>
              <a:rPr lang="cs-CZ" sz="2400"/>
              <a:t> let</a:t>
            </a:r>
            <a:r>
              <a:rPr lang="en-US" sz="2400"/>
              <a:t> </a:t>
            </a:r>
          </a:p>
          <a:p>
            <a:r>
              <a:rPr lang="cs-CZ" sz="2400"/>
              <a:t>Nedosažení stádia - Tanner 4</a:t>
            </a:r>
            <a:endParaRPr lang="en-US" sz="2400"/>
          </a:p>
          <a:p>
            <a:r>
              <a:rPr lang="cs-CZ" sz="2400"/>
              <a:t>Časný vývoj doprovázený rychlým růstem, neurologickými symptomy, rychlým vývojem sekundárních pohlavních znaků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693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Akcelerace pohlavního dospívání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Pubertas praecox vera – idiopathica – předčasné dozrání osy hypotalamus-hypofýza-ovarium</a:t>
            </a:r>
          </a:p>
          <a:p>
            <a:r>
              <a:rPr lang="cs-CZ" sz="2400"/>
              <a:t>Pseudopuertas praecox – expozice organismu exogenními či endogenními pohlavními hormony</a:t>
            </a:r>
          </a:p>
        </p:txBody>
      </p:sp>
    </p:spTree>
    <p:extLst>
      <p:ext uri="{BB962C8B-B14F-4D97-AF65-F5344CB8AC3E}">
        <p14:creationId xmlns:p14="http://schemas.microsoft.com/office/powerpoint/2010/main" val="41968519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Diagnostika a léčba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Odlišit pubertas praecox vera od pseudopubertas praecox !</a:t>
            </a:r>
          </a:p>
          <a:p>
            <a:r>
              <a:rPr lang="cs-CZ" sz="2400"/>
              <a:t>Pubertas praecox vera – analoga GnRH</a:t>
            </a:r>
          </a:p>
          <a:p>
            <a:r>
              <a:rPr lang="cs-CZ" sz="2400"/>
              <a:t>Pseudopubertas praecox – zdroj hormonů – nádor !  - operační léčba</a:t>
            </a:r>
          </a:p>
        </p:txBody>
      </p:sp>
    </p:spTree>
    <p:extLst>
      <p:ext uri="{BB962C8B-B14F-4D97-AF65-F5344CB8AC3E}">
        <p14:creationId xmlns:p14="http://schemas.microsoft.com/office/powerpoint/2010/main" val="42219814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Retardace pohlavního dospívání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Izolovaná retardace pohlavního dospívání</a:t>
            </a:r>
          </a:p>
          <a:p>
            <a:r>
              <a:rPr lang="cs-CZ" sz="2400"/>
              <a:t>Sdružená s poruchou růstu</a:t>
            </a:r>
          </a:p>
          <a:p>
            <a:r>
              <a:rPr lang="cs-CZ" sz="2400"/>
              <a:t>Hypergonadotropní – periferní – ovariální</a:t>
            </a:r>
          </a:p>
          <a:p>
            <a:r>
              <a:rPr lang="cs-CZ" sz="2400"/>
              <a:t>Hypogonadotropní – centrální</a:t>
            </a:r>
          </a:p>
        </p:txBody>
      </p:sp>
    </p:spTree>
    <p:extLst>
      <p:ext uri="{BB962C8B-B14F-4D97-AF65-F5344CB8AC3E}">
        <p14:creationId xmlns:p14="http://schemas.microsoft.com/office/powerpoint/2010/main" val="2930972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116633"/>
          <a:ext cx="8763000" cy="655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rganizační diagram" r:id="rId3" imgW="6089400" imgH="1720800" progId="">
                  <p:embed followColorScheme="full"/>
                </p:oleObj>
              </mc:Choice>
              <mc:Fallback>
                <p:oleObj name="Organizační diagram" r:id="rId3" imgW="6089400" imgH="1720800" progId="">
                  <p:embed followColorScheme="full"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6633"/>
                        <a:ext cx="8763000" cy="655272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870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03512" y="228600"/>
          <a:ext cx="8659688" cy="62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Organizační diagram" r:id="rId3" imgW="4495680" imgH="1638000" progId="">
                  <p:embed followColorScheme="full"/>
                </p:oleObj>
              </mc:Choice>
              <mc:Fallback>
                <p:oleObj name="Organizační diagram" r:id="rId3" imgW="4495680" imgH="1638000" progId="">
                  <p:embed followColorScheme="full"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228600"/>
                        <a:ext cx="8659688" cy="622473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010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91544" y="260648"/>
          <a:ext cx="820891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Organizační diagram" r:id="rId3" imgW="3848040" imgH="3473280" progId="">
                  <p:embed followColorScheme="full"/>
                </p:oleObj>
              </mc:Choice>
              <mc:Fallback>
                <p:oleObj name="Organizační diagram" r:id="rId3" imgW="3848040" imgH="3473280" progId="">
                  <p:embed followColorScheme="full"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260648"/>
                        <a:ext cx="8208912" cy="61926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8936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Diagnostika a léčba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Genetické vyšetření, hormonální profil, biopsie gonád</a:t>
            </a:r>
          </a:p>
          <a:p>
            <a:r>
              <a:rPr lang="cs-CZ" sz="2400"/>
              <a:t>Léčba – substituce estrogeny, následná substituce estrogeny+gestageny, odejmutí dysgenetických gonád – nebezpečí tumoru!</a:t>
            </a:r>
          </a:p>
          <a:p>
            <a:r>
              <a:rPr lang="cs-CZ" sz="2400"/>
              <a:t>Somatotropní hormon</a:t>
            </a:r>
          </a:p>
        </p:txBody>
      </p:sp>
    </p:spTree>
    <p:extLst>
      <p:ext uri="{BB962C8B-B14F-4D97-AF65-F5344CB8AC3E}">
        <p14:creationId xmlns:p14="http://schemas.microsoft.com/office/powerpoint/2010/main" val="37777289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Adolescence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Sekundární pohlavní znaky vyvinuty</a:t>
            </a:r>
          </a:p>
          <a:p>
            <a:r>
              <a:rPr lang="cs-CZ" sz="2400"/>
              <a:t>Zvyšuje se podíl ovulačních cyklů</a:t>
            </a:r>
          </a:p>
          <a:p>
            <a:r>
              <a:rPr lang="cs-CZ" sz="2400"/>
              <a:t>Hypotalamohypofyzární osa dozrává</a:t>
            </a:r>
          </a:p>
          <a:p>
            <a:r>
              <a:rPr lang="cs-CZ" sz="2400"/>
              <a:t>Věk 18-20 let – dosaženo plné fertility</a:t>
            </a:r>
          </a:p>
          <a:p>
            <a:r>
              <a:rPr lang="cs-CZ" sz="2400"/>
              <a:t>Psychosociální vývoj</a:t>
            </a:r>
          </a:p>
        </p:txBody>
      </p:sp>
    </p:spTree>
    <p:extLst>
      <p:ext uri="{BB962C8B-B14F-4D97-AF65-F5344CB8AC3E}">
        <p14:creationId xmlns:p14="http://schemas.microsoft.com/office/powerpoint/2010/main" val="10296520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Psychosociální problematika puberty a adolescence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Identifikace s pohlavím</a:t>
            </a:r>
          </a:p>
          <a:p>
            <a:r>
              <a:rPr lang="en-US" sz="2400"/>
              <a:t>Vymezení vztahů k opačnému pohlaví a okolí obecně  (rodina, přátelé, škola)</a:t>
            </a:r>
          </a:p>
        </p:txBody>
      </p:sp>
    </p:spTree>
    <p:extLst>
      <p:ext uri="{BB962C8B-B14F-4D97-AF65-F5344CB8AC3E}">
        <p14:creationId xmlns:p14="http://schemas.microsoft.com/office/powerpoint/2010/main" val="1822256939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Novorozenecké období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Novorozenec pod vlivem mateřských estrogenů 1-2 týdny</a:t>
            </a:r>
          </a:p>
          <a:p>
            <a:r>
              <a:rPr lang="en-US" sz="2400"/>
              <a:t>Proliferace endometria </a:t>
            </a:r>
          </a:p>
          <a:p>
            <a:r>
              <a:rPr lang="en-US" sz="2400"/>
              <a:t>Sekrece cervikálního hlenu – fluor neonatalis</a:t>
            </a:r>
          </a:p>
          <a:p>
            <a:r>
              <a:rPr lang="en-US" sz="2400"/>
              <a:t>Proliferace vaginálního epitelu, glykogen, lactobacilus Doederleini, kyselá reakce</a:t>
            </a:r>
          </a:p>
        </p:txBody>
      </p:sp>
    </p:spTree>
    <p:extLst>
      <p:ext uri="{BB962C8B-B14F-4D97-AF65-F5344CB8AC3E}">
        <p14:creationId xmlns:p14="http://schemas.microsoft.com/office/powerpoint/2010/main" val="1585832618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Doporučení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Obsah adolescentní gynekologie</a:t>
            </a:r>
            <a:endParaRPr lang="en-US" sz="2400"/>
          </a:p>
          <a:p>
            <a:pPr lvl="1"/>
            <a:r>
              <a:rPr lang="cs-CZ" dirty="0"/>
              <a:t>Vyšetření normálního a abnormálního pohlavního vývoje</a:t>
            </a:r>
            <a:endParaRPr lang="en-US"/>
          </a:p>
          <a:p>
            <a:pPr lvl="1"/>
            <a:r>
              <a:rPr lang="cs-CZ" b="1" dirty="0"/>
              <a:t>Preventivní péče včetně psychosociálního zdraví</a:t>
            </a:r>
            <a:endParaRPr lang="en-US" b="1"/>
          </a:p>
          <a:p>
            <a:pPr lvl="1"/>
            <a:r>
              <a:rPr lang="cs-CZ" dirty="0"/>
              <a:t>Reprodukční zdraví</a:t>
            </a:r>
            <a:endParaRPr lang="en-US"/>
          </a:p>
          <a:p>
            <a:pPr lvl="1"/>
            <a:r>
              <a:rPr lang="cs-CZ" dirty="0"/>
              <a:t>Přístup k antikoncepci a UPT</a:t>
            </a:r>
            <a:endParaRPr lang="en-US"/>
          </a:p>
          <a:p>
            <a:pPr lvl="1"/>
            <a:r>
              <a:rPr lang="cs-CZ" dirty="0"/>
              <a:t>Diagnostika a léčba STD</a:t>
            </a:r>
            <a:endParaRPr lang="en-US"/>
          </a:p>
          <a:p>
            <a:pPr lvl="1"/>
            <a:r>
              <a:rPr lang="cs-CZ"/>
              <a:t>Perinatologická</a:t>
            </a:r>
            <a:r>
              <a:rPr lang="cs-CZ" dirty="0"/>
              <a:t> péče</a:t>
            </a:r>
            <a:endParaRPr lang="en-US"/>
          </a:p>
          <a:p>
            <a:pPr lvl="1"/>
            <a:r>
              <a:rPr lang="cs-CZ" dirty="0"/>
              <a:t>Vyšetření </a:t>
            </a:r>
            <a:r>
              <a:rPr lang="en-US" dirty="0"/>
              <a:t>(</a:t>
            </a:r>
            <a:r>
              <a:rPr lang="cs-CZ" dirty="0"/>
              <a:t>věk </a:t>
            </a:r>
            <a:r>
              <a:rPr lang="en-US" dirty="0"/>
              <a:t>12-14, 15-17,18-21)</a:t>
            </a:r>
            <a:endParaRPr lang="en-US"/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0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Gynekologické vyšetření v adolescenci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TK, výška, hmotnost /1 rok</a:t>
            </a:r>
            <a:endParaRPr lang="en-US" sz="2400"/>
          </a:p>
          <a:p>
            <a:r>
              <a:rPr lang="cs-CZ" sz="2400"/>
              <a:t>Vyšetření prsů v 18 letech</a:t>
            </a:r>
            <a:endParaRPr lang="en-US" sz="2400"/>
          </a:p>
          <a:p>
            <a:r>
              <a:rPr lang="cs-CZ" sz="2400"/>
              <a:t>Vyšetření pánve</a:t>
            </a:r>
            <a:r>
              <a:rPr lang="en-US" sz="2400"/>
              <a:t>:</a:t>
            </a:r>
          </a:p>
          <a:p>
            <a:pPr lvl="1"/>
            <a:r>
              <a:rPr lang="cs-CZ" dirty="0"/>
              <a:t>Abnormální krvácení nebo výtok</a:t>
            </a:r>
            <a:endParaRPr lang="en-US"/>
          </a:p>
          <a:p>
            <a:pPr lvl="1"/>
            <a:r>
              <a:rPr lang="cs-CZ" dirty="0"/>
              <a:t>Pánevní bolest</a:t>
            </a:r>
            <a:endParaRPr lang="en-US"/>
          </a:p>
          <a:p>
            <a:pPr lvl="1"/>
            <a:r>
              <a:rPr lang="cs-CZ" dirty="0"/>
              <a:t>Znásilnění </a:t>
            </a:r>
            <a:endParaRPr lang="en-US"/>
          </a:p>
          <a:p>
            <a:pPr lvl="1"/>
            <a:r>
              <a:rPr lang="en-US" dirty="0"/>
              <a:t>STD </a:t>
            </a:r>
            <a:r>
              <a:rPr lang="cs-CZ"/>
              <a:t>screening</a:t>
            </a:r>
            <a:endParaRPr lang="en-US"/>
          </a:p>
          <a:p>
            <a:r>
              <a:rPr lang="cs-CZ" sz="2400"/>
              <a:t>Není nutné před nasazením antikoncepce</a:t>
            </a:r>
            <a:endParaRPr lang="en-US" sz="2400"/>
          </a:p>
          <a:p>
            <a:r>
              <a:rPr lang="cs-CZ" sz="2400"/>
              <a:t>Snížení rizik</a:t>
            </a:r>
            <a:endParaRPr lang="en-US" sz="2400"/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Těhotenství 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34% </a:t>
            </a:r>
            <a:r>
              <a:rPr lang="cs-CZ" sz="2400"/>
              <a:t>alespoň jedna gravidita před </a:t>
            </a:r>
            <a:r>
              <a:rPr lang="en-US" sz="2400"/>
              <a:t>20</a:t>
            </a:r>
          </a:p>
          <a:p>
            <a:r>
              <a:rPr lang="en-US" sz="2400"/>
              <a:t>25% </a:t>
            </a:r>
            <a:r>
              <a:rPr lang="cs-CZ" sz="2400"/>
              <a:t>otěhotní do 2 let po prvním dítěti</a:t>
            </a:r>
            <a:endParaRPr lang="en-US" sz="2400"/>
          </a:p>
          <a:p>
            <a:r>
              <a:rPr lang="cs-CZ" sz="2400"/>
              <a:t>Rizika těhotenství v adolescenci</a:t>
            </a:r>
            <a:r>
              <a:rPr lang="en-US" sz="2400"/>
              <a:t>:</a:t>
            </a:r>
          </a:p>
          <a:p>
            <a:pPr lvl="1"/>
            <a:r>
              <a:rPr lang="cs-CZ" dirty="0"/>
              <a:t>Abusus návykových látek, poruchy mentálního vývoje</a:t>
            </a:r>
            <a:endParaRPr lang="en-US"/>
          </a:p>
          <a:p>
            <a:pPr lvl="1"/>
            <a:r>
              <a:rPr lang="cs-CZ" dirty="0"/>
              <a:t>Starší partner</a:t>
            </a:r>
            <a:endParaRPr lang="en-US"/>
          </a:p>
          <a:p>
            <a:pPr lvl="1"/>
            <a:r>
              <a:rPr lang="cs-CZ" dirty="0"/>
              <a:t>Ztráta zájmů</a:t>
            </a:r>
            <a:endParaRPr lang="cs-CZ"/>
          </a:p>
          <a:p>
            <a:pPr lvl="1"/>
            <a:r>
              <a:rPr lang="cs-CZ" dirty="0"/>
              <a:t>Omezení přístupu k antikoncepci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01823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STD </a:t>
            </a:r>
            <a:r>
              <a:rPr lang="cs-CZ">
                <a:solidFill>
                  <a:schemeClr val="accent1"/>
                </a:solidFill>
              </a:rPr>
              <a:t>s</a:t>
            </a:r>
            <a:r>
              <a:rPr lang="en-US">
                <a:solidFill>
                  <a:schemeClr val="accent1"/>
                </a:solidFill>
              </a:rPr>
              <a:t>creening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Cytologie</a:t>
            </a:r>
            <a:endParaRPr lang="en-US" sz="2400"/>
          </a:p>
          <a:p>
            <a:pPr lvl="1"/>
            <a:r>
              <a:rPr lang="cs-CZ" dirty="0"/>
              <a:t>1/rok</a:t>
            </a:r>
            <a:r>
              <a:rPr lang="en-US" dirty="0"/>
              <a:t>,</a:t>
            </a:r>
            <a:r>
              <a:rPr lang="cs-CZ" dirty="0"/>
              <a:t> zahájit do 3 let po prvním styku</a:t>
            </a:r>
            <a:endParaRPr lang="cs-CZ"/>
          </a:p>
          <a:p>
            <a:pPr lvl="1">
              <a:buNone/>
            </a:pPr>
            <a:r>
              <a:rPr lang="en-US" dirty="0"/>
              <a:t> </a:t>
            </a:r>
            <a:endParaRPr lang="en-US"/>
          </a:p>
          <a:p>
            <a:r>
              <a:rPr lang="cs-CZ" sz="2400"/>
              <a:t>Gonokoky/chlamydie</a:t>
            </a:r>
            <a:endParaRPr lang="en-US" sz="2400"/>
          </a:p>
          <a:p>
            <a:pPr lvl="1"/>
            <a:r>
              <a:rPr lang="cs-CZ" dirty="0"/>
              <a:t>1x ročně nebo když</a:t>
            </a:r>
            <a:r>
              <a:rPr lang="en-US" dirty="0"/>
              <a:t>: </a:t>
            </a:r>
            <a:r>
              <a:rPr lang="cs-CZ" dirty="0"/>
              <a:t>nový partner, symptomy</a:t>
            </a:r>
            <a:r>
              <a:rPr lang="en-US" dirty="0"/>
              <a:t> (</a:t>
            </a:r>
            <a:r>
              <a:rPr lang="cs-CZ" dirty="0"/>
              <a:t>výtok</a:t>
            </a:r>
            <a:r>
              <a:rPr lang="en-US" dirty="0"/>
              <a:t>, </a:t>
            </a:r>
            <a:r>
              <a:rPr lang="cs-CZ" dirty="0"/>
              <a:t>bolest</a:t>
            </a:r>
            <a:r>
              <a:rPr lang="en-US" dirty="0"/>
              <a:t>, </a:t>
            </a:r>
            <a:r>
              <a:rPr lang="cs-CZ" dirty="0"/>
              <a:t>nepravidelné krvácení</a:t>
            </a:r>
            <a:r>
              <a:rPr lang="en-US" dirty="0"/>
              <a:t>)</a:t>
            </a:r>
            <a:endParaRPr lang="en-US"/>
          </a:p>
          <a:p>
            <a:r>
              <a:rPr lang="en-US" sz="2400"/>
              <a:t>Trichomon</a:t>
            </a:r>
            <a:r>
              <a:rPr lang="cs-CZ" sz="2400"/>
              <a:t>iasa</a:t>
            </a:r>
            <a:endParaRPr lang="en-US" sz="2400"/>
          </a:p>
          <a:p>
            <a:pPr lvl="1"/>
            <a:r>
              <a:rPr lang="cs-CZ" dirty="0"/>
              <a:t>Vyšetřit u positivních na gonokoky/chlamydie</a:t>
            </a:r>
            <a:endParaRPr lang="en-US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4888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Deprese a sebevraždy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Poruchy spánku, nechutenství, ztráta zájmů</a:t>
            </a:r>
          </a:p>
          <a:p>
            <a:r>
              <a:rPr lang="cs-CZ" sz="2400"/>
              <a:t>Frustrace</a:t>
            </a:r>
          </a:p>
          <a:p>
            <a:r>
              <a:rPr lang="cs-CZ" sz="2400"/>
              <a:t>Podrážděnost je v adolescenci příznakem deprese</a:t>
            </a:r>
          </a:p>
          <a:p>
            <a:pPr lvl="1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3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Násilí a agresivita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25 % dívek &lt;</a:t>
            </a:r>
            <a:r>
              <a:rPr lang="en-US" sz="2400" dirty="0"/>
              <a:t>18</a:t>
            </a:r>
            <a:r>
              <a:rPr lang="cs-CZ" sz="2400" dirty="0"/>
              <a:t> let se stalo objektem sexuálního násilí</a:t>
            </a:r>
          </a:p>
          <a:p>
            <a:r>
              <a:rPr lang="cs-CZ" sz="2400" dirty="0"/>
              <a:t>Pozor na</a:t>
            </a:r>
          </a:p>
          <a:p>
            <a:pPr lvl="1"/>
            <a:r>
              <a:rPr lang="cs-CZ" dirty="0"/>
              <a:t>Alkohol</a:t>
            </a:r>
          </a:p>
          <a:p>
            <a:pPr lvl="1"/>
            <a:r>
              <a:rPr lang="cs-CZ" dirty="0"/>
              <a:t>Starší partner</a:t>
            </a:r>
          </a:p>
          <a:p>
            <a:pPr lvl="1"/>
            <a:r>
              <a:rPr lang="cs-CZ" dirty="0"/>
              <a:t>Vynucený vztah</a:t>
            </a:r>
          </a:p>
          <a:p>
            <a:pPr lvl="1"/>
            <a:endParaRPr lang="cs-CZ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46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Alkoholismus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80 % sexuálních útoků je pod vlivem alkoholu</a:t>
            </a:r>
            <a:endParaRPr lang="en-US" sz="2400" dirty="0"/>
          </a:p>
          <a:p>
            <a:r>
              <a:rPr lang="cs-CZ" sz="2400" dirty="0"/>
              <a:t>Souvislost s mortalitou mladistvých</a:t>
            </a:r>
            <a:endParaRPr lang="en-US" sz="2400" dirty="0"/>
          </a:p>
          <a:p>
            <a:r>
              <a:rPr lang="cs-CZ" sz="2400" dirty="0"/>
              <a:t>Deprese vede k abusu</a:t>
            </a:r>
            <a:endParaRPr lang="en-US" sz="2400" dirty="0"/>
          </a:p>
          <a:p>
            <a:endParaRPr lang="en-US" sz="2400" dirty="0"/>
          </a:p>
          <a:p>
            <a:r>
              <a:rPr lang="cs-CZ" sz="2400" dirty="0"/>
              <a:t>Poučení</a:t>
            </a:r>
            <a:endParaRPr lang="en-US" sz="2400" dirty="0"/>
          </a:p>
          <a:p>
            <a:pPr lvl="1"/>
            <a:r>
              <a:rPr lang="cs-CZ" dirty="0"/>
              <a:t>Vztah alkoholu a sexuálního násilí</a:t>
            </a:r>
            <a:endParaRPr lang="en-US" dirty="0"/>
          </a:p>
          <a:p>
            <a:pPr lvl="1"/>
            <a:r>
              <a:rPr lang="cs-CZ" dirty="0"/>
              <a:t>Symptomy deprese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2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Testování rizik - </a:t>
            </a:r>
            <a:r>
              <a:rPr lang="en-US">
                <a:solidFill>
                  <a:schemeClr val="accent1"/>
                </a:solidFill>
              </a:rPr>
              <a:t>“HEA</a:t>
            </a:r>
            <a:r>
              <a:rPr lang="cs-CZ">
                <a:solidFill>
                  <a:schemeClr val="accent1"/>
                </a:solidFill>
              </a:rPr>
              <a:t>D</a:t>
            </a:r>
            <a:r>
              <a:rPr lang="en-US">
                <a:solidFill>
                  <a:schemeClr val="accent1"/>
                </a:solidFill>
              </a:rPr>
              <a:t>D</a:t>
            </a:r>
            <a:r>
              <a:rPr lang="cs-CZ">
                <a:solidFill>
                  <a:schemeClr val="accent1"/>
                </a:solidFill>
              </a:rPr>
              <a:t>S</a:t>
            </a:r>
            <a:r>
              <a:rPr lang="en-US">
                <a:solidFill>
                  <a:schemeClr val="accent1"/>
                </a:solidFill>
              </a:rPr>
              <a:t>S”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H – home </a:t>
            </a:r>
            <a:r>
              <a:rPr lang="cs-CZ" sz="2400"/>
              <a:t>(domácí podmínky)</a:t>
            </a:r>
            <a:endParaRPr lang="en-US" sz="2400"/>
          </a:p>
          <a:p>
            <a:r>
              <a:rPr lang="en-US" sz="2400"/>
              <a:t>E – education </a:t>
            </a:r>
            <a:r>
              <a:rPr lang="cs-CZ" sz="2400"/>
              <a:t> (vzdělání)</a:t>
            </a:r>
            <a:endParaRPr lang="en-US" sz="2400"/>
          </a:p>
          <a:p>
            <a:r>
              <a:rPr lang="en-US" sz="2400"/>
              <a:t>A – </a:t>
            </a:r>
            <a:r>
              <a:rPr lang="cs-CZ" sz="2400"/>
              <a:t>aktivity a zájmy</a:t>
            </a:r>
            <a:endParaRPr lang="en-US" sz="2400"/>
          </a:p>
          <a:p>
            <a:r>
              <a:rPr lang="en-US" sz="2400"/>
              <a:t>D – </a:t>
            </a:r>
            <a:r>
              <a:rPr lang="cs-CZ" sz="2400"/>
              <a:t>drogy a alkohol</a:t>
            </a:r>
            <a:endParaRPr lang="en-US" sz="2400"/>
          </a:p>
          <a:p>
            <a:r>
              <a:rPr lang="en-US" sz="2400"/>
              <a:t>D - depres</a:t>
            </a:r>
            <a:r>
              <a:rPr lang="cs-CZ" sz="2400"/>
              <a:t>e</a:t>
            </a:r>
            <a:endParaRPr lang="en-US" sz="2400"/>
          </a:p>
          <a:p>
            <a:r>
              <a:rPr lang="en-US" sz="2400"/>
              <a:t>S – sexualit</a:t>
            </a:r>
            <a:r>
              <a:rPr lang="cs-CZ" sz="2400"/>
              <a:t>a</a:t>
            </a:r>
            <a:endParaRPr lang="en-US" sz="2400"/>
          </a:p>
          <a:p>
            <a:r>
              <a:rPr lang="en-US" sz="2400"/>
              <a:t>S – safety</a:t>
            </a:r>
            <a:r>
              <a:rPr lang="cs-CZ" sz="2400"/>
              <a:t> (bezpečí)</a:t>
            </a: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6818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Děkuji za pozornost</a:t>
            </a:r>
            <a:b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Petr Křepelka</a:t>
            </a:r>
            <a:b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4100">
                <a:solidFill>
                  <a:schemeClr val="accent1"/>
                </a:solidFill>
              </a:rPr>
              <a:t>Novorozenecké období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/>
              <a:t>Krvácení ze spádu mateřských estrogenů     u dívek – mikroskopicky vždy pozitivní průkaz erytrocytů</a:t>
            </a:r>
          </a:p>
          <a:p>
            <a:r>
              <a:rPr lang="cs-CZ" sz="2400"/>
              <a:t>Zduření prsních žlazek</a:t>
            </a:r>
          </a:p>
          <a:p>
            <a:pPr>
              <a:buFontTx/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1606627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Dětské období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Hormonálně klidové – nízká hladina pohlavních hormonů – do 9-10 let</a:t>
            </a:r>
          </a:p>
          <a:p>
            <a:r>
              <a:rPr lang="en-US" sz="2400"/>
              <a:t>Dívky a chlapci vypadají podobně – absence sekundárních pohlavních znaků</a:t>
            </a:r>
          </a:p>
          <a:p>
            <a:r>
              <a:rPr lang="en-US" sz="2400"/>
              <a:t>Genitál infantilního vzhledu</a:t>
            </a:r>
          </a:p>
          <a:p>
            <a:r>
              <a:rPr lang="en-US" sz="2400"/>
              <a:t>Pohlavní rozdíly - psychosociální</a:t>
            </a:r>
          </a:p>
        </p:txBody>
      </p:sp>
    </p:spTree>
    <p:extLst>
      <p:ext uri="{BB962C8B-B14F-4D97-AF65-F5344CB8AC3E}">
        <p14:creationId xmlns:p14="http://schemas.microsoft.com/office/powerpoint/2010/main" val="1870004800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Dětské období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Ovaria klidová</a:t>
            </a:r>
          </a:p>
          <a:p>
            <a:r>
              <a:rPr lang="en-US" sz="2400"/>
              <a:t>Děloha infantilní – hrdlo:tělo – 2:1</a:t>
            </a:r>
          </a:p>
          <a:p>
            <a:r>
              <a:rPr lang="en-US" sz="2400"/>
              <a:t>Vaginální epitel – nízký – bazální a parabazální buňky, absence Doederleinova laktobacilu, pH neutrální</a:t>
            </a:r>
          </a:p>
          <a:p>
            <a:r>
              <a:rPr lang="en-US" sz="2400"/>
              <a:t>Mléčná žláza klidová</a:t>
            </a:r>
          </a:p>
        </p:txBody>
      </p:sp>
    </p:spTree>
    <p:extLst>
      <p:ext uri="{BB962C8B-B14F-4D97-AF65-F5344CB8AC3E}">
        <p14:creationId xmlns:p14="http://schemas.microsoft.com/office/powerpoint/2010/main" val="3050147273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657600" y="990600"/>
          <a:ext cx="397668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rganizační diagram" r:id="rId3" imgW="3003480" imgH="4063680" progId="">
                  <p:embed followColorScheme="full"/>
                </p:oleObj>
              </mc:Choice>
              <mc:Fallback>
                <p:oleObj name="Organizační diagram" r:id="rId3" imgW="3003480" imgH="4063680" progId="">
                  <p:embed followColorScheme="full"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990600"/>
                        <a:ext cx="3976688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9589" y="171450"/>
            <a:ext cx="493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3200"/>
              <a:t>Hypotalamo-hypofyzární osa</a:t>
            </a:r>
          </a:p>
        </p:txBody>
      </p:sp>
    </p:spTree>
    <p:extLst>
      <p:ext uri="{BB962C8B-B14F-4D97-AF65-F5344CB8AC3E}">
        <p14:creationId xmlns:p14="http://schemas.microsoft.com/office/powerpoint/2010/main" val="37258166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Hypotalamo-hypofyso-ovariální osa a puberta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1900"/>
              <a:t>H</a:t>
            </a:r>
            <a:r>
              <a:rPr lang="cs-CZ" sz="1900"/>
              <a:t>ypotalamus</a:t>
            </a:r>
            <a:r>
              <a:rPr lang="en-US" sz="1900"/>
              <a:t>:  </a:t>
            </a:r>
            <a:r>
              <a:rPr lang="cs-CZ" sz="1900"/>
              <a:t>ztráta inhibice </a:t>
            </a:r>
            <a:r>
              <a:rPr lang="en-US" sz="1900"/>
              <a:t>GnRH</a:t>
            </a:r>
          </a:p>
          <a:p>
            <a:pPr lvl="2"/>
            <a:r>
              <a:rPr lang="cs-CZ" sz="1900"/>
              <a:t>Noční pulzy </a:t>
            </a:r>
            <a:r>
              <a:rPr lang="en-US" sz="1900"/>
              <a:t>GnRH </a:t>
            </a:r>
            <a:r>
              <a:rPr lang="cs-CZ" sz="1900"/>
              <a:t>zvýší frekvenci a amplitudu</a:t>
            </a:r>
            <a:endParaRPr lang="en-US" sz="1900"/>
          </a:p>
          <a:p>
            <a:pPr lvl="2">
              <a:buFont typeface="Wingdings" pitchFamily="2" charset="2"/>
              <a:buNone/>
            </a:pPr>
            <a:endParaRPr lang="en-US" sz="1900"/>
          </a:p>
          <a:p>
            <a:r>
              <a:rPr lang="cs-CZ" sz="1900"/>
              <a:t>Hypofýza (přední lalok)</a:t>
            </a:r>
            <a:r>
              <a:rPr lang="en-US" sz="1900"/>
              <a:t>:  ↑FSH/LH</a:t>
            </a:r>
          </a:p>
          <a:p>
            <a:pPr lvl="2"/>
            <a:r>
              <a:rPr lang="cs-CZ" sz="1900"/>
              <a:t>noční</a:t>
            </a:r>
            <a:r>
              <a:rPr lang="en-US" sz="1900"/>
              <a:t>, </a:t>
            </a:r>
            <a:r>
              <a:rPr lang="cs-CZ" sz="1900"/>
              <a:t> dále po menses</a:t>
            </a:r>
            <a:endParaRPr lang="en-US" sz="1900"/>
          </a:p>
          <a:p>
            <a:pPr lvl="2"/>
            <a:r>
              <a:rPr lang="en-US" sz="1900"/>
              <a:t>↑ LH </a:t>
            </a:r>
            <a:r>
              <a:rPr lang="cs-CZ" sz="1900"/>
              <a:t>indikátor gonadarche</a:t>
            </a:r>
            <a:endParaRPr lang="en-US" sz="1900"/>
          </a:p>
          <a:p>
            <a:pPr lvl="2">
              <a:buFont typeface="Wingdings" pitchFamily="2" charset="2"/>
              <a:buNone/>
            </a:pPr>
            <a:endParaRPr lang="en-US" sz="1900"/>
          </a:p>
          <a:p>
            <a:r>
              <a:rPr lang="en-US" sz="1900"/>
              <a:t>O</a:t>
            </a:r>
            <a:r>
              <a:rPr lang="cs-CZ" sz="1900"/>
              <a:t>varium</a:t>
            </a:r>
            <a:r>
              <a:rPr lang="en-US" sz="1900"/>
              <a:t>: Estradiol, testosteron</a:t>
            </a:r>
          </a:p>
          <a:p>
            <a:pPr lvl="2"/>
            <a:r>
              <a:rPr lang="cs-CZ" sz="1900"/>
              <a:t>Nízká hladina </a:t>
            </a:r>
            <a:r>
              <a:rPr lang="en-US" sz="1900"/>
              <a:t>E2 : b</a:t>
            </a:r>
            <a:r>
              <a:rPr lang="cs-CZ" sz="1900"/>
              <a:t>vývoj prsů a růst dlouhých kostí</a:t>
            </a:r>
            <a:endParaRPr lang="en-US" sz="1900"/>
          </a:p>
          <a:p>
            <a:pPr lvl="2"/>
            <a:r>
              <a:rPr lang="cs-CZ" sz="1900"/>
              <a:t>Vyšší hladina </a:t>
            </a:r>
            <a:r>
              <a:rPr lang="en-US" sz="1900"/>
              <a:t>E2:  menarche</a:t>
            </a:r>
            <a:r>
              <a:rPr lang="cs-CZ" sz="1900"/>
              <a:t>, decelerace kostního růstu</a:t>
            </a:r>
            <a:endParaRPr lang="en-US" sz="1900"/>
          </a:p>
          <a:p>
            <a:pPr lvl="2"/>
            <a:r>
              <a:rPr lang="cs-CZ" sz="1900"/>
              <a:t>Kriticky vysoká hladina </a:t>
            </a:r>
            <a:r>
              <a:rPr lang="en-US" sz="1900"/>
              <a:t>E2: estrogen</a:t>
            </a:r>
            <a:r>
              <a:rPr lang="cs-CZ" sz="1900"/>
              <a:t>y startují pozitivní zpětnou vazbu s výsledkem pulzu LH a ovulací</a:t>
            </a:r>
            <a:endParaRPr lang="en-US" sz="1900"/>
          </a:p>
          <a:p>
            <a:pPr lvl="2"/>
            <a:r>
              <a:rPr lang="cs-CZ" sz="1900"/>
              <a:t>Ovulační cyklus – maturace HPO osy</a:t>
            </a:r>
            <a:endParaRPr lang="en-US" sz="1900"/>
          </a:p>
          <a:p>
            <a:pPr lvl="2"/>
            <a:endParaRPr lang="en-US" sz="1900"/>
          </a:p>
          <a:p>
            <a:pPr lvl="2">
              <a:buFont typeface="Wingdings" pitchFamily="2" charset="2"/>
              <a:buNone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7400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Endokrinní aspekty puberty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ADRENARCHE </a:t>
            </a:r>
          </a:p>
          <a:p>
            <a:pPr lvl="1"/>
            <a:r>
              <a:rPr lang="cs-CZ" dirty="0"/>
              <a:t>Nadledviny produkují nízkou hladinu androgenů, primárně </a:t>
            </a:r>
            <a:r>
              <a:rPr lang="en-US" dirty="0"/>
              <a:t>DHEAS</a:t>
            </a:r>
            <a:endParaRPr lang="en-US"/>
          </a:p>
          <a:p>
            <a:pPr lvl="1"/>
            <a:r>
              <a:rPr lang="cs-CZ" dirty="0"/>
              <a:t>Věk </a:t>
            </a:r>
            <a:r>
              <a:rPr lang="en-US" dirty="0"/>
              <a:t>6-10</a:t>
            </a:r>
            <a:endParaRPr lang="en-US"/>
          </a:p>
          <a:p>
            <a:pPr lvl="1"/>
            <a:r>
              <a:rPr lang="cs-CZ" dirty="0"/>
              <a:t>Pubické ochlupení, činnost pachových žláz</a:t>
            </a:r>
            <a:endParaRPr lang="en-US"/>
          </a:p>
          <a:p>
            <a:pPr lvl="1"/>
            <a:r>
              <a:rPr lang="cs-CZ" dirty="0"/>
              <a:t>Nejsou podmínkou pro normální pubertální vývoj</a:t>
            </a:r>
            <a:endParaRPr lang="en-US"/>
          </a:p>
          <a:p>
            <a:pPr lvl="1">
              <a:buFontTx/>
              <a:buNone/>
            </a:pPr>
            <a:endParaRPr lang="en-US"/>
          </a:p>
          <a:p>
            <a:r>
              <a:rPr lang="en-US" sz="2400"/>
              <a:t>GONADARCHE</a:t>
            </a:r>
          </a:p>
          <a:p>
            <a:pPr lvl="1"/>
            <a:r>
              <a:rPr lang="cs-CZ" dirty="0"/>
              <a:t>Ovariální produkce estrogenů a testosteronu</a:t>
            </a:r>
            <a:endParaRPr lang="cs-CZ"/>
          </a:p>
          <a:p>
            <a:pPr lvl="1"/>
            <a:r>
              <a:rPr lang="cs-CZ"/>
              <a:t>Telarche</a:t>
            </a:r>
            <a:r>
              <a:rPr lang="cs-CZ" dirty="0"/>
              <a:t> a menarche reflektují produkci estrogenů</a:t>
            </a:r>
            <a:endParaRPr lang="cs-CZ"/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2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1001</Words>
  <Application>Microsoft Office PowerPoint</Application>
  <PresentationFormat>Širokoúhlá obrazovka</PresentationFormat>
  <Paragraphs>207</Paragraphs>
  <Slides>38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Motiv Office</vt:lpstr>
      <vt:lpstr>Organizační diagram</vt:lpstr>
      <vt:lpstr>602Photo</vt:lpstr>
      <vt:lpstr>Vybrané kapitoly z dětské gynekologie</vt:lpstr>
      <vt:lpstr>Životní období ženy – dle hormonálního profilu (působení estrogenů)</vt:lpstr>
      <vt:lpstr>Novorozenecké období</vt:lpstr>
      <vt:lpstr>Novorozenecké období</vt:lpstr>
      <vt:lpstr>Dětské období</vt:lpstr>
      <vt:lpstr>Dětské období</vt:lpstr>
      <vt:lpstr>Prezentace aplikace PowerPoint</vt:lpstr>
      <vt:lpstr>Hypotalamo-hypofyso-ovariální osa a puberta</vt:lpstr>
      <vt:lpstr>Endokrinní aspekty puberty</vt:lpstr>
      <vt:lpstr>Normální pubertální vývoj</vt:lpstr>
      <vt:lpstr>Prezentace aplikace PowerPoint</vt:lpstr>
      <vt:lpstr>Normální adolescentní model menstruace</vt:lpstr>
      <vt:lpstr>Puberta</vt:lpstr>
      <vt:lpstr>Sekundární pohlavní znaky</vt:lpstr>
      <vt:lpstr>Puberta</vt:lpstr>
      <vt:lpstr>Puberta</vt:lpstr>
      <vt:lpstr>Menarche</vt:lpstr>
      <vt:lpstr>Menstruační cyklus</vt:lpstr>
      <vt:lpstr>Poruchy pohlavního dospívání</vt:lpstr>
      <vt:lpstr>Známky abnormálního pubertálního vývoje</vt:lpstr>
      <vt:lpstr>Akcelerace pohlavního dospívání</vt:lpstr>
      <vt:lpstr>Diagnostika a léčba</vt:lpstr>
      <vt:lpstr>Retardace pohlavního dospívání</vt:lpstr>
      <vt:lpstr>Prezentace aplikace PowerPoint</vt:lpstr>
      <vt:lpstr>Prezentace aplikace PowerPoint</vt:lpstr>
      <vt:lpstr>Prezentace aplikace PowerPoint</vt:lpstr>
      <vt:lpstr>Diagnostika a léčba</vt:lpstr>
      <vt:lpstr>Adolescence</vt:lpstr>
      <vt:lpstr>Psychosociální problematika puberty a adolescence</vt:lpstr>
      <vt:lpstr>Doporučení</vt:lpstr>
      <vt:lpstr>Gynekologické vyšetření v adolescenci</vt:lpstr>
      <vt:lpstr>Těhotenství </vt:lpstr>
      <vt:lpstr>STD screening</vt:lpstr>
      <vt:lpstr>Deprese a sebevraždy</vt:lpstr>
      <vt:lpstr>Násilí a agresivita</vt:lpstr>
      <vt:lpstr>Alkoholismus</vt:lpstr>
      <vt:lpstr>Testování rizik - “HEADDSS”</vt:lpstr>
      <vt:lpstr>Děkuji za pozornost Petr Křepelka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z dětské gynekologie</dc:title>
  <dc:creator>Petr Křepelka</dc:creator>
  <cp:lastModifiedBy>Petr Křepelka</cp:lastModifiedBy>
  <cp:revision>2</cp:revision>
  <dcterms:created xsi:type="dcterms:W3CDTF">2020-05-26T10:32:57Z</dcterms:created>
  <dcterms:modified xsi:type="dcterms:W3CDTF">2020-05-26T10:38:45Z</dcterms:modified>
</cp:coreProperties>
</file>